
<file path=[Content_Types].xml><?xml version="1.0" encoding="utf-8"?>
<Types xmlns="http://schemas.openxmlformats.org/package/2006/content-types">
  <Override PartName="/ppt/slides/slide29.xml" ContentType="application/vnd.openxmlformats-officedocument.presentationml.slide+xml"/>
  <Override PartName="/ppt/diagrams/drawing2.xml" ContentType="application/vnd.ms-office.drawingml.diagramDrawing+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Default Extension="xlsx" ContentType="application/vnd.openxmlformats-officedocument.spreadsheetml.sheet"/>
  <Override PartName="/ppt/charts/chart3.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charts/chart1.xml" ContentType="application/vnd.openxmlformats-officedocument.drawingml.chart+xml"/>
  <Override PartName="/ppt/diagrams/drawing5.xml" ContentType="application/vnd.ms-office.drawingml.diagramDrawing+xml"/>
  <Override PartName="/ppt/charts/style3.xml" ContentType="application/vnd.ms-office.chartstyl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notesSlides/notesSlide1.xml" ContentType="application/vnd.openxmlformats-officedocument.presentationml.notesSlide+xml"/>
  <Default Extension="bin" ContentType="application/vnd.openxmlformats-officedocument.oleObject"/>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charts/colors3.xml" ContentType="application/vnd.ms-office.chartcolorstyle+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Default Extension="wdp" ContentType="image/vnd.ms-photo"/>
  <Override PartName="/ppt/charts/colors1.xml" ContentType="application/vnd.ms-office.chartcolorstyle+xml"/>
  <Default Extension="gif" ContentType="image/gif"/>
  <Default Extension="vml" ContentType="application/vnd.openxmlformats-officedocument.vmlDrawing"/>
  <Override PartName="/ppt/diagrams/layout2.xml" ContentType="application/vnd.openxmlformats-officedocument.drawingml.diagramLayout+xml"/>
  <Override PartName="/ppt/diagrams/data5.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charts/chart2.xml" ContentType="application/vnd.openxmlformats-officedocument.drawingml.chart+xml"/>
  <Override PartName="/docProps/core.xml" ContentType="application/vnd.openxmlformats-package.core-properties+xml"/>
  <Override PartName="/ppt/charts/style4.xml" ContentType="application/vnd.ms-office.chartstyle+xml"/>
  <Override PartName="/ppt/slides/slide6.xml" ContentType="application/vnd.openxmlformats-officedocument.presentationml.slide+xml"/>
  <Override PartName="/ppt/slides/slide38.xml" ContentType="application/vnd.openxmlformats-officedocument.presentationml.slide+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Override PartName="/ppt/tags/tag2.xml" ContentType="application/vnd.openxmlformats-officedocument.presentationml.tags+xml"/>
  <Override PartName="/ppt/charts/colors4.xml" ContentType="application/vnd.ms-office.chartcolorstyl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5" r:id="rId2"/>
  </p:sldMasterIdLst>
  <p:notesMasterIdLst>
    <p:notesMasterId r:id="rId49"/>
  </p:notesMasterIdLst>
  <p:sldIdLst>
    <p:sldId id="256" r:id="rId3"/>
    <p:sldId id="257" r:id="rId4"/>
    <p:sldId id="258" r:id="rId5"/>
    <p:sldId id="288" r:id="rId6"/>
    <p:sldId id="259" r:id="rId7"/>
    <p:sldId id="290" r:id="rId8"/>
    <p:sldId id="306" r:id="rId9"/>
    <p:sldId id="294" r:id="rId10"/>
    <p:sldId id="289" r:id="rId11"/>
    <p:sldId id="261" r:id="rId12"/>
    <p:sldId id="278" r:id="rId13"/>
    <p:sldId id="291" r:id="rId14"/>
    <p:sldId id="292" r:id="rId15"/>
    <p:sldId id="326" r:id="rId16"/>
    <p:sldId id="268" r:id="rId17"/>
    <p:sldId id="293" r:id="rId18"/>
    <p:sldId id="296" r:id="rId19"/>
    <p:sldId id="295" r:id="rId20"/>
    <p:sldId id="284" r:id="rId21"/>
    <p:sldId id="297" r:id="rId22"/>
    <p:sldId id="298" r:id="rId23"/>
    <p:sldId id="282" r:id="rId24"/>
    <p:sldId id="281" r:id="rId25"/>
    <p:sldId id="299" r:id="rId26"/>
    <p:sldId id="300" r:id="rId27"/>
    <p:sldId id="301" r:id="rId28"/>
    <p:sldId id="303" r:id="rId29"/>
    <p:sldId id="304" r:id="rId30"/>
    <p:sldId id="322" r:id="rId31"/>
    <p:sldId id="310" r:id="rId32"/>
    <p:sldId id="314" r:id="rId33"/>
    <p:sldId id="315" r:id="rId34"/>
    <p:sldId id="316" r:id="rId35"/>
    <p:sldId id="309" r:id="rId36"/>
    <p:sldId id="324" r:id="rId37"/>
    <p:sldId id="323" r:id="rId38"/>
    <p:sldId id="325" r:id="rId39"/>
    <p:sldId id="317" r:id="rId40"/>
    <p:sldId id="319" r:id="rId41"/>
    <p:sldId id="321" r:id="rId42"/>
    <p:sldId id="285" r:id="rId43"/>
    <p:sldId id="308" r:id="rId44"/>
    <p:sldId id="267" r:id="rId45"/>
    <p:sldId id="305" r:id="rId46"/>
    <p:sldId id="280" r:id="rId47"/>
    <p:sldId id="286" r:id="rId48"/>
  </p:sldIdLst>
  <p:sldSz cx="12192000" cy="6858000"/>
  <p:notesSz cx="6858000" cy="9144000"/>
  <p:custShowLst>
    <p:custShow name="自定义放映 1" id="0">
      <p:sldLst>
        <p:sld r:id="rId46"/>
        <p:sld r:id="rId47"/>
      </p:sldLst>
    </p:custShow>
  </p:custShowLst>
  <p:defaultTex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C8C2AC"/>
    <a:srgbClr val="CCFF99"/>
    <a:srgbClr val="FDECE5"/>
    <a:srgbClr val="CCFFCC"/>
    <a:srgbClr val="FFFF99"/>
    <a:srgbClr val="EB7513"/>
    <a:srgbClr val="76AFAF"/>
    <a:srgbClr val="FFC535"/>
    <a:srgbClr val="F4EFDF"/>
    <a:srgbClr val="FDFDF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88" autoAdjust="0"/>
    <p:restoredTop sz="94660" autoAdjust="0"/>
  </p:normalViewPr>
  <p:slideViewPr>
    <p:cSldViewPr snapToGrid="0">
      <p:cViewPr>
        <p:scale>
          <a:sx n="100" d="100"/>
          <a:sy n="100" d="100"/>
        </p:scale>
        <p:origin x="-960" y="-402"/>
      </p:cViewPr>
      <p:guideLst>
        <p:guide orient="horz" pos="2160"/>
        <p:guide pos="3840"/>
      </p:guideLst>
    </p:cSldViewPr>
  </p:slideViewPr>
  <p:outlineViewPr>
    <p:cViewPr>
      <p:scale>
        <a:sx n="33" d="100"/>
        <a:sy n="33" d="100"/>
      </p:scale>
      <p:origin x="0" y="183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11.xlsx"/></Relationships>
</file>

<file path=ppt/charts/_rels/chart2.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___222.xlsx"/></Relationships>
</file>

<file path=ppt/charts/_rels/chart3.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Excel____333.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市场占比</c:v>
                </c:pt>
              </c:strCache>
            </c:strRef>
          </c:tx>
          <c:dPt>
            <c:idx val="0"/>
            <c:spPr>
              <a:solidFill>
                <a:srgbClr val="76AFAF"/>
              </a:solidFill>
              <a:ln w="19050">
                <a:solidFill>
                  <a:schemeClr val="lt1"/>
                </a:solidFill>
              </a:ln>
              <a:effectLst/>
            </c:spPr>
            <c:extLst xmlns:c16r2="http://schemas.microsoft.com/office/drawing/2015/06/chart">
              <c:ext xmlns:c16="http://schemas.microsoft.com/office/drawing/2014/chart" uri="{C3380CC4-5D6E-409C-BE32-E72D297353CC}">
                <c16:uniqueId val="{00000001-F9A3-492F-BCD6-A2DE82F2A650}"/>
              </c:ext>
            </c:extLst>
          </c:dPt>
          <c:dPt>
            <c:idx val="1"/>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F9A3-492F-BCD6-A2DE82F2A650}"/>
              </c:ext>
            </c:extLst>
          </c:dPt>
          <c:cat>
            <c:strRef>
              <c:f>Sheet1!$A$2:$A$3</c:f>
              <c:strCache>
                <c:ptCount val="2"/>
                <c:pt idx="0">
                  <c:v>类别1 </c:v>
                </c:pt>
                <c:pt idx="1">
                  <c:v>类别2</c:v>
                </c:pt>
              </c:strCache>
            </c:strRef>
          </c:cat>
          <c:val>
            <c:numRef>
              <c:f>Sheet1!$B$2:$B$3</c:f>
              <c:numCache>
                <c:formatCode>0%</c:formatCode>
                <c:ptCount val="2"/>
                <c:pt idx="0">
                  <c:v>0.37000000000000011</c:v>
                </c:pt>
                <c:pt idx="1">
                  <c:v>0.76000000000000023</c:v>
                </c:pt>
              </c:numCache>
            </c:numRef>
          </c:val>
          <c:extLst xmlns:c16r2="http://schemas.microsoft.com/office/drawing/2015/06/chart">
            <c:ext xmlns:c16="http://schemas.microsoft.com/office/drawing/2014/chart" uri="{C3380CC4-5D6E-409C-BE32-E72D297353CC}">
              <c16:uniqueId val="{00000004-F9A3-492F-BCD6-A2DE82F2A650}"/>
            </c:ext>
          </c:extLst>
        </c:ser>
        <c:firstSliceAng val="0"/>
        <c:holeSize val="88"/>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市场占比</c:v>
                </c:pt>
              </c:strCache>
            </c:strRef>
          </c:tx>
          <c:dPt>
            <c:idx val="0"/>
            <c:spPr>
              <a:solidFill>
                <a:srgbClr val="EB7513"/>
              </a:solidFill>
              <a:ln w="19050">
                <a:solidFill>
                  <a:schemeClr val="lt1"/>
                </a:solidFill>
              </a:ln>
              <a:effectLst/>
            </c:spPr>
            <c:extLst xmlns:c16r2="http://schemas.microsoft.com/office/drawing/2015/06/chart">
              <c:ext xmlns:c16="http://schemas.microsoft.com/office/drawing/2014/chart" uri="{C3380CC4-5D6E-409C-BE32-E72D297353CC}">
                <c16:uniqueId val="{00000001-9C1D-4AFE-B832-5EEE6B733D16}"/>
              </c:ext>
            </c:extLst>
          </c:dPt>
          <c:dPt>
            <c:idx val="1"/>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9C1D-4AFE-B832-5EEE6B733D16}"/>
              </c:ext>
            </c:extLst>
          </c:dPt>
          <c:cat>
            <c:strRef>
              <c:f>Sheet1!$A$2:$A$3</c:f>
              <c:strCache>
                <c:ptCount val="2"/>
                <c:pt idx="0">
                  <c:v>类别1 </c:v>
                </c:pt>
                <c:pt idx="1">
                  <c:v>类别2</c:v>
                </c:pt>
              </c:strCache>
            </c:strRef>
          </c:cat>
          <c:val>
            <c:numRef>
              <c:f>Sheet1!$B$2:$B$3</c:f>
              <c:numCache>
                <c:formatCode>0%</c:formatCode>
                <c:ptCount val="2"/>
                <c:pt idx="0">
                  <c:v>5.6000000000000001E-2</c:v>
                </c:pt>
                <c:pt idx="1">
                  <c:v>0.94399999999999995</c:v>
                </c:pt>
              </c:numCache>
            </c:numRef>
          </c:val>
          <c:extLst xmlns:c16r2="http://schemas.microsoft.com/office/drawing/2015/06/chart">
            <c:ext xmlns:c16="http://schemas.microsoft.com/office/drawing/2014/chart" uri="{C3380CC4-5D6E-409C-BE32-E72D297353CC}">
              <c16:uniqueId val="{00000004-9C1D-4AFE-B832-5EEE6B733D16}"/>
            </c:ext>
          </c:extLst>
        </c:ser>
        <c:firstSliceAng val="0"/>
        <c:holeSize val="88"/>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市场占比</c:v>
                </c:pt>
              </c:strCache>
            </c:strRef>
          </c:tx>
          <c:dPt>
            <c:idx val="0"/>
            <c:spPr>
              <a:solidFill>
                <a:srgbClr val="FFC535"/>
              </a:solidFill>
              <a:ln w="19050">
                <a:solidFill>
                  <a:schemeClr val="lt1"/>
                </a:solidFill>
              </a:ln>
              <a:effectLst/>
            </c:spPr>
            <c:extLst xmlns:c16r2="http://schemas.microsoft.com/office/drawing/2015/06/chart">
              <c:ext xmlns:c16="http://schemas.microsoft.com/office/drawing/2014/chart" uri="{C3380CC4-5D6E-409C-BE32-E72D297353CC}">
                <c16:uniqueId val="{00000001-DE7E-4B9F-8F5C-CF1A028B9E8F}"/>
              </c:ext>
            </c:extLst>
          </c:dPt>
          <c:dPt>
            <c:idx val="1"/>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DE7E-4B9F-8F5C-CF1A028B9E8F}"/>
              </c:ext>
            </c:extLst>
          </c:dPt>
          <c:cat>
            <c:strRef>
              <c:f>Sheet1!$A$2:$A$3</c:f>
              <c:strCache>
                <c:ptCount val="2"/>
                <c:pt idx="0">
                  <c:v>类别1 </c:v>
                </c:pt>
                <c:pt idx="1">
                  <c:v>类别2</c:v>
                </c:pt>
              </c:strCache>
            </c:strRef>
          </c:cat>
          <c:val>
            <c:numRef>
              <c:f>Sheet1!$B$2:$B$3</c:f>
              <c:numCache>
                <c:formatCode>0%</c:formatCode>
                <c:ptCount val="2"/>
                <c:pt idx="0">
                  <c:v>0.76000000000000023</c:v>
                </c:pt>
                <c:pt idx="1">
                  <c:v>0.34</c:v>
                </c:pt>
              </c:numCache>
            </c:numRef>
          </c:val>
          <c:extLst xmlns:c16r2="http://schemas.microsoft.com/office/drawing/2015/06/chart">
            <c:ext xmlns:c16="http://schemas.microsoft.com/office/drawing/2014/chart" uri="{C3380CC4-5D6E-409C-BE32-E72D297353CC}">
              <c16:uniqueId val="{00000004-DE7E-4B9F-8F5C-CF1A028B9E8F}"/>
            </c:ext>
          </c:extLst>
        </c:ser>
        <c:firstSliceAng val="0"/>
        <c:holeSize val="88"/>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 Id="rId4" Type="http://schemas.openxmlformats.org/officeDocument/2006/relationships/image" Target="../media/image21.jpeg"/></Relationships>
</file>

<file path=ppt/diagrams/_rels/data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18.jpeg"/><Relationship Id="rId4" Type="http://schemas.openxmlformats.org/officeDocument/2006/relationships/image" Target="../media/image24.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 Id="rId4" Type="http://schemas.openxmlformats.org/officeDocument/2006/relationships/image" Target="../media/image21.jpeg"/></Relationships>
</file>

<file path=ppt/diagrams/_rels/drawing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18.jpeg"/><Relationship Id="rId4" Type="http://schemas.openxmlformats.org/officeDocument/2006/relationships/image" Target="../media/image24.jpeg"/></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C5AEEEB-335A-412D-A145-64EB919E7E11}" type="doc">
      <dgm:prSet loTypeId="urn:microsoft.com/office/officeart/2005/8/layout/hierarchy1" loCatId="hierarchy" qsTypeId="urn:microsoft.com/office/officeart/2005/8/quickstyle/simple3" qsCatId="simple" csTypeId="urn:microsoft.com/office/officeart/2005/8/colors/colorful1#1" csCatId="colorful" phldr="1"/>
      <dgm:spPr/>
      <dgm:t>
        <a:bodyPr/>
        <a:lstStyle/>
        <a:p>
          <a:endParaRPr lang="zh-CN" altLang="en-US"/>
        </a:p>
      </dgm:t>
    </dgm:pt>
    <dgm:pt modelId="{E2DFE77E-1844-41B5-806B-3D28ECF0FD6E}">
      <dgm:prSet phldrT="[文本]"/>
      <dgm:spPr/>
      <dgm:t>
        <a:bodyPr/>
        <a:lstStyle/>
        <a:p>
          <a:r>
            <a:rPr lang="zh-CN" altLang="en-US" dirty="0" smtClean="0">
              <a:latin typeface="微软雅黑 Light" panose="020B0502040204020203" pitchFamily="34" charset="-122"/>
              <a:ea typeface="微软雅黑 Light" panose="020B0502040204020203" pitchFamily="34" charset="-122"/>
            </a:rPr>
            <a:t>毒品的特性</a:t>
          </a:r>
          <a:endParaRPr lang="zh-CN" altLang="en-US" dirty="0"/>
        </a:p>
      </dgm:t>
    </dgm:pt>
    <dgm:pt modelId="{C0A0DFE7-9047-4FCB-9EED-CADE659BC0F2}" type="parTrans" cxnId="{05BE8FFF-E4A7-4B07-90AD-350923A09203}">
      <dgm:prSet/>
      <dgm:spPr/>
      <dgm:t>
        <a:bodyPr/>
        <a:lstStyle/>
        <a:p>
          <a:endParaRPr lang="zh-CN" altLang="en-US"/>
        </a:p>
      </dgm:t>
    </dgm:pt>
    <dgm:pt modelId="{9055E438-FAE3-4F2B-835C-E10E291226F2}" type="sibTrans" cxnId="{05BE8FFF-E4A7-4B07-90AD-350923A09203}">
      <dgm:prSet/>
      <dgm:spPr/>
      <dgm:t>
        <a:bodyPr/>
        <a:lstStyle/>
        <a:p>
          <a:endParaRPr lang="zh-CN" altLang="en-US"/>
        </a:p>
      </dgm:t>
    </dgm:pt>
    <dgm:pt modelId="{435DCDD6-69BC-4F2B-8995-1F4A87DFA872}">
      <dgm:prSet phldrT="[文本]"/>
      <dgm:spPr/>
      <dgm:t>
        <a:bodyPr/>
        <a:lstStyle/>
        <a:p>
          <a:r>
            <a:rPr lang="zh-CN" altLang="en-US" dirty="0" smtClean="0"/>
            <a:t>自然特性</a:t>
          </a:r>
          <a:endParaRPr lang="zh-CN" altLang="en-US" dirty="0"/>
        </a:p>
      </dgm:t>
    </dgm:pt>
    <dgm:pt modelId="{28012B5F-3D5C-4CC7-B586-AF779AE13429}" type="parTrans" cxnId="{4352DBD0-3CFF-4F5C-9912-46CEF512BA6F}">
      <dgm:prSet/>
      <dgm:spPr/>
      <dgm:t>
        <a:bodyPr/>
        <a:lstStyle/>
        <a:p>
          <a:endParaRPr lang="zh-CN" altLang="en-US"/>
        </a:p>
      </dgm:t>
    </dgm:pt>
    <dgm:pt modelId="{5E933146-AE51-40CC-9D84-B6C64F09C3C5}" type="sibTrans" cxnId="{4352DBD0-3CFF-4F5C-9912-46CEF512BA6F}">
      <dgm:prSet/>
      <dgm:spPr/>
      <dgm:t>
        <a:bodyPr/>
        <a:lstStyle/>
        <a:p>
          <a:endParaRPr lang="zh-CN" altLang="en-US"/>
        </a:p>
      </dgm:t>
    </dgm:pt>
    <dgm:pt modelId="{F37176A6-2913-4FF5-8CBA-C83453A9C3E1}">
      <dgm:prSet phldrT="[文本]"/>
      <dgm:spPr/>
      <dgm:t>
        <a:bodyPr/>
        <a:lstStyle/>
        <a:p>
          <a:r>
            <a:rPr lang="zh-CN" altLang="en-US" dirty="0" smtClean="0"/>
            <a:t>依耐性</a:t>
          </a:r>
          <a:endParaRPr lang="zh-CN" altLang="en-US" dirty="0"/>
        </a:p>
      </dgm:t>
    </dgm:pt>
    <dgm:pt modelId="{C932EF00-4A89-4686-8208-62F4548A29B9}" type="parTrans" cxnId="{148A65DC-4FFB-4CD1-9183-CABFFF3C5BC4}">
      <dgm:prSet/>
      <dgm:spPr/>
      <dgm:t>
        <a:bodyPr/>
        <a:lstStyle/>
        <a:p>
          <a:endParaRPr lang="zh-CN" altLang="en-US"/>
        </a:p>
      </dgm:t>
    </dgm:pt>
    <dgm:pt modelId="{F82D2B0A-961C-4685-B504-33D2A2AEBA43}" type="sibTrans" cxnId="{148A65DC-4FFB-4CD1-9183-CABFFF3C5BC4}">
      <dgm:prSet/>
      <dgm:spPr/>
      <dgm:t>
        <a:bodyPr/>
        <a:lstStyle/>
        <a:p>
          <a:endParaRPr lang="zh-CN" altLang="en-US"/>
        </a:p>
      </dgm:t>
    </dgm:pt>
    <dgm:pt modelId="{6E532677-F3B0-4733-A146-B6BE1D9FAD8C}">
      <dgm:prSet phldrT="[文本]"/>
      <dgm:spPr/>
      <dgm:t>
        <a:bodyPr/>
        <a:lstStyle/>
        <a:p>
          <a:r>
            <a:rPr lang="zh-CN" altLang="en-US" dirty="0" smtClean="0"/>
            <a:t>耐受性</a:t>
          </a:r>
          <a:endParaRPr lang="zh-CN" altLang="en-US" dirty="0"/>
        </a:p>
      </dgm:t>
    </dgm:pt>
    <dgm:pt modelId="{740B3C9A-C941-4F9A-A55B-64E8F3324EB7}" type="parTrans" cxnId="{C2585164-013E-44C3-B319-27BAE0DE9FF6}">
      <dgm:prSet/>
      <dgm:spPr/>
      <dgm:t>
        <a:bodyPr/>
        <a:lstStyle/>
        <a:p>
          <a:endParaRPr lang="zh-CN" altLang="en-US"/>
        </a:p>
      </dgm:t>
    </dgm:pt>
    <dgm:pt modelId="{78648A1C-B38D-406D-B1E4-5BA014054CAE}" type="sibTrans" cxnId="{C2585164-013E-44C3-B319-27BAE0DE9FF6}">
      <dgm:prSet/>
      <dgm:spPr/>
      <dgm:t>
        <a:bodyPr/>
        <a:lstStyle/>
        <a:p>
          <a:endParaRPr lang="zh-CN" altLang="en-US"/>
        </a:p>
      </dgm:t>
    </dgm:pt>
    <dgm:pt modelId="{EDA3F125-E4E9-4117-9533-402C822784A8}">
      <dgm:prSet phldrT="[文本]"/>
      <dgm:spPr/>
      <dgm:t>
        <a:bodyPr/>
        <a:lstStyle/>
        <a:p>
          <a:r>
            <a:rPr lang="zh-CN" altLang="en-US" dirty="0" smtClean="0"/>
            <a:t>后果特性</a:t>
          </a:r>
          <a:endParaRPr lang="zh-CN" altLang="en-US" dirty="0"/>
        </a:p>
      </dgm:t>
    </dgm:pt>
    <dgm:pt modelId="{192D384E-3DE4-4520-A4CA-2FB3765F1B21}" type="parTrans" cxnId="{850BD4B7-A834-4E41-B978-66C9D1836100}">
      <dgm:prSet/>
      <dgm:spPr/>
      <dgm:t>
        <a:bodyPr/>
        <a:lstStyle/>
        <a:p>
          <a:endParaRPr lang="zh-CN" altLang="en-US"/>
        </a:p>
      </dgm:t>
    </dgm:pt>
    <dgm:pt modelId="{05CBA27C-F688-46A1-896B-C2618DAD6B31}" type="sibTrans" cxnId="{850BD4B7-A834-4E41-B978-66C9D1836100}">
      <dgm:prSet/>
      <dgm:spPr/>
      <dgm:t>
        <a:bodyPr/>
        <a:lstStyle/>
        <a:p>
          <a:endParaRPr lang="zh-CN" altLang="en-US"/>
        </a:p>
      </dgm:t>
    </dgm:pt>
    <dgm:pt modelId="{208F7AB1-E34E-4204-852D-314FE747D0F0}">
      <dgm:prSet phldrT="[文本]"/>
      <dgm:spPr/>
      <dgm:t>
        <a:bodyPr/>
        <a:lstStyle/>
        <a:p>
          <a:r>
            <a:rPr lang="zh-CN" altLang="en-US" dirty="0" smtClean="0"/>
            <a:t>法律特性</a:t>
          </a:r>
          <a:endParaRPr lang="zh-CN" altLang="en-US" dirty="0"/>
        </a:p>
      </dgm:t>
    </dgm:pt>
    <dgm:pt modelId="{39299A30-8011-4653-8F69-3787FF2148F8}" type="parTrans" cxnId="{0B39CE45-50C1-4481-8E26-8885A0886D5A}">
      <dgm:prSet/>
      <dgm:spPr/>
      <dgm:t>
        <a:bodyPr/>
        <a:lstStyle/>
        <a:p>
          <a:endParaRPr lang="zh-CN" altLang="en-US"/>
        </a:p>
      </dgm:t>
    </dgm:pt>
    <dgm:pt modelId="{4370FD36-852C-4CCE-A965-12966139D160}" type="sibTrans" cxnId="{0B39CE45-50C1-4481-8E26-8885A0886D5A}">
      <dgm:prSet/>
      <dgm:spPr/>
      <dgm:t>
        <a:bodyPr/>
        <a:lstStyle/>
        <a:p>
          <a:endParaRPr lang="zh-CN" altLang="en-US"/>
        </a:p>
      </dgm:t>
    </dgm:pt>
    <dgm:pt modelId="{DA2EFF7C-54F8-48B1-8735-FB46D51C291D}">
      <dgm:prSet phldrT="[文本]"/>
      <dgm:spPr/>
      <dgm:t>
        <a:bodyPr/>
        <a:lstStyle/>
        <a:p>
          <a:r>
            <a:rPr lang="zh-CN" altLang="en-US" dirty="0" smtClean="0"/>
            <a:t>危害性</a:t>
          </a:r>
          <a:endParaRPr lang="zh-CN" altLang="en-US" dirty="0"/>
        </a:p>
      </dgm:t>
    </dgm:pt>
    <dgm:pt modelId="{1845A778-1A02-40D9-B426-6080221BBC12}" type="parTrans" cxnId="{E27F17F1-C4AA-444A-AD00-F5974A424BDB}">
      <dgm:prSet/>
      <dgm:spPr/>
      <dgm:t>
        <a:bodyPr/>
        <a:lstStyle/>
        <a:p>
          <a:endParaRPr lang="zh-CN" altLang="en-US"/>
        </a:p>
      </dgm:t>
    </dgm:pt>
    <dgm:pt modelId="{940A1FC0-9493-4234-8D82-3AB6C64BF901}" type="sibTrans" cxnId="{E27F17F1-C4AA-444A-AD00-F5974A424BDB}">
      <dgm:prSet/>
      <dgm:spPr/>
      <dgm:t>
        <a:bodyPr/>
        <a:lstStyle/>
        <a:p>
          <a:endParaRPr lang="zh-CN" altLang="en-US"/>
        </a:p>
      </dgm:t>
    </dgm:pt>
    <dgm:pt modelId="{7CAD6BD3-229D-4434-A3A1-41F4CBF9E533}">
      <dgm:prSet phldrT="[文本]"/>
      <dgm:spPr/>
      <dgm:t>
        <a:bodyPr/>
        <a:lstStyle/>
        <a:p>
          <a:r>
            <a:rPr lang="zh-CN" altLang="en-US" dirty="0" smtClean="0"/>
            <a:t>非法性</a:t>
          </a:r>
          <a:endParaRPr lang="zh-CN" altLang="en-US" dirty="0"/>
        </a:p>
      </dgm:t>
    </dgm:pt>
    <dgm:pt modelId="{2B51C5DF-B258-402B-B590-CE2902697810}" type="parTrans" cxnId="{6F15F1AE-E7AB-4DC5-84B4-10715A0C963F}">
      <dgm:prSet/>
      <dgm:spPr/>
      <dgm:t>
        <a:bodyPr/>
        <a:lstStyle/>
        <a:p>
          <a:endParaRPr lang="zh-CN" altLang="en-US"/>
        </a:p>
      </dgm:t>
    </dgm:pt>
    <dgm:pt modelId="{E16113DC-58E4-4427-8774-4FA287168921}" type="sibTrans" cxnId="{6F15F1AE-E7AB-4DC5-84B4-10715A0C963F}">
      <dgm:prSet/>
      <dgm:spPr/>
      <dgm:t>
        <a:bodyPr/>
        <a:lstStyle/>
        <a:p>
          <a:endParaRPr lang="zh-CN" altLang="en-US"/>
        </a:p>
      </dgm:t>
    </dgm:pt>
    <dgm:pt modelId="{528DD546-6758-490E-A9BA-99542FF9CFA0}">
      <dgm:prSet phldrT="[文本]"/>
      <dgm:spPr/>
      <dgm:t>
        <a:bodyPr/>
        <a:lstStyle/>
        <a:p>
          <a:r>
            <a:rPr lang="zh-CN" altLang="en-US" dirty="0" smtClean="0"/>
            <a:t>生理依赖性、心理依赖性</a:t>
          </a:r>
          <a:endParaRPr lang="zh-CN" altLang="en-US" dirty="0"/>
        </a:p>
      </dgm:t>
    </dgm:pt>
    <dgm:pt modelId="{7270CA5B-4EE4-4407-8073-5D547B03F051}" type="parTrans" cxnId="{6285B884-D4B5-42CE-AC5D-DE700D2422E2}">
      <dgm:prSet/>
      <dgm:spPr/>
      <dgm:t>
        <a:bodyPr/>
        <a:lstStyle/>
        <a:p>
          <a:endParaRPr lang="zh-CN" altLang="en-US"/>
        </a:p>
      </dgm:t>
    </dgm:pt>
    <dgm:pt modelId="{B6187158-4998-446D-BE35-686ADB0FBFA9}" type="sibTrans" cxnId="{6285B884-D4B5-42CE-AC5D-DE700D2422E2}">
      <dgm:prSet/>
      <dgm:spPr/>
      <dgm:t>
        <a:bodyPr/>
        <a:lstStyle/>
        <a:p>
          <a:endParaRPr lang="zh-CN" altLang="en-US"/>
        </a:p>
      </dgm:t>
    </dgm:pt>
    <dgm:pt modelId="{3AB89FEB-1C92-491B-A09F-0F617DFDEADA}">
      <dgm:prSet phldrT="[文本]"/>
      <dgm:spPr/>
      <dgm:t>
        <a:bodyPr/>
        <a:lstStyle/>
        <a:p>
          <a:r>
            <a:rPr lang="zh-CN" altLang="en-US" dirty="0" smtClean="0"/>
            <a:t>任何能形成瘾癖的麻醉药品和精神药品</a:t>
          </a:r>
          <a:endParaRPr lang="zh-CN" altLang="en-US" dirty="0"/>
        </a:p>
      </dgm:t>
    </dgm:pt>
    <dgm:pt modelId="{F2BD7969-C6E4-48C2-97AD-7BE9C3121B02}" type="parTrans" cxnId="{CA471B06-2078-43ED-A9B8-C372F12D5A20}">
      <dgm:prSet/>
      <dgm:spPr/>
      <dgm:t>
        <a:bodyPr/>
        <a:lstStyle/>
        <a:p>
          <a:endParaRPr lang="zh-CN" altLang="en-US"/>
        </a:p>
      </dgm:t>
    </dgm:pt>
    <dgm:pt modelId="{1AD681F6-FFB5-4E0E-849C-A3F79C5A1A34}" type="sibTrans" cxnId="{CA471B06-2078-43ED-A9B8-C372F12D5A20}">
      <dgm:prSet/>
      <dgm:spPr/>
      <dgm:t>
        <a:bodyPr/>
        <a:lstStyle/>
        <a:p>
          <a:endParaRPr lang="zh-CN" altLang="en-US"/>
        </a:p>
      </dgm:t>
    </dgm:pt>
    <dgm:pt modelId="{404C4618-FDF7-421B-81E1-0BCD851F29D7}">
      <dgm:prSet phldrT="[文本]"/>
      <dgm:spPr/>
      <dgm:t>
        <a:bodyPr/>
        <a:lstStyle/>
        <a:p>
          <a:r>
            <a:rPr lang="zh-CN" altLang="en-US" dirty="0" smtClean="0"/>
            <a:t>吸毒者本人</a:t>
          </a:r>
          <a:r>
            <a:rPr lang="en-US" altLang="en-US" dirty="0" smtClean="0"/>
            <a:t>,</a:t>
          </a:r>
          <a:r>
            <a:rPr lang="zh-CN" altLang="en-US" dirty="0" smtClean="0"/>
            <a:t>其家庭、社会</a:t>
          </a:r>
          <a:endParaRPr lang="zh-CN" altLang="en-US" dirty="0"/>
        </a:p>
      </dgm:t>
    </dgm:pt>
    <dgm:pt modelId="{09FD60A2-44F0-4159-B281-E7ADC463C429}" type="parTrans" cxnId="{04843839-79CE-4D8B-B228-65AACF1D21AA}">
      <dgm:prSet/>
      <dgm:spPr/>
      <dgm:t>
        <a:bodyPr/>
        <a:lstStyle/>
        <a:p>
          <a:endParaRPr lang="zh-CN" altLang="en-US"/>
        </a:p>
      </dgm:t>
    </dgm:pt>
    <dgm:pt modelId="{480A0880-B203-4A01-A8C0-C6A02B8B8BEF}" type="sibTrans" cxnId="{04843839-79CE-4D8B-B228-65AACF1D21AA}">
      <dgm:prSet/>
      <dgm:spPr/>
      <dgm:t>
        <a:bodyPr/>
        <a:lstStyle/>
        <a:p>
          <a:endParaRPr lang="zh-CN" altLang="en-US"/>
        </a:p>
      </dgm:t>
    </dgm:pt>
    <dgm:pt modelId="{3E09CE57-869B-4705-A5DD-0CD975D85515}" type="pres">
      <dgm:prSet presAssocID="{4C5AEEEB-335A-412D-A145-64EB919E7E11}" presName="hierChild1" presStyleCnt="0">
        <dgm:presLayoutVars>
          <dgm:chPref val="1"/>
          <dgm:dir/>
          <dgm:animOne val="branch"/>
          <dgm:animLvl val="lvl"/>
          <dgm:resizeHandles/>
        </dgm:presLayoutVars>
      </dgm:prSet>
      <dgm:spPr/>
      <dgm:t>
        <a:bodyPr/>
        <a:lstStyle/>
        <a:p>
          <a:endParaRPr lang="zh-CN" altLang="en-US"/>
        </a:p>
      </dgm:t>
    </dgm:pt>
    <dgm:pt modelId="{6D8AE860-95D5-479F-AA26-8AD5B583F088}" type="pres">
      <dgm:prSet presAssocID="{E2DFE77E-1844-41B5-806B-3D28ECF0FD6E}" presName="hierRoot1" presStyleCnt="0"/>
      <dgm:spPr/>
      <dgm:t>
        <a:bodyPr/>
        <a:lstStyle/>
        <a:p>
          <a:endParaRPr lang="zh-CN" altLang="en-US"/>
        </a:p>
      </dgm:t>
    </dgm:pt>
    <dgm:pt modelId="{0E14BE44-30D7-4EB3-B6FC-BFB28C205BB0}" type="pres">
      <dgm:prSet presAssocID="{E2DFE77E-1844-41B5-806B-3D28ECF0FD6E}" presName="composite" presStyleCnt="0"/>
      <dgm:spPr/>
      <dgm:t>
        <a:bodyPr/>
        <a:lstStyle/>
        <a:p>
          <a:endParaRPr lang="zh-CN" altLang="en-US"/>
        </a:p>
      </dgm:t>
    </dgm:pt>
    <dgm:pt modelId="{CAEA43D1-AC91-41FE-8055-ADC4071791D3}" type="pres">
      <dgm:prSet presAssocID="{E2DFE77E-1844-41B5-806B-3D28ECF0FD6E}" presName="background" presStyleLbl="node0" presStyleIdx="0" presStyleCnt="1"/>
      <dgm:spPr/>
      <dgm:t>
        <a:bodyPr/>
        <a:lstStyle/>
        <a:p>
          <a:endParaRPr lang="zh-CN" altLang="en-US"/>
        </a:p>
      </dgm:t>
    </dgm:pt>
    <dgm:pt modelId="{707B5ABD-D78D-4085-8032-F6A0C60070AE}" type="pres">
      <dgm:prSet presAssocID="{E2DFE77E-1844-41B5-806B-3D28ECF0FD6E}" presName="text" presStyleLbl="fgAcc0" presStyleIdx="0" presStyleCnt="1" custScaleY="43858">
        <dgm:presLayoutVars>
          <dgm:chPref val="3"/>
        </dgm:presLayoutVars>
      </dgm:prSet>
      <dgm:spPr/>
      <dgm:t>
        <a:bodyPr/>
        <a:lstStyle/>
        <a:p>
          <a:endParaRPr lang="zh-CN" altLang="en-US"/>
        </a:p>
      </dgm:t>
    </dgm:pt>
    <dgm:pt modelId="{50C1EE6B-C4AC-4A62-AFB1-26445A746E4A}" type="pres">
      <dgm:prSet presAssocID="{E2DFE77E-1844-41B5-806B-3D28ECF0FD6E}" presName="hierChild2" presStyleCnt="0"/>
      <dgm:spPr/>
      <dgm:t>
        <a:bodyPr/>
        <a:lstStyle/>
        <a:p>
          <a:endParaRPr lang="zh-CN" altLang="en-US"/>
        </a:p>
      </dgm:t>
    </dgm:pt>
    <dgm:pt modelId="{C4891343-BDC5-49C6-9039-60DF29BEFD18}" type="pres">
      <dgm:prSet presAssocID="{28012B5F-3D5C-4CC7-B586-AF779AE13429}" presName="Name10" presStyleLbl="parChTrans1D2" presStyleIdx="0" presStyleCnt="3"/>
      <dgm:spPr/>
      <dgm:t>
        <a:bodyPr/>
        <a:lstStyle/>
        <a:p>
          <a:endParaRPr lang="zh-CN" altLang="en-US"/>
        </a:p>
      </dgm:t>
    </dgm:pt>
    <dgm:pt modelId="{5DEB5BCE-6ED5-4DE8-97FB-90A7DD96595C}" type="pres">
      <dgm:prSet presAssocID="{435DCDD6-69BC-4F2B-8995-1F4A87DFA872}" presName="hierRoot2" presStyleCnt="0"/>
      <dgm:spPr/>
      <dgm:t>
        <a:bodyPr/>
        <a:lstStyle/>
        <a:p>
          <a:endParaRPr lang="zh-CN" altLang="en-US"/>
        </a:p>
      </dgm:t>
    </dgm:pt>
    <dgm:pt modelId="{D4B9027C-E46A-4F1F-BA24-3B091389B3D1}" type="pres">
      <dgm:prSet presAssocID="{435DCDD6-69BC-4F2B-8995-1F4A87DFA872}" presName="composite2" presStyleCnt="0"/>
      <dgm:spPr/>
      <dgm:t>
        <a:bodyPr/>
        <a:lstStyle/>
        <a:p>
          <a:endParaRPr lang="zh-CN" altLang="en-US"/>
        </a:p>
      </dgm:t>
    </dgm:pt>
    <dgm:pt modelId="{CFE88F33-E9E6-45D7-8998-4559A4D05EC4}" type="pres">
      <dgm:prSet presAssocID="{435DCDD6-69BC-4F2B-8995-1F4A87DFA872}" presName="background2" presStyleLbl="node2" presStyleIdx="0" presStyleCnt="3"/>
      <dgm:spPr/>
      <dgm:t>
        <a:bodyPr/>
        <a:lstStyle/>
        <a:p>
          <a:endParaRPr lang="zh-CN" altLang="en-US"/>
        </a:p>
      </dgm:t>
    </dgm:pt>
    <dgm:pt modelId="{06F9C001-4A6D-4610-BF59-8FEEE68574FF}" type="pres">
      <dgm:prSet presAssocID="{435DCDD6-69BC-4F2B-8995-1F4A87DFA872}" presName="text2" presStyleLbl="fgAcc2" presStyleIdx="0" presStyleCnt="3" custScaleY="39793">
        <dgm:presLayoutVars>
          <dgm:chPref val="3"/>
        </dgm:presLayoutVars>
      </dgm:prSet>
      <dgm:spPr/>
      <dgm:t>
        <a:bodyPr/>
        <a:lstStyle/>
        <a:p>
          <a:endParaRPr lang="zh-CN" altLang="en-US"/>
        </a:p>
      </dgm:t>
    </dgm:pt>
    <dgm:pt modelId="{87111832-D37D-402E-BED6-373A5ABEBFC0}" type="pres">
      <dgm:prSet presAssocID="{435DCDD6-69BC-4F2B-8995-1F4A87DFA872}" presName="hierChild3" presStyleCnt="0"/>
      <dgm:spPr/>
      <dgm:t>
        <a:bodyPr/>
        <a:lstStyle/>
        <a:p>
          <a:endParaRPr lang="zh-CN" altLang="en-US"/>
        </a:p>
      </dgm:t>
    </dgm:pt>
    <dgm:pt modelId="{81D6EE87-904B-4745-BC56-03D6D3D7CFB7}" type="pres">
      <dgm:prSet presAssocID="{C932EF00-4A89-4686-8208-62F4548A29B9}" presName="Name17" presStyleLbl="parChTrans1D3" presStyleIdx="0" presStyleCnt="4"/>
      <dgm:spPr/>
      <dgm:t>
        <a:bodyPr/>
        <a:lstStyle/>
        <a:p>
          <a:endParaRPr lang="zh-CN" altLang="en-US"/>
        </a:p>
      </dgm:t>
    </dgm:pt>
    <dgm:pt modelId="{2416B342-207D-4384-92EE-B7631B6A4162}" type="pres">
      <dgm:prSet presAssocID="{F37176A6-2913-4FF5-8CBA-C83453A9C3E1}" presName="hierRoot3" presStyleCnt="0"/>
      <dgm:spPr/>
      <dgm:t>
        <a:bodyPr/>
        <a:lstStyle/>
        <a:p>
          <a:endParaRPr lang="zh-CN" altLang="en-US"/>
        </a:p>
      </dgm:t>
    </dgm:pt>
    <dgm:pt modelId="{42A27148-06D9-4A55-B0EF-EB288F05B55B}" type="pres">
      <dgm:prSet presAssocID="{F37176A6-2913-4FF5-8CBA-C83453A9C3E1}" presName="composite3" presStyleCnt="0"/>
      <dgm:spPr/>
      <dgm:t>
        <a:bodyPr/>
        <a:lstStyle/>
        <a:p>
          <a:endParaRPr lang="zh-CN" altLang="en-US"/>
        </a:p>
      </dgm:t>
    </dgm:pt>
    <dgm:pt modelId="{FC169D1E-C455-461E-BDCF-166267F705D3}" type="pres">
      <dgm:prSet presAssocID="{F37176A6-2913-4FF5-8CBA-C83453A9C3E1}" presName="background3" presStyleLbl="node3" presStyleIdx="0" presStyleCnt="4"/>
      <dgm:spPr/>
      <dgm:t>
        <a:bodyPr/>
        <a:lstStyle/>
        <a:p>
          <a:endParaRPr lang="zh-CN" altLang="en-US"/>
        </a:p>
      </dgm:t>
    </dgm:pt>
    <dgm:pt modelId="{A45E85C7-54B6-49E1-8105-7681C0B327E5}" type="pres">
      <dgm:prSet presAssocID="{F37176A6-2913-4FF5-8CBA-C83453A9C3E1}" presName="text3" presStyleLbl="fgAcc3" presStyleIdx="0" presStyleCnt="4" custScaleY="52293">
        <dgm:presLayoutVars>
          <dgm:chPref val="3"/>
        </dgm:presLayoutVars>
      </dgm:prSet>
      <dgm:spPr/>
      <dgm:t>
        <a:bodyPr/>
        <a:lstStyle/>
        <a:p>
          <a:endParaRPr lang="zh-CN" altLang="en-US"/>
        </a:p>
      </dgm:t>
    </dgm:pt>
    <dgm:pt modelId="{3BBB389F-89E2-430B-BED2-F033D8544464}" type="pres">
      <dgm:prSet presAssocID="{F37176A6-2913-4FF5-8CBA-C83453A9C3E1}" presName="hierChild4" presStyleCnt="0"/>
      <dgm:spPr/>
      <dgm:t>
        <a:bodyPr/>
        <a:lstStyle/>
        <a:p>
          <a:endParaRPr lang="zh-CN" altLang="en-US"/>
        </a:p>
      </dgm:t>
    </dgm:pt>
    <dgm:pt modelId="{D512F582-53A1-4353-86EF-4D0EC4372A0F}" type="pres">
      <dgm:prSet presAssocID="{7270CA5B-4EE4-4407-8073-5D547B03F051}" presName="Name23" presStyleLbl="parChTrans1D4" presStyleIdx="0" presStyleCnt="3"/>
      <dgm:spPr/>
      <dgm:t>
        <a:bodyPr/>
        <a:lstStyle/>
        <a:p>
          <a:endParaRPr lang="zh-CN" altLang="en-US"/>
        </a:p>
      </dgm:t>
    </dgm:pt>
    <dgm:pt modelId="{F5EE1D28-BBD8-4B3C-BAA1-1950604CDF47}" type="pres">
      <dgm:prSet presAssocID="{528DD546-6758-490E-A9BA-99542FF9CFA0}" presName="hierRoot4" presStyleCnt="0"/>
      <dgm:spPr/>
      <dgm:t>
        <a:bodyPr/>
        <a:lstStyle/>
        <a:p>
          <a:endParaRPr lang="zh-CN" altLang="en-US"/>
        </a:p>
      </dgm:t>
    </dgm:pt>
    <dgm:pt modelId="{E0FBA7DB-9974-4214-852F-353C791D606A}" type="pres">
      <dgm:prSet presAssocID="{528DD546-6758-490E-A9BA-99542FF9CFA0}" presName="composite4" presStyleCnt="0"/>
      <dgm:spPr/>
      <dgm:t>
        <a:bodyPr/>
        <a:lstStyle/>
        <a:p>
          <a:endParaRPr lang="zh-CN" altLang="en-US"/>
        </a:p>
      </dgm:t>
    </dgm:pt>
    <dgm:pt modelId="{F4E04749-A4B0-4BB9-8A17-F59D8D05113E}" type="pres">
      <dgm:prSet presAssocID="{528DD546-6758-490E-A9BA-99542FF9CFA0}" presName="background4" presStyleLbl="node4" presStyleIdx="0" presStyleCnt="3"/>
      <dgm:spPr/>
      <dgm:t>
        <a:bodyPr/>
        <a:lstStyle/>
        <a:p>
          <a:endParaRPr lang="zh-CN" altLang="en-US"/>
        </a:p>
      </dgm:t>
    </dgm:pt>
    <dgm:pt modelId="{284C8456-D06A-4F1D-92BB-8DFCD4CA62F8}" type="pres">
      <dgm:prSet presAssocID="{528DD546-6758-490E-A9BA-99542FF9CFA0}" presName="text4" presStyleLbl="fgAcc4" presStyleIdx="0" presStyleCnt="3" custScaleX="112915" custScaleY="57059">
        <dgm:presLayoutVars>
          <dgm:chPref val="3"/>
        </dgm:presLayoutVars>
      </dgm:prSet>
      <dgm:spPr/>
      <dgm:t>
        <a:bodyPr/>
        <a:lstStyle/>
        <a:p>
          <a:endParaRPr lang="zh-CN" altLang="en-US"/>
        </a:p>
      </dgm:t>
    </dgm:pt>
    <dgm:pt modelId="{92990EC9-301D-4E73-9DEF-EB98E8004146}" type="pres">
      <dgm:prSet presAssocID="{528DD546-6758-490E-A9BA-99542FF9CFA0}" presName="hierChild5" presStyleCnt="0"/>
      <dgm:spPr/>
      <dgm:t>
        <a:bodyPr/>
        <a:lstStyle/>
        <a:p>
          <a:endParaRPr lang="zh-CN" altLang="en-US"/>
        </a:p>
      </dgm:t>
    </dgm:pt>
    <dgm:pt modelId="{7691A56D-C3D3-4A73-A232-C125AF290F3D}" type="pres">
      <dgm:prSet presAssocID="{740B3C9A-C941-4F9A-A55B-64E8F3324EB7}" presName="Name17" presStyleLbl="parChTrans1D3" presStyleIdx="1" presStyleCnt="4"/>
      <dgm:spPr/>
      <dgm:t>
        <a:bodyPr/>
        <a:lstStyle/>
        <a:p>
          <a:endParaRPr lang="zh-CN" altLang="en-US"/>
        </a:p>
      </dgm:t>
    </dgm:pt>
    <dgm:pt modelId="{299C1232-2B79-4D8D-8D62-E5E3DDAC27DB}" type="pres">
      <dgm:prSet presAssocID="{6E532677-F3B0-4733-A146-B6BE1D9FAD8C}" presName="hierRoot3" presStyleCnt="0"/>
      <dgm:spPr/>
      <dgm:t>
        <a:bodyPr/>
        <a:lstStyle/>
        <a:p>
          <a:endParaRPr lang="zh-CN" altLang="en-US"/>
        </a:p>
      </dgm:t>
    </dgm:pt>
    <dgm:pt modelId="{5FF1AE5E-FBC4-4564-9DBF-7C70D33C3320}" type="pres">
      <dgm:prSet presAssocID="{6E532677-F3B0-4733-A146-B6BE1D9FAD8C}" presName="composite3" presStyleCnt="0"/>
      <dgm:spPr/>
      <dgm:t>
        <a:bodyPr/>
        <a:lstStyle/>
        <a:p>
          <a:endParaRPr lang="zh-CN" altLang="en-US"/>
        </a:p>
      </dgm:t>
    </dgm:pt>
    <dgm:pt modelId="{871CDD92-1B5B-4E7E-AC04-756A2D924532}" type="pres">
      <dgm:prSet presAssocID="{6E532677-F3B0-4733-A146-B6BE1D9FAD8C}" presName="background3" presStyleLbl="node3" presStyleIdx="1" presStyleCnt="4"/>
      <dgm:spPr/>
      <dgm:t>
        <a:bodyPr/>
        <a:lstStyle/>
        <a:p>
          <a:endParaRPr lang="zh-CN" altLang="en-US"/>
        </a:p>
      </dgm:t>
    </dgm:pt>
    <dgm:pt modelId="{1B009838-1355-4721-A6E9-1B90FF42E443}" type="pres">
      <dgm:prSet presAssocID="{6E532677-F3B0-4733-A146-B6BE1D9FAD8C}" presName="text3" presStyleLbl="fgAcc3" presStyleIdx="1" presStyleCnt="4" custScaleY="46239">
        <dgm:presLayoutVars>
          <dgm:chPref val="3"/>
        </dgm:presLayoutVars>
      </dgm:prSet>
      <dgm:spPr/>
      <dgm:t>
        <a:bodyPr/>
        <a:lstStyle/>
        <a:p>
          <a:endParaRPr lang="zh-CN" altLang="en-US"/>
        </a:p>
      </dgm:t>
    </dgm:pt>
    <dgm:pt modelId="{03DA3E35-192C-4765-A0A4-DF47F28C4DBC}" type="pres">
      <dgm:prSet presAssocID="{6E532677-F3B0-4733-A146-B6BE1D9FAD8C}" presName="hierChild4" presStyleCnt="0"/>
      <dgm:spPr/>
      <dgm:t>
        <a:bodyPr/>
        <a:lstStyle/>
        <a:p>
          <a:endParaRPr lang="zh-CN" altLang="en-US"/>
        </a:p>
      </dgm:t>
    </dgm:pt>
    <dgm:pt modelId="{A1175FD8-97CD-46CD-A0CB-F4605FB3993F}" type="pres">
      <dgm:prSet presAssocID="{192D384E-3DE4-4520-A4CA-2FB3765F1B21}" presName="Name10" presStyleLbl="parChTrans1D2" presStyleIdx="1" presStyleCnt="3"/>
      <dgm:spPr/>
      <dgm:t>
        <a:bodyPr/>
        <a:lstStyle/>
        <a:p>
          <a:endParaRPr lang="zh-CN" altLang="en-US"/>
        </a:p>
      </dgm:t>
    </dgm:pt>
    <dgm:pt modelId="{E337C0AB-896E-445C-8C55-F1266158AD6F}" type="pres">
      <dgm:prSet presAssocID="{EDA3F125-E4E9-4117-9533-402C822784A8}" presName="hierRoot2" presStyleCnt="0"/>
      <dgm:spPr/>
      <dgm:t>
        <a:bodyPr/>
        <a:lstStyle/>
        <a:p>
          <a:endParaRPr lang="zh-CN" altLang="en-US"/>
        </a:p>
      </dgm:t>
    </dgm:pt>
    <dgm:pt modelId="{AE4B0E0A-CAA5-4063-9096-9139C30A7A71}" type="pres">
      <dgm:prSet presAssocID="{EDA3F125-E4E9-4117-9533-402C822784A8}" presName="composite2" presStyleCnt="0"/>
      <dgm:spPr/>
      <dgm:t>
        <a:bodyPr/>
        <a:lstStyle/>
        <a:p>
          <a:endParaRPr lang="zh-CN" altLang="en-US"/>
        </a:p>
      </dgm:t>
    </dgm:pt>
    <dgm:pt modelId="{56FC373C-03A9-4702-B224-13178B5F2015}" type="pres">
      <dgm:prSet presAssocID="{EDA3F125-E4E9-4117-9533-402C822784A8}" presName="background2" presStyleLbl="node2" presStyleIdx="1" presStyleCnt="3"/>
      <dgm:spPr/>
      <dgm:t>
        <a:bodyPr/>
        <a:lstStyle/>
        <a:p>
          <a:endParaRPr lang="zh-CN" altLang="en-US"/>
        </a:p>
      </dgm:t>
    </dgm:pt>
    <dgm:pt modelId="{4EBBFA9D-AEA7-480E-8E48-A363E5F06BD6}" type="pres">
      <dgm:prSet presAssocID="{EDA3F125-E4E9-4117-9533-402C822784A8}" presName="text2" presStyleLbl="fgAcc2" presStyleIdx="1" presStyleCnt="3" custScaleY="37328">
        <dgm:presLayoutVars>
          <dgm:chPref val="3"/>
        </dgm:presLayoutVars>
      </dgm:prSet>
      <dgm:spPr/>
      <dgm:t>
        <a:bodyPr/>
        <a:lstStyle/>
        <a:p>
          <a:endParaRPr lang="zh-CN" altLang="en-US"/>
        </a:p>
      </dgm:t>
    </dgm:pt>
    <dgm:pt modelId="{FB923BD8-51F3-47D4-92C9-4012E47AAB64}" type="pres">
      <dgm:prSet presAssocID="{EDA3F125-E4E9-4117-9533-402C822784A8}" presName="hierChild3" presStyleCnt="0"/>
      <dgm:spPr/>
      <dgm:t>
        <a:bodyPr/>
        <a:lstStyle/>
        <a:p>
          <a:endParaRPr lang="zh-CN" altLang="en-US"/>
        </a:p>
      </dgm:t>
    </dgm:pt>
    <dgm:pt modelId="{86CBBB26-19CD-4703-B1B3-3D01D88D0763}" type="pres">
      <dgm:prSet presAssocID="{1845A778-1A02-40D9-B426-6080221BBC12}" presName="Name17" presStyleLbl="parChTrans1D3" presStyleIdx="2" presStyleCnt="4"/>
      <dgm:spPr/>
      <dgm:t>
        <a:bodyPr/>
        <a:lstStyle/>
        <a:p>
          <a:endParaRPr lang="zh-CN" altLang="en-US"/>
        </a:p>
      </dgm:t>
    </dgm:pt>
    <dgm:pt modelId="{D1D63DEF-76F0-4398-AFE4-417A8D35ADD9}" type="pres">
      <dgm:prSet presAssocID="{DA2EFF7C-54F8-48B1-8735-FB46D51C291D}" presName="hierRoot3" presStyleCnt="0"/>
      <dgm:spPr/>
      <dgm:t>
        <a:bodyPr/>
        <a:lstStyle/>
        <a:p>
          <a:endParaRPr lang="zh-CN" altLang="en-US"/>
        </a:p>
      </dgm:t>
    </dgm:pt>
    <dgm:pt modelId="{0EAB6689-90B5-4E15-9EE7-EB28F1F61F58}" type="pres">
      <dgm:prSet presAssocID="{DA2EFF7C-54F8-48B1-8735-FB46D51C291D}" presName="composite3" presStyleCnt="0"/>
      <dgm:spPr/>
      <dgm:t>
        <a:bodyPr/>
        <a:lstStyle/>
        <a:p>
          <a:endParaRPr lang="zh-CN" altLang="en-US"/>
        </a:p>
      </dgm:t>
    </dgm:pt>
    <dgm:pt modelId="{6161CAC6-657E-4F65-80AF-4C3D5CFEDCA9}" type="pres">
      <dgm:prSet presAssocID="{DA2EFF7C-54F8-48B1-8735-FB46D51C291D}" presName="background3" presStyleLbl="node3" presStyleIdx="2" presStyleCnt="4"/>
      <dgm:spPr/>
      <dgm:t>
        <a:bodyPr/>
        <a:lstStyle/>
        <a:p>
          <a:endParaRPr lang="zh-CN" altLang="en-US"/>
        </a:p>
      </dgm:t>
    </dgm:pt>
    <dgm:pt modelId="{B1159754-AA86-4AD1-9D9A-3F95FE814EFE}" type="pres">
      <dgm:prSet presAssocID="{DA2EFF7C-54F8-48B1-8735-FB46D51C291D}" presName="text3" presStyleLbl="fgAcc3" presStyleIdx="2" presStyleCnt="4" custScaleY="51326">
        <dgm:presLayoutVars>
          <dgm:chPref val="3"/>
        </dgm:presLayoutVars>
      </dgm:prSet>
      <dgm:spPr/>
      <dgm:t>
        <a:bodyPr/>
        <a:lstStyle/>
        <a:p>
          <a:endParaRPr lang="zh-CN" altLang="en-US"/>
        </a:p>
      </dgm:t>
    </dgm:pt>
    <dgm:pt modelId="{5DBDFF5E-4D46-46C0-A9C2-D7D652EFDDC4}" type="pres">
      <dgm:prSet presAssocID="{DA2EFF7C-54F8-48B1-8735-FB46D51C291D}" presName="hierChild4" presStyleCnt="0"/>
      <dgm:spPr/>
      <dgm:t>
        <a:bodyPr/>
        <a:lstStyle/>
        <a:p>
          <a:endParaRPr lang="zh-CN" altLang="en-US"/>
        </a:p>
      </dgm:t>
    </dgm:pt>
    <dgm:pt modelId="{CF12ECFE-707C-42C2-8F99-22C1931DBAD6}" type="pres">
      <dgm:prSet presAssocID="{09FD60A2-44F0-4159-B281-E7ADC463C429}" presName="Name23" presStyleLbl="parChTrans1D4" presStyleIdx="1" presStyleCnt="3"/>
      <dgm:spPr/>
      <dgm:t>
        <a:bodyPr/>
        <a:lstStyle/>
        <a:p>
          <a:endParaRPr lang="zh-CN" altLang="en-US"/>
        </a:p>
      </dgm:t>
    </dgm:pt>
    <dgm:pt modelId="{4624DCCD-4EE6-44F8-A0FA-2E3F0DDABABC}" type="pres">
      <dgm:prSet presAssocID="{404C4618-FDF7-421B-81E1-0BCD851F29D7}" presName="hierRoot4" presStyleCnt="0"/>
      <dgm:spPr/>
      <dgm:t>
        <a:bodyPr/>
        <a:lstStyle/>
        <a:p>
          <a:endParaRPr lang="zh-CN" altLang="en-US"/>
        </a:p>
      </dgm:t>
    </dgm:pt>
    <dgm:pt modelId="{EC91A2A8-039D-4E76-A33F-3A56082689E1}" type="pres">
      <dgm:prSet presAssocID="{404C4618-FDF7-421B-81E1-0BCD851F29D7}" presName="composite4" presStyleCnt="0"/>
      <dgm:spPr/>
      <dgm:t>
        <a:bodyPr/>
        <a:lstStyle/>
        <a:p>
          <a:endParaRPr lang="zh-CN" altLang="en-US"/>
        </a:p>
      </dgm:t>
    </dgm:pt>
    <dgm:pt modelId="{F83B2718-D702-4DB3-B5F5-4D87F6F51DA7}" type="pres">
      <dgm:prSet presAssocID="{404C4618-FDF7-421B-81E1-0BCD851F29D7}" presName="background4" presStyleLbl="node4" presStyleIdx="1" presStyleCnt="3"/>
      <dgm:spPr/>
      <dgm:t>
        <a:bodyPr/>
        <a:lstStyle/>
        <a:p>
          <a:endParaRPr lang="zh-CN" altLang="en-US"/>
        </a:p>
      </dgm:t>
    </dgm:pt>
    <dgm:pt modelId="{35CE4C54-F8C3-4863-89E8-CCA6B7027607}" type="pres">
      <dgm:prSet presAssocID="{404C4618-FDF7-421B-81E1-0BCD851F29D7}" presName="text4" presStyleLbl="fgAcc4" presStyleIdx="1" presStyleCnt="3" custScaleX="117010" custScaleY="72010">
        <dgm:presLayoutVars>
          <dgm:chPref val="3"/>
        </dgm:presLayoutVars>
      </dgm:prSet>
      <dgm:spPr/>
      <dgm:t>
        <a:bodyPr/>
        <a:lstStyle/>
        <a:p>
          <a:endParaRPr lang="zh-CN" altLang="en-US"/>
        </a:p>
      </dgm:t>
    </dgm:pt>
    <dgm:pt modelId="{A411E534-35CA-4DD0-AA9C-CA0F04F4E8C7}" type="pres">
      <dgm:prSet presAssocID="{404C4618-FDF7-421B-81E1-0BCD851F29D7}" presName="hierChild5" presStyleCnt="0"/>
      <dgm:spPr/>
      <dgm:t>
        <a:bodyPr/>
        <a:lstStyle/>
        <a:p>
          <a:endParaRPr lang="zh-CN" altLang="en-US"/>
        </a:p>
      </dgm:t>
    </dgm:pt>
    <dgm:pt modelId="{96641937-5EF3-4BAB-A933-4F3C1EC7741E}" type="pres">
      <dgm:prSet presAssocID="{39299A30-8011-4653-8F69-3787FF2148F8}" presName="Name10" presStyleLbl="parChTrans1D2" presStyleIdx="2" presStyleCnt="3"/>
      <dgm:spPr/>
      <dgm:t>
        <a:bodyPr/>
        <a:lstStyle/>
        <a:p>
          <a:endParaRPr lang="zh-CN" altLang="en-US"/>
        </a:p>
      </dgm:t>
    </dgm:pt>
    <dgm:pt modelId="{7C0E29EF-D6F5-4760-AAFD-17B5EDC655F6}" type="pres">
      <dgm:prSet presAssocID="{208F7AB1-E34E-4204-852D-314FE747D0F0}" presName="hierRoot2" presStyleCnt="0"/>
      <dgm:spPr/>
      <dgm:t>
        <a:bodyPr/>
        <a:lstStyle/>
        <a:p>
          <a:endParaRPr lang="zh-CN" altLang="en-US"/>
        </a:p>
      </dgm:t>
    </dgm:pt>
    <dgm:pt modelId="{7D6B2A7E-1881-40B9-AAD2-FBF015565773}" type="pres">
      <dgm:prSet presAssocID="{208F7AB1-E34E-4204-852D-314FE747D0F0}" presName="composite2" presStyleCnt="0"/>
      <dgm:spPr/>
      <dgm:t>
        <a:bodyPr/>
        <a:lstStyle/>
        <a:p>
          <a:endParaRPr lang="zh-CN" altLang="en-US"/>
        </a:p>
      </dgm:t>
    </dgm:pt>
    <dgm:pt modelId="{1F3A5FF7-492F-4B38-80A0-B7FDCF7D76E6}" type="pres">
      <dgm:prSet presAssocID="{208F7AB1-E34E-4204-852D-314FE747D0F0}" presName="background2" presStyleLbl="node2" presStyleIdx="2" presStyleCnt="3"/>
      <dgm:spPr/>
      <dgm:t>
        <a:bodyPr/>
        <a:lstStyle/>
        <a:p>
          <a:endParaRPr lang="zh-CN" altLang="en-US"/>
        </a:p>
      </dgm:t>
    </dgm:pt>
    <dgm:pt modelId="{2D295D44-96B0-47DD-B74A-AECF49FFC2CA}" type="pres">
      <dgm:prSet presAssocID="{208F7AB1-E34E-4204-852D-314FE747D0F0}" presName="text2" presStyleLbl="fgAcc2" presStyleIdx="2" presStyleCnt="3" custScaleY="35153">
        <dgm:presLayoutVars>
          <dgm:chPref val="3"/>
        </dgm:presLayoutVars>
      </dgm:prSet>
      <dgm:spPr/>
      <dgm:t>
        <a:bodyPr/>
        <a:lstStyle/>
        <a:p>
          <a:endParaRPr lang="zh-CN" altLang="en-US"/>
        </a:p>
      </dgm:t>
    </dgm:pt>
    <dgm:pt modelId="{AE856DCC-DE4C-459A-924B-FA842714E752}" type="pres">
      <dgm:prSet presAssocID="{208F7AB1-E34E-4204-852D-314FE747D0F0}" presName="hierChild3" presStyleCnt="0"/>
      <dgm:spPr/>
      <dgm:t>
        <a:bodyPr/>
        <a:lstStyle/>
        <a:p>
          <a:endParaRPr lang="zh-CN" altLang="en-US"/>
        </a:p>
      </dgm:t>
    </dgm:pt>
    <dgm:pt modelId="{72FBD947-0EFE-4AD3-B837-E2258709B461}" type="pres">
      <dgm:prSet presAssocID="{2B51C5DF-B258-402B-B590-CE2902697810}" presName="Name17" presStyleLbl="parChTrans1D3" presStyleIdx="3" presStyleCnt="4"/>
      <dgm:spPr/>
      <dgm:t>
        <a:bodyPr/>
        <a:lstStyle/>
        <a:p>
          <a:endParaRPr lang="zh-CN" altLang="en-US"/>
        </a:p>
      </dgm:t>
    </dgm:pt>
    <dgm:pt modelId="{421E8354-F697-4759-88D4-C2C4B899C579}" type="pres">
      <dgm:prSet presAssocID="{7CAD6BD3-229D-4434-A3A1-41F4CBF9E533}" presName="hierRoot3" presStyleCnt="0"/>
      <dgm:spPr/>
      <dgm:t>
        <a:bodyPr/>
        <a:lstStyle/>
        <a:p>
          <a:endParaRPr lang="zh-CN" altLang="en-US"/>
        </a:p>
      </dgm:t>
    </dgm:pt>
    <dgm:pt modelId="{28441A21-6132-4634-8D59-43F51D830D58}" type="pres">
      <dgm:prSet presAssocID="{7CAD6BD3-229D-4434-A3A1-41F4CBF9E533}" presName="composite3" presStyleCnt="0"/>
      <dgm:spPr/>
      <dgm:t>
        <a:bodyPr/>
        <a:lstStyle/>
        <a:p>
          <a:endParaRPr lang="zh-CN" altLang="en-US"/>
        </a:p>
      </dgm:t>
    </dgm:pt>
    <dgm:pt modelId="{0382519A-74AF-4EC4-865E-B11A2D193E9F}" type="pres">
      <dgm:prSet presAssocID="{7CAD6BD3-229D-4434-A3A1-41F4CBF9E533}" presName="background3" presStyleLbl="node3" presStyleIdx="3" presStyleCnt="4"/>
      <dgm:spPr/>
      <dgm:t>
        <a:bodyPr/>
        <a:lstStyle/>
        <a:p>
          <a:endParaRPr lang="zh-CN" altLang="en-US"/>
        </a:p>
      </dgm:t>
    </dgm:pt>
    <dgm:pt modelId="{C6938CBE-C485-42A6-90C4-D7C5167A6ACB}" type="pres">
      <dgm:prSet presAssocID="{7CAD6BD3-229D-4434-A3A1-41F4CBF9E533}" presName="text3" presStyleLbl="fgAcc3" presStyleIdx="3" presStyleCnt="4" custScaleY="44449">
        <dgm:presLayoutVars>
          <dgm:chPref val="3"/>
        </dgm:presLayoutVars>
      </dgm:prSet>
      <dgm:spPr/>
      <dgm:t>
        <a:bodyPr/>
        <a:lstStyle/>
        <a:p>
          <a:endParaRPr lang="zh-CN" altLang="en-US"/>
        </a:p>
      </dgm:t>
    </dgm:pt>
    <dgm:pt modelId="{1F8C2D71-C631-4038-80CB-0151B4EFA625}" type="pres">
      <dgm:prSet presAssocID="{7CAD6BD3-229D-4434-A3A1-41F4CBF9E533}" presName="hierChild4" presStyleCnt="0"/>
      <dgm:spPr/>
      <dgm:t>
        <a:bodyPr/>
        <a:lstStyle/>
        <a:p>
          <a:endParaRPr lang="zh-CN" altLang="en-US"/>
        </a:p>
      </dgm:t>
    </dgm:pt>
    <dgm:pt modelId="{71E94CE5-D051-438E-968E-09DDD94E8C4E}" type="pres">
      <dgm:prSet presAssocID="{F2BD7969-C6E4-48C2-97AD-7BE9C3121B02}" presName="Name23" presStyleLbl="parChTrans1D4" presStyleIdx="2" presStyleCnt="3"/>
      <dgm:spPr/>
      <dgm:t>
        <a:bodyPr/>
        <a:lstStyle/>
        <a:p>
          <a:endParaRPr lang="zh-CN" altLang="en-US"/>
        </a:p>
      </dgm:t>
    </dgm:pt>
    <dgm:pt modelId="{46C3557C-1278-4344-859D-4D93612C8187}" type="pres">
      <dgm:prSet presAssocID="{3AB89FEB-1C92-491B-A09F-0F617DFDEADA}" presName="hierRoot4" presStyleCnt="0"/>
      <dgm:spPr/>
      <dgm:t>
        <a:bodyPr/>
        <a:lstStyle/>
        <a:p>
          <a:endParaRPr lang="zh-CN" altLang="en-US"/>
        </a:p>
      </dgm:t>
    </dgm:pt>
    <dgm:pt modelId="{29BB9812-EECD-4500-96E2-A692FC07C3E0}" type="pres">
      <dgm:prSet presAssocID="{3AB89FEB-1C92-491B-A09F-0F617DFDEADA}" presName="composite4" presStyleCnt="0"/>
      <dgm:spPr/>
      <dgm:t>
        <a:bodyPr/>
        <a:lstStyle/>
        <a:p>
          <a:endParaRPr lang="zh-CN" altLang="en-US"/>
        </a:p>
      </dgm:t>
    </dgm:pt>
    <dgm:pt modelId="{EE08A96C-B64B-4878-AE7D-0F2366FBB751}" type="pres">
      <dgm:prSet presAssocID="{3AB89FEB-1C92-491B-A09F-0F617DFDEADA}" presName="background4" presStyleLbl="node4" presStyleIdx="2" presStyleCnt="3"/>
      <dgm:spPr/>
      <dgm:t>
        <a:bodyPr/>
        <a:lstStyle/>
        <a:p>
          <a:endParaRPr lang="zh-CN" altLang="en-US"/>
        </a:p>
      </dgm:t>
    </dgm:pt>
    <dgm:pt modelId="{0741F522-C40A-4B7E-B4EB-F6A306C4C6F2}" type="pres">
      <dgm:prSet presAssocID="{3AB89FEB-1C92-491B-A09F-0F617DFDEADA}" presName="text4" presStyleLbl="fgAcc4" presStyleIdx="2" presStyleCnt="3" custScaleX="120638" custScaleY="65647">
        <dgm:presLayoutVars>
          <dgm:chPref val="3"/>
        </dgm:presLayoutVars>
      </dgm:prSet>
      <dgm:spPr/>
      <dgm:t>
        <a:bodyPr/>
        <a:lstStyle/>
        <a:p>
          <a:endParaRPr lang="zh-CN" altLang="en-US"/>
        </a:p>
      </dgm:t>
    </dgm:pt>
    <dgm:pt modelId="{4EC499D7-9654-4DDC-9E8D-2B0A7AA397D5}" type="pres">
      <dgm:prSet presAssocID="{3AB89FEB-1C92-491B-A09F-0F617DFDEADA}" presName="hierChild5" presStyleCnt="0"/>
      <dgm:spPr/>
      <dgm:t>
        <a:bodyPr/>
        <a:lstStyle/>
        <a:p>
          <a:endParaRPr lang="zh-CN" altLang="en-US"/>
        </a:p>
      </dgm:t>
    </dgm:pt>
  </dgm:ptLst>
  <dgm:cxnLst>
    <dgm:cxn modelId="{F7513D76-E125-4D61-AD3C-F200FB9D5450}" type="presOf" srcId="{EDA3F125-E4E9-4117-9533-402C822784A8}" destId="{4EBBFA9D-AEA7-480E-8E48-A363E5F06BD6}" srcOrd="0" destOrd="0" presId="urn:microsoft.com/office/officeart/2005/8/layout/hierarchy1"/>
    <dgm:cxn modelId="{CA471B06-2078-43ED-A9B8-C372F12D5A20}" srcId="{7CAD6BD3-229D-4434-A3A1-41F4CBF9E533}" destId="{3AB89FEB-1C92-491B-A09F-0F617DFDEADA}" srcOrd="0" destOrd="0" parTransId="{F2BD7969-C6E4-48C2-97AD-7BE9C3121B02}" sibTransId="{1AD681F6-FFB5-4E0E-849C-A3F79C5A1A34}"/>
    <dgm:cxn modelId="{016F4FCC-08D6-497F-82F2-486FD98450DA}" type="presOf" srcId="{404C4618-FDF7-421B-81E1-0BCD851F29D7}" destId="{35CE4C54-F8C3-4863-89E8-CCA6B7027607}" srcOrd="0" destOrd="0" presId="urn:microsoft.com/office/officeart/2005/8/layout/hierarchy1"/>
    <dgm:cxn modelId="{C2585164-013E-44C3-B319-27BAE0DE9FF6}" srcId="{435DCDD6-69BC-4F2B-8995-1F4A87DFA872}" destId="{6E532677-F3B0-4733-A146-B6BE1D9FAD8C}" srcOrd="1" destOrd="0" parTransId="{740B3C9A-C941-4F9A-A55B-64E8F3324EB7}" sibTransId="{78648A1C-B38D-406D-B1E4-5BA014054CAE}"/>
    <dgm:cxn modelId="{5D7E9ED8-7E1D-4B26-A212-79F909FA0209}" type="presOf" srcId="{DA2EFF7C-54F8-48B1-8735-FB46D51C291D}" destId="{B1159754-AA86-4AD1-9D9A-3F95FE814EFE}" srcOrd="0" destOrd="0" presId="urn:microsoft.com/office/officeart/2005/8/layout/hierarchy1"/>
    <dgm:cxn modelId="{6F15F1AE-E7AB-4DC5-84B4-10715A0C963F}" srcId="{208F7AB1-E34E-4204-852D-314FE747D0F0}" destId="{7CAD6BD3-229D-4434-A3A1-41F4CBF9E533}" srcOrd="0" destOrd="0" parTransId="{2B51C5DF-B258-402B-B590-CE2902697810}" sibTransId="{E16113DC-58E4-4427-8774-4FA287168921}"/>
    <dgm:cxn modelId="{6AFA0F0C-B43E-4820-BDEA-E2CFC642BBCB}" type="presOf" srcId="{1845A778-1A02-40D9-B426-6080221BBC12}" destId="{86CBBB26-19CD-4703-B1B3-3D01D88D0763}" srcOrd="0" destOrd="0" presId="urn:microsoft.com/office/officeart/2005/8/layout/hierarchy1"/>
    <dgm:cxn modelId="{1C4A88FB-1669-469F-8258-B24DACC17EE1}" type="presOf" srcId="{E2DFE77E-1844-41B5-806B-3D28ECF0FD6E}" destId="{707B5ABD-D78D-4085-8032-F6A0C60070AE}" srcOrd="0" destOrd="0" presId="urn:microsoft.com/office/officeart/2005/8/layout/hierarchy1"/>
    <dgm:cxn modelId="{F14E1772-D5DC-44E8-A2B8-114F94D3D2FF}" type="presOf" srcId="{528DD546-6758-490E-A9BA-99542FF9CFA0}" destId="{284C8456-D06A-4F1D-92BB-8DFCD4CA62F8}" srcOrd="0" destOrd="0" presId="urn:microsoft.com/office/officeart/2005/8/layout/hierarchy1"/>
    <dgm:cxn modelId="{3AC4DDED-37D9-4D45-AC5F-C8CB8B4D93FB}" type="presOf" srcId="{F37176A6-2913-4FF5-8CBA-C83453A9C3E1}" destId="{A45E85C7-54B6-49E1-8105-7681C0B327E5}" srcOrd="0" destOrd="0" presId="urn:microsoft.com/office/officeart/2005/8/layout/hierarchy1"/>
    <dgm:cxn modelId="{96E98DA5-6187-48B4-B014-CA09ECC5F87D}" type="presOf" srcId="{435DCDD6-69BC-4F2B-8995-1F4A87DFA872}" destId="{06F9C001-4A6D-4610-BF59-8FEEE68574FF}" srcOrd="0" destOrd="0" presId="urn:microsoft.com/office/officeart/2005/8/layout/hierarchy1"/>
    <dgm:cxn modelId="{4352DBD0-3CFF-4F5C-9912-46CEF512BA6F}" srcId="{E2DFE77E-1844-41B5-806B-3D28ECF0FD6E}" destId="{435DCDD6-69BC-4F2B-8995-1F4A87DFA872}" srcOrd="0" destOrd="0" parTransId="{28012B5F-3D5C-4CC7-B586-AF779AE13429}" sibTransId="{5E933146-AE51-40CC-9D84-B6C64F09C3C5}"/>
    <dgm:cxn modelId="{D1F625B0-A5DA-43AC-B9AA-D8AE54BA23BF}" type="presOf" srcId="{C932EF00-4A89-4686-8208-62F4548A29B9}" destId="{81D6EE87-904B-4745-BC56-03D6D3D7CFB7}" srcOrd="0" destOrd="0" presId="urn:microsoft.com/office/officeart/2005/8/layout/hierarchy1"/>
    <dgm:cxn modelId="{850BD4B7-A834-4E41-B978-66C9D1836100}" srcId="{E2DFE77E-1844-41B5-806B-3D28ECF0FD6E}" destId="{EDA3F125-E4E9-4117-9533-402C822784A8}" srcOrd="1" destOrd="0" parTransId="{192D384E-3DE4-4520-A4CA-2FB3765F1B21}" sibTransId="{05CBA27C-F688-46A1-896B-C2618DAD6B31}"/>
    <dgm:cxn modelId="{7D9CF1D2-3405-4C58-B92C-1E48BBE9E1DB}" type="presOf" srcId="{740B3C9A-C941-4F9A-A55B-64E8F3324EB7}" destId="{7691A56D-C3D3-4A73-A232-C125AF290F3D}" srcOrd="0" destOrd="0" presId="urn:microsoft.com/office/officeart/2005/8/layout/hierarchy1"/>
    <dgm:cxn modelId="{05BE8FFF-E4A7-4B07-90AD-350923A09203}" srcId="{4C5AEEEB-335A-412D-A145-64EB919E7E11}" destId="{E2DFE77E-1844-41B5-806B-3D28ECF0FD6E}" srcOrd="0" destOrd="0" parTransId="{C0A0DFE7-9047-4FCB-9EED-CADE659BC0F2}" sibTransId="{9055E438-FAE3-4F2B-835C-E10E291226F2}"/>
    <dgm:cxn modelId="{148A65DC-4FFB-4CD1-9183-CABFFF3C5BC4}" srcId="{435DCDD6-69BC-4F2B-8995-1F4A87DFA872}" destId="{F37176A6-2913-4FF5-8CBA-C83453A9C3E1}" srcOrd="0" destOrd="0" parTransId="{C932EF00-4A89-4686-8208-62F4548A29B9}" sibTransId="{F82D2B0A-961C-4685-B504-33D2A2AEBA43}"/>
    <dgm:cxn modelId="{B4BD917C-D96B-45FF-9E71-31242008DBE9}" type="presOf" srcId="{4C5AEEEB-335A-412D-A145-64EB919E7E11}" destId="{3E09CE57-869B-4705-A5DD-0CD975D85515}" srcOrd="0" destOrd="0" presId="urn:microsoft.com/office/officeart/2005/8/layout/hierarchy1"/>
    <dgm:cxn modelId="{6FD24CC0-B462-457C-ABFA-B260B0E9ACE2}" type="presOf" srcId="{28012B5F-3D5C-4CC7-B586-AF779AE13429}" destId="{C4891343-BDC5-49C6-9039-60DF29BEFD18}" srcOrd="0" destOrd="0" presId="urn:microsoft.com/office/officeart/2005/8/layout/hierarchy1"/>
    <dgm:cxn modelId="{5695765B-F553-40EF-9D1C-BDB4F9CDCB2B}" type="presOf" srcId="{F2BD7969-C6E4-48C2-97AD-7BE9C3121B02}" destId="{71E94CE5-D051-438E-968E-09DDD94E8C4E}" srcOrd="0" destOrd="0" presId="urn:microsoft.com/office/officeart/2005/8/layout/hierarchy1"/>
    <dgm:cxn modelId="{F2FB8AD5-05E7-48F4-A595-BB2DEB7479C0}" type="presOf" srcId="{2B51C5DF-B258-402B-B590-CE2902697810}" destId="{72FBD947-0EFE-4AD3-B837-E2258709B461}" srcOrd="0" destOrd="0" presId="urn:microsoft.com/office/officeart/2005/8/layout/hierarchy1"/>
    <dgm:cxn modelId="{CC73A395-244B-492E-A7F2-8BB00EBA970A}" type="presOf" srcId="{7CAD6BD3-229D-4434-A3A1-41F4CBF9E533}" destId="{C6938CBE-C485-42A6-90C4-D7C5167A6ACB}" srcOrd="0" destOrd="0" presId="urn:microsoft.com/office/officeart/2005/8/layout/hierarchy1"/>
    <dgm:cxn modelId="{0B39CE45-50C1-4481-8E26-8885A0886D5A}" srcId="{E2DFE77E-1844-41B5-806B-3D28ECF0FD6E}" destId="{208F7AB1-E34E-4204-852D-314FE747D0F0}" srcOrd="2" destOrd="0" parTransId="{39299A30-8011-4653-8F69-3787FF2148F8}" sibTransId="{4370FD36-852C-4CCE-A965-12966139D160}"/>
    <dgm:cxn modelId="{CA6DC9C7-FADB-45FC-8AE9-C8523551A687}" type="presOf" srcId="{6E532677-F3B0-4733-A146-B6BE1D9FAD8C}" destId="{1B009838-1355-4721-A6E9-1B90FF42E443}" srcOrd="0" destOrd="0" presId="urn:microsoft.com/office/officeart/2005/8/layout/hierarchy1"/>
    <dgm:cxn modelId="{6285B884-D4B5-42CE-AC5D-DE700D2422E2}" srcId="{F37176A6-2913-4FF5-8CBA-C83453A9C3E1}" destId="{528DD546-6758-490E-A9BA-99542FF9CFA0}" srcOrd="0" destOrd="0" parTransId="{7270CA5B-4EE4-4407-8073-5D547B03F051}" sibTransId="{B6187158-4998-446D-BE35-686ADB0FBFA9}"/>
    <dgm:cxn modelId="{736CD497-28D7-47FD-9CBA-9E6DF35F81C7}" type="presOf" srcId="{192D384E-3DE4-4520-A4CA-2FB3765F1B21}" destId="{A1175FD8-97CD-46CD-A0CB-F4605FB3993F}" srcOrd="0" destOrd="0" presId="urn:microsoft.com/office/officeart/2005/8/layout/hierarchy1"/>
    <dgm:cxn modelId="{C52B537D-02C1-4772-A867-9A6AF282EF12}" type="presOf" srcId="{7270CA5B-4EE4-4407-8073-5D547B03F051}" destId="{D512F582-53A1-4353-86EF-4D0EC4372A0F}" srcOrd="0" destOrd="0" presId="urn:microsoft.com/office/officeart/2005/8/layout/hierarchy1"/>
    <dgm:cxn modelId="{E27F17F1-C4AA-444A-AD00-F5974A424BDB}" srcId="{EDA3F125-E4E9-4117-9533-402C822784A8}" destId="{DA2EFF7C-54F8-48B1-8735-FB46D51C291D}" srcOrd="0" destOrd="0" parTransId="{1845A778-1A02-40D9-B426-6080221BBC12}" sibTransId="{940A1FC0-9493-4234-8D82-3AB6C64BF901}"/>
    <dgm:cxn modelId="{7720CBE2-4746-4776-9F8F-68C4C7D8785C}" type="presOf" srcId="{09FD60A2-44F0-4159-B281-E7ADC463C429}" destId="{CF12ECFE-707C-42C2-8F99-22C1931DBAD6}" srcOrd="0" destOrd="0" presId="urn:microsoft.com/office/officeart/2005/8/layout/hierarchy1"/>
    <dgm:cxn modelId="{AD01FCC0-F5F4-4D31-AFA7-6DF6E12C8B03}" type="presOf" srcId="{39299A30-8011-4653-8F69-3787FF2148F8}" destId="{96641937-5EF3-4BAB-A933-4F3C1EC7741E}" srcOrd="0" destOrd="0" presId="urn:microsoft.com/office/officeart/2005/8/layout/hierarchy1"/>
    <dgm:cxn modelId="{A0AE6CFD-839E-4184-9701-3FE0923EBCB9}" type="presOf" srcId="{3AB89FEB-1C92-491B-A09F-0F617DFDEADA}" destId="{0741F522-C40A-4B7E-B4EB-F6A306C4C6F2}" srcOrd="0" destOrd="0" presId="urn:microsoft.com/office/officeart/2005/8/layout/hierarchy1"/>
    <dgm:cxn modelId="{EE697F54-491F-4FD3-BEF8-97414F8E9313}" type="presOf" srcId="{208F7AB1-E34E-4204-852D-314FE747D0F0}" destId="{2D295D44-96B0-47DD-B74A-AECF49FFC2CA}" srcOrd="0" destOrd="0" presId="urn:microsoft.com/office/officeart/2005/8/layout/hierarchy1"/>
    <dgm:cxn modelId="{04843839-79CE-4D8B-B228-65AACF1D21AA}" srcId="{DA2EFF7C-54F8-48B1-8735-FB46D51C291D}" destId="{404C4618-FDF7-421B-81E1-0BCD851F29D7}" srcOrd="0" destOrd="0" parTransId="{09FD60A2-44F0-4159-B281-E7ADC463C429}" sibTransId="{480A0880-B203-4A01-A8C0-C6A02B8B8BEF}"/>
    <dgm:cxn modelId="{2B81C429-3DE0-48BA-A778-C186BA013A87}" type="presParOf" srcId="{3E09CE57-869B-4705-A5DD-0CD975D85515}" destId="{6D8AE860-95D5-479F-AA26-8AD5B583F088}" srcOrd="0" destOrd="0" presId="urn:microsoft.com/office/officeart/2005/8/layout/hierarchy1"/>
    <dgm:cxn modelId="{C93018C9-25F0-4854-AC18-CCE45EA8863A}" type="presParOf" srcId="{6D8AE860-95D5-479F-AA26-8AD5B583F088}" destId="{0E14BE44-30D7-4EB3-B6FC-BFB28C205BB0}" srcOrd="0" destOrd="0" presId="urn:microsoft.com/office/officeart/2005/8/layout/hierarchy1"/>
    <dgm:cxn modelId="{D9798596-03CE-4BC0-8629-9D24C8D6C5CF}" type="presParOf" srcId="{0E14BE44-30D7-4EB3-B6FC-BFB28C205BB0}" destId="{CAEA43D1-AC91-41FE-8055-ADC4071791D3}" srcOrd="0" destOrd="0" presId="urn:microsoft.com/office/officeart/2005/8/layout/hierarchy1"/>
    <dgm:cxn modelId="{DB5115E1-36A2-4F84-BB9C-5E734DFBACF3}" type="presParOf" srcId="{0E14BE44-30D7-4EB3-B6FC-BFB28C205BB0}" destId="{707B5ABD-D78D-4085-8032-F6A0C60070AE}" srcOrd="1" destOrd="0" presId="urn:microsoft.com/office/officeart/2005/8/layout/hierarchy1"/>
    <dgm:cxn modelId="{F5CCB3B1-8E01-453E-A85F-ED7A62B6FE73}" type="presParOf" srcId="{6D8AE860-95D5-479F-AA26-8AD5B583F088}" destId="{50C1EE6B-C4AC-4A62-AFB1-26445A746E4A}" srcOrd="1" destOrd="0" presId="urn:microsoft.com/office/officeart/2005/8/layout/hierarchy1"/>
    <dgm:cxn modelId="{553D54A1-42EE-4710-86F4-401674F9525C}" type="presParOf" srcId="{50C1EE6B-C4AC-4A62-AFB1-26445A746E4A}" destId="{C4891343-BDC5-49C6-9039-60DF29BEFD18}" srcOrd="0" destOrd="0" presId="urn:microsoft.com/office/officeart/2005/8/layout/hierarchy1"/>
    <dgm:cxn modelId="{B5E2AF2A-A41A-4CC4-87E8-FD7056F1EEAA}" type="presParOf" srcId="{50C1EE6B-C4AC-4A62-AFB1-26445A746E4A}" destId="{5DEB5BCE-6ED5-4DE8-97FB-90A7DD96595C}" srcOrd="1" destOrd="0" presId="urn:microsoft.com/office/officeart/2005/8/layout/hierarchy1"/>
    <dgm:cxn modelId="{2ABFBECA-0878-4F7B-A60A-3ABB6D1EBD1F}" type="presParOf" srcId="{5DEB5BCE-6ED5-4DE8-97FB-90A7DD96595C}" destId="{D4B9027C-E46A-4F1F-BA24-3B091389B3D1}" srcOrd="0" destOrd="0" presId="urn:microsoft.com/office/officeart/2005/8/layout/hierarchy1"/>
    <dgm:cxn modelId="{1DFBD8D3-7145-4860-A148-22A2F4F23BED}" type="presParOf" srcId="{D4B9027C-E46A-4F1F-BA24-3B091389B3D1}" destId="{CFE88F33-E9E6-45D7-8998-4559A4D05EC4}" srcOrd="0" destOrd="0" presId="urn:microsoft.com/office/officeart/2005/8/layout/hierarchy1"/>
    <dgm:cxn modelId="{14035923-853F-444E-804C-6B696272AEE5}" type="presParOf" srcId="{D4B9027C-E46A-4F1F-BA24-3B091389B3D1}" destId="{06F9C001-4A6D-4610-BF59-8FEEE68574FF}" srcOrd="1" destOrd="0" presId="urn:microsoft.com/office/officeart/2005/8/layout/hierarchy1"/>
    <dgm:cxn modelId="{FC74E48F-305D-48A2-B37A-C7A738EACF8E}" type="presParOf" srcId="{5DEB5BCE-6ED5-4DE8-97FB-90A7DD96595C}" destId="{87111832-D37D-402E-BED6-373A5ABEBFC0}" srcOrd="1" destOrd="0" presId="urn:microsoft.com/office/officeart/2005/8/layout/hierarchy1"/>
    <dgm:cxn modelId="{39099598-B01E-4AF8-BC19-5B0C6CA3546C}" type="presParOf" srcId="{87111832-D37D-402E-BED6-373A5ABEBFC0}" destId="{81D6EE87-904B-4745-BC56-03D6D3D7CFB7}" srcOrd="0" destOrd="0" presId="urn:microsoft.com/office/officeart/2005/8/layout/hierarchy1"/>
    <dgm:cxn modelId="{B2AE9253-983B-406D-A035-04535672B08D}" type="presParOf" srcId="{87111832-D37D-402E-BED6-373A5ABEBFC0}" destId="{2416B342-207D-4384-92EE-B7631B6A4162}" srcOrd="1" destOrd="0" presId="urn:microsoft.com/office/officeart/2005/8/layout/hierarchy1"/>
    <dgm:cxn modelId="{A6C12E3A-2A0E-4987-B02D-510EA7C34BF4}" type="presParOf" srcId="{2416B342-207D-4384-92EE-B7631B6A4162}" destId="{42A27148-06D9-4A55-B0EF-EB288F05B55B}" srcOrd="0" destOrd="0" presId="urn:microsoft.com/office/officeart/2005/8/layout/hierarchy1"/>
    <dgm:cxn modelId="{3D275CBE-A471-45EF-9AFC-8C58B937BCFC}" type="presParOf" srcId="{42A27148-06D9-4A55-B0EF-EB288F05B55B}" destId="{FC169D1E-C455-461E-BDCF-166267F705D3}" srcOrd="0" destOrd="0" presId="urn:microsoft.com/office/officeart/2005/8/layout/hierarchy1"/>
    <dgm:cxn modelId="{4EB1E0C0-DDCA-4B9F-B829-EA3EFCD5379B}" type="presParOf" srcId="{42A27148-06D9-4A55-B0EF-EB288F05B55B}" destId="{A45E85C7-54B6-49E1-8105-7681C0B327E5}" srcOrd="1" destOrd="0" presId="urn:microsoft.com/office/officeart/2005/8/layout/hierarchy1"/>
    <dgm:cxn modelId="{17DF72A4-A858-470D-8648-303F5EF731B0}" type="presParOf" srcId="{2416B342-207D-4384-92EE-B7631B6A4162}" destId="{3BBB389F-89E2-430B-BED2-F033D8544464}" srcOrd="1" destOrd="0" presId="urn:microsoft.com/office/officeart/2005/8/layout/hierarchy1"/>
    <dgm:cxn modelId="{0836616E-7751-4A56-9C38-E09710D6DE4D}" type="presParOf" srcId="{3BBB389F-89E2-430B-BED2-F033D8544464}" destId="{D512F582-53A1-4353-86EF-4D0EC4372A0F}" srcOrd="0" destOrd="0" presId="urn:microsoft.com/office/officeart/2005/8/layout/hierarchy1"/>
    <dgm:cxn modelId="{FE07B464-FF38-47F4-B3E1-7F316938145B}" type="presParOf" srcId="{3BBB389F-89E2-430B-BED2-F033D8544464}" destId="{F5EE1D28-BBD8-4B3C-BAA1-1950604CDF47}" srcOrd="1" destOrd="0" presId="urn:microsoft.com/office/officeart/2005/8/layout/hierarchy1"/>
    <dgm:cxn modelId="{02275B47-40FD-4233-8833-267DCD4A17F7}" type="presParOf" srcId="{F5EE1D28-BBD8-4B3C-BAA1-1950604CDF47}" destId="{E0FBA7DB-9974-4214-852F-353C791D606A}" srcOrd="0" destOrd="0" presId="urn:microsoft.com/office/officeart/2005/8/layout/hierarchy1"/>
    <dgm:cxn modelId="{68F2C226-6B0A-44F1-921E-EFF19CFD0A1C}" type="presParOf" srcId="{E0FBA7DB-9974-4214-852F-353C791D606A}" destId="{F4E04749-A4B0-4BB9-8A17-F59D8D05113E}" srcOrd="0" destOrd="0" presId="urn:microsoft.com/office/officeart/2005/8/layout/hierarchy1"/>
    <dgm:cxn modelId="{BB23D9B8-218D-44FF-A91B-3DE36E207274}" type="presParOf" srcId="{E0FBA7DB-9974-4214-852F-353C791D606A}" destId="{284C8456-D06A-4F1D-92BB-8DFCD4CA62F8}" srcOrd="1" destOrd="0" presId="urn:microsoft.com/office/officeart/2005/8/layout/hierarchy1"/>
    <dgm:cxn modelId="{F3117026-DB1E-437D-B742-CE024A41DEB6}" type="presParOf" srcId="{F5EE1D28-BBD8-4B3C-BAA1-1950604CDF47}" destId="{92990EC9-301D-4E73-9DEF-EB98E8004146}" srcOrd="1" destOrd="0" presId="urn:microsoft.com/office/officeart/2005/8/layout/hierarchy1"/>
    <dgm:cxn modelId="{D26C3D84-10D6-4426-BB68-C7E688FC3F61}" type="presParOf" srcId="{87111832-D37D-402E-BED6-373A5ABEBFC0}" destId="{7691A56D-C3D3-4A73-A232-C125AF290F3D}" srcOrd="2" destOrd="0" presId="urn:microsoft.com/office/officeart/2005/8/layout/hierarchy1"/>
    <dgm:cxn modelId="{D7983DF7-10F2-47A0-88E9-7D6D5D1D6CCD}" type="presParOf" srcId="{87111832-D37D-402E-BED6-373A5ABEBFC0}" destId="{299C1232-2B79-4D8D-8D62-E5E3DDAC27DB}" srcOrd="3" destOrd="0" presId="urn:microsoft.com/office/officeart/2005/8/layout/hierarchy1"/>
    <dgm:cxn modelId="{445630B0-00A2-4229-A9F0-938082F7545F}" type="presParOf" srcId="{299C1232-2B79-4D8D-8D62-E5E3DDAC27DB}" destId="{5FF1AE5E-FBC4-4564-9DBF-7C70D33C3320}" srcOrd="0" destOrd="0" presId="urn:microsoft.com/office/officeart/2005/8/layout/hierarchy1"/>
    <dgm:cxn modelId="{5F649AF6-F66B-4759-8E70-F53F0268A40D}" type="presParOf" srcId="{5FF1AE5E-FBC4-4564-9DBF-7C70D33C3320}" destId="{871CDD92-1B5B-4E7E-AC04-756A2D924532}" srcOrd="0" destOrd="0" presId="urn:microsoft.com/office/officeart/2005/8/layout/hierarchy1"/>
    <dgm:cxn modelId="{021AE22E-AE87-457D-B305-53558B2951CC}" type="presParOf" srcId="{5FF1AE5E-FBC4-4564-9DBF-7C70D33C3320}" destId="{1B009838-1355-4721-A6E9-1B90FF42E443}" srcOrd="1" destOrd="0" presId="urn:microsoft.com/office/officeart/2005/8/layout/hierarchy1"/>
    <dgm:cxn modelId="{6DAB1E2C-09F0-44B0-B7A0-99258DB3C57E}" type="presParOf" srcId="{299C1232-2B79-4D8D-8D62-E5E3DDAC27DB}" destId="{03DA3E35-192C-4765-A0A4-DF47F28C4DBC}" srcOrd="1" destOrd="0" presId="urn:microsoft.com/office/officeart/2005/8/layout/hierarchy1"/>
    <dgm:cxn modelId="{39084834-2924-4ADB-9B27-452625CCA3D9}" type="presParOf" srcId="{50C1EE6B-C4AC-4A62-AFB1-26445A746E4A}" destId="{A1175FD8-97CD-46CD-A0CB-F4605FB3993F}" srcOrd="2" destOrd="0" presId="urn:microsoft.com/office/officeart/2005/8/layout/hierarchy1"/>
    <dgm:cxn modelId="{8839972F-F899-4E8C-B31C-D90BEF5B562A}" type="presParOf" srcId="{50C1EE6B-C4AC-4A62-AFB1-26445A746E4A}" destId="{E337C0AB-896E-445C-8C55-F1266158AD6F}" srcOrd="3" destOrd="0" presId="urn:microsoft.com/office/officeart/2005/8/layout/hierarchy1"/>
    <dgm:cxn modelId="{7214496B-4804-496A-93B1-CE5DC56C10CC}" type="presParOf" srcId="{E337C0AB-896E-445C-8C55-F1266158AD6F}" destId="{AE4B0E0A-CAA5-4063-9096-9139C30A7A71}" srcOrd="0" destOrd="0" presId="urn:microsoft.com/office/officeart/2005/8/layout/hierarchy1"/>
    <dgm:cxn modelId="{CD78AC64-E794-44B4-9125-11FCE7E61334}" type="presParOf" srcId="{AE4B0E0A-CAA5-4063-9096-9139C30A7A71}" destId="{56FC373C-03A9-4702-B224-13178B5F2015}" srcOrd="0" destOrd="0" presId="urn:microsoft.com/office/officeart/2005/8/layout/hierarchy1"/>
    <dgm:cxn modelId="{3C9F6D29-0038-4C8D-A562-E4F95C238ABB}" type="presParOf" srcId="{AE4B0E0A-CAA5-4063-9096-9139C30A7A71}" destId="{4EBBFA9D-AEA7-480E-8E48-A363E5F06BD6}" srcOrd="1" destOrd="0" presId="urn:microsoft.com/office/officeart/2005/8/layout/hierarchy1"/>
    <dgm:cxn modelId="{77E8339B-28E9-48F9-84D6-8FA9E9DDADA0}" type="presParOf" srcId="{E337C0AB-896E-445C-8C55-F1266158AD6F}" destId="{FB923BD8-51F3-47D4-92C9-4012E47AAB64}" srcOrd="1" destOrd="0" presId="urn:microsoft.com/office/officeart/2005/8/layout/hierarchy1"/>
    <dgm:cxn modelId="{58BC091C-5333-4C15-AB58-5581C4B95368}" type="presParOf" srcId="{FB923BD8-51F3-47D4-92C9-4012E47AAB64}" destId="{86CBBB26-19CD-4703-B1B3-3D01D88D0763}" srcOrd="0" destOrd="0" presId="urn:microsoft.com/office/officeart/2005/8/layout/hierarchy1"/>
    <dgm:cxn modelId="{72ABDE9C-A26A-4D82-A460-F91C6ECB96FD}" type="presParOf" srcId="{FB923BD8-51F3-47D4-92C9-4012E47AAB64}" destId="{D1D63DEF-76F0-4398-AFE4-417A8D35ADD9}" srcOrd="1" destOrd="0" presId="urn:microsoft.com/office/officeart/2005/8/layout/hierarchy1"/>
    <dgm:cxn modelId="{39B60722-6F0F-4AAB-BB66-2EAE14D2C424}" type="presParOf" srcId="{D1D63DEF-76F0-4398-AFE4-417A8D35ADD9}" destId="{0EAB6689-90B5-4E15-9EE7-EB28F1F61F58}" srcOrd="0" destOrd="0" presId="urn:microsoft.com/office/officeart/2005/8/layout/hierarchy1"/>
    <dgm:cxn modelId="{50CF3C45-F734-49B9-A2B3-0A4BCFDA0756}" type="presParOf" srcId="{0EAB6689-90B5-4E15-9EE7-EB28F1F61F58}" destId="{6161CAC6-657E-4F65-80AF-4C3D5CFEDCA9}" srcOrd="0" destOrd="0" presId="urn:microsoft.com/office/officeart/2005/8/layout/hierarchy1"/>
    <dgm:cxn modelId="{A97D3AA3-4D4D-4375-8EC9-9FA21E17CB8F}" type="presParOf" srcId="{0EAB6689-90B5-4E15-9EE7-EB28F1F61F58}" destId="{B1159754-AA86-4AD1-9D9A-3F95FE814EFE}" srcOrd="1" destOrd="0" presId="urn:microsoft.com/office/officeart/2005/8/layout/hierarchy1"/>
    <dgm:cxn modelId="{9F49D52C-5B7A-4455-82C1-F6D459E5CC84}" type="presParOf" srcId="{D1D63DEF-76F0-4398-AFE4-417A8D35ADD9}" destId="{5DBDFF5E-4D46-46C0-A9C2-D7D652EFDDC4}" srcOrd="1" destOrd="0" presId="urn:microsoft.com/office/officeart/2005/8/layout/hierarchy1"/>
    <dgm:cxn modelId="{30348F9B-D409-46BE-8280-CCD5951CC373}" type="presParOf" srcId="{5DBDFF5E-4D46-46C0-A9C2-D7D652EFDDC4}" destId="{CF12ECFE-707C-42C2-8F99-22C1931DBAD6}" srcOrd="0" destOrd="0" presId="urn:microsoft.com/office/officeart/2005/8/layout/hierarchy1"/>
    <dgm:cxn modelId="{CA1FE9F5-4907-4DA4-AE05-E9E99BF10EE6}" type="presParOf" srcId="{5DBDFF5E-4D46-46C0-A9C2-D7D652EFDDC4}" destId="{4624DCCD-4EE6-44F8-A0FA-2E3F0DDABABC}" srcOrd="1" destOrd="0" presId="urn:microsoft.com/office/officeart/2005/8/layout/hierarchy1"/>
    <dgm:cxn modelId="{AAE14E4F-51E1-4A54-93D5-EC94196AF048}" type="presParOf" srcId="{4624DCCD-4EE6-44F8-A0FA-2E3F0DDABABC}" destId="{EC91A2A8-039D-4E76-A33F-3A56082689E1}" srcOrd="0" destOrd="0" presId="urn:microsoft.com/office/officeart/2005/8/layout/hierarchy1"/>
    <dgm:cxn modelId="{0462BD2F-9E06-424B-8194-C1C7B14CEC4F}" type="presParOf" srcId="{EC91A2A8-039D-4E76-A33F-3A56082689E1}" destId="{F83B2718-D702-4DB3-B5F5-4D87F6F51DA7}" srcOrd="0" destOrd="0" presId="urn:microsoft.com/office/officeart/2005/8/layout/hierarchy1"/>
    <dgm:cxn modelId="{D562F287-03D7-4513-9AEE-29B3225C7516}" type="presParOf" srcId="{EC91A2A8-039D-4E76-A33F-3A56082689E1}" destId="{35CE4C54-F8C3-4863-89E8-CCA6B7027607}" srcOrd="1" destOrd="0" presId="urn:microsoft.com/office/officeart/2005/8/layout/hierarchy1"/>
    <dgm:cxn modelId="{8EC76E49-9B7B-4858-934F-661C5433F4D1}" type="presParOf" srcId="{4624DCCD-4EE6-44F8-A0FA-2E3F0DDABABC}" destId="{A411E534-35CA-4DD0-AA9C-CA0F04F4E8C7}" srcOrd="1" destOrd="0" presId="urn:microsoft.com/office/officeart/2005/8/layout/hierarchy1"/>
    <dgm:cxn modelId="{6D52C332-3601-49E9-8811-142654AE7E0B}" type="presParOf" srcId="{50C1EE6B-C4AC-4A62-AFB1-26445A746E4A}" destId="{96641937-5EF3-4BAB-A933-4F3C1EC7741E}" srcOrd="4" destOrd="0" presId="urn:microsoft.com/office/officeart/2005/8/layout/hierarchy1"/>
    <dgm:cxn modelId="{3CD01B97-781B-46F9-854E-CB4981C8FA95}" type="presParOf" srcId="{50C1EE6B-C4AC-4A62-AFB1-26445A746E4A}" destId="{7C0E29EF-D6F5-4760-AAFD-17B5EDC655F6}" srcOrd="5" destOrd="0" presId="urn:microsoft.com/office/officeart/2005/8/layout/hierarchy1"/>
    <dgm:cxn modelId="{74149B02-56CE-4AED-9C3F-1EB9C04B04D4}" type="presParOf" srcId="{7C0E29EF-D6F5-4760-AAFD-17B5EDC655F6}" destId="{7D6B2A7E-1881-40B9-AAD2-FBF015565773}" srcOrd="0" destOrd="0" presId="urn:microsoft.com/office/officeart/2005/8/layout/hierarchy1"/>
    <dgm:cxn modelId="{0AE3B31E-49E8-4F6E-ACCA-A4856646C4AE}" type="presParOf" srcId="{7D6B2A7E-1881-40B9-AAD2-FBF015565773}" destId="{1F3A5FF7-492F-4B38-80A0-B7FDCF7D76E6}" srcOrd="0" destOrd="0" presId="urn:microsoft.com/office/officeart/2005/8/layout/hierarchy1"/>
    <dgm:cxn modelId="{38F6F5C4-1660-4000-B239-711D0DC7CA09}" type="presParOf" srcId="{7D6B2A7E-1881-40B9-AAD2-FBF015565773}" destId="{2D295D44-96B0-47DD-B74A-AECF49FFC2CA}" srcOrd="1" destOrd="0" presId="urn:microsoft.com/office/officeart/2005/8/layout/hierarchy1"/>
    <dgm:cxn modelId="{C14947C4-9A8A-4E1E-B348-87A834F380AD}" type="presParOf" srcId="{7C0E29EF-D6F5-4760-AAFD-17B5EDC655F6}" destId="{AE856DCC-DE4C-459A-924B-FA842714E752}" srcOrd="1" destOrd="0" presId="urn:microsoft.com/office/officeart/2005/8/layout/hierarchy1"/>
    <dgm:cxn modelId="{77254133-1CC8-43A3-89DB-06EB131BFBB9}" type="presParOf" srcId="{AE856DCC-DE4C-459A-924B-FA842714E752}" destId="{72FBD947-0EFE-4AD3-B837-E2258709B461}" srcOrd="0" destOrd="0" presId="urn:microsoft.com/office/officeart/2005/8/layout/hierarchy1"/>
    <dgm:cxn modelId="{58E18BAA-2A05-4F11-B010-F5A7CC352687}" type="presParOf" srcId="{AE856DCC-DE4C-459A-924B-FA842714E752}" destId="{421E8354-F697-4759-88D4-C2C4B899C579}" srcOrd="1" destOrd="0" presId="urn:microsoft.com/office/officeart/2005/8/layout/hierarchy1"/>
    <dgm:cxn modelId="{D75F3C71-7782-4EA9-940F-6DC51E77B012}" type="presParOf" srcId="{421E8354-F697-4759-88D4-C2C4B899C579}" destId="{28441A21-6132-4634-8D59-43F51D830D58}" srcOrd="0" destOrd="0" presId="urn:microsoft.com/office/officeart/2005/8/layout/hierarchy1"/>
    <dgm:cxn modelId="{AF8A1553-F1A0-4CD0-A4B6-7441039701A9}" type="presParOf" srcId="{28441A21-6132-4634-8D59-43F51D830D58}" destId="{0382519A-74AF-4EC4-865E-B11A2D193E9F}" srcOrd="0" destOrd="0" presId="urn:microsoft.com/office/officeart/2005/8/layout/hierarchy1"/>
    <dgm:cxn modelId="{94B7AF40-C50F-4DAB-B2DF-29935A1321EE}" type="presParOf" srcId="{28441A21-6132-4634-8D59-43F51D830D58}" destId="{C6938CBE-C485-42A6-90C4-D7C5167A6ACB}" srcOrd="1" destOrd="0" presId="urn:microsoft.com/office/officeart/2005/8/layout/hierarchy1"/>
    <dgm:cxn modelId="{41775BFE-9BD5-4F1F-95B9-5B4D2188CC0B}" type="presParOf" srcId="{421E8354-F697-4759-88D4-C2C4B899C579}" destId="{1F8C2D71-C631-4038-80CB-0151B4EFA625}" srcOrd="1" destOrd="0" presId="urn:microsoft.com/office/officeart/2005/8/layout/hierarchy1"/>
    <dgm:cxn modelId="{BB8E096F-F987-4144-A8EB-289CFF41311D}" type="presParOf" srcId="{1F8C2D71-C631-4038-80CB-0151B4EFA625}" destId="{71E94CE5-D051-438E-968E-09DDD94E8C4E}" srcOrd="0" destOrd="0" presId="urn:microsoft.com/office/officeart/2005/8/layout/hierarchy1"/>
    <dgm:cxn modelId="{B94420C5-0CBF-45DD-89A3-D963449861E7}" type="presParOf" srcId="{1F8C2D71-C631-4038-80CB-0151B4EFA625}" destId="{46C3557C-1278-4344-859D-4D93612C8187}" srcOrd="1" destOrd="0" presId="urn:microsoft.com/office/officeart/2005/8/layout/hierarchy1"/>
    <dgm:cxn modelId="{A98F6EA8-7280-4B0D-B6F3-A1752676B4F7}" type="presParOf" srcId="{46C3557C-1278-4344-859D-4D93612C8187}" destId="{29BB9812-EECD-4500-96E2-A692FC07C3E0}" srcOrd="0" destOrd="0" presId="urn:microsoft.com/office/officeart/2005/8/layout/hierarchy1"/>
    <dgm:cxn modelId="{6EF4606C-1AE2-4591-821E-699F4DD44648}" type="presParOf" srcId="{29BB9812-EECD-4500-96E2-A692FC07C3E0}" destId="{EE08A96C-B64B-4878-AE7D-0F2366FBB751}" srcOrd="0" destOrd="0" presId="urn:microsoft.com/office/officeart/2005/8/layout/hierarchy1"/>
    <dgm:cxn modelId="{94D8B6D8-4A3C-4BBD-97AA-5992DF7FD030}" type="presParOf" srcId="{29BB9812-EECD-4500-96E2-A692FC07C3E0}" destId="{0741F522-C40A-4B7E-B4EB-F6A306C4C6F2}" srcOrd="1" destOrd="0" presId="urn:microsoft.com/office/officeart/2005/8/layout/hierarchy1"/>
    <dgm:cxn modelId="{FDF193FA-6DC9-4BDA-B1BD-2D5B150ACF72}" type="presParOf" srcId="{46C3557C-1278-4344-859D-4D93612C8187}" destId="{4EC499D7-9654-4DDC-9E8D-2B0A7AA397D5}" srcOrd="1" destOrd="0" presId="urn:microsoft.com/office/officeart/2005/8/layout/hierarchy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E06CD9-733B-48A9-A326-9BEEBBD1B659}" type="doc">
      <dgm:prSet loTypeId="urn:microsoft.com/office/officeart/2005/8/layout/radial3" loCatId="relationship" qsTypeId="urn:microsoft.com/office/officeart/2005/8/quickstyle/simple1" qsCatId="simple" csTypeId="urn:microsoft.com/office/officeart/2005/8/colors/colorful4" csCatId="colorful" phldr="1"/>
      <dgm:spPr/>
      <dgm:t>
        <a:bodyPr/>
        <a:lstStyle/>
        <a:p>
          <a:endParaRPr lang="zh-CN" altLang="en-US"/>
        </a:p>
      </dgm:t>
    </dgm:pt>
    <dgm:pt modelId="{4EB05BE4-1E5C-4729-8944-F56D0DF5B948}">
      <dgm:prSet phldrT="[文本]"/>
      <dgm:spPr/>
      <dgm:t>
        <a:bodyPr/>
        <a:lstStyle/>
        <a:p>
          <a:r>
            <a:rPr lang="zh-CN" altLang="en-US" dirty="0" smtClean="0"/>
            <a:t>毒品市场</a:t>
          </a:r>
          <a:endParaRPr lang="zh-CN" altLang="en-US" dirty="0"/>
        </a:p>
      </dgm:t>
    </dgm:pt>
    <dgm:pt modelId="{349084CF-663A-4646-ABD4-09E49F3F16D2}" type="parTrans" cxnId="{877DF0F0-8AA3-4C4D-8DDC-29D83E4E4FAB}">
      <dgm:prSet/>
      <dgm:spPr/>
      <dgm:t>
        <a:bodyPr/>
        <a:lstStyle/>
        <a:p>
          <a:endParaRPr lang="zh-CN" altLang="en-US"/>
        </a:p>
      </dgm:t>
    </dgm:pt>
    <dgm:pt modelId="{9FDF7B87-E7B7-4881-AA0F-A8CD7CA62D0C}" type="sibTrans" cxnId="{877DF0F0-8AA3-4C4D-8DDC-29D83E4E4FAB}">
      <dgm:prSet/>
      <dgm:spPr/>
      <dgm:t>
        <a:bodyPr/>
        <a:lstStyle/>
        <a:p>
          <a:endParaRPr lang="zh-CN" altLang="en-US"/>
        </a:p>
      </dgm:t>
    </dgm:pt>
    <dgm:pt modelId="{E800C1D5-739B-4C49-8D53-10329B5BAB77}">
      <dgm:prSet phldrT="[文本]"/>
      <dgm:spPr/>
      <dgm:t>
        <a:bodyPr/>
        <a:lstStyle/>
        <a:p>
          <a:r>
            <a:rPr lang="zh-CN" altLang="en-US" dirty="0" smtClean="0"/>
            <a:t>毒品原植物</a:t>
          </a:r>
          <a:endParaRPr lang="zh-CN" altLang="en-US" dirty="0"/>
        </a:p>
      </dgm:t>
    </dgm:pt>
    <dgm:pt modelId="{A46BA18E-E05B-4C8E-9E1A-A9D1A7658855}" type="parTrans" cxnId="{F4B973CC-56A5-4CCC-B5F5-4A8859D3407E}">
      <dgm:prSet/>
      <dgm:spPr/>
      <dgm:t>
        <a:bodyPr/>
        <a:lstStyle/>
        <a:p>
          <a:endParaRPr lang="zh-CN" altLang="en-US"/>
        </a:p>
      </dgm:t>
    </dgm:pt>
    <dgm:pt modelId="{C88996FB-682C-45BE-AE01-203F3415405C}" type="sibTrans" cxnId="{F4B973CC-56A5-4CCC-B5F5-4A8859D3407E}">
      <dgm:prSet/>
      <dgm:spPr/>
      <dgm:t>
        <a:bodyPr/>
        <a:lstStyle/>
        <a:p>
          <a:endParaRPr lang="zh-CN" altLang="en-US"/>
        </a:p>
      </dgm:t>
    </dgm:pt>
    <dgm:pt modelId="{ABD85A90-B766-4F72-9FEB-3C6ED08CCD4D}">
      <dgm:prSet phldrT="[文本]"/>
      <dgm:spPr/>
      <dgm:t>
        <a:bodyPr/>
        <a:lstStyle/>
        <a:p>
          <a:r>
            <a:rPr lang="zh-CN" altLang="en-US" dirty="0" smtClean="0"/>
            <a:t>半成品毒品</a:t>
          </a:r>
          <a:endParaRPr lang="zh-CN" altLang="en-US" dirty="0"/>
        </a:p>
      </dgm:t>
    </dgm:pt>
    <dgm:pt modelId="{FFF3B9DF-9D7D-43D8-A5D0-B56829F9F2A7}" type="parTrans" cxnId="{86BDD6BC-1F00-42CC-8B4D-D18CD34691E1}">
      <dgm:prSet/>
      <dgm:spPr/>
      <dgm:t>
        <a:bodyPr/>
        <a:lstStyle/>
        <a:p>
          <a:endParaRPr lang="zh-CN" altLang="en-US"/>
        </a:p>
      </dgm:t>
    </dgm:pt>
    <dgm:pt modelId="{5042E8F5-C779-401F-98DA-BD513F41E6CF}" type="sibTrans" cxnId="{86BDD6BC-1F00-42CC-8B4D-D18CD34691E1}">
      <dgm:prSet/>
      <dgm:spPr/>
      <dgm:t>
        <a:bodyPr/>
        <a:lstStyle/>
        <a:p>
          <a:endParaRPr lang="zh-CN" altLang="en-US"/>
        </a:p>
      </dgm:t>
    </dgm:pt>
    <dgm:pt modelId="{DE337C8A-28DA-4151-AC3E-753B472737EB}">
      <dgm:prSet phldrT="[文本]"/>
      <dgm:spPr/>
      <dgm:t>
        <a:bodyPr/>
        <a:lstStyle/>
        <a:p>
          <a:r>
            <a:rPr lang="zh-CN" altLang="en-US" dirty="0" smtClean="0"/>
            <a:t>合成毒品</a:t>
          </a:r>
          <a:endParaRPr lang="zh-CN" altLang="en-US" dirty="0"/>
        </a:p>
      </dgm:t>
    </dgm:pt>
    <dgm:pt modelId="{BE7E1D5A-A8A3-4015-AAFD-57FAFEE15A30}" type="parTrans" cxnId="{A75EF451-726C-4E0B-8BC6-78F296DAD342}">
      <dgm:prSet/>
      <dgm:spPr/>
      <dgm:t>
        <a:bodyPr/>
        <a:lstStyle/>
        <a:p>
          <a:endParaRPr lang="zh-CN" altLang="en-US"/>
        </a:p>
      </dgm:t>
    </dgm:pt>
    <dgm:pt modelId="{8C654DC2-2F13-4ADA-8377-B060C236D047}" type="sibTrans" cxnId="{A75EF451-726C-4E0B-8BC6-78F296DAD342}">
      <dgm:prSet/>
      <dgm:spPr/>
      <dgm:t>
        <a:bodyPr/>
        <a:lstStyle/>
        <a:p>
          <a:endParaRPr lang="zh-CN" altLang="en-US"/>
        </a:p>
      </dgm:t>
    </dgm:pt>
    <dgm:pt modelId="{9DE814B2-BEF2-445A-9125-AB244EF47F3B}">
      <dgm:prSet phldrT="[文本]"/>
      <dgm:spPr/>
      <dgm:t>
        <a:bodyPr/>
        <a:lstStyle/>
        <a:p>
          <a:r>
            <a:rPr lang="zh-CN" altLang="en-US" dirty="0" smtClean="0"/>
            <a:t>“变相毒品”</a:t>
          </a:r>
          <a:endParaRPr lang="zh-CN" altLang="en-US" dirty="0"/>
        </a:p>
      </dgm:t>
    </dgm:pt>
    <dgm:pt modelId="{A20C2C5A-5EAD-4564-8B93-654BE6531ACB}" type="parTrans" cxnId="{EE64BD33-48FE-4945-90DC-1FF059936EA5}">
      <dgm:prSet/>
      <dgm:spPr/>
      <dgm:t>
        <a:bodyPr/>
        <a:lstStyle/>
        <a:p>
          <a:endParaRPr lang="zh-CN" altLang="en-US"/>
        </a:p>
      </dgm:t>
    </dgm:pt>
    <dgm:pt modelId="{1FB0A0F4-1A72-48B7-B0A3-FCFCD7B79370}" type="sibTrans" cxnId="{EE64BD33-48FE-4945-90DC-1FF059936EA5}">
      <dgm:prSet/>
      <dgm:spPr/>
      <dgm:t>
        <a:bodyPr/>
        <a:lstStyle/>
        <a:p>
          <a:endParaRPr lang="zh-CN" altLang="en-US"/>
        </a:p>
      </dgm:t>
    </dgm:pt>
    <dgm:pt modelId="{60D3DCD6-F3DA-4909-B593-405001A7CF4A}" type="pres">
      <dgm:prSet presAssocID="{B0E06CD9-733B-48A9-A326-9BEEBBD1B659}" presName="composite" presStyleCnt="0">
        <dgm:presLayoutVars>
          <dgm:chMax val="1"/>
          <dgm:dir/>
          <dgm:resizeHandles val="exact"/>
        </dgm:presLayoutVars>
      </dgm:prSet>
      <dgm:spPr/>
      <dgm:t>
        <a:bodyPr/>
        <a:lstStyle/>
        <a:p>
          <a:endParaRPr lang="zh-CN" altLang="en-US"/>
        </a:p>
      </dgm:t>
    </dgm:pt>
    <dgm:pt modelId="{D6C5FE2F-9806-4FB4-827E-55E696731097}" type="pres">
      <dgm:prSet presAssocID="{B0E06CD9-733B-48A9-A326-9BEEBBD1B659}" presName="radial" presStyleCnt="0">
        <dgm:presLayoutVars>
          <dgm:animLvl val="ctr"/>
        </dgm:presLayoutVars>
      </dgm:prSet>
      <dgm:spPr/>
    </dgm:pt>
    <dgm:pt modelId="{56B3A782-C700-43E1-A507-9B73605CCC8E}" type="pres">
      <dgm:prSet presAssocID="{4EB05BE4-1E5C-4729-8944-F56D0DF5B948}" presName="centerShape" presStyleLbl="vennNode1" presStyleIdx="0" presStyleCnt="5"/>
      <dgm:spPr/>
      <dgm:t>
        <a:bodyPr/>
        <a:lstStyle/>
        <a:p>
          <a:endParaRPr lang="zh-CN" altLang="en-US"/>
        </a:p>
      </dgm:t>
    </dgm:pt>
    <dgm:pt modelId="{FD583F2B-3AE4-45B6-8214-464DA2544A3D}" type="pres">
      <dgm:prSet presAssocID="{E800C1D5-739B-4C49-8D53-10329B5BAB77}" presName="node" presStyleLbl="vennNode1" presStyleIdx="1" presStyleCnt="5">
        <dgm:presLayoutVars>
          <dgm:bulletEnabled val="1"/>
        </dgm:presLayoutVars>
      </dgm:prSet>
      <dgm:spPr/>
      <dgm:t>
        <a:bodyPr/>
        <a:lstStyle/>
        <a:p>
          <a:endParaRPr lang="zh-CN" altLang="en-US"/>
        </a:p>
      </dgm:t>
    </dgm:pt>
    <dgm:pt modelId="{2EC648AB-A2EA-4D6A-B343-FE4E0FFE08E3}" type="pres">
      <dgm:prSet presAssocID="{9DE814B2-BEF2-445A-9125-AB244EF47F3B}" presName="node" presStyleLbl="vennNode1" presStyleIdx="2" presStyleCnt="5">
        <dgm:presLayoutVars>
          <dgm:bulletEnabled val="1"/>
        </dgm:presLayoutVars>
      </dgm:prSet>
      <dgm:spPr/>
      <dgm:t>
        <a:bodyPr/>
        <a:lstStyle/>
        <a:p>
          <a:endParaRPr lang="zh-CN" altLang="en-US"/>
        </a:p>
      </dgm:t>
    </dgm:pt>
    <dgm:pt modelId="{36F3B490-F664-402E-B2CF-28C850B2AA46}" type="pres">
      <dgm:prSet presAssocID="{ABD85A90-B766-4F72-9FEB-3C6ED08CCD4D}" presName="node" presStyleLbl="vennNode1" presStyleIdx="3" presStyleCnt="5">
        <dgm:presLayoutVars>
          <dgm:bulletEnabled val="1"/>
        </dgm:presLayoutVars>
      </dgm:prSet>
      <dgm:spPr/>
      <dgm:t>
        <a:bodyPr/>
        <a:lstStyle/>
        <a:p>
          <a:endParaRPr lang="zh-CN" altLang="en-US"/>
        </a:p>
      </dgm:t>
    </dgm:pt>
    <dgm:pt modelId="{105296C1-9799-40E2-8DD7-EE0B11184907}" type="pres">
      <dgm:prSet presAssocID="{DE337C8A-28DA-4151-AC3E-753B472737EB}" presName="node" presStyleLbl="vennNode1" presStyleIdx="4" presStyleCnt="5">
        <dgm:presLayoutVars>
          <dgm:bulletEnabled val="1"/>
        </dgm:presLayoutVars>
      </dgm:prSet>
      <dgm:spPr/>
      <dgm:t>
        <a:bodyPr/>
        <a:lstStyle/>
        <a:p>
          <a:endParaRPr lang="zh-CN" altLang="en-US"/>
        </a:p>
      </dgm:t>
    </dgm:pt>
  </dgm:ptLst>
  <dgm:cxnLst>
    <dgm:cxn modelId="{01D0F705-DEBC-4C64-AB3C-71A0933D1775}" type="presOf" srcId="{B0E06CD9-733B-48A9-A326-9BEEBBD1B659}" destId="{60D3DCD6-F3DA-4909-B593-405001A7CF4A}" srcOrd="0" destOrd="0" presId="urn:microsoft.com/office/officeart/2005/8/layout/radial3"/>
    <dgm:cxn modelId="{0990B22C-08AD-44B9-B8FE-F0E6C15E9188}" type="presOf" srcId="{DE337C8A-28DA-4151-AC3E-753B472737EB}" destId="{105296C1-9799-40E2-8DD7-EE0B11184907}" srcOrd="0" destOrd="0" presId="urn:microsoft.com/office/officeart/2005/8/layout/radial3"/>
    <dgm:cxn modelId="{877DF0F0-8AA3-4C4D-8DDC-29D83E4E4FAB}" srcId="{B0E06CD9-733B-48A9-A326-9BEEBBD1B659}" destId="{4EB05BE4-1E5C-4729-8944-F56D0DF5B948}" srcOrd="0" destOrd="0" parTransId="{349084CF-663A-4646-ABD4-09E49F3F16D2}" sibTransId="{9FDF7B87-E7B7-4881-AA0F-A8CD7CA62D0C}"/>
    <dgm:cxn modelId="{A75EF451-726C-4E0B-8BC6-78F296DAD342}" srcId="{4EB05BE4-1E5C-4729-8944-F56D0DF5B948}" destId="{DE337C8A-28DA-4151-AC3E-753B472737EB}" srcOrd="3" destOrd="0" parTransId="{BE7E1D5A-A8A3-4015-AAFD-57FAFEE15A30}" sibTransId="{8C654DC2-2F13-4ADA-8377-B060C236D047}"/>
    <dgm:cxn modelId="{86BDD6BC-1F00-42CC-8B4D-D18CD34691E1}" srcId="{4EB05BE4-1E5C-4729-8944-F56D0DF5B948}" destId="{ABD85A90-B766-4F72-9FEB-3C6ED08CCD4D}" srcOrd="2" destOrd="0" parTransId="{FFF3B9DF-9D7D-43D8-A5D0-B56829F9F2A7}" sibTransId="{5042E8F5-C779-401F-98DA-BD513F41E6CF}"/>
    <dgm:cxn modelId="{2412DF17-B017-4828-B79A-E0E5BEE6FB67}" type="presOf" srcId="{ABD85A90-B766-4F72-9FEB-3C6ED08CCD4D}" destId="{36F3B490-F664-402E-B2CF-28C850B2AA46}" srcOrd="0" destOrd="0" presId="urn:microsoft.com/office/officeart/2005/8/layout/radial3"/>
    <dgm:cxn modelId="{EE64BD33-48FE-4945-90DC-1FF059936EA5}" srcId="{4EB05BE4-1E5C-4729-8944-F56D0DF5B948}" destId="{9DE814B2-BEF2-445A-9125-AB244EF47F3B}" srcOrd="1" destOrd="0" parTransId="{A20C2C5A-5EAD-4564-8B93-654BE6531ACB}" sibTransId="{1FB0A0F4-1A72-48B7-B0A3-FCFCD7B79370}"/>
    <dgm:cxn modelId="{E81B173A-6A8D-4F90-96F5-1E95D09F9187}" type="presOf" srcId="{E800C1D5-739B-4C49-8D53-10329B5BAB77}" destId="{FD583F2B-3AE4-45B6-8214-464DA2544A3D}" srcOrd="0" destOrd="0" presId="urn:microsoft.com/office/officeart/2005/8/layout/radial3"/>
    <dgm:cxn modelId="{F4B973CC-56A5-4CCC-B5F5-4A8859D3407E}" srcId="{4EB05BE4-1E5C-4729-8944-F56D0DF5B948}" destId="{E800C1D5-739B-4C49-8D53-10329B5BAB77}" srcOrd="0" destOrd="0" parTransId="{A46BA18E-E05B-4C8E-9E1A-A9D1A7658855}" sibTransId="{C88996FB-682C-45BE-AE01-203F3415405C}"/>
    <dgm:cxn modelId="{19A50AAF-8F4E-4565-8945-E6DE1BCFC9EA}" type="presOf" srcId="{9DE814B2-BEF2-445A-9125-AB244EF47F3B}" destId="{2EC648AB-A2EA-4D6A-B343-FE4E0FFE08E3}" srcOrd="0" destOrd="0" presId="urn:microsoft.com/office/officeart/2005/8/layout/radial3"/>
    <dgm:cxn modelId="{24CF2D86-5EDF-4FC2-8871-6CB4421E4B78}" type="presOf" srcId="{4EB05BE4-1E5C-4729-8944-F56D0DF5B948}" destId="{56B3A782-C700-43E1-A507-9B73605CCC8E}" srcOrd="0" destOrd="0" presId="urn:microsoft.com/office/officeart/2005/8/layout/radial3"/>
    <dgm:cxn modelId="{D14F7B7C-4889-48B8-BC34-3003D4DADC36}" type="presParOf" srcId="{60D3DCD6-F3DA-4909-B593-405001A7CF4A}" destId="{D6C5FE2F-9806-4FB4-827E-55E696731097}" srcOrd="0" destOrd="0" presId="urn:microsoft.com/office/officeart/2005/8/layout/radial3"/>
    <dgm:cxn modelId="{592DDAFE-D0E0-4778-8444-37F891508835}" type="presParOf" srcId="{D6C5FE2F-9806-4FB4-827E-55E696731097}" destId="{56B3A782-C700-43E1-A507-9B73605CCC8E}" srcOrd="0" destOrd="0" presId="urn:microsoft.com/office/officeart/2005/8/layout/radial3"/>
    <dgm:cxn modelId="{B814704D-7D1E-4029-A874-E5A095D14BD5}" type="presParOf" srcId="{D6C5FE2F-9806-4FB4-827E-55E696731097}" destId="{FD583F2B-3AE4-45B6-8214-464DA2544A3D}" srcOrd="1" destOrd="0" presId="urn:microsoft.com/office/officeart/2005/8/layout/radial3"/>
    <dgm:cxn modelId="{54262ACB-AEA5-4A5A-8AB2-F63A24386CFD}" type="presParOf" srcId="{D6C5FE2F-9806-4FB4-827E-55E696731097}" destId="{2EC648AB-A2EA-4D6A-B343-FE4E0FFE08E3}" srcOrd="2" destOrd="0" presId="urn:microsoft.com/office/officeart/2005/8/layout/radial3"/>
    <dgm:cxn modelId="{C0081D0D-D4C0-4A34-97EB-E5119F3FF424}" type="presParOf" srcId="{D6C5FE2F-9806-4FB4-827E-55E696731097}" destId="{36F3B490-F664-402E-B2CF-28C850B2AA46}" srcOrd="3" destOrd="0" presId="urn:microsoft.com/office/officeart/2005/8/layout/radial3"/>
    <dgm:cxn modelId="{9BCD7362-4C2B-4A85-9B9F-7F94FDB9BE4C}" type="presParOf" srcId="{D6C5FE2F-9806-4FB4-827E-55E696731097}" destId="{105296C1-9799-40E2-8DD7-EE0B11184907}" srcOrd="4" destOrd="0" presId="urn:microsoft.com/office/officeart/2005/8/layout/radial3"/>
  </dgm:cxnLst>
  <dgm:bg>
    <a:effectLst>
      <a:outerShdw blurRad="152400" dist="317500" dir="5400000" sx="90000" sy="-19000" rotWithShape="0">
        <a:prstClr val="black">
          <a:alpha val="15000"/>
        </a:prstClr>
      </a:outerShdw>
    </a:effect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B9A4019-406E-4B7B-8776-1DE6114B96DE}" type="doc">
      <dgm:prSet loTypeId="urn:microsoft.com/office/officeart/2008/layout/PictureGrid" loCatId="picture" qsTypeId="urn:microsoft.com/office/officeart/2005/8/quickstyle/simple5" qsCatId="simple" csTypeId="urn:microsoft.com/office/officeart/2005/8/colors/accent1_2" csCatId="accent1" phldr="1"/>
      <dgm:spPr/>
      <dgm:t>
        <a:bodyPr/>
        <a:lstStyle/>
        <a:p>
          <a:endParaRPr lang="zh-CN" altLang="en-US"/>
        </a:p>
      </dgm:t>
    </dgm:pt>
    <dgm:pt modelId="{B86936C5-9B76-48DA-A013-FC19A54C4A6C}">
      <dgm:prSet phldrT="[文本]"/>
      <dgm:spPr/>
      <dgm:t>
        <a:bodyPr/>
        <a:lstStyle/>
        <a:p>
          <a:r>
            <a:rPr lang="zh-CN" altLang="en-US" dirty="0" smtClean="0"/>
            <a:t>摇头丸</a:t>
          </a:r>
          <a:endParaRPr lang="zh-CN" altLang="en-US" dirty="0"/>
        </a:p>
      </dgm:t>
    </dgm:pt>
    <dgm:pt modelId="{8E60F76C-7D52-4F70-BC65-A46D355ED0E8}" type="parTrans" cxnId="{A56543F4-7AC5-4F4C-BD16-8BE08D0B1CDA}">
      <dgm:prSet/>
      <dgm:spPr/>
      <dgm:t>
        <a:bodyPr/>
        <a:lstStyle/>
        <a:p>
          <a:endParaRPr lang="zh-CN" altLang="en-US"/>
        </a:p>
      </dgm:t>
    </dgm:pt>
    <dgm:pt modelId="{5A90BC87-BED8-4DCB-9862-DF16C4219B95}" type="sibTrans" cxnId="{A56543F4-7AC5-4F4C-BD16-8BE08D0B1CDA}">
      <dgm:prSet/>
      <dgm:spPr/>
      <dgm:t>
        <a:bodyPr/>
        <a:lstStyle/>
        <a:p>
          <a:endParaRPr lang="zh-CN" altLang="en-US"/>
        </a:p>
      </dgm:t>
    </dgm:pt>
    <dgm:pt modelId="{29ECB833-216F-4CC5-B9FD-78BF0F2B7871}">
      <dgm:prSet phldrT="[文本]"/>
      <dgm:spPr/>
      <dgm:t>
        <a:bodyPr/>
        <a:lstStyle/>
        <a:p>
          <a:r>
            <a:rPr lang="zh-CN" altLang="en-US" dirty="0" smtClean="0"/>
            <a:t>“可乐”</a:t>
          </a:r>
          <a:endParaRPr lang="zh-CN" altLang="en-US" dirty="0"/>
        </a:p>
      </dgm:t>
    </dgm:pt>
    <dgm:pt modelId="{82AACBE7-53B1-40BA-98BE-EF9DF4250166}" type="parTrans" cxnId="{3F4962A4-AECA-440E-8CAF-D951B139D8CD}">
      <dgm:prSet/>
      <dgm:spPr/>
      <dgm:t>
        <a:bodyPr/>
        <a:lstStyle/>
        <a:p>
          <a:endParaRPr lang="zh-CN" altLang="en-US"/>
        </a:p>
      </dgm:t>
    </dgm:pt>
    <dgm:pt modelId="{3DDF5B4B-A392-44B4-98BC-B26189FE12BE}" type="sibTrans" cxnId="{3F4962A4-AECA-440E-8CAF-D951B139D8CD}">
      <dgm:prSet/>
      <dgm:spPr/>
      <dgm:t>
        <a:bodyPr/>
        <a:lstStyle/>
        <a:p>
          <a:endParaRPr lang="zh-CN" altLang="en-US"/>
        </a:p>
      </dgm:t>
    </dgm:pt>
    <dgm:pt modelId="{5F1CD6B3-45A3-49A1-B240-90B8F1EF57F4}">
      <dgm:prSet phldrT="[文本]"/>
      <dgm:spPr/>
      <dgm:t>
        <a:bodyPr/>
        <a:lstStyle/>
        <a:p>
          <a:r>
            <a:rPr lang="zh-CN" altLang="en-US" dirty="0" smtClean="0"/>
            <a:t>“奶茶”</a:t>
          </a:r>
          <a:endParaRPr lang="zh-CN" altLang="en-US" dirty="0"/>
        </a:p>
      </dgm:t>
    </dgm:pt>
    <dgm:pt modelId="{308895A5-BDDC-4DE3-A77B-998AD474B26D}" type="parTrans" cxnId="{6D93EB84-F873-4597-922B-C9442E036565}">
      <dgm:prSet/>
      <dgm:spPr/>
      <dgm:t>
        <a:bodyPr/>
        <a:lstStyle/>
        <a:p>
          <a:endParaRPr lang="zh-CN" altLang="en-US"/>
        </a:p>
      </dgm:t>
    </dgm:pt>
    <dgm:pt modelId="{9FDAA55A-A176-4E6B-BED3-8D4642154ABD}" type="sibTrans" cxnId="{6D93EB84-F873-4597-922B-C9442E036565}">
      <dgm:prSet/>
      <dgm:spPr/>
      <dgm:t>
        <a:bodyPr/>
        <a:lstStyle/>
        <a:p>
          <a:endParaRPr lang="zh-CN" altLang="en-US"/>
        </a:p>
      </dgm:t>
    </dgm:pt>
    <dgm:pt modelId="{6A275B9D-0128-4BBE-A43A-7C1C10D5D951}">
      <dgm:prSet phldrT="[文本]"/>
      <dgm:spPr/>
      <dgm:t>
        <a:bodyPr/>
        <a:lstStyle/>
        <a:p>
          <a:r>
            <a:rPr lang="zh-CN" altLang="en-US" dirty="0" smtClean="0"/>
            <a:t>神仙水、迷幻蘑菇</a:t>
          </a:r>
          <a:endParaRPr lang="zh-CN" altLang="en-US" dirty="0"/>
        </a:p>
      </dgm:t>
    </dgm:pt>
    <dgm:pt modelId="{AD90EC42-308D-4CF9-BEEE-C294819830F7}" type="parTrans" cxnId="{E32A8F1E-ED9B-4F97-A593-9BE205913812}">
      <dgm:prSet/>
      <dgm:spPr/>
      <dgm:t>
        <a:bodyPr/>
        <a:lstStyle/>
        <a:p>
          <a:endParaRPr lang="zh-CN" altLang="en-US"/>
        </a:p>
      </dgm:t>
    </dgm:pt>
    <dgm:pt modelId="{3C2A4044-C5B1-4793-A617-47B1CDE1CD36}" type="sibTrans" cxnId="{E32A8F1E-ED9B-4F97-A593-9BE205913812}">
      <dgm:prSet/>
      <dgm:spPr/>
      <dgm:t>
        <a:bodyPr/>
        <a:lstStyle/>
        <a:p>
          <a:endParaRPr lang="zh-CN" altLang="en-US"/>
        </a:p>
      </dgm:t>
    </dgm:pt>
    <dgm:pt modelId="{CF29EC2A-207E-4495-86ED-E1A931FCF49A}" type="pres">
      <dgm:prSet presAssocID="{FB9A4019-406E-4B7B-8776-1DE6114B96DE}" presName="Name0" presStyleCnt="0">
        <dgm:presLayoutVars>
          <dgm:dir/>
        </dgm:presLayoutVars>
      </dgm:prSet>
      <dgm:spPr/>
      <dgm:t>
        <a:bodyPr/>
        <a:lstStyle/>
        <a:p>
          <a:endParaRPr lang="zh-CN" altLang="en-US"/>
        </a:p>
      </dgm:t>
    </dgm:pt>
    <dgm:pt modelId="{F24C4413-42F7-4E39-96D4-DC8DC31A86AB}" type="pres">
      <dgm:prSet presAssocID="{B86936C5-9B76-48DA-A013-FC19A54C4A6C}" presName="composite" presStyleCnt="0"/>
      <dgm:spPr/>
      <dgm:t>
        <a:bodyPr/>
        <a:lstStyle/>
        <a:p>
          <a:endParaRPr lang="zh-CN" altLang="en-US"/>
        </a:p>
      </dgm:t>
    </dgm:pt>
    <dgm:pt modelId="{661E74F7-0B3B-423C-AC2F-536A00A01AA6}" type="pres">
      <dgm:prSet presAssocID="{B86936C5-9B76-48DA-A013-FC19A54C4A6C}" presName="rect2" presStyleLbl="revTx" presStyleIdx="0" presStyleCnt="4">
        <dgm:presLayoutVars>
          <dgm:bulletEnabled val="1"/>
        </dgm:presLayoutVars>
      </dgm:prSet>
      <dgm:spPr/>
      <dgm:t>
        <a:bodyPr/>
        <a:lstStyle/>
        <a:p>
          <a:endParaRPr lang="zh-CN" altLang="en-US"/>
        </a:p>
      </dgm:t>
    </dgm:pt>
    <dgm:pt modelId="{64F77530-D023-43BE-B5A5-301416DC0001}" type="pres">
      <dgm:prSet presAssocID="{B86936C5-9B76-48DA-A013-FC19A54C4A6C}" presName="rect1" presStyleLbl="alignImgPlace1" presStyleIdx="0" presStyleCnt="4" custScaleX="162785" custScaleY="101957"/>
      <dgm:spPr>
        <a:blipFill>
          <a:blip xmlns:r="http://schemas.openxmlformats.org/officeDocument/2006/relationships" r:embed="rId1">
            <a:extLst>
              <a:ext uri="{28A0092B-C50C-407E-A947-70E740481C1C}">
                <a14:useLocalDpi xmlns="" xmlns:a14="http://schemas.microsoft.com/office/drawing/2010/main" val="0"/>
              </a:ext>
            </a:extLst>
          </a:blip>
          <a:srcRect/>
          <a:stretch>
            <a:fillRect t="-105000" b="-105000"/>
          </a:stretch>
        </a:blipFill>
      </dgm:spPr>
      <dgm:t>
        <a:bodyPr/>
        <a:lstStyle/>
        <a:p>
          <a:endParaRPr lang="zh-CN" altLang="en-US"/>
        </a:p>
      </dgm:t>
    </dgm:pt>
    <dgm:pt modelId="{A9784B3A-A58D-4BCE-B726-CB77C8A980B1}" type="pres">
      <dgm:prSet presAssocID="{5A90BC87-BED8-4DCB-9862-DF16C4219B95}" presName="sibTrans" presStyleCnt="0"/>
      <dgm:spPr/>
      <dgm:t>
        <a:bodyPr/>
        <a:lstStyle/>
        <a:p>
          <a:endParaRPr lang="zh-CN" altLang="en-US"/>
        </a:p>
      </dgm:t>
    </dgm:pt>
    <dgm:pt modelId="{EDF2D43C-4FDE-4410-8F76-B4616BABDF66}" type="pres">
      <dgm:prSet presAssocID="{29ECB833-216F-4CC5-B9FD-78BF0F2B7871}" presName="composite" presStyleCnt="0"/>
      <dgm:spPr/>
      <dgm:t>
        <a:bodyPr/>
        <a:lstStyle/>
        <a:p>
          <a:endParaRPr lang="zh-CN" altLang="en-US"/>
        </a:p>
      </dgm:t>
    </dgm:pt>
    <dgm:pt modelId="{D8BD040A-E0A8-4338-AA98-1D66C9EC7A1D}" type="pres">
      <dgm:prSet presAssocID="{29ECB833-216F-4CC5-B9FD-78BF0F2B7871}" presName="rect2" presStyleLbl="revTx" presStyleIdx="1" presStyleCnt="4">
        <dgm:presLayoutVars>
          <dgm:bulletEnabled val="1"/>
        </dgm:presLayoutVars>
      </dgm:prSet>
      <dgm:spPr/>
      <dgm:t>
        <a:bodyPr/>
        <a:lstStyle/>
        <a:p>
          <a:endParaRPr lang="zh-CN" altLang="en-US"/>
        </a:p>
      </dgm:t>
    </dgm:pt>
    <dgm:pt modelId="{2830DE33-1F86-4D44-842D-F59C02242B37}" type="pres">
      <dgm:prSet presAssocID="{29ECB833-216F-4CC5-B9FD-78BF0F2B7871}" presName="rect1" presStyleLbl="alignImgPlace1" presStyleIdx="1" presStyleCnt="4" custScaleX="150714"/>
      <dgm:spPr>
        <a:blipFill>
          <a:blip xmlns:r="http://schemas.openxmlformats.org/officeDocument/2006/relationships" r:embed="rId2">
            <a:extLst>
              <a:ext uri="{28A0092B-C50C-407E-A947-70E740481C1C}">
                <a14:useLocalDpi xmlns="" xmlns:a14="http://schemas.microsoft.com/office/drawing/2010/main" val="0"/>
              </a:ext>
            </a:extLst>
          </a:blip>
          <a:srcRect/>
          <a:stretch>
            <a:fillRect t="-31000" b="-31000"/>
          </a:stretch>
        </a:blipFill>
      </dgm:spPr>
      <dgm:t>
        <a:bodyPr/>
        <a:lstStyle/>
        <a:p>
          <a:endParaRPr lang="zh-CN" altLang="en-US"/>
        </a:p>
      </dgm:t>
    </dgm:pt>
    <dgm:pt modelId="{88F1B195-1B17-4699-B17C-271EA7594BAA}" type="pres">
      <dgm:prSet presAssocID="{3DDF5B4B-A392-44B4-98BC-B26189FE12BE}" presName="sibTrans" presStyleCnt="0"/>
      <dgm:spPr/>
      <dgm:t>
        <a:bodyPr/>
        <a:lstStyle/>
        <a:p>
          <a:endParaRPr lang="zh-CN" altLang="en-US"/>
        </a:p>
      </dgm:t>
    </dgm:pt>
    <dgm:pt modelId="{DFD558B8-40F6-4557-82E0-C920AE22AF3B}" type="pres">
      <dgm:prSet presAssocID="{5F1CD6B3-45A3-49A1-B240-90B8F1EF57F4}" presName="composite" presStyleCnt="0"/>
      <dgm:spPr/>
      <dgm:t>
        <a:bodyPr/>
        <a:lstStyle/>
        <a:p>
          <a:endParaRPr lang="zh-CN" altLang="en-US"/>
        </a:p>
      </dgm:t>
    </dgm:pt>
    <dgm:pt modelId="{E40895F9-A2DE-41CC-9653-7AAD02379517}" type="pres">
      <dgm:prSet presAssocID="{5F1CD6B3-45A3-49A1-B240-90B8F1EF57F4}" presName="rect2" presStyleLbl="revTx" presStyleIdx="2" presStyleCnt="4">
        <dgm:presLayoutVars>
          <dgm:bulletEnabled val="1"/>
        </dgm:presLayoutVars>
      </dgm:prSet>
      <dgm:spPr/>
      <dgm:t>
        <a:bodyPr/>
        <a:lstStyle/>
        <a:p>
          <a:endParaRPr lang="zh-CN" altLang="en-US"/>
        </a:p>
      </dgm:t>
    </dgm:pt>
    <dgm:pt modelId="{91CC9E15-DF71-4107-8E8A-3B58376CFD7C}" type="pres">
      <dgm:prSet presAssocID="{5F1CD6B3-45A3-49A1-B240-90B8F1EF57F4}" presName="rect1" presStyleLbl="alignImgPlace1" presStyleIdx="2" presStyleCnt="4" custScaleX="152046"/>
      <dgm:spPr>
        <a:blipFill>
          <a:blip xmlns:r="http://schemas.openxmlformats.org/officeDocument/2006/relationships" r:embed="rId3">
            <a:extLst>
              <a:ext uri="{28A0092B-C50C-407E-A947-70E740481C1C}">
                <a14:useLocalDpi xmlns="" xmlns:a14="http://schemas.microsoft.com/office/drawing/2010/main" val="0"/>
              </a:ext>
            </a:extLst>
          </a:blip>
          <a:srcRect/>
          <a:stretch>
            <a:fillRect l="-30000" r="-30000"/>
          </a:stretch>
        </a:blipFill>
      </dgm:spPr>
      <dgm:t>
        <a:bodyPr/>
        <a:lstStyle/>
        <a:p>
          <a:endParaRPr lang="zh-CN" altLang="en-US"/>
        </a:p>
      </dgm:t>
    </dgm:pt>
    <dgm:pt modelId="{595917F9-1BD2-4A66-8583-0D9FFE0CA173}" type="pres">
      <dgm:prSet presAssocID="{9FDAA55A-A176-4E6B-BED3-8D4642154ABD}" presName="sibTrans" presStyleCnt="0"/>
      <dgm:spPr/>
      <dgm:t>
        <a:bodyPr/>
        <a:lstStyle/>
        <a:p>
          <a:endParaRPr lang="zh-CN" altLang="en-US"/>
        </a:p>
      </dgm:t>
    </dgm:pt>
    <dgm:pt modelId="{C3C79E3C-6FC0-4F1D-A997-D739CCAE8D72}" type="pres">
      <dgm:prSet presAssocID="{6A275B9D-0128-4BBE-A43A-7C1C10D5D951}" presName="composite" presStyleCnt="0"/>
      <dgm:spPr/>
      <dgm:t>
        <a:bodyPr/>
        <a:lstStyle/>
        <a:p>
          <a:endParaRPr lang="zh-CN" altLang="en-US"/>
        </a:p>
      </dgm:t>
    </dgm:pt>
    <dgm:pt modelId="{A06CD242-42D8-4CFC-8FF7-716B1DDEB228}" type="pres">
      <dgm:prSet presAssocID="{6A275B9D-0128-4BBE-A43A-7C1C10D5D951}" presName="rect2" presStyleLbl="revTx" presStyleIdx="3" presStyleCnt="4">
        <dgm:presLayoutVars>
          <dgm:bulletEnabled val="1"/>
        </dgm:presLayoutVars>
      </dgm:prSet>
      <dgm:spPr/>
      <dgm:t>
        <a:bodyPr/>
        <a:lstStyle/>
        <a:p>
          <a:endParaRPr lang="zh-CN" altLang="en-US"/>
        </a:p>
      </dgm:t>
    </dgm:pt>
    <dgm:pt modelId="{E2759B4E-F7B4-43A0-9E4C-8DD22AB0714D}" type="pres">
      <dgm:prSet presAssocID="{6A275B9D-0128-4BBE-A43A-7C1C10D5D951}" presName="rect1" presStyleLbl="alignImgPlace1" presStyleIdx="3" presStyleCnt="4" custScaleX="153709"/>
      <dgm:spPr>
        <a:blipFill>
          <a:blip xmlns:r="http://schemas.openxmlformats.org/officeDocument/2006/relationships" r:embed="rId4">
            <a:extLst>
              <a:ext uri="{28A0092B-C50C-407E-A947-70E740481C1C}">
                <a14:useLocalDpi xmlns="" xmlns:a14="http://schemas.microsoft.com/office/drawing/2010/main" val="0"/>
              </a:ext>
            </a:extLst>
          </a:blip>
          <a:srcRect/>
          <a:stretch>
            <a:fillRect t="-21000" b="-21000"/>
          </a:stretch>
        </a:blipFill>
      </dgm:spPr>
      <dgm:t>
        <a:bodyPr/>
        <a:lstStyle/>
        <a:p>
          <a:endParaRPr lang="zh-CN" altLang="en-US"/>
        </a:p>
      </dgm:t>
    </dgm:pt>
  </dgm:ptLst>
  <dgm:cxnLst>
    <dgm:cxn modelId="{39844022-22C6-41B0-8AC1-A4DB8EB49F5B}" type="presOf" srcId="{29ECB833-216F-4CC5-B9FD-78BF0F2B7871}" destId="{D8BD040A-E0A8-4338-AA98-1D66C9EC7A1D}" srcOrd="0" destOrd="0" presId="urn:microsoft.com/office/officeart/2008/layout/PictureGrid"/>
    <dgm:cxn modelId="{3F4962A4-AECA-440E-8CAF-D951B139D8CD}" srcId="{FB9A4019-406E-4B7B-8776-1DE6114B96DE}" destId="{29ECB833-216F-4CC5-B9FD-78BF0F2B7871}" srcOrd="1" destOrd="0" parTransId="{82AACBE7-53B1-40BA-98BE-EF9DF4250166}" sibTransId="{3DDF5B4B-A392-44B4-98BC-B26189FE12BE}"/>
    <dgm:cxn modelId="{3AA14B80-C82A-4FFE-9274-03D550A17846}" type="presOf" srcId="{5F1CD6B3-45A3-49A1-B240-90B8F1EF57F4}" destId="{E40895F9-A2DE-41CC-9653-7AAD02379517}" srcOrd="0" destOrd="0" presId="urn:microsoft.com/office/officeart/2008/layout/PictureGrid"/>
    <dgm:cxn modelId="{DB071054-8B41-4B04-9CE4-9A4E8D1E13CB}" type="presOf" srcId="{6A275B9D-0128-4BBE-A43A-7C1C10D5D951}" destId="{A06CD242-42D8-4CFC-8FF7-716B1DDEB228}" srcOrd="0" destOrd="0" presId="urn:microsoft.com/office/officeart/2008/layout/PictureGrid"/>
    <dgm:cxn modelId="{A56543F4-7AC5-4F4C-BD16-8BE08D0B1CDA}" srcId="{FB9A4019-406E-4B7B-8776-1DE6114B96DE}" destId="{B86936C5-9B76-48DA-A013-FC19A54C4A6C}" srcOrd="0" destOrd="0" parTransId="{8E60F76C-7D52-4F70-BC65-A46D355ED0E8}" sibTransId="{5A90BC87-BED8-4DCB-9862-DF16C4219B95}"/>
    <dgm:cxn modelId="{C2860330-BAA3-4C1D-8594-1DE299DD2524}" type="presOf" srcId="{B86936C5-9B76-48DA-A013-FC19A54C4A6C}" destId="{661E74F7-0B3B-423C-AC2F-536A00A01AA6}" srcOrd="0" destOrd="0" presId="urn:microsoft.com/office/officeart/2008/layout/PictureGrid"/>
    <dgm:cxn modelId="{50670570-9D62-4D7A-93DB-454FE1AAAAC0}" type="presOf" srcId="{FB9A4019-406E-4B7B-8776-1DE6114B96DE}" destId="{CF29EC2A-207E-4495-86ED-E1A931FCF49A}" srcOrd="0" destOrd="0" presId="urn:microsoft.com/office/officeart/2008/layout/PictureGrid"/>
    <dgm:cxn modelId="{6D93EB84-F873-4597-922B-C9442E036565}" srcId="{FB9A4019-406E-4B7B-8776-1DE6114B96DE}" destId="{5F1CD6B3-45A3-49A1-B240-90B8F1EF57F4}" srcOrd="2" destOrd="0" parTransId="{308895A5-BDDC-4DE3-A77B-998AD474B26D}" sibTransId="{9FDAA55A-A176-4E6B-BED3-8D4642154ABD}"/>
    <dgm:cxn modelId="{E32A8F1E-ED9B-4F97-A593-9BE205913812}" srcId="{FB9A4019-406E-4B7B-8776-1DE6114B96DE}" destId="{6A275B9D-0128-4BBE-A43A-7C1C10D5D951}" srcOrd="3" destOrd="0" parTransId="{AD90EC42-308D-4CF9-BEEE-C294819830F7}" sibTransId="{3C2A4044-C5B1-4793-A617-47B1CDE1CD36}"/>
    <dgm:cxn modelId="{DB66E21D-3867-4662-9A27-CCF61C738B1A}" type="presParOf" srcId="{CF29EC2A-207E-4495-86ED-E1A931FCF49A}" destId="{F24C4413-42F7-4E39-96D4-DC8DC31A86AB}" srcOrd="0" destOrd="0" presId="urn:microsoft.com/office/officeart/2008/layout/PictureGrid"/>
    <dgm:cxn modelId="{712FB1E2-ECF7-4F44-A6B7-75477E0044D4}" type="presParOf" srcId="{F24C4413-42F7-4E39-96D4-DC8DC31A86AB}" destId="{661E74F7-0B3B-423C-AC2F-536A00A01AA6}" srcOrd="0" destOrd="0" presId="urn:microsoft.com/office/officeart/2008/layout/PictureGrid"/>
    <dgm:cxn modelId="{87362409-1B28-484C-B0FE-5CDABEAE90F6}" type="presParOf" srcId="{F24C4413-42F7-4E39-96D4-DC8DC31A86AB}" destId="{64F77530-D023-43BE-B5A5-301416DC0001}" srcOrd="1" destOrd="0" presId="urn:microsoft.com/office/officeart/2008/layout/PictureGrid"/>
    <dgm:cxn modelId="{D6FE52D0-30CE-4C66-AAAB-1F95E247D5D5}" type="presParOf" srcId="{CF29EC2A-207E-4495-86ED-E1A931FCF49A}" destId="{A9784B3A-A58D-4BCE-B726-CB77C8A980B1}" srcOrd="1" destOrd="0" presId="urn:microsoft.com/office/officeart/2008/layout/PictureGrid"/>
    <dgm:cxn modelId="{59D5D85E-8C1E-4E4E-BB03-7142543C8A85}" type="presParOf" srcId="{CF29EC2A-207E-4495-86ED-E1A931FCF49A}" destId="{EDF2D43C-4FDE-4410-8F76-B4616BABDF66}" srcOrd="2" destOrd="0" presId="urn:microsoft.com/office/officeart/2008/layout/PictureGrid"/>
    <dgm:cxn modelId="{DE5B8351-AAC1-4685-B7AE-39F040A294FB}" type="presParOf" srcId="{EDF2D43C-4FDE-4410-8F76-B4616BABDF66}" destId="{D8BD040A-E0A8-4338-AA98-1D66C9EC7A1D}" srcOrd="0" destOrd="0" presId="urn:microsoft.com/office/officeart/2008/layout/PictureGrid"/>
    <dgm:cxn modelId="{833863EE-72BB-4219-B356-5167F703149A}" type="presParOf" srcId="{EDF2D43C-4FDE-4410-8F76-B4616BABDF66}" destId="{2830DE33-1F86-4D44-842D-F59C02242B37}" srcOrd="1" destOrd="0" presId="urn:microsoft.com/office/officeart/2008/layout/PictureGrid"/>
    <dgm:cxn modelId="{844CA75A-655B-4E28-9790-3F03BE1F59D4}" type="presParOf" srcId="{CF29EC2A-207E-4495-86ED-E1A931FCF49A}" destId="{88F1B195-1B17-4699-B17C-271EA7594BAA}" srcOrd="3" destOrd="0" presId="urn:microsoft.com/office/officeart/2008/layout/PictureGrid"/>
    <dgm:cxn modelId="{2AA9BBA1-3829-4862-AD10-BD9951958CFD}" type="presParOf" srcId="{CF29EC2A-207E-4495-86ED-E1A931FCF49A}" destId="{DFD558B8-40F6-4557-82E0-C920AE22AF3B}" srcOrd="4" destOrd="0" presId="urn:microsoft.com/office/officeart/2008/layout/PictureGrid"/>
    <dgm:cxn modelId="{E87A3CAE-3215-4605-A347-69B440ADD4F9}" type="presParOf" srcId="{DFD558B8-40F6-4557-82E0-C920AE22AF3B}" destId="{E40895F9-A2DE-41CC-9653-7AAD02379517}" srcOrd="0" destOrd="0" presId="urn:microsoft.com/office/officeart/2008/layout/PictureGrid"/>
    <dgm:cxn modelId="{173A5EF3-B8A7-4926-9CC8-8A80C61CC960}" type="presParOf" srcId="{DFD558B8-40F6-4557-82E0-C920AE22AF3B}" destId="{91CC9E15-DF71-4107-8E8A-3B58376CFD7C}" srcOrd="1" destOrd="0" presId="urn:microsoft.com/office/officeart/2008/layout/PictureGrid"/>
    <dgm:cxn modelId="{C1F979E2-C469-4D48-AE91-4E1606529B6B}" type="presParOf" srcId="{CF29EC2A-207E-4495-86ED-E1A931FCF49A}" destId="{595917F9-1BD2-4A66-8583-0D9FFE0CA173}" srcOrd="5" destOrd="0" presId="urn:microsoft.com/office/officeart/2008/layout/PictureGrid"/>
    <dgm:cxn modelId="{F2F0BF77-4368-418F-B9EA-3697A3A9CBEE}" type="presParOf" srcId="{CF29EC2A-207E-4495-86ED-E1A931FCF49A}" destId="{C3C79E3C-6FC0-4F1D-A997-D739CCAE8D72}" srcOrd="6" destOrd="0" presId="urn:microsoft.com/office/officeart/2008/layout/PictureGrid"/>
    <dgm:cxn modelId="{1F6E79F6-2423-4484-AE11-31F73ADBB156}" type="presParOf" srcId="{C3C79E3C-6FC0-4F1D-A997-D739CCAE8D72}" destId="{A06CD242-42D8-4CFC-8FF7-716B1DDEB228}" srcOrd="0" destOrd="0" presId="urn:microsoft.com/office/officeart/2008/layout/PictureGrid"/>
    <dgm:cxn modelId="{C28E219F-8ED1-4E3A-A1F2-493CD13A7A73}" type="presParOf" srcId="{C3C79E3C-6FC0-4F1D-A997-D739CCAE8D72}" destId="{E2759B4E-F7B4-43A0-9E4C-8DD22AB0714D}" srcOrd="1" destOrd="0" presId="urn:microsoft.com/office/officeart/2008/layout/PictureGrid"/>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B9A4019-406E-4B7B-8776-1DE6114B96DE}" type="doc">
      <dgm:prSet loTypeId="urn:microsoft.com/office/officeart/2008/layout/PictureGrid" loCatId="picture" qsTypeId="urn:microsoft.com/office/officeart/2005/8/quickstyle/simple5" qsCatId="simple" csTypeId="urn:microsoft.com/office/officeart/2005/8/colors/accent1_2" csCatId="accent1" phldr="1"/>
      <dgm:spPr/>
      <dgm:t>
        <a:bodyPr/>
        <a:lstStyle/>
        <a:p>
          <a:endParaRPr lang="zh-CN" altLang="en-US"/>
        </a:p>
      </dgm:t>
    </dgm:pt>
    <dgm:pt modelId="{B86936C5-9B76-48DA-A013-FC19A54C4A6C}">
      <dgm:prSet phldrT="[文本]"/>
      <dgm:spPr/>
      <dgm:t>
        <a:bodyPr/>
        <a:lstStyle/>
        <a:p>
          <a:r>
            <a:rPr lang="zh-CN" altLang="en-US" dirty="0" smtClean="0"/>
            <a:t>摇头丸</a:t>
          </a:r>
          <a:endParaRPr lang="zh-CN" altLang="en-US" dirty="0"/>
        </a:p>
      </dgm:t>
    </dgm:pt>
    <dgm:pt modelId="{8E60F76C-7D52-4F70-BC65-A46D355ED0E8}" type="parTrans" cxnId="{A56543F4-7AC5-4F4C-BD16-8BE08D0B1CDA}">
      <dgm:prSet/>
      <dgm:spPr/>
      <dgm:t>
        <a:bodyPr/>
        <a:lstStyle/>
        <a:p>
          <a:endParaRPr lang="zh-CN" altLang="en-US"/>
        </a:p>
      </dgm:t>
    </dgm:pt>
    <dgm:pt modelId="{5A90BC87-BED8-4DCB-9862-DF16C4219B95}" type="sibTrans" cxnId="{A56543F4-7AC5-4F4C-BD16-8BE08D0B1CDA}">
      <dgm:prSet/>
      <dgm:spPr/>
      <dgm:t>
        <a:bodyPr/>
        <a:lstStyle/>
        <a:p>
          <a:endParaRPr lang="zh-CN" altLang="en-US"/>
        </a:p>
      </dgm:t>
    </dgm:pt>
    <dgm:pt modelId="{29ECB833-216F-4CC5-B9FD-78BF0F2B7871}">
      <dgm:prSet phldrT="[文本]"/>
      <dgm:spPr/>
      <dgm:t>
        <a:bodyPr/>
        <a:lstStyle/>
        <a:p>
          <a:r>
            <a:rPr lang="en-US" altLang="zh-CN" dirty="0" smtClean="0"/>
            <a:t>K</a:t>
          </a:r>
          <a:r>
            <a:rPr lang="zh-CN" altLang="en-US" dirty="0" smtClean="0"/>
            <a:t>粉</a:t>
          </a:r>
          <a:endParaRPr lang="zh-CN" altLang="en-US" dirty="0"/>
        </a:p>
      </dgm:t>
    </dgm:pt>
    <dgm:pt modelId="{82AACBE7-53B1-40BA-98BE-EF9DF4250166}" type="parTrans" cxnId="{3F4962A4-AECA-440E-8CAF-D951B139D8CD}">
      <dgm:prSet/>
      <dgm:spPr/>
      <dgm:t>
        <a:bodyPr/>
        <a:lstStyle/>
        <a:p>
          <a:endParaRPr lang="zh-CN" altLang="en-US"/>
        </a:p>
      </dgm:t>
    </dgm:pt>
    <dgm:pt modelId="{3DDF5B4B-A392-44B4-98BC-B26189FE12BE}" type="sibTrans" cxnId="{3F4962A4-AECA-440E-8CAF-D951B139D8CD}">
      <dgm:prSet/>
      <dgm:spPr/>
      <dgm:t>
        <a:bodyPr/>
        <a:lstStyle/>
        <a:p>
          <a:endParaRPr lang="zh-CN" altLang="en-US"/>
        </a:p>
      </dgm:t>
    </dgm:pt>
    <dgm:pt modelId="{5F1CD6B3-45A3-49A1-B240-90B8F1EF57F4}">
      <dgm:prSet phldrT="[文本]"/>
      <dgm:spPr/>
      <dgm:t>
        <a:bodyPr/>
        <a:lstStyle/>
        <a:p>
          <a:r>
            <a:rPr lang="zh-CN" altLang="en-US" dirty="0" smtClean="0"/>
            <a:t>麻古</a:t>
          </a:r>
          <a:endParaRPr lang="zh-CN" altLang="en-US" dirty="0"/>
        </a:p>
      </dgm:t>
    </dgm:pt>
    <dgm:pt modelId="{308895A5-BDDC-4DE3-A77B-998AD474B26D}" type="parTrans" cxnId="{6D93EB84-F873-4597-922B-C9442E036565}">
      <dgm:prSet/>
      <dgm:spPr/>
      <dgm:t>
        <a:bodyPr/>
        <a:lstStyle/>
        <a:p>
          <a:endParaRPr lang="zh-CN" altLang="en-US"/>
        </a:p>
      </dgm:t>
    </dgm:pt>
    <dgm:pt modelId="{9FDAA55A-A176-4E6B-BED3-8D4642154ABD}" type="sibTrans" cxnId="{6D93EB84-F873-4597-922B-C9442E036565}">
      <dgm:prSet/>
      <dgm:spPr/>
      <dgm:t>
        <a:bodyPr/>
        <a:lstStyle/>
        <a:p>
          <a:endParaRPr lang="zh-CN" altLang="en-US"/>
        </a:p>
      </dgm:t>
    </dgm:pt>
    <dgm:pt modelId="{6A275B9D-0128-4BBE-A43A-7C1C10D5D951}">
      <dgm:prSet phldrT="[文本]"/>
      <dgm:spPr/>
      <dgm:t>
        <a:bodyPr/>
        <a:lstStyle/>
        <a:p>
          <a:r>
            <a:rPr lang="zh-CN" altLang="en-US" dirty="0" smtClean="0"/>
            <a:t>“冰”</a:t>
          </a:r>
          <a:endParaRPr lang="zh-CN" altLang="en-US" dirty="0"/>
        </a:p>
      </dgm:t>
    </dgm:pt>
    <dgm:pt modelId="{AD90EC42-308D-4CF9-BEEE-C294819830F7}" type="parTrans" cxnId="{E32A8F1E-ED9B-4F97-A593-9BE205913812}">
      <dgm:prSet/>
      <dgm:spPr/>
      <dgm:t>
        <a:bodyPr/>
        <a:lstStyle/>
        <a:p>
          <a:endParaRPr lang="zh-CN" altLang="en-US"/>
        </a:p>
      </dgm:t>
    </dgm:pt>
    <dgm:pt modelId="{3C2A4044-C5B1-4793-A617-47B1CDE1CD36}" type="sibTrans" cxnId="{E32A8F1E-ED9B-4F97-A593-9BE205913812}">
      <dgm:prSet/>
      <dgm:spPr/>
      <dgm:t>
        <a:bodyPr/>
        <a:lstStyle/>
        <a:p>
          <a:endParaRPr lang="zh-CN" altLang="en-US"/>
        </a:p>
      </dgm:t>
    </dgm:pt>
    <dgm:pt modelId="{CF29EC2A-207E-4495-86ED-E1A931FCF49A}" type="pres">
      <dgm:prSet presAssocID="{FB9A4019-406E-4B7B-8776-1DE6114B96DE}" presName="Name0" presStyleCnt="0">
        <dgm:presLayoutVars>
          <dgm:dir/>
        </dgm:presLayoutVars>
      </dgm:prSet>
      <dgm:spPr/>
      <dgm:t>
        <a:bodyPr/>
        <a:lstStyle/>
        <a:p>
          <a:endParaRPr lang="zh-CN" altLang="en-US"/>
        </a:p>
      </dgm:t>
    </dgm:pt>
    <dgm:pt modelId="{F24C4413-42F7-4E39-96D4-DC8DC31A86AB}" type="pres">
      <dgm:prSet presAssocID="{B86936C5-9B76-48DA-A013-FC19A54C4A6C}" presName="composite" presStyleCnt="0"/>
      <dgm:spPr/>
      <dgm:t>
        <a:bodyPr/>
        <a:lstStyle/>
        <a:p>
          <a:endParaRPr lang="zh-CN" altLang="en-US"/>
        </a:p>
      </dgm:t>
    </dgm:pt>
    <dgm:pt modelId="{661E74F7-0B3B-423C-AC2F-536A00A01AA6}" type="pres">
      <dgm:prSet presAssocID="{B86936C5-9B76-48DA-A013-FC19A54C4A6C}" presName="rect2" presStyleLbl="revTx" presStyleIdx="0" presStyleCnt="4">
        <dgm:presLayoutVars>
          <dgm:bulletEnabled val="1"/>
        </dgm:presLayoutVars>
      </dgm:prSet>
      <dgm:spPr/>
      <dgm:t>
        <a:bodyPr/>
        <a:lstStyle/>
        <a:p>
          <a:endParaRPr lang="zh-CN" altLang="en-US"/>
        </a:p>
      </dgm:t>
    </dgm:pt>
    <dgm:pt modelId="{64F77530-D023-43BE-B5A5-301416DC0001}" type="pres">
      <dgm:prSet presAssocID="{B86936C5-9B76-48DA-A013-FC19A54C4A6C}" presName="rect1" presStyleLbl="alignImgPlace1" presStyleIdx="0" presStyleCnt="4" custScaleX="162785" custScaleY="101957"/>
      <dgm:spPr>
        <a:blipFill>
          <a:blip xmlns:r="http://schemas.openxmlformats.org/officeDocument/2006/relationships" r:embed="rId1">
            <a:extLst>
              <a:ext uri="{28A0092B-C50C-407E-A947-70E740481C1C}">
                <a14:useLocalDpi xmlns="" xmlns:a14="http://schemas.microsoft.com/office/drawing/2010/main" val="0"/>
              </a:ext>
            </a:extLst>
          </a:blip>
          <a:srcRect/>
          <a:stretch>
            <a:fillRect t="-105000" b="-105000"/>
          </a:stretch>
        </a:blipFill>
      </dgm:spPr>
      <dgm:t>
        <a:bodyPr/>
        <a:lstStyle/>
        <a:p>
          <a:endParaRPr lang="zh-CN" altLang="en-US"/>
        </a:p>
      </dgm:t>
    </dgm:pt>
    <dgm:pt modelId="{A9784B3A-A58D-4BCE-B726-CB77C8A980B1}" type="pres">
      <dgm:prSet presAssocID="{5A90BC87-BED8-4DCB-9862-DF16C4219B95}" presName="sibTrans" presStyleCnt="0"/>
      <dgm:spPr/>
      <dgm:t>
        <a:bodyPr/>
        <a:lstStyle/>
        <a:p>
          <a:endParaRPr lang="zh-CN" altLang="en-US"/>
        </a:p>
      </dgm:t>
    </dgm:pt>
    <dgm:pt modelId="{EDF2D43C-4FDE-4410-8F76-B4616BABDF66}" type="pres">
      <dgm:prSet presAssocID="{29ECB833-216F-4CC5-B9FD-78BF0F2B7871}" presName="composite" presStyleCnt="0"/>
      <dgm:spPr/>
      <dgm:t>
        <a:bodyPr/>
        <a:lstStyle/>
        <a:p>
          <a:endParaRPr lang="zh-CN" altLang="en-US"/>
        </a:p>
      </dgm:t>
    </dgm:pt>
    <dgm:pt modelId="{D8BD040A-E0A8-4338-AA98-1D66C9EC7A1D}" type="pres">
      <dgm:prSet presAssocID="{29ECB833-216F-4CC5-B9FD-78BF0F2B7871}" presName="rect2" presStyleLbl="revTx" presStyleIdx="1" presStyleCnt="4">
        <dgm:presLayoutVars>
          <dgm:bulletEnabled val="1"/>
        </dgm:presLayoutVars>
      </dgm:prSet>
      <dgm:spPr/>
      <dgm:t>
        <a:bodyPr/>
        <a:lstStyle/>
        <a:p>
          <a:endParaRPr lang="zh-CN" altLang="en-US"/>
        </a:p>
      </dgm:t>
    </dgm:pt>
    <dgm:pt modelId="{2830DE33-1F86-4D44-842D-F59C02242B37}" type="pres">
      <dgm:prSet presAssocID="{29ECB833-216F-4CC5-B9FD-78BF0F2B7871}" presName="rect1" presStyleLbl="alignImgPlace1" presStyleIdx="1" presStyleCnt="4" custScaleX="150714"/>
      <dgm:spPr>
        <a:blipFill>
          <a:blip xmlns:r="http://schemas.openxmlformats.org/officeDocument/2006/relationships" r:embed="rId2">
            <a:extLst>
              <a:ext uri="{28A0092B-C50C-407E-A947-70E740481C1C}">
                <a14:useLocalDpi xmlns="" xmlns:a14="http://schemas.microsoft.com/office/drawing/2010/main" val="0"/>
              </a:ext>
            </a:extLst>
          </a:blip>
          <a:srcRect/>
          <a:stretch>
            <a:fillRect t="-7000" b="-7000"/>
          </a:stretch>
        </a:blipFill>
      </dgm:spPr>
      <dgm:t>
        <a:bodyPr/>
        <a:lstStyle/>
        <a:p>
          <a:endParaRPr lang="zh-CN" altLang="en-US"/>
        </a:p>
      </dgm:t>
    </dgm:pt>
    <dgm:pt modelId="{88F1B195-1B17-4699-B17C-271EA7594BAA}" type="pres">
      <dgm:prSet presAssocID="{3DDF5B4B-A392-44B4-98BC-B26189FE12BE}" presName="sibTrans" presStyleCnt="0"/>
      <dgm:spPr/>
      <dgm:t>
        <a:bodyPr/>
        <a:lstStyle/>
        <a:p>
          <a:endParaRPr lang="zh-CN" altLang="en-US"/>
        </a:p>
      </dgm:t>
    </dgm:pt>
    <dgm:pt modelId="{DFD558B8-40F6-4557-82E0-C920AE22AF3B}" type="pres">
      <dgm:prSet presAssocID="{5F1CD6B3-45A3-49A1-B240-90B8F1EF57F4}" presName="composite" presStyleCnt="0"/>
      <dgm:spPr/>
      <dgm:t>
        <a:bodyPr/>
        <a:lstStyle/>
        <a:p>
          <a:endParaRPr lang="zh-CN" altLang="en-US"/>
        </a:p>
      </dgm:t>
    </dgm:pt>
    <dgm:pt modelId="{E40895F9-A2DE-41CC-9653-7AAD02379517}" type="pres">
      <dgm:prSet presAssocID="{5F1CD6B3-45A3-49A1-B240-90B8F1EF57F4}" presName="rect2" presStyleLbl="revTx" presStyleIdx="2" presStyleCnt="4">
        <dgm:presLayoutVars>
          <dgm:bulletEnabled val="1"/>
        </dgm:presLayoutVars>
      </dgm:prSet>
      <dgm:spPr/>
      <dgm:t>
        <a:bodyPr/>
        <a:lstStyle/>
        <a:p>
          <a:endParaRPr lang="zh-CN" altLang="en-US"/>
        </a:p>
      </dgm:t>
    </dgm:pt>
    <dgm:pt modelId="{91CC9E15-DF71-4107-8E8A-3B58376CFD7C}" type="pres">
      <dgm:prSet presAssocID="{5F1CD6B3-45A3-49A1-B240-90B8F1EF57F4}" presName="rect1" presStyleLbl="alignImgPlace1" presStyleIdx="2" presStyleCnt="4" custScaleX="152046"/>
      <dgm:spPr>
        <a:blipFill>
          <a:blip xmlns:r="http://schemas.openxmlformats.org/officeDocument/2006/relationships" r:embed="rId3">
            <a:extLst>
              <a:ext uri="{28A0092B-C50C-407E-A947-70E740481C1C}">
                <a14:useLocalDpi xmlns="" xmlns:a14="http://schemas.microsoft.com/office/drawing/2010/main" val="0"/>
              </a:ext>
            </a:extLst>
          </a:blip>
          <a:srcRect/>
          <a:stretch>
            <a:fillRect l="-10000" r="-10000"/>
          </a:stretch>
        </a:blipFill>
      </dgm:spPr>
      <dgm:t>
        <a:bodyPr/>
        <a:lstStyle/>
        <a:p>
          <a:endParaRPr lang="zh-CN" altLang="en-US"/>
        </a:p>
      </dgm:t>
    </dgm:pt>
    <dgm:pt modelId="{595917F9-1BD2-4A66-8583-0D9FFE0CA173}" type="pres">
      <dgm:prSet presAssocID="{9FDAA55A-A176-4E6B-BED3-8D4642154ABD}" presName="sibTrans" presStyleCnt="0"/>
      <dgm:spPr/>
      <dgm:t>
        <a:bodyPr/>
        <a:lstStyle/>
        <a:p>
          <a:endParaRPr lang="zh-CN" altLang="en-US"/>
        </a:p>
      </dgm:t>
    </dgm:pt>
    <dgm:pt modelId="{C3C79E3C-6FC0-4F1D-A997-D739CCAE8D72}" type="pres">
      <dgm:prSet presAssocID="{6A275B9D-0128-4BBE-A43A-7C1C10D5D951}" presName="composite" presStyleCnt="0"/>
      <dgm:spPr/>
      <dgm:t>
        <a:bodyPr/>
        <a:lstStyle/>
        <a:p>
          <a:endParaRPr lang="zh-CN" altLang="en-US"/>
        </a:p>
      </dgm:t>
    </dgm:pt>
    <dgm:pt modelId="{A06CD242-42D8-4CFC-8FF7-716B1DDEB228}" type="pres">
      <dgm:prSet presAssocID="{6A275B9D-0128-4BBE-A43A-7C1C10D5D951}" presName="rect2" presStyleLbl="revTx" presStyleIdx="3" presStyleCnt="4">
        <dgm:presLayoutVars>
          <dgm:bulletEnabled val="1"/>
        </dgm:presLayoutVars>
      </dgm:prSet>
      <dgm:spPr/>
      <dgm:t>
        <a:bodyPr/>
        <a:lstStyle/>
        <a:p>
          <a:endParaRPr lang="zh-CN" altLang="en-US"/>
        </a:p>
      </dgm:t>
    </dgm:pt>
    <dgm:pt modelId="{E2759B4E-F7B4-43A0-9E4C-8DD22AB0714D}" type="pres">
      <dgm:prSet presAssocID="{6A275B9D-0128-4BBE-A43A-7C1C10D5D951}" presName="rect1" presStyleLbl="alignImgPlace1" presStyleIdx="3" presStyleCnt="4" custScaleX="153709"/>
      <dgm:spPr>
        <a:blipFill>
          <a:blip xmlns:r="http://schemas.openxmlformats.org/officeDocument/2006/relationships" r:embed="rId4">
            <a:extLst>
              <a:ext uri="{28A0092B-C50C-407E-A947-70E740481C1C}">
                <a14:useLocalDpi xmlns="" xmlns:a14="http://schemas.microsoft.com/office/drawing/2010/main" val="0"/>
              </a:ext>
            </a:extLst>
          </a:blip>
          <a:srcRect/>
          <a:stretch>
            <a:fillRect t="-8000" b="-8000"/>
          </a:stretch>
        </a:blipFill>
      </dgm:spPr>
      <dgm:t>
        <a:bodyPr/>
        <a:lstStyle/>
        <a:p>
          <a:endParaRPr lang="zh-CN" altLang="en-US"/>
        </a:p>
      </dgm:t>
    </dgm:pt>
  </dgm:ptLst>
  <dgm:cxnLst>
    <dgm:cxn modelId="{F8B96F47-F0E4-486D-A936-521A1AA24DC0}" type="presOf" srcId="{6A275B9D-0128-4BBE-A43A-7C1C10D5D951}" destId="{A06CD242-42D8-4CFC-8FF7-716B1DDEB228}" srcOrd="0" destOrd="0" presId="urn:microsoft.com/office/officeart/2008/layout/PictureGrid"/>
    <dgm:cxn modelId="{EA673019-A2CF-4C5C-86E4-D33D4F723CF9}" type="presOf" srcId="{B86936C5-9B76-48DA-A013-FC19A54C4A6C}" destId="{661E74F7-0B3B-423C-AC2F-536A00A01AA6}" srcOrd="0" destOrd="0" presId="urn:microsoft.com/office/officeart/2008/layout/PictureGrid"/>
    <dgm:cxn modelId="{ABB098CE-59D7-4756-A8C5-7C50FE5810E9}" type="presOf" srcId="{FB9A4019-406E-4B7B-8776-1DE6114B96DE}" destId="{CF29EC2A-207E-4495-86ED-E1A931FCF49A}" srcOrd="0" destOrd="0" presId="urn:microsoft.com/office/officeart/2008/layout/PictureGrid"/>
    <dgm:cxn modelId="{3F4962A4-AECA-440E-8CAF-D951B139D8CD}" srcId="{FB9A4019-406E-4B7B-8776-1DE6114B96DE}" destId="{29ECB833-216F-4CC5-B9FD-78BF0F2B7871}" srcOrd="1" destOrd="0" parTransId="{82AACBE7-53B1-40BA-98BE-EF9DF4250166}" sibTransId="{3DDF5B4B-A392-44B4-98BC-B26189FE12BE}"/>
    <dgm:cxn modelId="{A56543F4-7AC5-4F4C-BD16-8BE08D0B1CDA}" srcId="{FB9A4019-406E-4B7B-8776-1DE6114B96DE}" destId="{B86936C5-9B76-48DA-A013-FC19A54C4A6C}" srcOrd="0" destOrd="0" parTransId="{8E60F76C-7D52-4F70-BC65-A46D355ED0E8}" sibTransId="{5A90BC87-BED8-4DCB-9862-DF16C4219B95}"/>
    <dgm:cxn modelId="{FC19333A-6B94-46F1-968F-8C4BC89BE875}" type="presOf" srcId="{5F1CD6B3-45A3-49A1-B240-90B8F1EF57F4}" destId="{E40895F9-A2DE-41CC-9653-7AAD02379517}" srcOrd="0" destOrd="0" presId="urn:microsoft.com/office/officeart/2008/layout/PictureGrid"/>
    <dgm:cxn modelId="{E32A8F1E-ED9B-4F97-A593-9BE205913812}" srcId="{FB9A4019-406E-4B7B-8776-1DE6114B96DE}" destId="{6A275B9D-0128-4BBE-A43A-7C1C10D5D951}" srcOrd="3" destOrd="0" parTransId="{AD90EC42-308D-4CF9-BEEE-C294819830F7}" sibTransId="{3C2A4044-C5B1-4793-A617-47B1CDE1CD36}"/>
    <dgm:cxn modelId="{6D93EB84-F873-4597-922B-C9442E036565}" srcId="{FB9A4019-406E-4B7B-8776-1DE6114B96DE}" destId="{5F1CD6B3-45A3-49A1-B240-90B8F1EF57F4}" srcOrd="2" destOrd="0" parTransId="{308895A5-BDDC-4DE3-A77B-998AD474B26D}" sibTransId="{9FDAA55A-A176-4E6B-BED3-8D4642154ABD}"/>
    <dgm:cxn modelId="{42561E9D-D675-4D2E-81EF-D4E7801012C4}" type="presOf" srcId="{29ECB833-216F-4CC5-B9FD-78BF0F2B7871}" destId="{D8BD040A-E0A8-4338-AA98-1D66C9EC7A1D}" srcOrd="0" destOrd="0" presId="urn:microsoft.com/office/officeart/2008/layout/PictureGrid"/>
    <dgm:cxn modelId="{F3565699-39FF-4F24-B7F6-60435E952D71}" type="presParOf" srcId="{CF29EC2A-207E-4495-86ED-E1A931FCF49A}" destId="{F24C4413-42F7-4E39-96D4-DC8DC31A86AB}" srcOrd="0" destOrd="0" presId="urn:microsoft.com/office/officeart/2008/layout/PictureGrid"/>
    <dgm:cxn modelId="{836F5E3E-213D-42FF-B812-65D6DA5D67DA}" type="presParOf" srcId="{F24C4413-42F7-4E39-96D4-DC8DC31A86AB}" destId="{661E74F7-0B3B-423C-AC2F-536A00A01AA6}" srcOrd="0" destOrd="0" presId="urn:microsoft.com/office/officeart/2008/layout/PictureGrid"/>
    <dgm:cxn modelId="{E88E0715-FFD4-409A-8531-15ECBD7908EC}" type="presParOf" srcId="{F24C4413-42F7-4E39-96D4-DC8DC31A86AB}" destId="{64F77530-D023-43BE-B5A5-301416DC0001}" srcOrd="1" destOrd="0" presId="urn:microsoft.com/office/officeart/2008/layout/PictureGrid"/>
    <dgm:cxn modelId="{7595EBC2-5A48-4BE6-940F-3D751CF7F960}" type="presParOf" srcId="{CF29EC2A-207E-4495-86ED-E1A931FCF49A}" destId="{A9784B3A-A58D-4BCE-B726-CB77C8A980B1}" srcOrd="1" destOrd="0" presId="urn:microsoft.com/office/officeart/2008/layout/PictureGrid"/>
    <dgm:cxn modelId="{4EB389D2-F73B-4EB8-8798-F8F3BCBF17B0}" type="presParOf" srcId="{CF29EC2A-207E-4495-86ED-E1A931FCF49A}" destId="{EDF2D43C-4FDE-4410-8F76-B4616BABDF66}" srcOrd="2" destOrd="0" presId="urn:microsoft.com/office/officeart/2008/layout/PictureGrid"/>
    <dgm:cxn modelId="{5FB67460-2F7E-4B67-92D7-B1DBB15FE234}" type="presParOf" srcId="{EDF2D43C-4FDE-4410-8F76-B4616BABDF66}" destId="{D8BD040A-E0A8-4338-AA98-1D66C9EC7A1D}" srcOrd="0" destOrd="0" presId="urn:microsoft.com/office/officeart/2008/layout/PictureGrid"/>
    <dgm:cxn modelId="{C565BD0F-3996-46F6-ACA2-0AD24CC76CEB}" type="presParOf" srcId="{EDF2D43C-4FDE-4410-8F76-B4616BABDF66}" destId="{2830DE33-1F86-4D44-842D-F59C02242B37}" srcOrd="1" destOrd="0" presId="urn:microsoft.com/office/officeart/2008/layout/PictureGrid"/>
    <dgm:cxn modelId="{7E01FC12-486A-43C6-9B37-0A787F9B2809}" type="presParOf" srcId="{CF29EC2A-207E-4495-86ED-E1A931FCF49A}" destId="{88F1B195-1B17-4699-B17C-271EA7594BAA}" srcOrd="3" destOrd="0" presId="urn:microsoft.com/office/officeart/2008/layout/PictureGrid"/>
    <dgm:cxn modelId="{860FF870-AFBC-4925-96E6-71A5C04CAF17}" type="presParOf" srcId="{CF29EC2A-207E-4495-86ED-E1A931FCF49A}" destId="{DFD558B8-40F6-4557-82E0-C920AE22AF3B}" srcOrd="4" destOrd="0" presId="urn:microsoft.com/office/officeart/2008/layout/PictureGrid"/>
    <dgm:cxn modelId="{B52C6759-A3DB-48EA-AC59-3E34589AB3FB}" type="presParOf" srcId="{DFD558B8-40F6-4557-82E0-C920AE22AF3B}" destId="{E40895F9-A2DE-41CC-9653-7AAD02379517}" srcOrd="0" destOrd="0" presId="urn:microsoft.com/office/officeart/2008/layout/PictureGrid"/>
    <dgm:cxn modelId="{2F3C7B96-36F2-4345-8A95-804CA1F20429}" type="presParOf" srcId="{DFD558B8-40F6-4557-82E0-C920AE22AF3B}" destId="{91CC9E15-DF71-4107-8E8A-3B58376CFD7C}" srcOrd="1" destOrd="0" presId="urn:microsoft.com/office/officeart/2008/layout/PictureGrid"/>
    <dgm:cxn modelId="{D52F49D7-9583-43BB-9CA5-36D13530693A}" type="presParOf" srcId="{CF29EC2A-207E-4495-86ED-E1A931FCF49A}" destId="{595917F9-1BD2-4A66-8583-0D9FFE0CA173}" srcOrd="5" destOrd="0" presId="urn:microsoft.com/office/officeart/2008/layout/PictureGrid"/>
    <dgm:cxn modelId="{FE3A3CBB-3E17-467F-9B46-F97A2A5C4D4E}" type="presParOf" srcId="{CF29EC2A-207E-4495-86ED-E1A931FCF49A}" destId="{C3C79E3C-6FC0-4F1D-A997-D739CCAE8D72}" srcOrd="6" destOrd="0" presId="urn:microsoft.com/office/officeart/2008/layout/PictureGrid"/>
    <dgm:cxn modelId="{E3650FEC-59B6-4745-8DF7-4A879020828A}" type="presParOf" srcId="{C3C79E3C-6FC0-4F1D-A997-D739CCAE8D72}" destId="{A06CD242-42D8-4CFC-8FF7-716B1DDEB228}" srcOrd="0" destOrd="0" presId="urn:microsoft.com/office/officeart/2008/layout/PictureGrid"/>
    <dgm:cxn modelId="{844D2D7A-774C-4269-8E75-E26AD33D4177}" type="presParOf" srcId="{C3C79E3C-6FC0-4F1D-A997-D739CCAE8D72}" destId="{E2759B4E-F7B4-43A0-9E4C-8DD22AB0714D}" srcOrd="1" destOrd="0" presId="urn:microsoft.com/office/officeart/2008/layout/PictureGrid"/>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D8DB6EC-7B20-4F98-9395-9AF615F2E7D2}" type="doc">
      <dgm:prSet loTypeId="urn:microsoft.com/office/officeart/2005/8/layout/StepDownProcess" loCatId="process" qsTypeId="urn:microsoft.com/office/officeart/2005/8/quickstyle/simple1" qsCatId="simple" csTypeId="urn:microsoft.com/office/officeart/2005/8/colors/accent2_1" csCatId="accent2" phldr="1"/>
      <dgm:spPr/>
      <dgm:t>
        <a:bodyPr/>
        <a:lstStyle/>
        <a:p>
          <a:endParaRPr lang="zh-CN" altLang="en-US"/>
        </a:p>
      </dgm:t>
    </dgm:pt>
    <dgm:pt modelId="{3124299B-7449-4F04-B5BB-9589474A1F7C}">
      <dgm:prSet phldrT="[文本]"/>
      <dgm:spPr/>
      <dgm:t>
        <a:bodyPr/>
        <a:lstStyle/>
        <a:p>
          <a:r>
            <a:rPr lang="en-US" altLang="zh-CN" dirty="0" smtClean="0"/>
            <a:t>1</a:t>
          </a:r>
          <a:endParaRPr lang="zh-CN" altLang="en-US" dirty="0"/>
        </a:p>
      </dgm:t>
    </dgm:pt>
    <dgm:pt modelId="{41198E26-B84C-4FA2-8842-5967D23CBEE7}" type="parTrans" cxnId="{D25855C0-760F-4C53-B547-9DB5A8C01E9E}">
      <dgm:prSet/>
      <dgm:spPr/>
      <dgm:t>
        <a:bodyPr/>
        <a:lstStyle/>
        <a:p>
          <a:endParaRPr lang="zh-CN" altLang="en-US"/>
        </a:p>
      </dgm:t>
    </dgm:pt>
    <dgm:pt modelId="{B8DA5E95-7DBB-4096-8049-3E77235394FB}" type="sibTrans" cxnId="{D25855C0-760F-4C53-B547-9DB5A8C01E9E}">
      <dgm:prSet/>
      <dgm:spPr/>
      <dgm:t>
        <a:bodyPr/>
        <a:lstStyle/>
        <a:p>
          <a:endParaRPr lang="zh-CN" altLang="en-US"/>
        </a:p>
      </dgm:t>
    </dgm:pt>
    <dgm:pt modelId="{F6F9B977-6780-4A92-80A9-0F874530F45E}">
      <dgm:prSet phldrT="[文本]" custT="1"/>
      <dgm:spPr/>
      <dgm:t>
        <a:bodyPr/>
        <a:lstStyle/>
        <a:p>
          <a:r>
            <a:rPr lang="zh-CN" altLang="en-US" sz="2000" dirty="0" smtClean="0">
              <a:latin typeface="楷体" pitchFamily="49" charset="-122"/>
              <a:ea typeface="楷体" pitchFamily="49" charset="-122"/>
            </a:rPr>
            <a:t>凡富有社会责任感、遵纪守法、热心禁毒工作、具备从事禁毒志愿服务工作的能力，每年自愿参加</a:t>
          </a:r>
          <a:r>
            <a:rPr lang="en-US" altLang="zh-CN" sz="2000" dirty="0" smtClean="0">
              <a:latin typeface="楷体" pitchFamily="49" charset="-122"/>
              <a:ea typeface="楷体" pitchFamily="49" charset="-122"/>
            </a:rPr>
            <a:t>48</a:t>
          </a:r>
          <a:r>
            <a:rPr lang="zh-CN" altLang="en-US" sz="2000" dirty="0" smtClean="0">
              <a:latin typeface="楷体" pitchFamily="49" charset="-122"/>
              <a:ea typeface="楷体" pitchFamily="49" charset="-122"/>
            </a:rPr>
            <a:t>小时以上禁毒志愿服务的</a:t>
          </a:r>
          <a:r>
            <a:rPr lang="en-US" altLang="zh-CN" sz="2000" dirty="0" smtClean="0">
              <a:latin typeface="楷体" pitchFamily="49" charset="-122"/>
              <a:ea typeface="楷体" pitchFamily="49" charset="-122"/>
            </a:rPr>
            <a:t>18</a:t>
          </a:r>
          <a:r>
            <a:rPr lang="zh-CN" altLang="en-US" sz="2000" dirty="0" smtClean="0">
              <a:latin typeface="楷体" pitchFamily="49" charset="-122"/>
              <a:ea typeface="楷体" pitchFamily="49" charset="-122"/>
            </a:rPr>
            <a:t>岁以上公民，均可以申请成为禁毒志愿者。</a:t>
          </a:r>
          <a:endParaRPr lang="zh-CN" altLang="en-US" sz="2000" dirty="0">
            <a:latin typeface="楷体" pitchFamily="49" charset="-122"/>
            <a:ea typeface="楷体" pitchFamily="49" charset="-122"/>
          </a:endParaRPr>
        </a:p>
      </dgm:t>
    </dgm:pt>
    <dgm:pt modelId="{E6A7DFCF-145A-4723-945B-44815B504B29}" type="parTrans" cxnId="{62715E2A-F230-4FDA-9771-97322116A22C}">
      <dgm:prSet/>
      <dgm:spPr/>
      <dgm:t>
        <a:bodyPr/>
        <a:lstStyle/>
        <a:p>
          <a:endParaRPr lang="zh-CN" altLang="en-US"/>
        </a:p>
      </dgm:t>
    </dgm:pt>
    <dgm:pt modelId="{0E2E02C3-4775-46FF-9AFC-EEA1B084C5F6}" type="sibTrans" cxnId="{62715E2A-F230-4FDA-9771-97322116A22C}">
      <dgm:prSet/>
      <dgm:spPr/>
      <dgm:t>
        <a:bodyPr/>
        <a:lstStyle/>
        <a:p>
          <a:endParaRPr lang="zh-CN" altLang="en-US"/>
        </a:p>
      </dgm:t>
    </dgm:pt>
    <dgm:pt modelId="{8E5E1FA2-2C63-46B7-A2F4-F306BA91BFCF}">
      <dgm:prSet phldrT="[文本]"/>
      <dgm:spPr/>
      <dgm:t>
        <a:bodyPr/>
        <a:lstStyle/>
        <a:p>
          <a:r>
            <a:rPr lang="en-US" altLang="zh-CN" dirty="0" smtClean="0"/>
            <a:t>2</a:t>
          </a:r>
          <a:endParaRPr lang="zh-CN" altLang="en-US" dirty="0"/>
        </a:p>
      </dgm:t>
    </dgm:pt>
    <dgm:pt modelId="{AF05692E-647C-42E0-8018-D3E957B85ABF}" type="parTrans" cxnId="{C4B39E1F-E7AF-49E8-900C-3BEC27440BA3}">
      <dgm:prSet/>
      <dgm:spPr/>
      <dgm:t>
        <a:bodyPr/>
        <a:lstStyle/>
        <a:p>
          <a:endParaRPr lang="zh-CN" altLang="en-US"/>
        </a:p>
      </dgm:t>
    </dgm:pt>
    <dgm:pt modelId="{D3A8A4D0-41AA-4B44-82B9-F39D62CB2AEF}" type="sibTrans" cxnId="{C4B39E1F-E7AF-49E8-900C-3BEC27440BA3}">
      <dgm:prSet/>
      <dgm:spPr/>
      <dgm:t>
        <a:bodyPr/>
        <a:lstStyle/>
        <a:p>
          <a:endParaRPr lang="zh-CN" altLang="en-US"/>
        </a:p>
      </dgm:t>
    </dgm:pt>
    <dgm:pt modelId="{E96E3C8D-E563-40C1-BAED-812EB1A8BAC7}">
      <dgm:prSet phldrT="[文本]" custT="1"/>
      <dgm:spPr/>
      <dgm:t>
        <a:bodyPr/>
        <a:lstStyle/>
        <a:p>
          <a:r>
            <a:rPr lang="zh-CN" altLang="en-US" sz="2000" dirty="0" smtClean="0">
              <a:latin typeface="楷体" pitchFamily="49" charset="-122"/>
              <a:ea typeface="楷体" pitchFamily="49" charset="-122"/>
            </a:rPr>
            <a:t>申请人向所在地禁毒志愿者组织提交申请书，经接受申请的禁毒志愿者组织根据招募程序和办法予以吸收。</a:t>
          </a:r>
          <a:endParaRPr lang="zh-CN" altLang="en-US" sz="2000" dirty="0">
            <a:latin typeface="楷体" pitchFamily="49" charset="-122"/>
            <a:ea typeface="楷体" pitchFamily="49" charset="-122"/>
          </a:endParaRPr>
        </a:p>
      </dgm:t>
    </dgm:pt>
    <dgm:pt modelId="{D3B0FCB4-B7B8-4005-8102-50DFE793F185}" type="parTrans" cxnId="{7A0D9122-0387-4604-8F65-878E5ED56CE0}">
      <dgm:prSet/>
      <dgm:spPr/>
      <dgm:t>
        <a:bodyPr/>
        <a:lstStyle/>
        <a:p>
          <a:endParaRPr lang="zh-CN" altLang="en-US"/>
        </a:p>
      </dgm:t>
    </dgm:pt>
    <dgm:pt modelId="{5D6165BB-230D-479F-B808-04E7589A23B1}" type="sibTrans" cxnId="{7A0D9122-0387-4604-8F65-878E5ED56CE0}">
      <dgm:prSet/>
      <dgm:spPr/>
      <dgm:t>
        <a:bodyPr/>
        <a:lstStyle/>
        <a:p>
          <a:endParaRPr lang="zh-CN" altLang="en-US"/>
        </a:p>
      </dgm:t>
    </dgm:pt>
    <dgm:pt modelId="{915FFB6D-BA48-4047-B61D-DDDA9A12F11C}">
      <dgm:prSet phldrT="[文本]"/>
      <dgm:spPr/>
      <dgm:t>
        <a:bodyPr/>
        <a:lstStyle/>
        <a:p>
          <a:r>
            <a:rPr lang="en-US" altLang="zh-CN" dirty="0" smtClean="0"/>
            <a:t>3</a:t>
          </a:r>
          <a:endParaRPr lang="zh-CN" altLang="en-US" dirty="0"/>
        </a:p>
      </dgm:t>
    </dgm:pt>
    <dgm:pt modelId="{D88BBF19-8D0B-4998-9C62-D317407400A4}" type="parTrans" cxnId="{99EAFC0B-E899-428D-9AB2-B02AB446546C}">
      <dgm:prSet/>
      <dgm:spPr/>
      <dgm:t>
        <a:bodyPr/>
        <a:lstStyle/>
        <a:p>
          <a:endParaRPr lang="zh-CN" altLang="en-US"/>
        </a:p>
      </dgm:t>
    </dgm:pt>
    <dgm:pt modelId="{FC00C937-557F-4E0B-9469-B13AF13DAE21}" type="sibTrans" cxnId="{99EAFC0B-E899-428D-9AB2-B02AB446546C}">
      <dgm:prSet/>
      <dgm:spPr/>
      <dgm:t>
        <a:bodyPr/>
        <a:lstStyle/>
        <a:p>
          <a:endParaRPr lang="zh-CN" altLang="en-US"/>
        </a:p>
      </dgm:t>
    </dgm:pt>
    <dgm:pt modelId="{50E2EFC6-4BDB-4ED2-AEB6-EA225DDF124A}">
      <dgm:prSet phldrT="[文本]" custT="1"/>
      <dgm:spPr/>
      <dgm:t>
        <a:bodyPr/>
        <a:lstStyle/>
        <a:p>
          <a:r>
            <a:rPr lang="zh-CN" altLang="en-US" sz="2000" dirty="0" smtClean="0">
              <a:latin typeface="楷体" pitchFamily="49" charset="-122"/>
              <a:ea typeface="楷体" pitchFamily="49" charset="-122"/>
            </a:rPr>
            <a:t>对被招募的禁毒志愿者由中国禁毒志愿者行动协调办公室或其授权的机构发给禁毒志愿者证书。</a:t>
          </a:r>
          <a:endParaRPr lang="zh-CN" altLang="en-US" sz="2000" dirty="0">
            <a:latin typeface="楷体" pitchFamily="49" charset="-122"/>
            <a:ea typeface="楷体" pitchFamily="49" charset="-122"/>
          </a:endParaRPr>
        </a:p>
      </dgm:t>
    </dgm:pt>
    <dgm:pt modelId="{575B2E09-5723-46A9-867D-4188D82F697E}" type="parTrans" cxnId="{3287728C-5F3A-4C36-9C63-D2E93A11565C}">
      <dgm:prSet/>
      <dgm:spPr/>
      <dgm:t>
        <a:bodyPr/>
        <a:lstStyle/>
        <a:p>
          <a:endParaRPr lang="zh-CN" altLang="en-US"/>
        </a:p>
      </dgm:t>
    </dgm:pt>
    <dgm:pt modelId="{EBE95219-4D75-454B-B3DC-CE5837CAFDE7}" type="sibTrans" cxnId="{3287728C-5F3A-4C36-9C63-D2E93A11565C}">
      <dgm:prSet/>
      <dgm:spPr/>
      <dgm:t>
        <a:bodyPr/>
        <a:lstStyle/>
        <a:p>
          <a:endParaRPr lang="zh-CN" altLang="en-US"/>
        </a:p>
      </dgm:t>
    </dgm:pt>
    <dgm:pt modelId="{01C6542B-0388-481B-8434-622E023F0E5C}" type="pres">
      <dgm:prSet presAssocID="{AD8DB6EC-7B20-4F98-9395-9AF615F2E7D2}" presName="rootnode" presStyleCnt="0">
        <dgm:presLayoutVars>
          <dgm:chMax/>
          <dgm:chPref/>
          <dgm:dir/>
          <dgm:animLvl val="lvl"/>
        </dgm:presLayoutVars>
      </dgm:prSet>
      <dgm:spPr/>
      <dgm:t>
        <a:bodyPr/>
        <a:lstStyle/>
        <a:p>
          <a:endParaRPr lang="zh-CN" altLang="en-US"/>
        </a:p>
      </dgm:t>
    </dgm:pt>
    <dgm:pt modelId="{A2B2D248-B133-4CAE-B2C7-BA20FD936A74}" type="pres">
      <dgm:prSet presAssocID="{3124299B-7449-4F04-B5BB-9589474A1F7C}" presName="composite" presStyleCnt="0"/>
      <dgm:spPr/>
    </dgm:pt>
    <dgm:pt modelId="{1CEC3EB1-03FE-4339-A75F-9C3B92F04048}" type="pres">
      <dgm:prSet presAssocID="{3124299B-7449-4F04-B5BB-9589474A1F7C}" presName="bentUpArrow1" presStyleLbl="alignImgPlace1" presStyleIdx="0" presStyleCnt="2"/>
      <dgm:spPr/>
    </dgm:pt>
    <dgm:pt modelId="{DF5BD159-81CD-488A-82F9-41A4B8D9FCF5}" type="pres">
      <dgm:prSet presAssocID="{3124299B-7449-4F04-B5BB-9589474A1F7C}" presName="ParentText" presStyleLbl="node1" presStyleIdx="0" presStyleCnt="3">
        <dgm:presLayoutVars>
          <dgm:chMax val="1"/>
          <dgm:chPref val="1"/>
          <dgm:bulletEnabled val="1"/>
        </dgm:presLayoutVars>
      </dgm:prSet>
      <dgm:spPr/>
      <dgm:t>
        <a:bodyPr/>
        <a:lstStyle/>
        <a:p>
          <a:endParaRPr lang="zh-CN" altLang="en-US"/>
        </a:p>
      </dgm:t>
    </dgm:pt>
    <dgm:pt modelId="{029F21ED-58C0-47FE-9A4D-AC9E2656FBAA}" type="pres">
      <dgm:prSet presAssocID="{3124299B-7449-4F04-B5BB-9589474A1F7C}" presName="ChildText" presStyleLbl="revTx" presStyleIdx="0" presStyleCnt="3" custScaleX="463438" custScaleY="139484" custLinFactX="68485" custLinFactNeighborX="100000" custLinFactNeighborY="5614">
        <dgm:presLayoutVars>
          <dgm:chMax val="0"/>
          <dgm:chPref val="0"/>
          <dgm:bulletEnabled val="1"/>
        </dgm:presLayoutVars>
      </dgm:prSet>
      <dgm:spPr/>
      <dgm:t>
        <a:bodyPr/>
        <a:lstStyle/>
        <a:p>
          <a:endParaRPr lang="zh-CN" altLang="en-US"/>
        </a:p>
      </dgm:t>
    </dgm:pt>
    <dgm:pt modelId="{9A66217A-4209-40B7-82A4-1D95288F05E9}" type="pres">
      <dgm:prSet presAssocID="{B8DA5E95-7DBB-4096-8049-3E77235394FB}" presName="sibTrans" presStyleCnt="0"/>
      <dgm:spPr/>
    </dgm:pt>
    <dgm:pt modelId="{87F1A965-A81A-4C6D-9C42-0B80044F8F55}" type="pres">
      <dgm:prSet presAssocID="{8E5E1FA2-2C63-46B7-A2F4-F306BA91BFCF}" presName="composite" presStyleCnt="0"/>
      <dgm:spPr/>
    </dgm:pt>
    <dgm:pt modelId="{5268EE67-5695-4077-828B-7713DC8B051E}" type="pres">
      <dgm:prSet presAssocID="{8E5E1FA2-2C63-46B7-A2F4-F306BA91BFCF}" presName="bentUpArrow1" presStyleLbl="alignImgPlace1" presStyleIdx="1" presStyleCnt="2" custLinFactX="-7853" custLinFactNeighborX="-100000" custLinFactNeighborY="7973"/>
      <dgm:spPr/>
    </dgm:pt>
    <dgm:pt modelId="{378B7229-C1BA-43A6-8729-0EA1AAAA4907}" type="pres">
      <dgm:prSet presAssocID="{8E5E1FA2-2C63-46B7-A2F4-F306BA91BFCF}" presName="ParentText" presStyleLbl="node1" presStyleIdx="1" presStyleCnt="3" custLinFactNeighborX="-75864" custLinFactNeighborY="5414">
        <dgm:presLayoutVars>
          <dgm:chMax val="1"/>
          <dgm:chPref val="1"/>
          <dgm:bulletEnabled val="1"/>
        </dgm:presLayoutVars>
      </dgm:prSet>
      <dgm:spPr/>
      <dgm:t>
        <a:bodyPr/>
        <a:lstStyle/>
        <a:p>
          <a:endParaRPr lang="zh-CN" altLang="en-US"/>
        </a:p>
      </dgm:t>
    </dgm:pt>
    <dgm:pt modelId="{37A7F3C0-4FB6-4077-B308-EA1701BF2AFF}" type="pres">
      <dgm:prSet presAssocID="{8E5E1FA2-2C63-46B7-A2F4-F306BA91BFCF}" presName="ChildText" presStyleLbl="revTx" presStyleIdx="1" presStyleCnt="3" custScaleX="407359" custLinFactNeighborX="37156" custLinFactNeighborY="1631">
        <dgm:presLayoutVars>
          <dgm:chMax val="0"/>
          <dgm:chPref val="0"/>
          <dgm:bulletEnabled val="1"/>
        </dgm:presLayoutVars>
      </dgm:prSet>
      <dgm:spPr/>
      <dgm:t>
        <a:bodyPr/>
        <a:lstStyle/>
        <a:p>
          <a:endParaRPr lang="zh-CN" altLang="en-US"/>
        </a:p>
      </dgm:t>
    </dgm:pt>
    <dgm:pt modelId="{D7DA7877-31B5-4A2C-905E-1936227BD52D}" type="pres">
      <dgm:prSet presAssocID="{D3A8A4D0-41AA-4B44-82B9-F39D62CB2AEF}" presName="sibTrans" presStyleCnt="0"/>
      <dgm:spPr/>
    </dgm:pt>
    <dgm:pt modelId="{86544370-2E97-4428-93C0-481788CCED2F}" type="pres">
      <dgm:prSet presAssocID="{915FFB6D-BA48-4047-B61D-DDDA9A12F11C}" presName="composite" presStyleCnt="0"/>
      <dgm:spPr/>
    </dgm:pt>
    <dgm:pt modelId="{D370BB71-71D8-41DF-BAE3-D69C64C43D38}" type="pres">
      <dgm:prSet presAssocID="{915FFB6D-BA48-4047-B61D-DDDA9A12F11C}" presName="ParentText" presStyleLbl="node1" presStyleIdx="2" presStyleCnt="3" custLinFactX="-56024" custLinFactNeighborX="-100000" custLinFactNeighborY="11874">
        <dgm:presLayoutVars>
          <dgm:chMax val="1"/>
          <dgm:chPref val="1"/>
          <dgm:bulletEnabled val="1"/>
        </dgm:presLayoutVars>
      </dgm:prSet>
      <dgm:spPr/>
      <dgm:t>
        <a:bodyPr/>
        <a:lstStyle/>
        <a:p>
          <a:endParaRPr lang="zh-CN" altLang="en-US"/>
        </a:p>
      </dgm:t>
    </dgm:pt>
    <dgm:pt modelId="{D4D75D72-3126-4B9A-9610-FA25AEFA4226}" type="pres">
      <dgm:prSet presAssocID="{915FFB6D-BA48-4047-B61D-DDDA9A12F11C}" presName="FinalChildText" presStyleLbl="revTx" presStyleIdx="2" presStyleCnt="3" custScaleX="332231" custLinFactX="-16100" custLinFactNeighborX="-100000" custLinFactNeighborY="12835">
        <dgm:presLayoutVars>
          <dgm:chMax val="0"/>
          <dgm:chPref val="0"/>
          <dgm:bulletEnabled val="1"/>
        </dgm:presLayoutVars>
      </dgm:prSet>
      <dgm:spPr/>
      <dgm:t>
        <a:bodyPr/>
        <a:lstStyle/>
        <a:p>
          <a:endParaRPr lang="zh-CN" altLang="en-US"/>
        </a:p>
      </dgm:t>
    </dgm:pt>
  </dgm:ptLst>
  <dgm:cxnLst>
    <dgm:cxn modelId="{4D43D035-6226-48A2-AD57-556684AD510E}" type="presOf" srcId="{F6F9B977-6780-4A92-80A9-0F874530F45E}" destId="{029F21ED-58C0-47FE-9A4D-AC9E2656FBAA}" srcOrd="0" destOrd="0" presId="urn:microsoft.com/office/officeart/2005/8/layout/StepDownProcess"/>
    <dgm:cxn modelId="{C4B39E1F-E7AF-49E8-900C-3BEC27440BA3}" srcId="{AD8DB6EC-7B20-4F98-9395-9AF615F2E7D2}" destId="{8E5E1FA2-2C63-46B7-A2F4-F306BA91BFCF}" srcOrd="1" destOrd="0" parTransId="{AF05692E-647C-42E0-8018-D3E957B85ABF}" sibTransId="{D3A8A4D0-41AA-4B44-82B9-F39D62CB2AEF}"/>
    <dgm:cxn modelId="{663724A6-7F34-40DA-BD7D-C23809DDB71C}" type="presOf" srcId="{50E2EFC6-4BDB-4ED2-AEB6-EA225DDF124A}" destId="{D4D75D72-3126-4B9A-9610-FA25AEFA4226}" srcOrd="0" destOrd="0" presId="urn:microsoft.com/office/officeart/2005/8/layout/StepDownProcess"/>
    <dgm:cxn modelId="{7FCA6FF6-45CC-4F00-8390-96BEE224B77A}" type="presOf" srcId="{AD8DB6EC-7B20-4F98-9395-9AF615F2E7D2}" destId="{01C6542B-0388-481B-8434-622E023F0E5C}" srcOrd="0" destOrd="0" presId="urn:microsoft.com/office/officeart/2005/8/layout/StepDownProcess"/>
    <dgm:cxn modelId="{E5B9877E-8155-4179-B86C-A6625C28F196}" type="presOf" srcId="{8E5E1FA2-2C63-46B7-A2F4-F306BA91BFCF}" destId="{378B7229-C1BA-43A6-8729-0EA1AAAA4907}" srcOrd="0" destOrd="0" presId="urn:microsoft.com/office/officeart/2005/8/layout/StepDownProcess"/>
    <dgm:cxn modelId="{62715E2A-F230-4FDA-9771-97322116A22C}" srcId="{3124299B-7449-4F04-B5BB-9589474A1F7C}" destId="{F6F9B977-6780-4A92-80A9-0F874530F45E}" srcOrd="0" destOrd="0" parTransId="{E6A7DFCF-145A-4723-945B-44815B504B29}" sibTransId="{0E2E02C3-4775-46FF-9AFC-EEA1B084C5F6}"/>
    <dgm:cxn modelId="{0E262DBC-E003-494E-B0B3-66D019B448BA}" type="presOf" srcId="{915FFB6D-BA48-4047-B61D-DDDA9A12F11C}" destId="{D370BB71-71D8-41DF-BAE3-D69C64C43D38}" srcOrd="0" destOrd="0" presId="urn:microsoft.com/office/officeart/2005/8/layout/StepDownProcess"/>
    <dgm:cxn modelId="{D25855C0-760F-4C53-B547-9DB5A8C01E9E}" srcId="{AD8DB6EC-7B20-4F98-9395-9AF615F2E7D2}" destId="{3124299B-7449-4F04-B5BB-9589474A1F7C}" srcOrd="0" destOrd="0" parTransId="{41198E26-B84C-4FA2-8842-5967D23CBEE7}" sibTransId="{B8DA5E95-7DBB-4096-8049-3E77235394FB}"/>
    <dgm:cxn modelId="{4AEB4C10-51C7-4174-8FEB-BAB07C6A4832}" type="presOf" srcId="{3124299B-7449-4F04-B5BB-9589474A1F7C}" destId="{DF5BD159-81CD-488A-82F9-41A4B8D9FCF5}" srcOrd="0" destOrd="0" presId="urn:microsoft.com/office/officeart/2005/8/layout/StepDownProcess"/>
    <dgm:cxn modelId="{3287728C-5F3A-4C36-9C63-D2E93A11565C}" srcId="{915FFB6D-BA48-4047-B61D-DDDA9A12F11C}" destId="{50E2EFC6-4BDB-4ED2-AEB6-EA225DDF124A}" srcOrd="0" destOrd="0" parTransId="{575B2E09-5723-46A9-867D-4188D82F697E}" sibTransId="{EBE95219-4D75-454B-B3DC-CE5837CAFDE7}"/>
    <dgm:cxn modelId="{99EAFC0B-E899-428D-9AB2-B02AB446546C}" srcId="{AD8DB6EC-7B20-4F98-9395-9AF615F2E7D2}" destId="{915FFB6D-BA48-4047-B61D-DDDA9A12F11C}" srcOrd="2" destOrd="0" parTransId="{D88BBF19-8D0B-4998-9C62-D317407400A4}" sibTransId="{FC00C937-557F-4E0B-9469-B13AF13DAE21}"/>
    <dgm:cxn modelId="{7A0D9122-0387-4604-8F65-878E5ED56CE0}" srcId="{8E5E1FA2-2C63-46B7-A2F4-F306BA91BFCF}" destId="{E96E3C8D-E563-40C1-BAED-812EB1A8BAC7}" srcOrd="0" destOrd="0" parTransId="{D3B0FCB4-B7B8-4005-8102-50DFE793F185}" sibTransId="{5D6165BB-230D-479F-B808-04E7589A23B1}"/>
    <dgm:cxn modelId="{E4214730-C37B-401D-BCA7-BCBD92B5C8DA}" type="presOf" srcId="{E96E3C8D-E563-40C1-BAED-812EB1A8BAC7}" destId="{37A7F3C0-4FB6-4077-B308-EA1701BF2AFF}" srcOrd="0" destOrd="0" presId="urn:microsoft.com/office/officeart/2005/8/layout/StepDownProcess"/>
    <dgm:cxn modelId="{16D58D19-4CC2-4EE5-BCF9-E7795DC08024}" type="presParOf" srcId="{01C6542B-0388-481B-8434-622E023F0E5C}" destId="{A2B2D248-B133-4CAE-B2C7-BA20FD936A74}" srcOrd="0" destOrd="0" presId="urn:microsoft.com/office/officeart/2005/8/layout/StepDownProcess"/>
    <dgm:cxn modelId="{66660941-F5D4-4A0D-A84D-2BC8799B00E0}" type="presParOf" srcId="{A2B2D248-B133-4CAE-B2C7-BA20FD936A74}" destId="{1CEC3EB1-03FE-4339-A75F-9C3B92F04048}" srcOrd="0" destOrd="0" presId="urn:microsoft.com/office/officeart/2005/8/layout/StepDownProcess"/>
    <dgm:cxn modelId="{42582B08-5D9E-47C8-8C0E-599782CA8FF0}" type="presParOf" srcId="{A2B2D248-B133-4CAE-B2C7-BA20FD936A74}" destId="{DF5BD159-81CD-488A-82F9-41A4B8D9FCF5}" srcOrd="1" destOrd="0" presId="urn:microsoft.com/office/officeart/2005/8/layout/StepDownProcess"/>
    <dgm:cxn modelId="{A9F03D77-207D-47C2-8BDD-E37B3075E5D1}" type="presParOf" srcId="{A2B2D248-B133-4CAE-B2C7-BA20FD936A74}" destId="{029F21ED-58C0-47FE-9A4D-AC9E2656FBAA}" srcOrd="2" destOrd="0" presId="urn:microsoft.com/office/officeart/2005/8/layout/StepDownProcess"/>
    <dgm:cxn modelId="{D0FA823D-0315-441D-8228-6BCE96221A54}" type="presParOf" srcId="{01C6542B-0388-481B-8434-622E023F0E5C}" destId="{9A66217A-4209-40B7-82A4-1D95288F05E9}" srcOrd="1" destOrd="0" presId="urn:microsoft.com/office/officeart/2005/8/layout/StepDownProcess"/>
    <dgm:cxn modelId="{8CADEE1E-E9C5-4400-A643-127CC1FF0BDE}" type="presParOf" srcId="{01C6542B-0388-481B-8434-622E023F0E5C}" destId="{87F1A965-A81A-4C6D-9C42-0B80044F8F55}" srcOrd="2" destOrd="0" presId="urn:microsoft.com/office/officeart/2005/8/layout/StepDownProcess"/>
    <dgm:cxn modelId="{F962B2AE-CFE2-42F3-ACF4-F266373BE037}" type="presParOf" srcId="{87F1A965-A81A-4C6D-9C42-0B80044F8F55}" destId="{5268EE67-5695-4077-828B-7713DC8B051E}" srcOrd="0" destOrd="0" presId="urn:microsoft.com/office/officeart/2005/8/layout/StepDownProcess"/>
    <dgm:cxn modelId="{0C709C14-0CC5-410C-8244-2A4AE8C3D184}" type="presParOf" srcId="{87F1A965-A81A-4C6D-9C42-0B80044F8F55}" destId="{378B7229-C1BA-43A6-8729-0EA1AAAA4907}" srcOrd="1" destOrd="0" presId="urn:microsoft.com/office/officeart/2005/8/layout/StepDownProcess"/>
    <dgm:cxn modelId="{3C7EE1EE-7657-47B5-807A-CE1A54C06001}" type="presParOf" srcId="{87F1A965-A81A-4C6D-9C42-0B80044F8F55}" destId="{37A7F3C0-4FB6-4077-B308-EA1701BF2AFF}" srcOrd="2" destOrd="0" presId="urn:microsoft.com/office/officeart/2005/8/layout/StepDownProcess"/>
    <dgm:cxn modelId="{361EAEBF-C8A0-4220-AC5C-4853B52CB9F4}" type="presParOf" srcId="{01C6542B-0388-481B-8434-622E023F0E5C}" destId="{D7DA7877-31B5-4A2C-905E-1936227BD52D}" srcOrd="3" destOrd="0" presId="urn:microsoft.com/office/officeart/2005/8/layout/StepDownProcess"/>
    <dgm:cxn modelId="{C67C872E-847F-4B47-968D-86E452C8A494}" type="presParOf" srcId="{01C6542B-0388-481B-8434-622E023F0E5C}" destId="{86544370-2E97-4428-93C0-481788CCED2F}" srcOrd="4" destOrd="0" presId="urn:microsoft.com/office/officeart/2005/8/layout/StepDownProcess"/>
    <dgm:cxn modelId="{69332CA4-144D-4CF2-AAB7-BE9039AE8329}" type="presParOf" srcId="{86544370-2E97-4428-93C0-481788CCED2F}" destId="{D370BB71-71D8-41DF-BAE3-D69C64C43D38}" srcOrd="0" destOrd="0" presId="urn:microsoft.com/office/officeart/2005/8/layout/StepDownProcess"/>
    <dgm:cxn modelId="{DEC29659-601B-4235-B001-1BFDE9A11C2E}" type="presParOf" srcId="{86544370-2E97-4428-93C0-481788CCED2F}" destId="{D4D75D72-3126-4B9A-9610-FA25AEFA4226}" srcOrd="1" destOrd="0" presId="urn:microsoft.com/office/officeart/2005/8/layout/StepDownProcess"/>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1E94CE5-D051-438E-968E-09DDD94E8C4E}">
      <dsp:nvSpPr>
        <dsp:cNvPr id="0" name=""/>
        <dsp:cNvSpPr/>
      </dsp:nvSpPr>
      <dsp:spPr>
        <a:xfrm>
          <a:off x="8442685" y="2612240"/>
          <a:ext cx="91440" cy="556210"/>
        </a:xfrm>
        <a:custGeom>
          <a:avLst/>
          <a:gdLst/>
          <a:ahLst/>
          <a:cxnLst/>
          <a:rect l="0" t="0" r="0" b="0"/>
          <a:pathLst>
            <a:path>
              <a:moveTo>
                <a:pt x="45720" y="0"/>
              </a:moveTo>
              <a:lnTo>
                <a:pt x="45720" y="55621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2FBD947-0EFE-4AD3-B837-E2258709B461}">
      <dsp:nvSpPr>
        <dsp:cNvPr id="0" name=""/>
        <dsp:cNvSpPr/>
      </dsp:nvSpPr>
      <dsp:spPr>
        <a:xfrm>
          <a:off x="8442685" y="1516232"/>
          <a:ext cx="91440" cy="556210"/>
        </a:xfrm>
        <a:custGeom>
          <a:avLst/>
          <a:gdLst/>
          <a:ahLst/>
          <a:cxnLst/>
          <a:rect l="0" t="0" r="0" b="0"/>
          <a:pathLst>
            <a:path>
              <a:moveTo>
                <a:pt x="45720" y="0"/>
              </a:moveTo>
              <a:lnTo>
                <a:pt x="45720" y="556210"/>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6641937-5EF3-4BAB-A933-4F3C1EC7741E}">
      <dsp:nvSpPr>
        <dsp:cNvPr id="0" name=""/>
        <dsp:cNvSpPr/>
      </dsp:nvSpPr>
      <dsp:spPr>
        <a:xfrm>
          <a:off x="5386572" y="533117"/>
          <a:ext cx="3101832" cy="556210"/>
        </a:xfrm>
        <a:custGeom>
          <a:avLst/>
          <a:gdLst/>
          <a:ahLst/>
          <a:cxnLst/>
          <a:rect l="0" t="0" r="0" b="0"/>
          <a:pathLst>
            <a:path>
              <a:moveTo>
                <a:pt x="0" y="0"/>
              </a:moveTo>
              <a:lnTo>
                <a:pt x="0" y="379041"/>
              </a:lnTo>
              <a:lnTo>
                <a:pt x="3101832" y="379041"/>
              </a:lnTo>
              <a:lnTo>
                <a:pt x="3101832" y="55621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F12ECFE-707C-42C2-8F99-22C1931DBAD6}">
      <dsp:nvSpPr>
        <dsp:cNvPr id="0" name=""/>
        <dsp:cNvSpPr/>
      </dsp:nvSpPr>
      <dsp:spPr>
        <a:xfrm>
          <a:off x="5745217" y="2722169"/>
          <a:ext cx="91440" cy="556210"/>
        </a:xfrm>
        <a:custGeom>
          <a:avLst/>
          <a:gdLst/>
          <a:ahLst/>
          <a:cxnLst/>
          <a:rect l="0" t="0" r="0" b="0"/>
          <a:pathLst>
            <a:path>
              <a:moveTo>
                <a:pt x="45720" y="0"/>
              </a:moveTo>
              <a:lnTo>
                <a:pt x="45720" y="55621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6CBBB26-19CD-4703-B1B3-3D01D88D0763}">
      <dsp:nvSpPr>
        <dsp:cNvPr id="0" name=""/>
        <dsp:cNvSpPr/>
      </dsp:nvSpPr>
      <dsp:spPr>
        <a:xfrm>
          <a:off x="5745217" y="1542646"/>
          <a:ext cx="91440" cy="556210"/>
        </a:xfrm>
        <a:custGeom>
          <a:avLst/>
          <a:gdLst/>
          <a:ahLst/>
          <a:cxnLst/>
          <a:rect l="0" t="0" r="0" b="0"/>
          <a:pathLst>
            <a:path>
              <a:moveTo>
                <a:pt x="45720" y="0"/>
              </a:moveTo>
              <a:lnTo>
                <a:pt x="45720" y="556210"/>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175FD8-97CD-46CD-A0CB-F4605FB3993F}">
      <dsp:nvSpPr>
        <dsp:cNvPr id="0" name=""/>
        <dsp:cNvSpPr/>
      </dsp:nvSpPr>
      <dsp:spPr>
        <a:xfrm>
          <a:off x="5386572" y="533117"/>
          <a:ext cx="404364" cy="556210"/>
        </a:xfrm>
        <a:custGeom>
          <a:avLst/>
          <a:gdLst/>
          <a:ahLst/>
          <a:cxnLst/>
          <a:rect l="0" t="0" r="0" b="0"/>
          <a:pathLst>
            <a:path>
              <a:moveTo>
                <a:pt x="0" y="0"/>
              </a:moveTo>
              <a:lnTo>
                <a:pt x="0" y="379041"/>
              </a:lnTo>
              <a:lnTo>
                <a:pt x="404364" y="379041"/>
              </a:lnTo>
              <a:lnTo>
                <a:pt x="404364" y="55621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691A56D-C3D3-4A73-A232-C125AF290F3D}">
      <dsp:nvSpPr>
        <dsp:cNvPr id="0" name=""/>
        <dsp:cNvSpPr/>
      </dsp:nvSpPr>
      <dsp:spPr>
        <a:xfrm>
          <a:off x="2284740" y="1572581"/>
          <a:ext cx="1168732" cy="556210"/>
        </a:xfrm>
        <a:custGeom>
          <a:avLst/>
          <a:gdLst/>
          <a:ahLst/>
          <a:cxnLst/>
          <a:rect l="0" t="0" r="0" b="0"/>
          <a:pathLst>
            <a:path>
              <a:moveTo>
                <a:pt x="0" y="0"/>
              </a:moveTo>
              <a:lnTo>
                <a:pt x="0" y="379041"/>
              </a:lnTo>
              <a:lnTo>
                <a:pt x="1168732" y="379041"/>
              </a:lnTo>
              <a:lnTo>
                <a:pt x="1168732" y="556210"/>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512F582-53A1-4353-86EF-4D0EC4372A0F}">
      <dsp:nvSpPr>
        <dsp:cNvPr id="0" name=""/>
        <dsp:cNvSpPr/>
      </dsp:nvSpPr>
      <dsp:spPr>
        <a:xfrm>
          <a:off x="1070287" y="2763848"/>
          <a:ext cx="91440" cy="556210"/>
        </a:xfrm>
        <a:custGeom>
          <a:avLst/>
          <a:gdLst/>
          <a:ahLst/>
          <a:cxnLst/>
          <a:rect l="0" t="0" r="0" b="0"/>
          <a:pathLst>
            <a:path>
              <a:moveTo>
                <a:pt x="45720" y="0"/>
              </a:moveTo>
              <a:lnTo>
                <a:pt x="45720" y="55621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1D6EE87-904B-4745-BC56-03D6D3D7CFB7}">
      <dsp:nvSpPr>
        <dsp:cNvPr id="0" name=""/>
        <dsp:cNvSpPr/>
      </dsp:nvSpPr>
      <dsp:spPr>
        <a:xfrm>
          <a:off x="1116007" y="1572581"/>
          <a:ext cx="1168732" cy="556210"/>
        </a:xfrm>
        <a:custGeom>
          <a:avLst/>
          <a:gdLst/>
          <a:ahLst/>
          <a:cxnLst/>
          <a:rect l="0" t="0" r="0" b="0"/>
          <a:pathLst>
            <a:path>
              <a:moveTo>
                <a:pt x="1168732" y="0"/>
              </a:moveTo>
              <a:lnTo>
                <a:pt x="1168732" y="379041"/>
              </a:lnTo>
              <a:lnTo>
                <a:pt x="0" y="379041"/>
              </a:lnTo>
              <a:lnTo>
                <a:pt x="0" y="556210"/>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4891343-BDC5-49C6-9039-60DF29BEFD18}">
      <dsp:nvSpPr>
        <dsp:cNvPr id="0" name=""/>
        <dsp:cNvSpPr/>
      </dsp:nvSpPr>
      <dsp:spPr>
        <a:xfrm>
          <a:off x="2284740" y="533117"/>
          <a:ext cx="3101832" cy="556210"/>
        </a:xfrm>
        <a:custGeom>
          <a:avLst/>
          <a:gdLst/>
          <a:ahLst/>
          <a:cxnLst/>
          <a:rect l="0" t="0" r="0" b="0"/>
          <a:pathLst>
            <a:path>
              <a:moveTo>
                <a:pt x="3101832" y="0"/>
              </a:moveTo>
              <a:lnTo>
                <a:pt x="3101832" y="379041"/>
              </a:lnTo>
              <a:lnTo>
                <a:pt x="0" y="379041"/>
              </a:lnTo>
              <a:lnTo>
                <a:pt x="0" y="55621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AEA43D1-AC91-41FE-8055-ADC4071791D3}">
      <dsp:nvSpPr>
        <dsp:cNvPr id="0" name=""/>
        <dsp:cNvSpPr/>
      </dsp:nvSpPr>
      <dsp:spPr>
        <a:xfrm>
          <a:off x="4430337" y="497"/>
          <a:ext cx="1912471" cy="532619"/>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707B5ABD-D78D-4085-8032-F6A0C60070AE}">
      <dsp:nvSpPr>
        <dsp:cNvPr id="0" name=""/>
        <dsp:cNvSpPr/>
      </dsp:nvSpPr>
      <dsp:spPr>
        <a:xfrm>
          <a:off x="4642833" y="202369"/>
          <a:ext cx="1912471" cy="532619"/>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zh-CN" altLang="en-US" sz="1700" kern="1200" dirty="0" smtClean="0">
              <a:latin typeface="微软雅黑 Light" panose="020B0502040204020203" pitchFamily="34" charset="-122"/>
              <a:ea typeface="微软雅黑 Light" panose="020B0502040204020203" pitchFamily="34" charset="-122"/>
            </a:rPr>
            <a:t>毒品的特性</a:t>
          </a:r>
          <a:endParaRPr lang="zh-CN" altLang="en-US" sz="1700" kern="1200" dirty="0"/>
        </a:p>
      </dsp:txBody>
      <dsp:txXfrm>
        <a:off x="4642833" y="202369"/>
        <a:ext cx="1912471" cy="532619"/>
      </dsp:txXfrm>
    </dsp:sp>
    <dsp:sp modelId="{CFE88F33-E9E6-45D7-8998-4559A4D05EC4}">
      <dsp:nvSpPr>
        <dsp:cNvPr id="0" name=""/>
        <dsp:cNvSpPr/>
      </dsp:nvSpPr>
      <dsp:spPr>
        <a:xfrm>
          <a:off x="1328504" y="1089328"/>
          <a:ext cx="1912471" cy="483253"/>
        </a:xfrm>
        <a:prstGeom prst="roundRect">
          <a:avLst>
            <a:gd name="adj" fmla="val 10000"/>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06F9C001-4A6D-4610-BF59-8FEEE68574FF}">
      <dsp:nvSpPr>
        <dsp:cNvPr id="0" name=""/>
        <dsp:cNvSpPr/>
      </dsp:nvSpPr>
      <dsp:spPr>
        <a:xfrm>
          <a:off x="1541001" y="1291200"/>
          <a:ext cx="1912471" cy="483253"/>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zh-CN" altLang="en-US" sz="1700" kern="1200" dirty="0" smtClean="0"/>
            <a:t>自然特性</a:t>
          </a:r>
          <a:endParaRPr lang="zh-CN" altLang="en-US" sz="1700" kern="1200" dirty="0"/>
        </a:p>
      </dsp:txBody>
      <dsp:txXfrm>
        <a:off x="1541001" y="1291200"/>
        <a:ext cx="1912471" cy="483253"/>
      </dsp:txXfrm>
    </dsp:sp>
    <dsp:sp modelId="{FC169D1E-C455-461E-BDCF-166267F705D3}">
      <dsp:nvSpPr>
        <dsp:cNvPr id="0" name=""/>
        <dsp:cNvSpPr/>
      </dsp:nvSpPr>
      <dsp:spPr>
        <a:xfrm>
          <a:off x="159772" y="2128792"/>
          <a:ext cx="1912471" cy="635056"/>
        </a:xfrm>
        <a:prstGeom prst="roundRect">
          <a:avLst>
            <a:gd name="adj" fmla="val 10000"/>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45E85C7-54B6-49E1-8105-7681C0B327E5}">
      <dsp:nvSpPr>
        <dsp:cNvPr id="0" name=""/>
        <dsp:cNvSpPr/>
      </dsp:nvSpPr>
      <dsp:spPr>
        <a:xfrm>
          <a:off x="372268" y="2330664"/>
          <a:ext cx="1912471" cy="635056"/>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zh-CN" altLang="en-US" sz="1700" kern="1200" dirty="0" smtClean="0"/>
            <a:t>依耐性</a:t>
          </a:r>
          <a:endParaRPr lang="zh-CN" altLang="en-US" sz="1700" kern="1200" dirty="0"/>
        </a:p>
      </dsp:txBody>
      <dsp:txXfrm>
        <a:off x="372268" y="2330664"/>
        <a:ext cx="1912471" cy="635056"/>
      </dsp:txXfrm>
    </dsp:sp>
    <dsp:sp modelId="{F4E04749-A4B0-4BB9-8A17-F59D8D05113E}">
      <dsp:nvSpPr>
        <dsp:cNvPr id="0" name=""/>
        <dsp:cNvSpPr/>
      </dsp:nvSpPr>
      <dsp:spPr>
        <a:xfrm>
          <a:off x="36274" y="3320058"/>
          <a:ext cx="2159466" cy="692935"/>
        </a:xfrm>
        <a:prstGeom prst="roundRect">
          <a:avLst>
            <a:gd name="adj" fmla="val 10000"/>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284C8456-D06A-4F1D-92BB-8DFCD4CA62F8}">
      <dsp:nvSpPr>
        <dsp:cNvPr id="0" name=""/>
        <dsp:cNvSpPr/>
      </dsp:nvSpPr>
      <dsp:spPr>
        <a:xfrm>
          <a:off x="248771" y="3521930"/>
          <a:ext cx="2159466" cy="692935"/>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zh-CN" altLang="en-US" sz="1700" kern="1200" dirty="0" smtClean="0"/>
            <a:t>生理依赖性、心理依赖性</a:t>
          </a:r>
          <a:endParaRPr lang="zh-CN" altLang="en-US" sz="1700" kern="1200" dirty="0"/>
        </a:p>
      </dsp:txBody>
      <dsp:txXfrm>
        <a:off x="248771" y="3521930"/>
        <a:ext cx="2159466" cy="692935"/>
      </dsp:txXfrm>
    </dsp:sp>
    <dsp:sp modelId="{871CDD92-1B5B-4E7E-AC04-756A2D924532}">
      <dsp:nvSpPr>
        <dsp:cNvPr id="0" name=""/>
        <dsp:cNvSpPr/>
      </dsp:nvSpPr>
      <dsp:spPr>
        <a:xfrm>
          <a:off x="2497236" y="2128792"/>
          <a:ext cx="1912471" cy="561535"/>
        </a:xfrm>
        <a:prstGeom prst="roundRect">
          <a:avLst>
            <a:gd name="adj" fmla="val 10000"/>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1B009838-1355-4721-A6E9-1B90FF42E443}">
      <dsp:nvSpPr>
        <dsp:cNvPr id="0" name=""/>
        <dsp:cNvSpPr/>
      </dsp:nvSpPr>
      <dsp:spPr>
        <a:xfrm>
          <a:off x="2709733" y="2330664"/>
          <a:ext cx="1912471" cy="561535"/>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zh-CN" altLang="en-US" sz="1700" kern="1200" dirty="0" smtClean="0"/>
            <a:t>耐受性</a:t>
          </a:r>
          <a:endParaRPr lang="zh-CN" altLang="en-US" sz="1700" kern="1200" dirty="0"/>
        </a:p>
      </dsp:txBody>
      <dsp:txXfrm>
        <a:off x="2709733" y="2330664"/>
        <a:ext cx="1912471" cy="561535"/>
      </dsp:txXfrm>
    </dsp:sp>
    <dsp:sp modelId="{56FC373C-03A9-4702-B224-13178B5F2015}">
      <dsp:nvSpPr>
        <dsp:cNvPr id="0" name=""/>
        <dsp:cNvSpPr/>
      </dsp:nvSpPr>
      <dsp:spPr>
        <a:xfrm>
          <a:off x="4834701" y="1089328"/>
          <a:ext cx="1912471" cy="453318"/>
        </a:xfrm>
        <a:prstGeom prst="roundRect">
          <a:avLst>
            <a:gd name="adj" fmla="val 10000"/>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4EBBFA9D-AEA7-480E-8E48-A363E5F06BD6}">
      <dsp:nvSpPr>
        <dsp:cNvPr id="0" name=""/>
        <dsp:cNvSpPr/>
      </dsp:nvSpPr>
      <dsp:spPr>
        <a:xfrm>
          <a:off x="5047198" y="1291200"/>
          <a:ext cx="1912471" cy="453318"/>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zh-CN" altLang="en-US" sz="1700" kern="1200" dirty="0" smtClean="0"/>
            <a:t>后果特性</a:t>
          </a:r>
          <a:endParaRPr lang="zh-CN" altLang="en-US" sz="1700" kern="1200" dirty="0"/>
        </a:p>
      </dsp:txBody>
      <dsp:txXfrm>
        <a:off x="5047198" y="1291200"/>
        <a:ext cx="1912471" cy="453318"/>
      </dsp:txXfrm>
    </dsp:sp>
    <dsp:sp modelId="{6161CAC6-657E-4F65-80AF-4C3D5CFEDCA9}">
      <dsp:nvSpPr>
        <dsp:cNvPr id="0" name=""/>
        <dsp:cNvSpPr/>
      </dsp:nvSpPr>
      <dsp:spPr>
        <a:xfrm>
          <a:off x="4834701" y="2098856"/>
          <a:ext cx="1912471" cy="623312"/>
        </a:xfrm>
        <a:prstGeom prst="roundRect">
          <a:avLst>
            <a:gd name="adj" fmla="val 10000"/>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B1159754-AA86-4AD1-9D9A-3F95FE814EFE}">
      <dsp:nvSpPr>
        <dsp:cNvPr id="0" name=""/>
        <dsp:cNvSpPr/>
      </dsp:nvSpPr>
      <dsp:spPr>
        <a:xfrm>
          <a:off x="5047198" y="2300728"/>
          <a:ext cx="1912471" cy="623312"/>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zh-CN" altLang="en-US" sz="1700" kern="1200" dirty="0" smtClean="0"/>
            <a:t>危害性</a:t>
          </a:r>
          <a:endParaRPr lang="zh-CN" altLang="en-US" sz="1700" kern="1200" dirty="0"/>
        </a:p>
      </dsp:txBody>
      <dsp:txXfrm>
        <a:off x="5047198" y="2300728"/>
        <a:ext cx="1912471" cy="623312"/>
      </dsp:txXfrm>
    </dsp:sp>
    <dsp:sp modelId="{F83B2718-D702-4DB3-B5F5-4D87F6F51DA7}">
      <dsp:nvSpPr>
        <dsp:cNvPr id="0" name=""/>
        <dsp:cNvSpPr/>
      </dsp:nvSpPr>
      <dsp:spPr>
        <a:xfrm>
          <a:off x="4672045" y="3278380"/>
          <a:ext cx="2237782" cy="874503"/>
        </a:xfrm>
        <a:prstGeom prst="roundRect">
          <a:avLst>
            <a:gd name="adj" fmla="val 10000"/>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5CE4C54-F8C3-4863-89E8-CCA6B7027607}">
      <dsp:nvSpPr>
        <dsp:cNvPr id="0" name=""/>
        <dsp:cNvSpPr/>
      </dsp:nvSpPr>
      <dsp:spPr>
        <a:xfrm>
          <a:off x="4884542" y="3480251"/>
          <a:ext cx="2237782" cy="874503"/>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zh-CN" altLang="en-US" sz="1700" kern="1200" dirty="0" smtClean="0"/>
            <a:t>吸毒者本人</a:t>
          </a:r>
          <a:r>
            <a:rPr lang="en-US" altLang="en-US" sz="1700" kern="1200" dirty="0" smtClean="0"/>
            <a:t>,</a:t>
          </a:r>
          <a:r>
            <a:rPr lang="zh-CN" altLang="en-US" sz="1700" kern="1200" dirty="0" smtClean="0"/>
            <a:t>其家庭、社会</a:t>
          </a:r>
          <a:endParaRPr lang="zh-CN" altLang="en-US" sz="1700" kern="1200" dirty="0"/>
        </a:p>
      </dsp:txBody>
      <dsp:txXfrm>
        <a:off x="4884542" y="3480251"/>
        <a:ext cx="2237782" cy="874503"/>
      </dsp:txXfrm>
    </dsp:sp>
    <dsp:sp modelId="{1F3A5FF7-492F-4B38-80A0-B7FDCF7D76E6}">
      <dsp:nvSpPr>
        <dsp:cNvPr id="0" name=""/>
        <dsp:cNvSpPr/>
      </dsp:nvSpPr>
      <dsp:spPr>
        <a:xfrm>
          <a:off x="7532169" y="1089328"/>
          <a:ext cx="1912471" cy="426904"/>
        </a:xfrm>
        <a:prstGeom prst="roundRect">
          <a:avLst>
            <a:gd name="adj" fmla="val 10000"/>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2D295D44-96B0-47DD-B74A-AECF49FFC2CA}">
      <dsp:nvSpPr>
        <dsp:cNvPr id="0" name=""/>
        <dsp:cNvSpPr/>
      </dsp:nvSpPr>
      <dsp:spPr>
        <a:xfrm>
          <a:off x="7744666" y="1291200"/>
          <a:ext cx="1912471" cy="426904"/>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zh-CN" altLang="en-US" sz="1700" kern="1200" dirty="0" smtClean="0"/>
            <a:t>法律特性</a:t>
          </a:r>
          <a:endParaRPr lang="zh-CN" altLang="en-US" sz="1700" kern="1200" dirty="0"/>
        </a:p>
      </dsp:txBody>
      <dsp:txXfrm>
        <a:off x="7744666" y="1291200"/>
        <a:ext cx="1912471" cy="426904"/>
      </dsp:txXfrm>
    </dsp:sp>
    <dsp:sp modelId="{0382519A-74AF-4EC4-865E-B11A2D193E9F}">
      <dsp:nvSpPr>
        <dsp:cNvPr id="0" name=""/>
        <dsp:cNvSpPr/>
      </dsp:nvSpPr>
      <dsp:spPr>
        <a:xfrm>
          <a:off x="7532169" y="2072443"/>
          <a:ext cx="1912471" cy="539797"/>
        </a:xfrm>
        <a:prstGeom prst="roundRect">
          <a:avLst>
            <a:gd name="adj" fmla="val 10000"/>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C6938CBE-C485-42A6-90C4-D7C5167A6ACB}">
      <dsp:nvSpPr>
        <dsp:cNvPr id="0" name=""/>
        <dsp:cNvSpPr/>
      </dsp:nvSpPr>
      <dsp:spPr>
        <a:xfrm>
          <a:off x="7744666" y="2274315"/>
          <a:ext cx="1912471" cy="539797"/>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zh-CN" altLang="en-US" sz="1700" kern="1200" dirty="0" smtClean="0"/>
            <a:t>非法性</a:t>
          </a:r>
          <a:endParaRPr lang="zh-CN" altLang="en-US" sz="1700" kern="1200" dirty="0"/>
        </a:p>
      </dsp:txBody>
      <dsp:txXfrm>
        <a:off x="7744666" y="2274315"/>
        <a:ext cx="1912471" cy="539797"/>
      </dsp:txXfrm>
    </dsp:sp>
    <dsp:sp modelId="{EE08A96C-B64B-4878-AE7D-0F2366FBB751}">
      <dsp:nvSpPr>
        <dsp:cNvPr id="0" name=""/>
        <dsp:cNvSpPr/>
      </dsp:nvSpPr>
      <dsp:spPr>
        <a:xfrm>
          <a:off x="7334822" y="3168450"/>
          <a:ext cx="2307166" cy="797229"/>
        </a:xfrm>
        <a:prstGeom prst="roundRect">
          <a:avLst>
            <a:gd name="adj" fmla="val 10000"/>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0741F522-C40A-4B7E-B4EB-F6A306C4C6F2}">
      <dsp:nvSpPr>
        <dsp:cNvPr id="0" name=""/>
        <dsp:cNvSpPr/>
      </dsp:nvSpPr>
      <dsp:spPr>
        <a:xfrm>
          <a:off x="7547318" y="3370322"/>
          <a:ext cx="2307166" cy="797229"/>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zh-CN" altLang="en-US" sz="1700" kern="1200" dirty="0" smtClean="0"/>
            <a:t>任何能形成瘾癖的麻醉药品和精神药品</a:t>
          </a:r>
          <a:endParaRPr lang="zh-CN" altLang="en-US" sz="1700" kern="1200" dirty="0"/>
        </a:p>
      </dsp:txBody>
      <dsp:txXfrm>
        <a:off x="7547318" y="3370322"/>
        <a:ext cx="2307166" cy="79722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6B3A782-C700-43E1-A507-9B73605CCC8E}">
      <dsp:nvSpPr>
        <dsp:cNvPr id="0" name=""/>
        <dsp:cNvSpPr/>
      </dsp:nvSpPr>
      <dsp:spPr>
        <a:xfrm>
          <a:off x="1762230" y="983297"/>
          <a:ext cx="2449618" cy="2449618"/>
        </a:xfrm>
        <a:prstGeom prst="ellipse">
          <a:avLst/>
        </a:prstGeom>
        <a:solidFill>
          <a:schemeClr val="accent4">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7310" tIns="67310" rIns="67310" bIns="67310" numCol="1" spcCol="1270" anchor="ctr" anchorCtr="0">
          <a:noAutofit/>
        </a:bodyPr>
        <a:lstStyle/>
        <a:p>
          <a:pPr lvl="0" algn="ctr" defTabSz="2355850">
            <a:lnSpc>
              <a:spcPct val="90000"/>
            </a:lnSpc>
            <a:spcBef>
              <a:spcPct val="0"/>
            </a:spcBef>
            <a:spcAft>
              <a:spcPct val="35000"/>
            </a:spcAft>
          </a:pPr>
          <a:r>
            <a:rPr lang="zh-CN" altLang="en-US" sz="5300" kern="1200" dirty="0" smtClean="0"/>
            <a:t>毒品市场</a:t>
          </a:r>
          <a:endParaRPr lang="zh-CN" altLang="en-US" sz="5300" kern="1200" dirty="0"/>
        </a:p>
      </dsp:txBody>
      <dsp:txXfrm>
        <a:off x="1762230" y="983297"/>
        <a:ext cx="2449618" cy="2449618"/>
      </dsp:txXfrm>
    </dsp:sp>
    <dsp:sp modelId="{FD583F2B-3AE4-45B6-8214-464DA2544A3D}">
      <dsp:nvSpPr>
        <dsp:cNvPr id="0" name=""/>
        <dsp:cNvSpPr/>
      </dsp:nvSpPr>
      <dsp:spPr>
        <a:xfrm>
          <a:off x="2374635" y="437"/>
          <a:ext cx="1224809" cy="1224809"/>
        </a:xfrm>
        <a:prstGeom prst="ellipse">
          <a:avLst/>
        </a:prstGeom>
        <a:solidFill>
          <a:schemeClr val="accent4">
            <a:alpha val="50000"/>
            <a:hueOff val="1992849"/>
            <a:satOff val="1494"/>
            <a:lumOff val="-387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zh-CN" altLang="en-US" sz="2100" kern="1200" dirty="0" smtClean="0"/>
            <a:t>毒品原植物</a:t>
          </a:r>
          <a:endParaRPr lang="zh-CN" altLang="en-US" sz="2100" kern="1200" dirty="0"/>
        </a:p>
      </dsp:txBody>
      <dsp:txXfrm>
        <a:off x="2374635" y="437"/>
        <a:ext cx="1224809" cy="1224809"/>
      </dsp:txXfrm>
    </dsp:sp>
    <dsp:sp modelId="{2EC648AB-A2EA-4D6A-B343-FE4E0FFE08E3}">
      <dsp:nvSpPr>
        <dsp:cNvPr id="0" name=""/>
        <dsp:cNvSpPr/>
      </dsp:nvSpPr>
      <dsp:spPr>
        <a:xfrm>
          <a:off x="3969900" y="1595701"/>
          <a:ext cx="1224809" cy="1224809"/>
        </a:xfrm>
        <a:prstGeom prst="ellipse">
          <a:avLst/>
        </a:prstGeom>
        <a:solidFill>
          <a:schemeClr val="accent4">
            <a:alpha val="50000"/>
            <a:hueOff val="3985698"/>
            <a:satOff val="2989"/>
            <a:lumOff val="-774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zh-CN" altLang="en-US" sz="2100" kern="1200" dirty="0" smtClean="0"/>
            <a:t>“变相毒品”</a:t>
          </a:r>
          <a:endParaRPr lang="zh-CN" altLang="en-US" sz="2100" kern="1200" dirty="0"/>
        </a:p>
      </dsp:txBody>
      <dsp:txXfrm>
        <a:off x="3969900" y="1595701"/>
        <a:ext cx="1224809" cy="1224809"/>
      </dsp:txXfrm>
    </dsp:sp>
    <dsp:sp modelId="{36F3B490-F664-402E-B2CF-28C850B2AA46}">
      <dsp:nvSpPr>
        <dsp:cNvPr id="0" name=""/>
        <dsp:cNvSpPr/>
      </dsp:nvSpPr>
      <dsp:spPr>
        <a:xfrm>
          <a:off x="2374635" y="3190966"/>
          <a:ext cx="1224809" cy="1224809"/>
        </a:xfrm>
        <a:prstGeom prst="ellipse">
          <a:avLst/>
        </a:prstGeom>
        <a:solidFill>
          <a:schemeClr val="accent4">
            <a:alpha val="50000"/>
            <a:hueOff val="5978547"/>
            <a:satOff val="4483"/>
            <a:lumOff val="-1161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zh-CN" altLang="en-US" sz="2100" kern="1200" dirty="0" smtClean="0"/>
            <a:t>半成品毒品</a:t>
          </a:r>
          <a:endParaRPr lang="zh-CN" altLang="en-US" sz="2100" kern="1200" dirty="0"/>
        </a:p>
      </dsp:txBody>
      <dsp:txXfrm>
        <a:off x="2374635" y="3190966"/>
        <a:ext cx="1224809" cy="1224809"/>
      </dsp:txXfrm>
    </dsp:sp>
    <dsp:sp modelId="{105296C1-9799-40E2-8DD7-EE0B11184907}">
      <dsp:nvSpPr>
        <dsp:cNvPr id="0" name=""/>
        <dsp:cNvSpPr/>
      </dsp:nvSpPr>
      <dsp:spPr>
        <a:xfrm>
          <a:off x="779370" y="1595701"/>
          <a:ext cx="1224809" cy="1224809"/>
        </a:xfrm>
        <a:prstGeom prst="ellipse">
          <a:avLst/>
        </a:prstGeom>
        <a:solidFill>
          <a:schemeClr val="accent4">
            <a:alpha val="50000"/>
            <a:hueOff val="7971397"/>
            <a:satOff val="5978"/>
            <a:lumOff val="-1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zh-CN" altLang="en-US" sz="2100" kern="1200" dirty="0" smtClean="0"/>
            <a:t>合成毒品</a:t>
          </a:r>
          <a:endParaRPr lang="zh-CN" altLang="en-US" sz="2100" kern="1200" dirty="0"/>
        </a:p>
      </dsp:txBody>
      <dsp:txXfrm>
        <a:off x="779370" y="1595701"/>
        <a:ext cx="1224809" cy="1224809"/>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61E74F7-0B3B-423C-AC2F-536A00A01AA6}">
      <dsp:nvSpPr>
        <dsp:cNvPr id="0" name=""/>
        <dsp:cNvSpPr/>
      </dsp:nvSpPr>
      <dsp:spPr>
        <a:xfrm>
          <a:off x="475338" y="250249"/>
          <a:ext cx="1506929" cy="2260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5720" rIns="45720" bIns="0" numCol="1" spcCol="1270" anchor="b" anchorCtr="0">
          <a:noAutofit/>
        </a:bodyPr>
        <a:lstStyle/>
        <a:p>
          <a:pPr lvl="0" algn="l" defTabSz="533400">
            <a:lnSpc>
              <a:spcPct val="90000"/>
            </a:lnSpc>
            <a:spcBef>
              <a:spcPct val="0"/>
            </a:spcBef>
            <a:spcAft>
              <a:spcPct val="35000"/>
            </a:spcAft>
          </a:pPr>
          <a:r>
            <a:rPr lang="zh-CN" altLang="en-US" sz="1200" kern="1200" dirty="0" smtClean="0"/>
            <a:t>摇头丸</a:t>
          </a:r>
          <a:endParaRPr lang="zh-CN" altLang="en-US" sz="1200" kern="1200" dirty="0"/>
        </a:p>
      </dsp:txBody>
      <dsp:txXfrm>
        <a:off x="475338" y="250249"/>
        <a:ext cx="1506929" cy="226039"/>
      </dsp:txXfrm>
    </dsp:sp>
    <dsp:sp modelId="{64F77530-D023-43BE-B5A5-301416DC0001}">
      <dsp:nvSpPr>
        <dsp:cNvPr id="0" name=""/>
        <dsp:cNvSpPr/>
      </dsp:nvSpPr>
      <dsp:spPr>
        <a:xfrm>
          <a:off x="2275" y="506345"/>
          <a:ext cx="2453055" cy="1536420"/>
        </a:xfrm>
        <a:prstGeom prst="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105000" b="-105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D8BD040A-E0A8-4338-AA98-1D66C9EC7A1D}">
      <dsp:nvSpPr>
        <dsp:cNvPr id="0" name=""/>
        <dsp:cNvSpPr/>
      </dsp:nvSpPr>
      <dsp:spPr>
        <a:xfrm>
          <a:off x="2996738" y="257622"/>
          <a:ext cx="1506929" cy="2260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5720" rIns="45720" bIns="0" numCol="1" spcCol="1270" anchor="b" anchorCtr="0">
          <a:noAutofit/>
        </a:bodyPr>
        <a:lstStyle/>
        <a:p>
          <a:pPr lvl="0" algn="l" defTabSz="533400">
            <a:lnSpc>
              <a:spcPct val="90000"/>
            </a:lnSpc>
            <a:spcBef>
              <a:spcPct val="0"/>
            </a:spcBef>
            <a:spcAft>
              <a:spcPct val="35000"/>
            </a:spcAft>
          </a:pPr>
          <a:r>
            <a:rPr lang="zh-CN" altLang="en-US" sz="1200" kern="1200" dirty="0" smtClean="0"/>
            <a:t>“可乐”</a:t>
          </a:r>
          <a:endParaRPr lang="zh-CN" altLang="en-US" sz="1200" kern="1200" dirty="0"/>
        </a:p>
      </dsp:txBody>
      <dsp:txXfrm>
        <a:off x="2996738" y="257622"/>
        <a:ext cx="1506929" cy="226039"/>
      </dsp:txXfrm>
    </dsp:sp>
    <dsp:sp modelId="{2830DE33-1F86-4D44-842D-F59C02242B37}">
      <dsp:nvSpPr>
        <dsp:cNvPr id="0" name=""/>
        <dsp:cNvSpPr/>
      </dsp:nvSpPr>
      <dsp:spPr>
        <a:xfrm>
          <a:off x="2614626" y="528463"/>
          <a:ext cx="2271154" cy="1506929"/>
        </a:xfrm>
        <a:prstGeom prst="rect">
          <a:avLst/>
        </a:prstGeom>
        <a:blipFill>
          <a:blip xmlns:r="http://schemas.openxmlformats.org/officeDocument/2006/relationships" r:embed="rId2">
            <a:extLst>
              <a:ext uri="{28A0092B-C50C-407E-A947-70E740481C1C}">
                <a14:useLocalDpi xmlns="" xmlns:a14="http://schemas.microsoft.com/office/drawing/2010/main" val="0"/>
              </a:ext>
            </a:extLst>
          </a:blip>
          <a:srcRect/>
          <a:stretch>
            <a:fillRect t="-31000" b="-31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E40895F9-A2DE-41CC-9653-7AAD02379517}">
      <dsp:nvSpPr>
        <dsp:cNvPr id="0" name=""/>
        <dsp:cNvSpPr/>
      </dsp:nvSpPr>
      <dsp:spPr>
        <a:xfrm>
          <a:off x="452772" y="2193459"/>
          <a:ext cx="1506929" cy="2260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5720" rIns="45720" bIns="0" numCol="1" spcCol="1270" anchor="b" anchorCtr="0">
          <a:noAutofit/>
        </a:bodyPr>
        <a:lstStyle/>
        <a:p>
          <a:pPr lvl="0" algn="l" defTabSz="533400">
            <a:lnSpc>
              <a:spcPct val="90000"/>
            </a:lnSpc>
            <a:spcBef>
              <a:spcPct val="0"/>
            </a:spcBef>
            <a:spcAft>
              <a:spcPct val="35000"/>
            </a:spcAft>
          </a:pPr>
          <a:r>
            <a:rPr lang="zh-CN" altLang="en-US" sz="1200" kern="1200" dirty="0" smtClean="0"/>
            <a:t>“奶茶”</a:t>
          </a:r>
          <a:endParaRPr lang="zh-CN" altLang="en-US" sz="1200" kern="1200" dirty="0"/>
        </a:p>
      </dsp:txBody>
      <dsp:txXfrm>
        <a:off x="452772" y="2193459"/>
        <a:ext cx="1506929" cy="226039"/>
      </dsp:txXfrm>
    </dsp:sp>
    <dsp:sp modelId="{91CC9E15-DF71-4107-8E8A-3B58376CFD7C}">
      <dsp:nvSpPr>
        <dsp:cNvPr id="0" name=""/>
        <dsp:cNvSpPr/>
      </dsp:nvSpPr>
      <dsp:spPr>
        <a:xfrm>
          <a:off x="60623" y="2464300"/>
          <a:ext cx="2291226" cy="1506929"/>
        </a:xfrm>
        <a:prstGeom prst="rect">
          <a:avLst/>
        </a:prstGeom>
        <a:blipFill>
          <a:blip xmlns:r="http://schemas.openxmlformats.org/officeDocument/2006/relationships" r:embed="rId3">
            <a:extLst>
              <a:ext uri="{28A0092B-C50C-407E-A947-70E740481C1C}">
                <a14:useLocalDpi xmlns="" xmlns:a14="http://schemas.microsoft.com/office/drawing/2010/main" val="0"/>
              </a:ext>
            </a:extLst>
          </a:blip>
          <a:srcRect/>
          <a:stretch>
            <a:fillRect l="-30000" r="-30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A06CD242-42D8-4CFC-8FF7-716B1DDEB228}">
      <dsp:nvSpPr>
        <dsp:cNvPr id="0" name=""/>
        <dsp:cNvSpPr/>
      </dsp:nvSpPr>
      <dsp:spPr>
        <a:xfrm>
          <a:off x="2915823" y="2193459"/>
          <a:ext cx="1506929" cy="2260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5720" rIns="45720" bIns="0" numCol="1" spcCol="1270" anchor="b" anchorCtr="0">
          <a:noAutofit/>
        </a:bodyPr>
        <a:lstStyle/>
        <a:p>
          <a:pPr lvl="0" algn="l" defTabSz="533400">
            <a:lnSpc>
              <a:spcPct val="90000"/>
            </a:lnSpc>
            <a:spcBef>
              <a:spcPct val="0"/>
            </a:spcBef>
            <a:spcAft>
              <a:spcPct val="35000"/>
            </a:spcAft>
          </a:pPr>
          <a:r>
            <a:rPr lang="zh-CN" altLang="en-US" sz="1200" kern="1200" dirty="0" smtClean="0"/>
            <a:t>神仙水、迷幻蘑菇</a:t>
          </a:r>
          <a:endParaRPr lang="zh-CN" altLang="en-US" sz="1200" kern="1200" dirty="0"/>
        </a:p>
      </dsp:txBody>
      <dsp:txXfrm>
        <a:off x="2915823" y="2193459"/>
        <a:ext cx="1506929" cy="226039"/>
      </dsp:txXfrm>
    </dsp:sp>
    <dsp:sp modelId="{E2759B4E-F7B4-43A0-9E4C-8DD22AB0714D}">
      <dsp:nvSpPr>
        <dsp:cNvPr id="0" name=""/>
        <dsp:cNvSpPr/>
      </dsp:nvSpPr>
      <dsp:spPr>
        <a:xfrm>
          <a:off x="2511145" y="2464300"/>
          <a:ext cx="2316286" cy="1506929"/>
        </a:xfrm>
        <a:prstGeom prst="rect">
          <a:avLst/>
        </a:prstGeom>
        <a:blipFill>
          <a:blip xmlns:r="http://schemas.openxmlformats.org/officeDocument/2006/relationships" r:embed="rId4">
            <a:extLst>
              <a:ext uri="{28A0092B-C50C-407E-A947-70E740481C1C}">
                <a14:useLocalDpi xmlns="" xmlns:a14="http://schemas.microsoft.com/office/drawing/2010/main" val="0"/>
              </a:ext>
            </a:extLst>
          </a:blip>
          <a:srcRect/>
          <a:stretch>
            <a:fillRect t="-21000" b="-21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61E74F7-0B3B-423C-AC2F-536A00A01AA6}">
      <dsp:nvSpPr>
        <dsp:cNvPr id="0" name=""/>
        <dsp:cNvSpPr/>
      </dsp:nvSpPr>
      <dsp:spPr>
        <a:xfrm>
          <a:off x="475338" y="250249"/>
          <a:ext cx="1506929" cy="2260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5720" rIns="45720" bIns="0" numCol="1" spcCol="1270" anchor="b" anchorCtr="0">
          <a:noAutofit/>
        </a:bodyPr>
        <a:lstStyle/>
        <a:p>
          <a:pPr lvl="0" algn="l" defTabSz="533400">
            <a:lnSpc>
              <a:spcPct val="90000"/>
            </a:lnSpc>
            <a:spcBef>
              <a:spcPct val="0"/>
            </a:spcBef>
            <a:spcAft>
              <a:spcPct val="35000"/>
            </a:spcAft>
          </a:pPr>
          <a:r>
            <a:rPr lang="zh-CN" altLang="en-US" sz="1200" kern="1200" dirty="0" smtClean="0"/>
            <a:t>摇头丸</a:t>
          </a:r>
          <a:endParaRPr lang="zh-CN" altLang="en-US" sz="1200" kern="1200" dirty="0"/>
        </a:p>
      </dsp:txBody>
      <dsp:txXfrm>
        <a:off x="475338" y="250249"/>
        <a:ext cx="1506929" cy="226039"/>
      </dsp:txXfrm>
    </dsp:sp>
    <dsp:sp modelId="{64F77530-D023-43BE-B5A5-301416DC0001}">
      <dsp:nvSpPr>
        <dsp:cNvPr id="0" name=""/>
        <dsp:cNvSpPr/>
      </dsp:nvSpPr>
      <dsp:spPr>
        <a:xfrm>
          <a:off x="2275" y="506345"/>
          <a:ext cx="2453055" cy="1536420"/>
        </a:xfrm>
        <a:prstGeom prst="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105000" b="-105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D8BD040A-E0A8-4338-AA98-1D66C9EC7A1D}">
      <dsp:nvSpPr>
        <dsp:cNvPr id="0" name=""/>
        <dsp:cNvSpPr/>
      </dsp:nvSpPr>
      <dsp:spPr>
        <a:xfrm>
          <a:off x="2996738" y="257622"/>
          <a:ext cx="1506929" cy="2260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5720" rIns="45720" bIns="0" numCol="1" spcCol="1270" anchor="b" anchorCtr="0">
          <a:noAutofit/>
        </a:bodyPr>
        <a:lstStyle/>
        <a:p>
          <a:pPr lvl="0" algn="l" defTabSz="533400">
            <a:lnSpc>
              <a:spcPct val="90000"/>
            </a:lnSpc>
            <a:spcBef>
              <a:spcPct val="0"/>
            </a:spcBef>
            <a:spcAft>
              <a:spcPct val="35000"/>
            </a:spcAft>
          </a:pPr>
          <a:r>
            <a:rPr lang="en-US" altLang="zh-CN" sz="1200" kern="1200" dirty="0" smtClean="0"/>
            <a:t>K</a:t>
          </a:r>
          <a:r>
            <a:rPr lang="zh-CN" altLang="en-US" sz="1200" kern="1200" dirty="0" smtClean="0"/>
            <a:t>粉</a:t>
          </a:r>
          <a:endParaRPr lang="zh-CN" altLang="en-US" sz="1200" kern="1200" dirty="0"/>
        </a:p>
      </dsp:txBody>
      <dsp:txXfrm>
        <a:off x="2996738" y="257622"/>
        <a:ext cx="1506929" cy="226039"/>
      </dsp:txXfrm>
    </dsp:sp>
    <dsp:sp modelId="{2830DE33-1F86-4D44-842D-F59C02242B37}">
      <dsp:nvSpPr>
        <dsp:cNvPr id="0" name=""/>
        <dsp:cNvSpPr/>
      </dsp:nvSpPr>
      <dsp:spPr>
        <a:xfrm>
          <a:off x="2614626" y="528463"/>
          <a:ext cx="2271154" cy="1506929"/>
        </a:xfrm>
        <a:prstGeom prst="rect">
          <a:avLst/>
        </a:prstGeom>
        <a:blipFill>
          <a:blip xmlns:r="http://schemas.openxmlformats.org/officeDocument/2006/relationships" r:embed="rId2">
            <a:extLst>
              <a:ext uri="{28A0092B-C50C-407E-A947-70E740481C1C}">
                <a14:useLocalDpi xmlns="" xmlns:a14="http://schemas.microsoft.com/office/drawing/2010/main" val="0"/>
              </a:ext>
            </a:extLst>
          </a:blip>
          <a:srcRect/>
          <a:stretch>
            <a:fillRect t="-7000" b="-7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E40895F9-A2DE-41CC-9653-7AAD02379517}">
      <dsp:nvSpPr>
        <dsp:cNvPr id="0" name=""/>
        <dsp:cNvSpPr/>
      </dsp:nvSpPr>
      <dsp:spPr>
        <a:xfrm>
          <a:off x="452772" y="2193459"/>
          <a:ext cx="1506929" cy="2260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5720" rIns="45720" bIns="0" numCol="1" spcCol="1270" anchor="b" anchorCtr="0">
          <a:noAutofit/>
        </a:bodyPr>
        <a:lstStyle/>
        <a:p>
          <a:pPr lvl="0" algn="l" defTabSz="533400">
            <a:lnSpc>
              <a:spcPct val="90000"/>
            </a:lnSpc>
            <a:spcBef>
              <a:spcPct val="0"/>
            </a:spcBef>
            <a:spcAft>
              <a:spcPct val="35000"/>
            </a:spcAft>
          </a:pPr>
          <a:r>
            <a:rPr lang="zh-CN" altLang="en-US" sz="1200" kern="1200" dirty="0" smtClean="0"/>
            <a:t>麻古</a:t>
          </a:r>
          <a:endParaRPr lang="zh-CN" altLang="en-US" sz="1200" kern="1200" dirty="0"/>
        </a:p>
      </dsp:txBody>
      <dsp:txXfrm>
        <a:off x="452772" y="2193459"/>
        <a:ext cx="1506929" cy="226039"/>
      </dsp:txXfrm>
    </dsp:sp>
    <dsp:sp modelId="{91CC9E15-DF71-4107-8E8A-3B58376CFD7C}">
      <dsp:nvSpPr>
        <dsp:cNvPr id="0" name=""/>
        <dsp:cNvSpPr/>
      </dsp:nvSpPr>
      <dsp:spPr>
        <a:xfrm>
          <a:off x="60623" y="2464300"/>
          <a:ext cx="2291226" cy="1506929"/>
        </a:xfrm>
        <a:prstGeom prst="rect">
          <a:avLst/>
        </a:prstGeom>
        <a:blipFill>
          <a:blip xmlns:r="http://schemas.openxmlformats.org/officeDocument/2006/relationships" r:embed="rId3">
            <a:extLst>
              <a:ext uri="{28A0092B-C50C-407E-A947-70E740481C1C}">
                <a14:useLocalDpi xmlns="" xmlns:a14="http://schemas.microsoft.com/office/drawing/2010/main" val="0"/>
              </a:ext>
            </a:extLst>
          </a:blip>
          <a:srcRect/>
          <a:stretch>
            <a:fillRect l="-10000" r="-10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A06CD242-42D8-4CFC-8FF7-716B1DDEB228}">
      <dsp:nvSpPr>
        <dsp:cNvPr id="0" name=""/>
        <dsp:cNvSpPr/>
      </dsp:nvSpPr>
      <dsp:spPr>
        <a:xfrm>
          <a:off x="2915823" y="2193459"/>
          <a:ext cx="1506929" cy="2260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5720" rIns="45720" bIns="0" numCol="1" spcCol="1270" anchor="b" anchorCtr="0">
          <a:noAutofit/>
        </a:bodyPr>
        <a:lstStyle/>
        <a:p>
          <a:pPr lvl="0" algn="l" defTabSz="533400">
            <a:lnSpc>
              <a:spcPct val="90000"/>
            </a:lnSpc>
            <a:spcBef>
              <a:spcPct val="0"/>
            </a:spcBef>
            <a:spcAft>
              <a:spcPct val="35000"/>
            </a:spcAft>
          </a:pPr>
          <a:r>
            <a:rPr lang="zh-CN" altLang="en-US" sz="1200" kern="1200" dirty="0" smtClean="0"/>
            <a:t>“冰”</a:t>
          </a:r>
          <a:endParaRPr lang="zh-CN" altLang="en-US" sz="1200" kern="1200" dirty="0"/>
        </a:p>
      </dsp:txBody>
      <dsp:txXfrm>
        <a:off x="2915823" y="2193459"/>
        <a:ext cx="1506929" cy="226039"/>
      </dsp:txXfrm>
    </dsp:sp>
    <dsp:sp modelId="{E2759B4E-F7B4-43A0-9E4C-8DD22AB0714D}">
      <dsp:nvSpPr>
        <dsp:cNvPr id="0" name=""/>
        <dsp:cNvSpPr/>
      </dsp:nvSpPr>
      <dsp:spPr>
        <a:xfrm>
          <a:off x="2511145" y="2464300"/>
          <a:ext cx="2316286" cy="1506929"/>
        </a:xfrm>
        <a:prstGeom prst="rect">
          <a:avLst/>
        </a:prstGeom>
        <a:blipFill>
          <a:blip xmlns:r="http://schemas.openxmlformats.org/officeDocument/2006/relationships" r:embed="rId4">
            <a:extLst>
              <a:ext uri="{28A0092B-C50C-407E-A947-70E740481C1C}">
                <a14:useLocalDpi xmlns="" xmlns:a14="http://schemas.microsoft.com/office/drawing/2010/main" val="0"/>
              </a:ext>
            </a:extLst>
          </a:blip>
          <a:srcRect/>
          <a:stretch>
            <a:fillRect t="-8000" b="-8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CEC3EB1-03FE-4339-A75F-9C3B92F04048}">
      <dsp:nvSpPr>
        <dsp:cNvPr id="0" name=""/>
        <dsp:cNvSpPr/>
      </dsp:nvSpPr>
      <dsp:spPr>
        <a:xfrm rot="5400000">
          <a:off x="772276" y="1339914"/>
          <a:ext cx="952654" cy="1084563"/>
        </a:xfrm>
        <a:prstGeom prst="bentUpArrow">
          <a:avLst>
            <a:gd name="adj1" fmla="val 32840"/>
            <a:gd name="adj2" fmla="val 25000"/>
            <a:gd name="adj3" fmla="val 35780"/>
          </a:avLst>
        </a:prstGeom>
        <a:solidFill>
          <a:schemeClr val="accent2">
            <a:tint val="40000"/>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F5BD159-81CD-488A-82F9-41A4B8D9FCF5}">
      <dsp:nvSpPr>
        <dsp:cNvPr id="0" name=""/>
        <dsp:cNvSpPr/>
      </dsp:nvSpPr>
      <dsp:spPr>
        <a:xfrm>
          <a:off x="519881" y="283877"/>
          <a:ext cx="1603710" cy="1122545"/>
        </a:xfrm>
        <a:prstGeom prst="roundRect">
          <a:avLst>
            <a:gd name="adj" fmla="val 1667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lvl="0" algn="ctr" defTabSz="2044700">
            <a:lnSpc>
              <a:spcPct val="90000"/>
            </a:lnSpc>
            <a:spcBef>
              <a:spcPct val="0"/>
            </a:spcBef>
            <a:spcAft>
              <a:spcPct val="35000"/>
            </a:spcAft>
          </a:pPr>
          <a:r>
            <a:rPr lang="en-US" altLang="zh-CN" sz="4600" kern="1200" dirty="0" smtClean="0"/>
            <a:t>1</a:t>
          </a:r>
          <a:endParaRPr lang="zh-CN" altLang="en-US" sz="4600" kern="1200" dirty="0"/>
        </a:p>
      </dsp:txBody>
      <dsp:txXfrm>
        <a:off x="519881" y="283877"/>
        <a:ext cx="1603710" cy="1122545"/>
      </dsp:txXfrm>
    </dsp:sp>
    <dsp:sp modelId="{029F21ED-58C0-47FE-9A4D-AC9E2656FBAA}">
      <dsp:nvSpPr>
        <dsp:cNvPr id="0" name=""/>
        <dsp:cNvSpPr/>
      </dsp:nvSpPr>
      <dsp:spPr>
        <a:xfrm>
          <a:off x="1969231" y="262755"/>
          <a:ext cx="5405475" cy="12655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zh-CN" altLang="en-US" sz="2000" kern="1200" dirty="0" smtClean="0">
              <a:latin typeface="楷体" pitchFamily="49" charset="-122"/>
              <a:ea typeface="楷体" pitchFamily="49" charset="-122"/>
            </a:rPr>
            <a:t>凡富有社会责任感、遵纪守法、热心禁毒工作、具备从事禁毒志愿服务工作的能力，每年自愿参加</a:t>
          </a:r>
          <a:r>
            <a:rPr lang="en-US" altLang="zh-CN" sz="2000" kern="1200" dirty="0" smtClean="0">
              <a:latin typeface="楷体" pitchFamily="49" charset="-122"/>
              <a:ea typeface="楷体" pitchFamily="49" charset="-122"/>
            </a:rPr>
            <a:t>48</a:t>
          </a:r>
          <a:r>
            <a:rPr lang="zh-CN" altLang="en-US" sz="2000" kern="1200" dirty="0" smtClean="0">
              <a:latin typeface="楷体" pitchFamily="49" charset="-122"/>
              <a:ea typeface="楷体" pitchFamily="49" charset="-122"/>
            </a:rPr>
            <a:t>小时以上禁毒志愿服务的</a:t>
          </a:r>
          <a:r>
            <a:rPr lang="en-US" altLang="zh-CN" sz="2000" kern="1200" dirty="0" smtClean="0">
              <a:latin typeface="楷体" pitchFamily="49" charset="-122"/>
              <a:ea typeface="楷体" pitchFamily="49" charset="-122"/>
            </a:rPr>
            <a:t>18</a:t>
          </a:r>
          <a:r>
            <a:rPr lang="zh-CN" altLang="en-US" sz="2000" kern="1200" dirty="0" smtClean="0">
              <a:latin typeface="楷体" pitchFamily="49" charset="-122"/>
              <a:ea typeface="楷体" pitchFamily="49" charset="-122"/>
            </a:rPr>
            <a:t>岁以上公民，均可以申请成为禁毒志愿者。</a:t>
          </a:r>
          <a:endParaRPr lang="zh-CN" altLang="en-US" sz="2000" kern="1200" dirty="0">
            <a:latin typeface="楷体" pitchFamily="49" charset="-122"/>
            <a:ea typeface="楷体" pitchFamily="49" charset="-122"/>
          </a:endParaRPr>
        </a:p>
      </dsp:txBody>
      <dsp:txXfrm>
        <a:off x="1969231" y="262755"/>
        <a:ext cx="5405475" cy="1265524"/>
      </dsp:txXfrm>
    </dsp:sp>
    <dsp:sp modelId="{5268EE67-5695-4077-828B-7713DC8B051E}">
      <dsp:nvSpPr>
        <dsp:cNvPr id="0" name=""/>
        <dsp:cNvSpPr/>
      </dsp:nvSpPr>
      <dsp:spPr>
        <a:xfrm rot="5400000">
          <a:off x="1870121" y="2676858"/>
          <a:ext cx="952654" cy="1084563"/>
        </a:xfrm>
        <a:prstGeom prst="bentUpArrow">
          <a:avLst>
            <a:gd name="adj1" fmla="val 32840"/>
            <a:gd name="adj2" fmla="val 25000"/>
            <a:gd name="adj3" fmla="val 35780"/>
          </a:avLst>
        </a:prstGeom>
        <a:solidFill>
          <a:schemeClr val="accent2">
            <a:tint val="40000"/>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78B7229-C1BA-43A6-8729-0EA1AAAA4907}">
      <dsp:nvSpPr>
        <dsp:cNvPr id="0" name=""/>
        <dsp:cNvSpPr/>
      </dsp:nvSpPr>
      <dsp:spPr>
        <a:xfrm>
          <a:off x="1570821" y="1605640"/>
          <a:ext cx="1603710" cy="1122545"/>
        </a:xfrm>
        <a:prstGeom prst="roundRect">
          <a:avLst>
            <a:gd name="adj" fmla="val 1667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lvl="0" algn="ctr" defTabSz="2044700">
            <a:lnSpc>
              <a:spcPct val="90000"/>
            </a:lnSpc>
            <a:spcBef>
              <a:spcPct val="0"/>
            </a:spcBef>
            <a:spcAft>
              <a:spcPct val="35000"/>
            </a:spcAft>
          </a:pPr>
          <a:r>
            <a:rPr lang="en-US" altLang="zh-CN" sz="4600" kern="1200" dirty="0" smtClean="0"/>
            <a:t>2</a:t>
          </a:r>
          <a:endParaRPr lang="zh-CN" altLang="en-US" sz="4600" kern="1200" dirty="0"/>
        </a:p>
      </dsp:txBody>
      <dsp:txXfrm>
        <a:off x="1570821" y="1605640"/>
        <a:ext cx="1603710" cy="1122545"/>
      </dsp:txXfrm>
    </dsp:sp>
    <dsp:sp modelId="{37A7F3C0-4FB6-4077-B308-EA1701BF2AFF}">
      <dsp:nvSpPr>
        <dsp:cNvPr id="0" name=""/>
        <dsp:cNvSpPr/>
      </dsp:nvSpPr>
      <dsp:spPr>
        <a:xfrm>
          <a:off x="3032056" y="1666724"/>
          <a:ext cx="4751377" cy="9072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zh-CN" altLang="en-US" sz="2000" kern="1200" dirty="0" smtClean="0">
              <a:latin typeface="楷体" pitchFamily="49" charset="-122"/>
              <a:ea typeface="楷体" pitchFamily="49" charset="-122"/>
            </a:rPr>
            <a:t>申请人向所在地禁毒志愿者组织提交申请书，经接受申请的禁毒志愿者组织根据招募程序和办法予以吸收。</a:t>
          </a:r>
          <a:endParaRPr lang="zh-CN" altLang="en-US" sz="2000" kern="1200" dirty="0">
            <a:latin typeface="楷体" pitchFamily="49" charset="-122"/>
            <a:ea typeface="楷体" pitchFamily="49" charset="-122"/>
          </a:endParaRPr>
        </a:p>
      </dsp:txBody>
      <dsp:txXfrm>
        <a:off x="3032056" y="1666724"/>
        <a:ext cx="4751377" cy="907290"/>
      </dsp:txXfrm>
    </dsp:sp>
    <dsp:sp modelId="{D370BB71-71D8-41DF-BAE3-D69C64C43D38}">
      <dsp:nvSpPr>
        <dsp:cNvPr id="0" name=""/>
        <dsp:cNvSpPr/>
      </dsp:nvSpPr>
      <dsp:spPr>
        <a:xfrm>
          <a:off x="2691130" y="2939145"/>
          <a:ext cx="1603710" cy="1122545"/>
        </a:xfrm>
        <a:prstGeom prst="roundRect">
          <a:avLst>
            <a:gd name="adj" fmla="val 1667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lvl="0" algn="ctr" defTabSz="2044700">
            <a:lnSpc>
              <a:spcPct val="90000"/>
            </a:lnSpc>
            <a:spcBef>
              <a:spcPct val="0"/>
            </a:spcBef>
            <a:spcAft>
              <a:spcPct val="35000"/>
            </a:spcAft>
          </a:pPr>
          <a:r>
            <a:rPr lang="en-US" altLang="zh-CN" sz="4600" kern="1200" dirty="0" smtClean="0"/>
            <a:t>3</a:t>
          </a:r>
          <a:endParaRPr lang="zh-CN" altLang="en-US" sz="4600" kern="1200" dirty="0"/>
        </a:p>
      </dsp:txBody>
      <dsp:txXfrm>
        <a:off x="2691130" y="2939145"/>
        <a:ext cx="1603710" cy="1122545"/>
      </dsp:txXfrm>
    </dsp:sp>
    <dsp:sp modelId="{D4D75D72-3126-4B9A-9610-FA25AEFA4226}">
      <dsp:nvSpPr>
        <dsp:cNvPr id="0" name=""/>
        <dsp:cNvSpPr/>
      </dsp:nvSpPr>
      <dsp:spPr>
        <a:xfrm>
          <a:off x="4088484" y="3029365"/>
          <a:ext cx="3875095" cy="9072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zh-CN" altLang="en-US" sz="2000" kern="1200" dirty="0" smtClean="0">
              <a:latin typeface="楷体" pitchFamily="49" charset="-122"/>
              <a:ea typeface="楷体" pitchFamily="49" charset="-122"/>
            </a:rPr>
            <a:t>对被招募的禁毒志愿者由中国禁毒志愿者行动协调办公室或其授权的机构发给禁毒志愿者证书。</a:t>
          </a:r>
          <a:endParaRPr lang="zh-CN" altLang="en-US" sz="2000" kern="1200" dirty="0">
            <a:latin typeface="楷体" pitchFamily="49" charset="-122"/>
            <a:ea typeface="楷体" pitchFamily="49" charset="-122"/>
          </a:endParaRPr>
        </a:p>
      </dsp:txBody>
      <dsp:txXfrm>
        <a:off x="4088484" y="3029365"/>
        <a:ext cx="3875095" cy="90729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PictureGrid">
  <dgm:title val=""/>
  <dgm:desc val=""/>
  <dgm:catLst>
    <dgm:cat type="picture" pri="11000"/>
    <dgm:cat type="pictureconvert" pri="11000"/>
  </dgm:catLst>
  <dgm:samp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varLst>
    <dgm:choose name="Name1">
      <dgm:if name="Name2" axis="ch" ptType="node" func="cnt" op="lte" val="4">
        <dgm:choose name="Name3">
          <dgm:if name="Name4" func="var" arg="dir" op="equ" val="norm">
            <dgm:alg type="snake">
              <dgm:param type="off" val="ctr"/>
              <dgm:param type="bkpt" val="fixed"/>
              <dgm:param type="bkPtFixedVal" val="2"/>
            </dgm:alg>
          </dgm:if>
          <dgm:else name="Name5">
            <dgm:alg type="snake">
              <dgm:param type="off" val="ctr"/>
              <dgm:param type="grDir" val="tR"/>
              <dgm:param type="bkpt" val="fixed"/>
              <dgm:param type="bkPtFixedVal" val="2"/>
            </dgm:alg>
          </dgm:else>
        </dgm:choose>
      </dgm:if>
      <dgm:else name="Name6">
        <dgm:choose name="Name7">
          <dgm:if name="Name8" axis="ch" ptType="node" func="cnt" op="lte" val="9">
            <dgm:choose name="Name9">
              <dgm:if name="Name10" func="var" arg="dir" op="equ" val="norm">
                <dgm:alg type="snake">
                  <dgm:param type="off" val="ctr"/>
                  <dgm:param type="bkpt" val="fixed"/>
                  <dgm:param type="bkPtFixedVal" val="3"/>
                </dgm:alg>
              </dgm:if>
              <dgm:else name="Name11">
                <dgm:alg type="snake">
                  <dgm:param type="off" val="ctr"/>
                  <dgm:param type="grDir" val="tR"/>
                  <dgm:param type="bkpt" val="fixed"/>
                  <dgm:param type="bkPtFixedVal" val="3"/>
                </dgm:alg>
              </dgm:else>
            </dgm:choose>
          </dgm:if>
          <dgm:else name="Name12">
            <dgm:choose name="Name13">
              <dgm:if name="Name14" axis="ch" ptType="node" func="cnt" op="lte" val="16">
                <dgm:choose name="Name15">
                  <dgm:if name="Name16" func="var" arg="dir" op="equ" val="norm">
                    <dgm:alg type="snake">
                      <dgm:param type="off" val="ctr"/>
                      <dgm:param type="bkpt" val="fixed"/>
                      <dgm:param type="bkPtFixedVal" val="4"/>
                    </dgm:alg>
                  </dgm:if>
                  <dgm:else name="Name17">
                    <dgm:alg type="snake">
                      <dgm:param type="off" val="ctr"/>
                      <dgm:param type="grDir" val="tR"/>
                      <dgm:param type="bkpt" val="fixed"/>
                      <dgm:param type="bkPtFixedVal" val="4"/>
                    </dgm:alg>
                  </dgm:else>
                </dgm:choose>
              </dgm:if>
              <dgm:else name="Name18">
                <dgm:choose name="Name19">
                  <dgm:if name="Name20" axis="ch" ptType="node" func="cnt" op="lte" val="25">
                    <dgm:choose name="Name21">
                      <dgm:if name="Name22" func="var" arg="dir" op="equ" val="norm">
                        <dgm:alg type="snake">
                          <dgm:param type="off" val="ctr"/>
                          <dgm:param type="bkpt" val="fixed"/>
                          <dgm:param type="bkPtFixedVal" val="5"/>
                        </dgm:alg>
                      </dgm:if>
                      <dgm:else name="Name23">
                        <dgm:alg type="snake">
                          <dgm:param type="off" val="ctr"/>
                          <dgm:param type="grDir" val="tR"/>
                          <dgm:param type="bkpt" val="fixed"/>
                          <dgm:param type="bkPtFixedVal" val="5"/>
                        </dgm:alg>
                      </dgm:else>
                    </dgm:choose>
                  </dgm:if>
                  <dgm:else name="Name24">
                    <dgm:choose name="Name25">
                      <dgm:if name="Name26" func="var" arg="dir" op="equ" val="norm">
                        <dgm:alg type="snake">
                          <dgm:param type="off" val="ctr"/>
                        </dgm:alg>
                      </dgm:if>
                      <dgm:else name="Name27">
                        <dgm:alg type="snake">
                          <dgm:param type="off" val="ctr"/>
                          <dgm:param type="grDir" val="tR"/>
                        </dgm:alg>
                      </dgm:else>
                    </dgm:choose>
                  </dgm:else>
                </dgm:choose>
              </dgm:else>
            </dgm:choose>
          </dgm:else>
        </dgm:choose>
      </dgm:else>
    </dgm:choose>
    <dgm:shape xmlns:r="http://schemas.openxmlformats.org/officeDocument/2006/relationships" r:blip="">
      <dgm:adjLst/>
    </dgm:shape>
    <dgm:constrLst>
      <dgm:constr type="primFontSz" for="des" ptType="node" op="equ" val="65"/>
      <dgm:constr type="w" for="ch" forName="composite" refType="h" fact="0.8"/>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0.7568"/>
        </dgm:alg>
        <dgm:shape xmlns:r="http://schemas.openxmlformats.org/officeDocument/2006/relationships" r:blip="">
          <dgm:adjLst/>
        </dgm:shape>
        <dgm:constrLst>
          <dgm:constr type="l" for="ch" forName="rect1" refType="w" fact="0"/>
          <dgm:constr type="t" for="ch" forName="rect1" refType="h" fact="0.15"/>
          <dgm:constr type="w" for="ch" forName="rect1" refType="w"/>
          <dgm:constr type="h" for="ch" forName="rect1" refType="w"/>
          <dgm:constr type="l" for="ch" forName="rect2" refType="w" fact="0"/>
          <dgm:constr type="t" for="ch" forName="rect2" refType="h" fact="0"/>
          <dgm:constr type="w" for="ch" forName="rect2" refType="w"/>
          <dgm:constr type="h" for="ch" forName="rect2" refType="w" fact="0.15"/>
        </dgm:constrLst>
        <dgm:layoutNode name="rect2" styleLbl="revTx">
          <dgm:varLst>
            <dgm:bulletEnabled val="1"/>
          </dgm:varLst>
          <dgm:alg type="tx">
            <dgm:param type="stBulletLvl" val="3"/>
            <dgm:param type="parTxLTRAlign" val="l"/>
            <dgm:param type="parTxRTLAlign" val="r"/>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3"/>
            <dgm:constr type="tMarg" refType="primFontSz" fact="0.3"/>
            <dgm:constr type="bMarg" refType="primFontSz" fact="0"/>
            <dgm:constr type="secFontSz" refType="primFontSz" fact="0.8"/>
          </dgm:constrLst>
          <dgm:ruleLst>
            <dgm:rule type="primFontSz" val="5" fact="NaN" max="NaN"/>
          </dgm:ruleLst>
        </dgm:layoutNode>
        <dgm:layoutNode name="rect1"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PictureGrid">
  <dgm:title val=""/>
  <dgm:desc val=""/>
  <dgm:catLst>
    <dgm:cat type="picture" pri="11000"/>
    <dgm:cat type="pictureconvert" pri="11000"/>
  </dgm:catLst>
  <dgm:samp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varLst>
    <dgm:choose name="Name1">
      <dgm:if name="Name2" axis="ch" ptType="node" func="cnt" op="lte" val="4">
        <dgm:choose name="Name3">
          <dgm:if name="Name4" func="var" arg="dir" op="equ" val="norm">
            <dgm:alg type="snake">
              <dgm:param type="off" val="ctr"/>
              <dgm:param type="bkpt" val="fixed"/>
              <dgm:param type="bkPtFixedVal" val="2"/>
            </dgm:alg>
          </dgm:if>
          <dgm:else name="Name5">
            <dgm:alg type="snake">
              <dgm:param type="off" val="ctr"/>
              <dgm:param type="grDir" val="tR"/>
              <dgm:param type="bkpt" val="fixed"/>
              <dgm:param type="bkPtFixedVal" val="2"/>
            </dgm:alg>
          </dgm:else>
        </dgm:choose>
      </dgm:if>
      <dgm:else name="Name6">
        <dgm:choose name="Name7">
          <dgm:if name="Name8" axis="ch" ptType="node" func="cnt" op="lte" val="9">
            <dgm:choose name="Name9">
              <dgm:if name="Name10" func="var" arg="dir" op="equ" val="norm">
                <dgm:alg type="snake">
                  <dgm:param type="off" val="ctr"/>
                  <dgm:param type="bkpt" val="fixed"/>
                  <dgm:param type="bkPtFixedVal" val="3"/>
                </dgm:alg>
              </dgm:if>
              <dgm:else name="Name11">
                <dgm:alg type="snake">
                  <dgm:param type="off" val="ctr"/>
                  <dgm:param type="grDir" val="tR"/>
                  <dgm:param type="bkpt" val="fixed"/>
                  <dgm:param type="bkPtFixedVal" val="3"/>
                </dgm:alg>
              </dgm:else>
            </dgm:choose>
          </dgm:if>
          <dgm:else name="Name12">
            <dgm:choose name="Name13">
              <dgm:if name="Name14" axis="ch" ptType="node" func="cnt" op="lte" val="16">
                <dgm:choose name="Name15">
                  <dgm:if name="Name16" func="var" arg="dir" op="equ" val="norm">
                    <dgm:alg type="snake">
                      <dgm:param type="off" val="ctr"/>
                      <dgm:param type="bkpt" val="fixed"/>
                      <dgm:param type="bkPtFixedVal" val="4"/>
                    </dgm:alg>
                  </dgm:if>
                  <dgm:else name="Name17">
                    <dgm:alg type="snake">
                      <dgm:param type="off" val="ctr"/>
                      <dgm:param type="grDir" val="tR"/>
                      <dgm:param type="bkpt" val="fixed"/>
                      <dgm:param type="bkPtFixedVal" val="4"/>
                    </dgm:alg>
                  </dgm:else>
                </dgm:choose>
              </dgm:if>
              <dgm:else name="Name18">
                <dgm:choose name="Name19">
                  <dgm:if name="Name20" axis="ch" ptType="node" func="cnt" op="lte" val="25">
                    <dgm:choose name="Name21">
                      <dgm:if name="Name22" func="var" arg="dir" op="equ" val="norm">
                        <dgm:alg type="snake">
                          <dgm:param type="off" val="ctr"/>
                          <dgm:param type="bkpt" val="fixed"/>
                          <dgm:param type="bkPtFixedVal" val="5"/>
                        </dgm:alg>
                      </dgm:if>
                      <dgm:else name="Name23">
                        <dgm:alg type="snake">
                          <dgm:param type="off" val="ctr"/>
                          <dgm:param type="grDir" val="tR"/>
                          <dgm:param type="bkpt" val="fixed"/>
                          <dgm:param type="bkPtFixedVal" val="5"/>
                        </dgm:alg>
                      </dgm:else>
                    </dgm:choose>
                  </dgm:if>
                  <dgm:else name="Name24">
                    <dgm:choose name="Name25">
                      <dgm:if name="Name26" func="var" arg="dir" op="equ" val="norm">
                        <dgm:alg type="snake">
                          <dgm:param type="off" val="ctr"/>
                        </dgm:alg>
                      </dgm:if>
                      <dgm:else name="Name27">
                        <dgm:alg type="snake">
                          <dgm:param type="off" val="ctr"/>
                          <dgm:param type="grDir" val="tR"/>
                        </dgm:alg>
                      </dgm:else>
                    </dgm:choose>
                  </dgm:else>
                </dgm:choose>
              </dgm:else>
            </dgm:choose>
          </dgm:else>
        </dgm:choose>
      </dgm:else>
    </dgm:choose>
    <dgm:shape xmlns:r="http://schemas.openxmlformats.org/officeDocument/2006/relationships" r:blip="">
      <dgm:adjLst/>
    </dgm:shape>
    <dgm:constrLst>
      <dgm:constr type="primFontSz" for="des" ptType="node" op="equ" val="65"/>
      <dgm:constr type="w" for="ch" forName="composite" refType="h" fact="0.8"/>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0.7568"/>
        </dgm:alg>
        <dgm:shape xmlns:r="http://schemas.openxmlformats.org/officeDocument/2006/relationships" r:blip="">
          <dgm:adjLst/>
        </dgm:shape>
        <dgm:constrLst>
          <dgm:constr type="l" for="ch" forName="rect1" refType="w" fact="0"/>
          <dgm:constr type="t" for="ch" forName="rect1" refType="h" fact="0.15"/>
          <dgm:constr type="w" for="ch" forName="rect1" refType="w"/>
          <dgm:constr type="h" for="ch" forName="rect1" refType="w"/>
          <dgm:constr type="l" for="ch" forName="rect2" refType="w" fact="0"/>
          <dgm:constr type="t" for="ch" forName="rect2" refType="h" fact="0"/>
          <dgm:constr type="w" for="ch" forName="rect2" refType="w"/>
          <dgm:constr type="h" for="ch" forName="rect2" refType="w" fact="0.15"/>
        </dgm:constrLst>
        <dgm:layoutNode name="rect2" styleLbl="revTx">
          <dgm:varLst>
            <dgm:bulletEnabled val="1"/>
          </dgm:varLst>
          <dgm:alg type="tx">
            <dgm:param type="stBulletLvl" val="3"/>
            <dgm:param type="parTxLTRAlign" val="l"/>
            <dgm:param type="parTxRTLAlign" val="r"/>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3"/>
            <dgm:constr type="tMarg" refType="primFontSz" fact="0.3"/>
            <dgm:constr type="bMarg" refType="primFontSz" fact="0"/>
            <dgm:constr type="secFontSz" refType="primFontSz" fact="0.8"/>
          </dgm:constrLst>
          <dgm:ruleLst>
            <dgm:rule type="primFontSz" val="5" fact="NaN" max="NaN"/>
          </dgm:ruleLst>
        </dgm:layoutNode>
        <dgm:layoutNode name="rect1"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253B400B-13E7-4092-903F-9AB890B23E9A}" type="datetimeFigureOut">
              <a:rPr lang="zh-CN" altLang="en-US"/>
              <a:pPr>
                <a:defRPr/>
              </a:pPr>
              <a:t>2019/8/13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18794712-5904-427E-9D18-2A9E9DE4742A}" type="slidenum">
              <a:rPr lang="zh-CN" altLang="en-US"/>
              <a:pPr/>
              <a:t>‹#›</a:t>
            </a:fld>
            <a:endParaRPr lang="zh-CN" altLang="en-US"/>
          </a:p>
        </p:txBody>
      </p:sp>
    </p:spTree>
    <p:extLst>
      <p:ext uri="{BB962C8B-B14F-4D97-AF65-F5344CB8AC3E}">
        <p14:creationId xmlns="" xmlns:p14="http://schemas.microsoft.com/office/powerpoint/2010/main" val="951234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0244"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fld id="{9F73B8E4-7711-4245-A930-FC36A44B4B6A}" type="slidenum">
              <a:rPr lang="zh-CN" altLang="en-US"/>
              <a:pPr/>
              <a:t>5</a:t>
            </a:fld>
            <a:endParaRPr lang="zh-CN" altLang="en-US"/>
          </a:p>
        </p:txBody>
      </p:sp>
    </p:spTree>
    <p:extLst>
      <p:ext uri="{BB962C8B-B14F-4D97-AF65-F5344CB8AC3E}">
        <p14:creationId xmlns="" xmlns:p14="http://schemas.microsoft.com/office/powerpoint/2010/main" val="13474060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117AE0-B1CF-41A0-A58E-34BA51003D21}"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 xmlns:p14="http://schemas.microsoft.com/office/powerpoint/2010/main" val="22744345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无页码">
    <p:bg>
      <p:bgPr>
        <a:solidFill>
          <a:srgbClr val="FDFDFD"/>
        </a:solidFill>
        <a:effectLst/>
      </p:bgPr>
    </p:bg>
    <p:spTree>
      <p:nvGrpSpPr>
        <p:cNvPr id="1" name=""/>
        <p:cNvGrpSpPr/>
        <p:nvPr/>
      </p:nvGrpSpPr>
      <p:grpSpPr>
        <a:xfrm>
          <a:off x="0" y="0"/>
          <a:ext cx="0" cy="0"/>
          <a:chOff x="0" y="0"/>
          <a:chExt cx="0" cy="0"/>
        </a:xfrm>
      </p:grpSpPr>
      <p:sp>
        <p:nvSpPr>
          <p:cNvPr id="2" name="Freeform 10">
            <a:extLst>
              <a:ext uri="{FF2B5EF4-FFF2-40B4-BE49-F238E27FC236}">
                <a16:creationId xmlns="" xmlns:a16="http://schemas.microsoft.com/office/drawing/2014/main" id="{8CBF16D5-DB8C-4969-A3C9-79A58F4330EB}"/>
              </a:ext>
            </a:extLst>
          </p:cNvPr>
          <p:cNvSpPr>
            <a:spLocks/>
          </p:cNvSpPr>
          <p:nvPr userDrawn="1"/>
        </p:nvSpPr>
        <p:spPr bwMode="auto">
          <a:xfrm rot="382501">
            <a:off x="6838085" y="6853768"/>
            <a:ext cx="5422962" cy="1496684"/>
          </a:xfrm>
          <a:custGeom>
            <a:avLst/>
            <a:gdLst>
              <a:gd name="T0" fmla="*/ 167 w 884"/>
              <a:gd name="T1" fmla="*/ 16 h 327"/>
              <a:gd name="T2" fmla="*/ 70 w 884"/>
              <a:gd name="T3" fmla="*/ 60 h 327"/>
              <a:gd name="T4" fmla="*/ 16 w 884"/>
              <a:gd name="T5" fmla="*/ 166 h 327"/>
              <a:gd name="T6" fmla="*/ 0 w 884"/>
              <a:gd name="T7" fmla="*/ 207 h 327"/>
              <a:gd name="T8" fmla="*/ 102 w 884"/>
              <a:gd name="T9" fmla="*/ 154 h 327"/>
              <a:gd name="T10" fmla="*/ 712 w 884"/>
              <a:gd name="T11" fmla="*/ 286 h 327"/>
              <a:gd name="T12" fmla="*/ 770 w 884"/>
              <a:gd name="T13" fmla="*/ 147 h 327"/>
              <a:gd name="T14" fmla="*/ 167 w 884"/>
              <a:gd name="T15" fmla="*/ 16 h 3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327">
                <a:moveTo>
                  <a:pt x="167" y="16"/>
                </a:moveTo>
                <a:cubicBezTo>
                  <a:pt x="116" y="22"/>
                  <a:pt x="84" y="38"/>
                  <a:pt x="70" y="60"/>
                </a:cubicBezTo>
                <a:cubicBezTo>
                  <a:pt x="32" y="127"/>
                  <a:pt x="32" y="128"/>
                  <a:pt x="16" y="166"/>
                </a:cubicBezTo>
                <a:cubicBezTo>
                  <a:pt x="0" y="207"/>
                  <a:pt x="0" y="207"/>
                  <a:pt x="0" y="207"/>
                </a:cubicBezTo>
                <a:cubicBezTo>
                  <a:pt x="12" y="179"/>
                  <a:pt x="45" y="161"/>
                  <a:pt x="102" y="154"/>
                </a:cubicBezTo>
                <a:cubicBezTo>
                  <a:pt x="239" y="137"/>
                  <a:pt x="476" y="192"/>
                  <a:pt x="712" y="286"/>
                </a:cubicBezTo>
                <a:cubicBezTo>
                  <a:pt x="820" y="327"/>
                  <a:pt x="884" y="179"/>
                  <a:pt x="770" y="147"/>
                </a:cubicBezTo>
                <a:cubicBezTo>
                  <a:pt x="537" y="54"/>
                  <a:pt x="302" y="0"/>
                  <a:pt x="167" y="16"/>
                </a:cubicBezTo>
                <a:close/>
              </a:path>
            </a:pathLst>
          </a:custGeom>
          <a:solidFill>
            <a:srgbClr val="76AF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6">
            <a:extLst>
              <a:ext uri="{FF2B5EF4-FFF2-40B4-BE49-F238E27FC236}">
                <a16:creationId xmlns="" xmlns:a16="http://schemas.microsoft.com/office/drawing/2014/main" id="{E2729301-132C-4845-AA95-F6E663CDA6C9}"/>
              </a:ext>
            </a:extLst>
          </p:cNvPr>
          <p:cNvSpPr>
            <a:spLocks/>
          </p:cNvSpPr>
          <p:nvPr userDrawn="1"/>
        </p:nvSpPr>
        <p:spPr bwMode="auto">
          <a:xfrm rot="382501">
            <a:off x="-229437" y="921127"/>
            <a:ext cx="1359440" cy="498017"/>
          </a:xfrm>
          <a:custGeom>
            <a:avLst/>
            <a:gdLst>
              <a:gd name="T0" fmla="*/ 72 w 330"/>
              <a:gd name="T1" fmla="*/ 3 h 162"/>
              <a:gd name="T2" fmla="*/ 175 w 330"/>
              <a:gd name="T3" fmla="*/ 9 h 162"/>
              <a:gd name="T4" fmla="*/ 220 w 330"/>
              <a:gd name="T5" fmla="*/ 128 h 162"/>
              <a:gd name="T6" fmla="*/ 102 w 330"/>
              <a:gd name="T7" fmla="*/ 162 h 162"/>
              <a:gd name="T8" fmla="*/ 102 w 330"/>
              <a:gd name="T9" fmla="*/ 162 h 162"/>
              <a:gd name="T10" fmla="*/ 40 w 330"/>
              <a:gd name="T11" fmla="*/ 96 h 162"/>
              <a:gd name="T12" fmla="*/ 72 w 330"/>
              <a:gd name="T13" fmla="*/ 3 h 162"/>
            </a:gdLst>
            <a:ahLst/>
            <a:cxnLst>
              <a:cxn ang="0">
                <a:pos x="T0" y="T1"/>
              </a:cxn>
              <a:cxn ang="0">
                <a:pos x="T2" y="T3"/>
              </a:cxn>
              <a:cxn ang="0">
                <a:pos x="T4" y="T5"/>
              </a:cxn>
              <a:cxn ang="0">
                <a:pos x="T6" y="T7"/>
              </a:cxn>
              <a:cxn ang="0">
                <a:pos x="T8" y="T9"/>
              </a:cxn>
              <a:cxn ang="0">
                <a:pos x="T10" y="T11"/>
              </a:cxn>
              <a:cxn ang="0">
                <a:pos x="T12" y="T13"/>
              </a:cxn>
            </a:cxnLst>
            <a:rect l="0" t="0" r="r" b="b"/>
            <a:pathLst>
              <a:path w="330" h="162">
                <a:moveTo>
                  <a:pt x="72" y="3"/>
                </a:moveTo>
                <a:cubicBezTo>
                  <a:pt x="100" y="0"/>
                  <a:pt x="135" y="2"/>
                  <a:pt x="175" y="9"/>
                </a:cubicBezTo>
                <a:cubicBezTo>
                  <a:pt x="281" y="20"/>
                  <a:pt x="330" y="146"/>
                  <a:pt x="220" y="128"/>
                </a:cubicBezTo>
                <a:cubicBezTo>
                  <a:pt x="194" y="124"/>
                  <a:pt x="53" y="110"/>
                  <a:pt x="102" y="162"/>
                </a:cubicBezTo>
                <a:cubicBezTo>
                  <a:pt x="102" y="162"/>
                  <a:pt x="102" y="162"/>
                  <a:pt x="102" y="162"/>
                </a:cubicBezTo>
                <a:cubicBezTo>
                  <a:pt x="102" y="162"/>
                  <a:pt x="54" y="112"/>
                  <a:pt x="40" y="96"/>
                </a:cubicBezTo>
                <a:cubicBezTo>
                  <a:pt x="0" y="47"/>
                  <a:pt x="8" y="11"/>
                  <a:pt x="72" y="3"/>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a:extLst>
              <a:ext uri="{FF2B5EF4-FFF2-40B4-BE49-F238E27FC236}">
                <a16:creationId xmlns="" xmlns:a16="http://schemas.microsoft.com/office/drawing/2014/main" id="{1FCB8D98-6673-4EBF-AC16-01EDDC6DEE0A}"/>
              </a:ext>
            </a:extLst>
          </p:cNvPr>
          <p:cNvSpPr>
            <a:spLocks/>
          </p:cNvSpPr>
          <p:nvPr userDrawn="1"/>
        </p:nvSpPr>
        <p:spPr bwMode="auto">
          <a:xfrm rot="382501">
            <a:off x="-518392" y="231440"/>
            <a:ext cx="2266186" cy="734399"/>
          </a:xfrm>
          <a:custGeom>
            <a:avLst/>
            <a:gdLst>
              <a:gd name="T0" fmla="*/ 18 w 550"/>
              <a:gd name="T1" fmla="*/ 94 h 239"/>
              <a:gd name="T2" fmla="*/ 34 w 550"/>
              <a:gd name="T3" fmla="*/ 132 h 239"/>
              <a:gd name="T4" fmla="*/ 95 w 550"/>
              <a:gd name="T5" fmla="*/ 238 h 239"/>
              <a:gd name="T6" fmla="*/ 141 w 550"/>
              <a:gd name="T7" fmla="*/ 151 h 239"/>
              <a:gd name="T8" fmla="*/ 444 w 550"/>
              <a:gd name="T9" fmla="*/ 207 h 239"/>
              <a:gd name="T10" fmla="*/ 466 w 550"/>
              <a:gd name="T11" fmla="*/ 79 h 239"/>
              <a:gd name="T12" fmla="*/ 92 w 550"/>
              <a:gd name="T13" fmla="*/ 11 h 239"/>
              <a:gd name="T14" fmla="*/ 18 w 550"/>
              <a:gd name="T15" fmla="*/ 94 h 2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0" h="239">
                <a:moveTo>
                  <a:pt x="18" y="94"/>
                </a:moveTo>
                <a:cubicBezTo>
                  <a:pt x="34" y="132"/>
                  <a:pt x="34" y="132"/>
                  <a:pt x="34" y="132"/>
                </a:cubicBezTo>
                <a:cubicBezTo>
                  <a:pt x="63" y="188"/>
                  <a:pt x="66" y="195"/>
                  <a:pt x="95" y="238"/>
                </a:cubicBezTo>
                <a:cubicBezTo>
                  <a:pt x="63" y="192"/>
                  <a:pt x="76" y="158"/>
                  <a:pt x="141" y="151"/>
                </a:cubicBezTo>
                <a:cubicBezTo>
                  <a:pt x="211" y="142"/>
                  <a:pt x="325" y="165"/>
                  <a:pt x="444" y="207"/>
                </a:cubicBezTo>
                <a:cubicBezTo>
                  <a:pt x="518" y="239"/>
                  <a:pt x="550" y="114"/>
                  <a:pt x="466" y="79"/>
                </a:cubicBezTo>
                <a:cubicBezTo>
                  <a:pt x="318" y="28"/>
                  <a:pt x="178" y="0"/>
                  <a:pt x="92" y="11"/>
                </a:cubicBezTo>
                <a:cubicBezTo>
                  <a:pt x="23" y="19"/>
                  <a:pt x="0" y="50"/>
                  <a:pt x="18" y="94"/>
                </a:cubicBezTo>
                <a:close/>
              </a:path>
            </a:pathLst>
          </a:custGeom>
          <a:solidFill>
            <a:srgbClr val="76AF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a:extLst>
              <a:ext uri="{FF2B5EF4-FFF2-40B4-BE49-F238E27FC236}">
                <a16:creationId xmlns="" xmlns:a16="http://schemas.microsoft.com/office/drawing/2014/main" id="{A9CFE351-C3DF-4221-B283-904A9D71FF0A}"/>
              </a:ext>
            </a:extLst>
          </p:cNvPr>
          <p:cNvSpPr>
            <a:spLocks/>
          </p:cNvSpPr>
          <p:nvPr userDrawn="1"/>
        </p:nvSpPr>
        <p:spPr bwMode="auto">
          <a:xfrm rot="382501">
            <a:off x="-676877" y="-371581"/>
            <a:ext cx="4314156" cy="1431420"/>
          </a:xfrm>
          <a:custGeom>
            <a:avLst/>
            <a:gdLst>
              <a:gd name="T0" fmla="*/ 3 w 1047"/>
              <a:gd name="T1" fmla="*/ 95 h 466"/>
              <a:gd name="T2" fmla="*/ 6 w 1047"/>
              <a:gd name="T3" fmla="*/ 130 h 466"/>
              <a:gd name="T4" fmla="*/ 27 w 1047"/>
              <a:gd name="T5" fmla="*/ 245 h 466"/>
              <a:gd name="T6" fmla="*/ 29 w 1047"/>
              <a:gd name="T7" fmla="*/ 252 h 466"/>
              <a:gd name="T8" fmla="*/ 112 w 1047"/>
              <a:gd name="T9" fmla="*/ 172 h 466"/>
              <a:gd name="T10" fmla="*/ 852 w 1047"/>
              <a:gd name="T11" fmla="*/ 398 h 466"/>
              <a:gd name="T12" fmla="*/ 941 w 1047"/>
              <a:gd name="T13" fmla="*/ 282 h 466"/>
              <a:gd name="T14" fmla="*/ 99 w 1047"/>
              <a:gd name="T15" fmla="*/ 22 h 466"/>
              <a:gd name="T16" fmla="*/ 3 w 1047"/>
              <a:gd name="T17" fmla="*/ 95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7" h="466">
                <a:moveTo>
                  <a:pt x="3" y="95"/>
                </a:moveTo>
                <a:cubicBezTo>
                  <a:pt x="6" y="130"/>
                  <a:pt x="6" y="130"/>
                  <a:pt x="6" y="130"/>
                </a:cubicBezTo>
                <a:cubicBezTo>
                  <a:pt x="16" y="201"/>
                  <a:pt x="16" y="204"/>
                  <a:pt x="27" y="245"/>
                </a:cubicBezTo>
                <a:cubicBezTo>
                  <a:pt x="29" y="252"/>
                  <a:pt x="29" y="252"/>
                  <a:pt x="29" y="252"/>
                </a:cubicBezTo>
                <a:cubicBezTo>
                  <a:pt x="17" y="210"/>
                  <a:pt x="43" y="180"/>
                  <a:pt x="112" y="172"/>
                </a:cubicBezTo>
                <a:cubicBezTo>
                  <a:pt x="272" y="152"/>
                  <a:pt x="602" y="252"/>
                  <a:pt x="852" y="398"/>
                </a:cubicBezTo>
                <a:cubicBezTo>
                  <a:pt x="950" y="466"/>
                  <a:pt x="1047" y="334"/>
                  <a:pt x="941" y="282"/>
                </a:cubicBezTo>
                <a:cubicBezTo>
                  <a:pt x="658" y="116"/>
                  <a:pt x="281" y="0"/>
                  <a:pt x="99" y="22"/>
                </a:cubicBezTo>
                <a:cubicBezTo>
                  <a:pt x="32" y="30"/>
                  <a:pt x="0" y="57"/>
                  <a:pt x="3" y="95"/>
                </a:cubicBezTo>
                <a:close/>
              </a:path>
            </a:pathLst>
          </a:custGeom>
          <a:solidFill>
            <a:srgbClr val="C8C2A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a:extLst>
              <a:ext uri="{FF2B5EF4-FFF2-40B4-BE49-F238E27FC236}">
                <a16:creationId xmlns="" xmlns:a16="http://schemas.microsoft.com/office/drawing/2014/main" id="{5BBD38EB-E92E-4AFC-B755-918A735B7966}"/>
              </a:ext>
            </a:extLst>
          </p:cNvPr>
          <p:cNvSpPr>
            <a:spLocks/>
          </p:cNvSpPr>
          <p:nvPr userDrawn="1"/>
        </p:nvSpPr>
        <p:spPr bwMode="auto">
          <a:xfrm rot="382501">
            <a:off x="-277352" y="-920779"/>
            <a:ext cx="4075610" cy="1222314"/>
          </a:xfrm>
          <a:custGeom>
            <a:avLst/>
            <a:gdLst>
              <a:gd name="T0" fmla="*/ 20 w 989"/>
              <a:gd name="T1" fmla="*/ 81 h 398"/>
              <a:gd name="T2" fmla="*/ 18 w 989"/>
              <a:gd name="T3" fmla="*/ 93 h 398"/>
              <a:gd name="T4" fmla="*/ 1 w 989"/>
              <a:gd name="T5" fmla="*/ 211 h 398"/>
              <a:gd name="T6" fmla="*/ 0 w 989"/>
              <a:gd name="T7" fmla="*/ 241 h 398"/>
              <a:gd name="T8" fmla="*/ 99 w 989"/>
              <a:gd name="T9" fmla="*/ 170 h 398"/>
              <a:gd name="T10" fmla="*/ 799 w 989"/>
              <a:gd name="T11" fmla="*/ 350 h 398"/>
              <a:gd name="T12" fmla="*/ 873 w 989"/>
              <a:gd name="T13" fmla="*/ 215 h 398"/>
              <a:gd name="T14" fmla="*/ 124 w 989"/>
              <a:gd name="T15" fmla="*/ 20 h 398"/>
              <a:gd name="T16" fmla="*/ 20 w 989"/>
              <a:gd name="T17" fmla="*/ 81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9" h="398">
                <a:moveTo>
                  <a:pt x="20" y="81"/>
                </a:moveTo>
                <a:cubicBezTo>
                  <a:pt x="18" y="93"/>
                  <a:pt x="18" y="93"/>
                  <a:pt x="18" y="93"/>
                </a:cubicBezTo>
                <a:cubicBezTo>
                  <a:pt x="4" y="167"/>
                  <a:pt x="3" y="169"/>
                  <a:pt x="1" y="211"/>
                </a:cubicBezTo>
                <a:cubicBezTo>
                  <a:pt x="0" y="241"/>
                  <a:pt x="0" y="241"/>
                  <a:pt x="0" y="241"/>
                </a:cubicBezTo>
                <a:cubicBezTo>
                  <a:pt x="0" y="204"/>
                  <a:pt x="32" y="179"/>
                  <a:pt x="99" y="170"/>
                </a:cubicBezTo>
                <a:cubicBezTo>
                  <a:pt x="252" y="152"/>
                  <a:pt x="540" y="229"/>
                  <a:pt x="799" y="350"/>
                </a:cubicBezTo>
                <a:cubicBezTo>
                  <a:pt x="894" y="398"/>
                  <a:pt x="989" y="269"/>
                  <a:pt x="873" y="215"/>
                </a:cubicBezTo>
                <a:cubicBezTo>
                  <a:pt x="597" y="83"/>
                  <a:pt x="288" y="0"/>
                  <a:pt x="124" y="20"/>
                </a:cubicBezTo>
                <a:cubicBezTo>
                  <a:pt x="62" y="28"/>
                  <a:pt x="28" y="49"/>
                  <a:pt x="20" y="81"/>
                </a:cubicBezTo>
                <a:close/>
              </a:path>
            </a:pathLst>
          </a:custGeom>
          <a:solidFill>
            <a:srgbClr val="FFC53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2">
            <a:extLst>
              <a:ext uri="{FF2B5EF4-FFF2-40B4-BE49-F238E27FC236}">
                <a16:creationId xmlns="" xmlns:a16="http://schemas.microsoft.com/office/drawing/2014/main" id="{7627EDD4-27CA-4515-8EE3-CB7F6D0BDACB}"/>
              </a:ext>
            </a:extLst>
          </p:cNvPr>
          <p:cNvSpPr>
            <a:spLocks/>
          </p:cNvSpPr>
          <p:nvPr userDrawn="1"/>
        </p:nvSpPr>
        <p:spPr bwMode="auto">
          <a:xfrm rot="382501">
            <a:off x="7551815" y="6220883"/>
            <a:ext cx="4393669" cy="1089044"/>
          </a:xfrm>
          <a:custGeom>
            <a:avLst/>
            <a:gdLst>
              <a:gd name="T0" fmla="*/ 185 w 716"/>
              <a:gd name="T1" fmla="*/ 13 h 238"/>
              <a:gd name="T2" fmla="*/ 108 w 716"/>
              <a:gd name="T3" fmla="*/ 40 h 238"/>
              <a:gd name="T4" fmla="*/ 70 w 716"/>
              <a:gd name="T5" fmla="*/ 76 h 238"/>
              <a:gd name="T6" fmla="*/ 0 w 716"/>
              <a:gd name="T7" fmla="*/ 158 h 238"/>
              <a:gd name="T8" fmla="*/ 93 w 716"/>
              <a:gd name="T9" fmla="*/ 118 h 238"/>
              <a:gd name="T10" fmla="*/ 571 w 716"/>
              <a:gd name="T11" fmla="*/ 203 h 238"/>
              <a:gd name="T12" fmla="*/ 629 w 716"/>
              <a:gd name="T13" fmla="*/ 92 h 238"/>
              <a:gd name="T14" fmla="*/ 185 w 716"/>
              <a:gd name="T15" fmla="*/ 13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6" h="238">
                <a:moveTo>
                  <a:pt x="185" y="13"/>
                </a:moveTo>
                <a:cubicBezTo>
                  <a:pt x="150" y="17"/>
                  <a:pt x="124" y="27"/>
                  <a:pt x="108" y="40"/>
                </a:cubicBezTo>
                <a:cubicBezTo>
                  <a:pt x="70" y="76"/>
                  <a:pt x="70" y="76"/>
                  <a:pt x="70" y="76"/>
                </a:cubicBezTo>
                <a:cubicBezTo>
                  <a:pt x="48" y="99"/>
                  <a:pt x="20" y="132"/>
                  <a:pt x="0" y="158"/>
                </a:cubicBezTo>
                <a:cubicBezTo>
                  <a:pt x="15" y="137"/>
                  <a:pt x="45" y="123"/>
                  <a:pt x="93" y="118"/>
                </a:cubicBezTo>
                <a:cubicBezTo>
                  <a:pt x="203" y="104"/>
                  <a:pt x="382" y="139"/>
                  <a:pt x="571" y="203"/>
                </a:cubicBezTo>
                <a:cubicBezTo>
                  <a:pt x="660" y="238"/>
                  <a:pt x="716" y="129"/>
                  <a:pt x="629" y="92"/>
                </a:cubicBezTo>
                <a:cubicBezTo>
                  <a:pt x="454" y="32"/>
                  <a:pt x="288" y="0"/>
                  <a:pt x="185" y="13"/>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3">
            <a:extLst>
              <a:ext uri="{FF2B5EF4-FFF2-40B4-BE49-F238E27FC236}">
                <a16:creationId xmlns="" xmlns:a16="http://schemas.microsoft.com/office/drawing/2014/main" id="{0AC0D698-6BBA-4D9C-890E-FEFDB987C48A}"/>
              </a:ext>
            </a:extLst>
          </p:cNvPr>
          <p:cNvSpPr>
            <a:spLocks/>
          </p:cNvSpPr>
          <p:nvPr userDrawn="1"/>
        </p:nvSpPr>
        <p:spPr bwMode="auto">
          <a:xfrm rot="382501">
            <a:off x="8580718" y="5894872"/>
            <a:ext cx="5209031" cy="1362809"/>
          </a:xfrm>
          <a:custGeom>
            <a:avLst/>
            <a:gdLst>
              <a:gd name="T0" fmla="*/ 769 w 849"/>
              <a:gd name="T1" fmla="*/ 175 h 298"/>
              <a:gd name="T2" fmla="*/ 182 w 849"/>
              <a:gd name="T3" fmla="*/ 16 h 298"/>
              <a:gd name="T4" fmla="*/ 140 w 849"/>
              <a:gd name="T5" fmla="*/ 26 h 298"/>
              <a:gd name="T6" fmla="*/ 98 w 849"/>
              <a:gd name="T7" fmla="*/ 45 h 298"/>
              <a:gd name="T8" fmla="*/ 0 w 849"/>
              <a:gd name="T9" fmla="*/ 103 h 298"/>
              <a:gd name="T10" fmla="*/ 68 w 849"/>
              <a:gd name="T11" fmla="*/ 81 h 298"/>
              <a:gd name="T12" fmla="*/ 754 w 849"/>
              <a:gd name="T13" fmla="*/ 267 h 298"/>
              <a:gd name="T14" fmla="*/ 769 w 849"/>
              <a:gd name="T15" fmla="*/ 175 h 2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9" h="298">
                <a:moveTo>
                  <a:pt x="769" y="175"/>
                </a:moveTo>
                <a:cubicBezTo>
                  <a:pt x="556" y="69"/>
                  <a:pt x="310" y="0"/>
                  <a:pt x="182" y="16"/>
                </a:cubicBezTo>
                <a:cubicBezTo>
                  <a:pt x="165" y="18"/>
                  <a:pt x="151" y="21"/>
                  <a:pt x="140" y="26"/>
                </a:cubicBezTo>
                <a:cubicBezTo>
                  <a:pt x="98" y="45"/>
                  <a:pt x="98" y="45"/>
                  <a:pt x="98" y="45"/>
                </a:cubicBezTo>
                <a:cubicBezTo>
                  <a:pt x="36" y="79"/>
                  <a:pt x="33" y="80"/>
                  <a:pt x="0" y="103"/>
                </a:cubicBezTo>
                <a:cubicBezTo>
                  <a:pt x="15" y="93"/>
                  <a:pt x="38" y="85"/>
                  <a:pt x="68" y="81"/>
                </a:cubicBezTo>
                <a:cubicBezTo>
                  <a:pt x="217" y="63"/>
                  <a:pt x="505" y="144"/>
                  <a:pt x="754" y="267"/>
                </a:cubicBezTo>
                <a:cubicBezTo>
                  <a:pt x="817" y="298"/>
                  <a:pt x="849" y="200"/>
                  <a:pt x="769" y="175"/>
                </a:cubicBezTo>
                <a:close/>
              </a:path>
            </a:pathLst>
          </a:custGeom>
          <a:solidFill>
            <a:srgbClr val="C8C2A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4">
            <a:extLst>
              <a:ext uri="{FF2B5EF4-FFF2-40B4-BE49-F238E27FC236}">
                <a16:creationId xmlns="" xmlns:a16="http://schemas.microsoft.com/office/drawing/2014/main" id="{CBFA34E4-CD11-40FB-9C61-A15FD60DB506}"/>
              </a:ext>
            </a:extLst>
          </p:cNvPr>
          <p:cNvSpPr>
            <a:spLocks/>
          </p:cNvSpPr>
          <p:nvPr userDrawn="1"/>
        </p:nvSpPr>
        <p:spPr bwMode="auto">
          <a:xfrm rot="382501">
            <a:off x="9807829" y="5765696"/>
            <a:ext cx="3190809" cy="663355"/>
          </a:xfrm>
          <a:custGeom>
            <a:avLst/>
            <a:gdLst>
              <a:gd name="T0" fmla="*/ 478 w 520"/>
              <a:gd name="T1" fmla="*/ 76 h 145"/>
              <a:gd name="T2" fmla="*/ 166 w 520"/>
              <a:gd name="T3" fmla="*/ 6 h 145"/>
              <a:gd name="T4" fmla="*/ 140 w 520"/>
              <a:gd name="T5" fmla="*/ 8 h 145"/>
              <a:gd name="T6" fmla="*/ 18 w 520"/>
              <a:gd name="T7" fmla="*/ 34 h 145"/>
              <a:gd name="T8" fmla="*/ 0 w 520"/>
              <a:gd name="T9" fmla="*/ 40 h 145"/>
              <a:gd name="T10" fmla="*/ 32 w 520"/>
              <a:gd name="T11" fmla="*/ 33 h 145"/>
              <a:gd name="T12" fmla="*/ 452 w 520"/>
              <a:gd name="T13" fmla="*/ 124 h 145"/>
              <a:gd name="T14" fmla="*/ 478 w 520"/>
              <a:gd name="T15" fmla="*/ 76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0" h="145">
                <a:moveTo>
                  <a:pt x="478" y="76"/>
                </a:moveTo>
                <a:cubicBezTo>
                  <a:pt x="359" y="28"/>
                  <a:pt x="239" y="0"/>
                  <a:pt x="166" y="6"/>
                </a:cubicBezTo>
                <a:cubicBezTo>
                  <a:pt x="140" y="8"/>
                  <a:pt x="140" y="8"/>
                  <a:pt x="140" y="8"/>
                </a:cubicBezTo>
                <a:cubicBezTo>
                  <a:pt x="83" y="17"/>
                  <a:pt x="71" y="19"/>
                  <a:pt x="18" y="34"/>
                </a:cubicBezTo>
                <a:cubicBezTo>
                  <a:pt x="0" y="40"/>
                  <a:pt x="0" y="40"/>
                  <a:pt x="0" y="40"/>
                </a:cubicBezTo>
                <a:cubicBezTo>
                  <a:pt x="9" y="37"/>
                  <a:pt x="19" y="35"/>
                  <a:pt x="32" y="33"/>
                </a:cubicBezTo>
                <a:cubicBezTo>
                  <a:pt x="126" y="22"/>
                  <a:pt x="289" y="59"/>
                  <a:pt x="452" y="124"/>
                </a:cubicBezTo>
                <a:cubicBezTo>
                  <a:pt x="505" y="145"/>
                  <a:pt x="520" y="93"/>
                  <a:pt x="478" y="76"/>
                </a:cubicBezTo>
                <a:close/>
              </a:path>
            </a:pathLst>
          </a:custGeom>
          <a:solidFill>
            <a:srgbClr val="FFC535"/>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12" name="图片 11"/>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0195560" y="107896"/>
            <a:ext cx="1796802" cy="1062239"/>
          </a:xfrm>
          <a:prstGeom prst="rect">
            <a:avLst/>
          </a:prstGeom>
          <a:ln>
            <a:noFill/>
          </a:ln>
          <a:effectLst>
            <a:softEdge rad="112500"/>
          </a:effectLst>
        </p:spPr>
      </p:pic>
    </p:spTree>
    <p:extLst>
      <p:ext uri="{BB962C8B-B14F-4D97-AF65-F5344CB8AC3E}">
        <p14:creationId xmlns="" xmlns:p14="http://schemas.microsoft.com/office/powerpoint/2010/main" val="2985304401"/>
      </p:ext>
    </p:extLst>
  </p:cSld>
  <p:clrMapOvr>
    <a:masterClrMapping/>
  </p:clrMapOvr>
  <mc:AlternateContent xmlns:mc="http://schemas.openxmlformats.org/markup-compatibility/2006">
    <mc:Choice xmlns=""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300"/>
                                        <p:tgtEl>
                                          <p:spTgt spid="9"/>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300"/>
                                        <p:tgtEl>
                                          <p:spTgt spid="8"/>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300"/>
                                        <p:tgtEl>
                                          <p:spTgt spid="7"/>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300"/>
                                        <p:tgtEl>
                                          <p:spTgt spid="2"/>
                                        </p:tgtEl>
                                      </p:cBhvr>
                                    </p:animEffect>
                                  </p:childTnLst>
                                </p:cTn>
                              </p:par>
                            </p:childTnLst>
                          </p:cTn>
                        </p:par>
                        <p:par>
                          <p:cTn id="20" fill="hold">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300"/>
                                        <p:tgtEl>
                                          <p:spTgt spid="6"/>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300"/>
                                        <p:tgtEl>
                                          <p:spTgt spid="5"/>
                                        </p:tgtEl>
                                      </p:cBhvr>
                                    </p:animEffect>
                                  </p:childTnLst>
                                </p:cTn>
                              </p:par>
                            </p:childTnLst>
                          </p:cTn>
                        </p:par>
                        <p:par>
                          <p:cTn id="28" fill="hold">
                            <p:stCondLst>
                              <p:cond delay="18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300"/>
                                        <p:tgtEl>
                                          <p:spTgt spid="4"/>
                                        </p:tgtEl>
                                      </p:cBhvr>
                                    </p:animEffect>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3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有页码">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38525073"/>
      </p:ext>
    </p:extLst>
  </p:cSld>
  <p:clrMapOvr>
    <a:masterClrMapping/>
  </p:clrMapOvr>
  <mc:AlternateContent xmlns:mc="http://schemas.openxmlformats.org/markup-compatibility/2006">
    <mc:Choice xmlns=""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499" y="6356756"/>
            <a:ext cx="2742787" cy="364275"/>
          </a:xfrm>
          <a:prstGeom prst="rect">
            <a:avLst/>
          </a:prstGeom>
        </p:spPr>
        <p:txBody>
          <a:bodyPr/>
          <a:lstStyle/>
          <a:p>
            <a:pPr eaLnBrk="1" hangingPunct="1"/>
            <a:fld id="{3BED4874-415F-4462-8CBD-90FA9588F106}" type="datetimeFigureOut">
              <a:rPr lang="zh-CN" altLang="en-US" smtClean="0">
                <a:solidFill>
                  <a:prstClr val="black"/>
                </a:solidFill>
              </a:rPr>
              <a:pPr eaLnBrk="1" hangingPunct="1"/>
              <a:t>2019/8/13</a:t>
            </a:fld>
            <a:endParaRPr lang="zh-CN" altLang="en-US">
              <a:solidFill>
                <a:prstClr val="black"/>
              </a:solidFill>
            </a:endParaRPr>
          </a:p>
        </p:txBody>
      </p:sp>
      <p:sp>
        <p:nvSpPr>
          <p:cNvPr id="3" name="页脚占位符 2"/>
          <p:cNvSpPr>
            <a:spLocks noGrp="1"/>
          </p:cNvSpPr>
          <p:nvPr>
            <p:ph type="ftr" sz="quarter" idx="11"/>
          </p:nvPr>
        </p:nvSpPr>
        <p:spPr>
          <a:xfrm>
            <a:off x="4038911" y="6356756"/>
            <a:ext cx="4114179" cy="364275"/>
          </a:xfrm>
          <a:prstGeom prst="rect">
            <a:avLst/>
          </a:prstGeom>
        </p:spPr>
        <p:txBody>
          <a:bodyPr/>
          <a:lstStyle/>
          <a:p>
            <a:pPr eaLnBrk="1" hangingPunct="1"/>
            <a:endParaRPr lang="zh-CN" altLang="en-US">
              <a:solidFill>
                <a:prstClr val="black"/>
              </a:solidFill>
            </a:endParaRPr>
          </a:p>
        </p:txBody>
      </p:sp>
      <p:sp>
        <p:nvSpPr>
          <p:cNvPr id="4" name="灯片编号占位符 3"/>
          <p:cNvSpPr>
            <a:spLocks noGrp="1"/>
          </p:cNvSpPr>
          <p:nvPr>
            <p:ph type="sldNum" sz="quarter" idx="12"/>
          </p:nvPr>
        </p:nvSpPr>
        <p:spPr>
          <a:xfrm>
            <a:off x="8610728" y="6356756"/>
            <a:ext cx="2742787" cy="364275"/>
          </a:xfrm>
          <a:prstGeom prst="rect">
            <a:avLst/>
          </a:prstGeom>
        </p:spPr>
        <p:txBody>
          <a:bodyPr/>
          <a:lstStyle/>
          <a:p>
            <a:pPr eaLnBrk="1" hangingPunct="1"/>
            <a:fld id="{8C92ADDF-ABC6-4EEC-846D-A1AE2D410679}" type="slidenum">
              <a:rPr lang="zh-CN" altLang="en-US" smtClean="0">
                <a:solidFill>
                  <a:prstClr val="black"/>
                </a:solidFill>
              </a:rPr>
              <a:pPr eaLnBrk="1" hangingPunct="1"/>
              <a:t>‹#›</a:t>
            </a:fld>
            <a:endParaRPr lang="zh-CN" altLang="en-US">
              <a:solidFill>
                <a:prstClr val="black"/>
              </a:solidFill>
            </a:endParaRPr>
          </a:p>
        </p:txBody>
      </p:sp>
    </p:spTree>
    <p:extLst>
      <p:ext uri="{BB962C8B-B14F-4D97-AF65-F5344CB8AC3E}">
        <p14:creationId xmlns="" xmlns:p14="http://schemas.microsoft.com/office/powerpoint/2010/main" val="30771597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节标题">
    <p:bg>
      <p:bgPr>
        <a:gradFill flip="none" rotWithShape="1">
          <a:gsLst>
            <a:gs pos="0">
              <a:srgbClr val="F4F4F4"/>
            </a:gs>
            <a:gs pos="35000">
              <a:srgbClr val="D4D4D4"/>
            </a:gs>
            <a:gs pos="100000">
              <a:srgbClr val="BABBBB"/>
            </a:gs>
          </a:gsLst>
          <a:lin ang="2700000" scaled="1"/>
          <a:tileRect/>
        </a:gra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a:stretch>
            <a:fillRect/>
          </a:stretch>
        </p:blipFill>
        <p:spPr>
          <a:xfrm rot="8889505">
            <a:off x="-191648" y="-118592"/>
            <a:ext cx="1114308" cy="1425529"/>
          </a:xfrm>
          <a:prstGeom prst="rect">
            <a:avLst/>
          </a:prstGeom>
        </p:spPr>
      </p:pic>
      <p:pic>
        <p:nvPicPr>
          <p:cNvPr id="5" name="图片 4"/>
          <p:cNvPicPr>
            <a:picLocks noChangeAspect="1"/>
          </p:cNvPicPr>
          <p:nvPr userDrawn="1"/>
        </p:nvPicPr>
        <p:blipFill rotWithShape="1">
          <a:blip r:embed="rId3" cstate="print">
            <a:extLst>
              <a:ext uri="{28A0092B-C50C-407E-A947-70E740481C1C}">
                <a14:useLocalDpi xmlns="" xmlns:a14="http://schemas.microsoft.com/office/drawing/2010/main" val="0"/>
              </a:ext>
            </a:extLst>
          </a:blip>
          <a:srcRect/>
          <a:stretch>
            <a:fillRect/>
          </a:stretch>
        </p:blipFill>
        <p:spPr>
          <a:xfrm>
            <a:off x="10192456" y="5272506"/>
            <a:ext cx="2382978" cy="1722050"/>
          </a:xfrm>
          <a:prstGeom prst="rect">
            <a:avLst/>
          </a:prstGeom>
        </p:spPr>
      </p:pic>
    </p:spTree>
    <p:extLst>
      <p:ext uri="{BB962C8B-B14F-4D97-AF65-F5344CB8AC3E}">
        <p14:creationId xmlns="" xmlns:p14="http://schemas.microsoft.com/office/powerpoint/2010/main" val="57114924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eaLnBrk="1" fontAlgn="auto" hangingPunct="1">
              <a:spcBef>
                <a:spcPts val="0"/>
              </a:spcBef>
              <a:spcAft>
                <a:spcPts val="0"/>
              </a:spcAft>
            </a:pPr>
            <a:fld id="{530820CF-B880-4189-942D-D702A7CBA730}" type="datetimeFigureOut">
              <a:rPr lang="zh-CN" altLang="en-US" smtClean="0">
                <a:solidFill>
                  <a:srgbClr val="393939"/>
                </a:solidFill>
                <a:latin typeface="Arial"/>
                <a:ea typeface="微软雅黑"/>
              </a:rPr>
              <a:pPr eaLnBrk="1" fontAlgn="auto" hangingPunct="1">
                <a:spcBef>
                  <a:spcPts val="0"/>
                </a:spcBef>
                <a:spcAft>
                  <a:spcPts val="0"/>
                </a:spcAft>
              </a:pPr>
              <a:t>2019/8/13</a:t>
            </a:fld>
            <a:endParaRPr lang="zh-CN" altLang="en-US">
              <a:solidFill>
                <a:srgbClr val="393939"/>
              </a:solidFill>
              <a:latin typeface="Arial"/>
              <a:ea typeface="微软雅黑"/>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eaLnBrk="1" fontAlgn="auto" hangingPunct="1">
              <a:spcBef>
                <a:spcPts val="0"/>
              </a:spcBef>
              <a:spcAft>
                <a:spcPts val="0"/>
              </a:spcAft>
            </a:pPr>
            <a:endParaRPr lang="zh-CN" altLang="en-US">
              <a:solidFill>
                <a:srgbClr val="393939"/>
              </a:solidFill>
              <a:latin typeface="Arial"/>
              <a:ea typeface="微软雅黑"/>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eaLnBrk="1" fontAlgn="auto" hangingPunct="1">
              <a:spcBef>
                <a:spcPts val="0"/>
              </a:spcBef>
              <a:spcAft>
                <a:spcPts val="0"/>
              </a:spcAft>
            </a:pPr>
            <a:fld id="{0C913308-F349-4B6D-A68A-DD1791B4A57B}" type="slidenum">
              <a:rPr lang="zh-CN" altLang="en-US" smtClean="0">
                <a:solidFill>
                  <a:srgbClr val="393939"/>
                </a:solidFill>
                <a:latin typeface="Arial"/>
                <a:ea typeface="微软雅黑"/>
              </a:rPr>
              <a:pPr eaLnBrk="1" fontAlgn="auto" hangingPunct="1">
                <a:spcBef>
                  <a:spcPts val="0"/>
                </a:spcBef>
                <a:spcAft>
                  <a:spcPts val="0"/>
                </a:spcAft>
              </a:pPr>
              <a:t>‹#›</a:t>
            </a:fld>
            <a:endParaRPr lang="zh-CN" altLang="en-US">
              <a:solidFill>
                <a:srgbClr val="393939"/>
              </a:solidFill>
              <a:latin typeface="Arial"/>
              <a:ea typeface="微软雅黑"/>
            </a:endParaRPr>
          </a:p>
        </p:txBody>
      </p:sp>
    </p:spTree>
    <p:extLst>
      <p:ext uri="{BB962C8B-B14F-4D97-AF65-F5344CB8AC3E}">
        <p14:creationId xmlns="" xmlns:p14="http://schemas.microsoft.com/office/powerpoint/2010/main" val="353277074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775D6424-2A38-4113-8D85-15E0655AD89C}" type="datetime1">
              <a:rPr lang="zh-CN" altLang="en-US"/>
              <a:pPr>
                <a:defRPr/>
              </a:pPr>
              <a:t>2019/8/13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180F63C7-9F3E-43CD-B8B1-682246650FD3}"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Lst>
  <mc:AlternateContent xmlns:mc="http://schemas.openxmlformats.org/markup-compatibility/2006">
    <mc:Choice xmlns="" xmlns:p14="http://schemas.microsoft.com/office/powerpoint/2010/main" Requires="p14">
      <p:transition spd="slow" p14:dur="1500" advClick="0" advTm="0">
        <p:random/>
      </p:transition>
    </mc:Choice>
    <mc:Fallback>
      <p:transition spd="slow" advClick="0" advTm="0">
        <p:random/>
      </p:transition>
    </mc:Fallback>
  </mc:AlternateContent>
  <p:hf hdr="0" ftr="0" dt="0"/>
  <p:txStyles>
    <p:titleStyle>
      <a:lvl1pPr algn="l" rtl="0" eaLnBrk="0" fontAlgn="base" hangingPunct="0">
        <a:lnSpc>
          <a:spcPct val="90000"/>
        </a:lnSpc>
        <a:spcBef>
          <a:spcPct val="0"/>
        </a:spcBef>
        <a:spcAft>
          <a:spcPct val="0"/>
        </a:spcAft>
        <a:defRPr sz="4400" kern="1200">
          <a:solidFill>
            <a:schemeClr val="tx1"/>
          </a:solidFill>
          <a:latin typeface="微软雅黑 Light" panose="020B0502040204020203" pitchFamily="34" charset="-122"/>
          <a:ea typeface="微软雅黑 Light" panose="020B0502040204020203" pitchFamily="34" charset="-122"/>
          <a:cs typeface="+mj-cs"/>
        </a:defRPr>
      </a:lvl1pPr>
      <a:lvl2pPr algn="l" rtl="0" eaLnBrk="0" fontAlgn="base" hangingPunct="0">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2pPr>
      <a:lvl3pPr algn="l" rtl="0" eaLnBrk="0" fontAlgn="base" hangingPunct="0">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3pPr>
      <a:lvl4pPr algn="l" rtl="0" eaLnBrk="0" fontAlgn="base" hangingPunct="0">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4pPr>
      <a:lvl5pPr algn="l" rtl="0" eaLnBrk="0" fontAlgn="base" hangingPunct="0">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5pPr>
      <a:lvl6pPr marL="457200" algn="l" rtl="0" fontAlgn="base">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6pPr>
      <a:lvl7pPr marL="914400" algn="l" rtl="0" fontAlgn="base">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7pPr>
      <a:lvl8pPr marL="1371600" algn="l" rtl="0" fontAlgn="base">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8pPr>
      <a:lvl9pPr marL="1828800" algn="l" rtl="0" fontAlgn="base">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DFF2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endParaRPr lang="zh-CN" altLang="en-US" sz="1705">
              <a:solidFill>
                <a:prstClr val="white"/>
              </a:solidFill>
            </a:endParaRPr>
          </a:p>
        </p:txBody>
      </p:sp>
    </p:spTree>
    <p:extLst>
      <p:ext uri="{BB962C8B-B14F-4D97-AF65-F5344CB8AC3E}">
        <p14:creationId xmlns="" xmlns:p14="http://schemas.microsoft.com/office/powerpoint/2010/main" val="2608526906"/>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p:timing>
    <p:tnLst>
      <p:par>
        <p:cTn id="1" dur="indefinite" restart="never" nodeType="tmRoot"/>
      </p:par>
    </p:tnLst>
  </p:timing>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tags" Target="../tags/tag3.xml"/><Relationship Id="rId7" Type="http://schemas.openxmlformats.org/officeDocument/2006/relationships/chart" Target="../charts/char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chart" Target="../charts/chart1.xml"/><Relationship Id="rId5" Type="http://schemas.openxmlformats.org/officeDocument/2006/relationships/image" Target="../media/image27.jpeg"/><Relationship Id="rId10" Type="http://schemas.openxmlformats.org/officeDocument/2006/relationships/image" Target="../media/image31.jpeg"/><Relationship Id="rId4" Type="http://schemas.openxmlformats.org/officeDocument/2006/relationships/slideLayout" Target="../slideLayouts/slideLayout1.xml"/><Relationship Id="rId9" Type="http://schemas.openxmlformats.org/officeDocument/2006/relationships/image" Target="../media/image3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5.xml.rels><?xml version="1.0" encoding="UTF-8" standalone="yes"?>
<Relationships xmlns="http://schemas.openxmlformats.org/package/2006/relationships"><Relationship Id="rId8" Type="http://schemas.openxmlformats.org/officeDocument/2006/relationships/image" Target="../media/image51.png"/><Relationship Id="rId3" Type="http://schemas.microsoft.com/office/2007/relationships/hdphoto" Target="../media/hdphoto3.wdp"/><Relationship Id="rId7" Type="http://schemas.openxmlformats.org/officeDocument/2006/relationships/image" Target="../media/image50.png"/><Relationship Id="rId2" Type="http://schemas.openxmlformats.org/officeDocument/2006/relationships/image" Target="../media/image47.png"/><Relationship Id="rId1" Type="http://schemas.openxmlformats.org/officeDocument/2006/relationships/slideLayout" Target="../slideLayouts/slideLayout1.xml"/><Relationship Id="rId6" Type="http://schemas.openxmlformats.org/officeDocument/2006/relationships/image" Target="../media/image49.png"/><Relationship Id="rId5" Type="http://schemas.microsoft.com/office/2007/relationships/hdphoto" Target="../media/hdphoto4.wdp"/><Relationship Id="rId4" Type="http://schemas.openxmlformats.org/officeDocument/2006/relationships/image" Target="../media/image48.png"/></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5" name="椭圆 94"/>
          <p:cNvSpPr/>
          <p:nvPr/>
        </p:nvSpPr>
        <p:spPr>
          <a:xfrm>
            <a:off x="4837115" y="2486025"/>
            <a:ext cx="517525" cy="5191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8" name="椭圆 97"/>
          <p:cNvSpPr/>
          <p:nvPr/>
        </p:nvSpPr>
        <p:spPr>
          <a:xfrm>
            <a:off x="11339513" y="1122364"/>
            <a:ext cx="501650" cy="5000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9" name="椭圆 98"/>
          <p:cNvSpPr/>
          <p:nvPr/>
        </p:nvSpPr>
        <p:spPr>
          <a:xfrm flipV="1">
            <a:off x="10172644" y="2347914"/>
            <a:ext cx="384175" cy="384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1" name="椭圆 100"/>
          <p:cNvSpPr/>
          <p:nvPr/>
        </p:nvSpPr>
        <p:spPr>
          <a:xfrm>
            <a:off x="5787470" y="5742420"/>
            <a:ext cx="471487" cy="471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 name="椭圆 101"/>
          <p:cNvSpPr/>
          <p:nvPr/>
        </p:nvSpPr>
        <p:spPr>
          <a:xfrm>
            <a:off x="10852095" y="2658270"/>
            <a:ext cx="271463" cy="2714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3" name="椭圆 102"/>
          <p:cNvSpPr/>
          <p:nvPr/>
        </p:nvSpPr>
        <p:spPr>
          <a:xfrm>
            <a:off x="10112320" y="3436145"/>
            <a:ext cx="269875" cy="2714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5" name="椭圆 104"/>
          <p:cNvSpPr/>
          <p:nvPr/>
        </p:nvSpPr>
        <p:spPr>
          <a:xfrm>
            <a:off x="7527927" y="5897563"/>
            <a:ext cx="549275"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7" name="椭圆 106"/>
          <p:cNvSpPr/>
          <p:nvPr/>
        </p:nvSpPr>
        <p:spPr>
          <a:xfrm>
            <a:off x="10744201" y="336552"/>
            <a:ext cx="282575" cy="2857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8" name="椭圆 107"/>
          <p:cNvSpPr/>
          <p:nvPr/>
        </p:nvSpPr>
        <p:spPr>
          <a:xfrm>
            <a:off x="3354394" y="5622925"/>
            <a:ext cx="550862"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9" name="椭圆 108"/>
          <p:cNvSpPr/>
          <p:nvPr/>
        </p:nvSpPr>
        <p:spPr>
          <a:xfrm flipH="1">
            <a:off x="5398532" y="4775633"/>
            <a:ext cx="368300" cy="3683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0" name="椭圆 119"/>
          <p:cNvSpPr/>
          <p:nvPr/>
        </p:nvSpPr>
        <p:spPr>
          <a:xfrm>
            <a:off x="10304463" y="5583238"/>
            <a:ext cx="522287" cy="5222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 name="椭圆 121"/>
          <p:cNvSpPr/>
          <p:nvPr/>
        </p:nvSpPr>
        <p:spPr>
          <a:xfrm flipH="1">
            <a:off x="4757182" y="3681845"/>
            <a:ext cx="415925" cy="4175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9" name="椭圆 128"/>
          <p:cNvSpPr/>
          <p:nvPr/>
        </p:nvSpPr>
        <p:spPr>
          <a:xfrm>
            <a:off x="11652250" y="4589463"/>
            <a:ext cx="728663" cy="7302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0" name="椭圆 129"/>
          <p:cNvSpPr/>
          <p:nvPr/>
        </p:nvSpPr>
        <p:spPr>
          <a:xfrm>
            <a:off x="10537825" y="6399213"/>
            <a:ext cx="412750" cy="4127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1" name="椭圆 130"/>
          <p:cNvSpPr/>
          <p:nvPr/>
        </p:nvSpPr>
        <p:spPr>
          <a:xfrm>
            <a:off x="4434920" y="5431270"/>
            <a:ext cx="730250" cy="7286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6" name="椭圆 135"/>
          <p:cNvSpPr/>
          <p:nvPr/>
        </p:nvSpPr>
        <p:spPr>
          <a:xfrm>
            <a:off x="6060958" y="1575734"/>
            <a:ext cx="490538" cy="49053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1" name="椭圆 210"/>
          <p:cNvSpPr/>
          <p:nvPr/>
        </p:nvSpPr>
        <p:spPr>
          <a:xfrm flipH="1">
            <a:off x="10634664" y="3398044"/>
            <a:ext cx="444500" cy="444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2" name="椭圆 211"/>
          <p:cNvSpPr/>
          <p:nvPr/>
        </p:nvSpPr>
        <p:spPr>
          <a:xfrm>
            <a:off x="4667252" y="1325563"/>
            <a:ext cx="628650" cy="6270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3" name="椭圆 212"/>
          <p:cNvSpPr/>
          <p:nvPr/>
        </p:nvSpPr>
        <p:spPr>
          <a:xfrm flipH="1">
            <a:off x="7173858" y="261939"/>
            <a:ext cx="266700" cy="2682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4" name="椭圆 213"/>
          <p:cNvSpPr/>
          <p:nvPr/>
        </p:nvSpPr>
        <p:spPr>
          <a:xfrm rot="11047877" flipV="1">
            <a:off x="9009008" y="607220"/>
            <a:ext cx="149225" cy="149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 name="椭圆 214"/>
          <p:cNvSpPr/>
          <p:nvPr/>
        </p:nvSpPr>
        <p:spPr>
          <a:xfrm flipH="1">
            <a:off x="9482139" y="745333"/>
            <a:ext cx="601662" cy="6000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6" name="椭圆 215"/>
          <p:cNvSpPr/>
          <p:nvPr/>
        </p:nvSpPr>
        <p:spPr>
          <a:xfrm>
            <a:off x="9336089" y="1874046"/>
            <a:ext cx="382587" cy="3825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9" name="椭圆 218"/>
          <p:cNvSpPr/>
          <p:nvPr/>
        </p:nvSpPr>
        <p:spPr>
          <a:xfrm>
            <a:off x="10585452" y="5068094"/>
            <a:ext cx="541337" cy="542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0" name="椭圆 219"/>
          <p:cNvSpPr/>
          <p:nvPr/>
        </p:nvSpPr>
        <p:spPr>
          <a:xfrm flipV="1">
            <a:off x="10807701" y="1617664"/>
            <a:ext cx="274637" cy="276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96" name="图片 195"/>
          <p:cNvPicPr>
            <a:picLocks noChangeAspect="1"/>
          </p:cNvPicPr>
          <p:nvPr/>
        </p:nvPicPr>
        <p:blipFill>
          <a:blip r:embed="rId2" cstate="print"/>
          <a:srcRect l="36905" t="33759" r="32570" b="22025"/>
          <a:stretch>
            <a:fillRect/>
          </a:stretch>
        </p:blipFill>
        <p:spPr>
          <a:xfrm rot="1501864">
            <a:off x="6982611" y="610389"/>
            <a:ext cx="407562" cy="407562"/>
          </a:xfrm>
          <a:custGeom>
            <a:avLst/>
            <a:gdLst>
              <a:gd name="connsiteX0" fmla="*/ 588998 w 1177996"/>
              <a:gd name="connsiteY0" fmla="*/ 0 h 1177994"/>
              <a:gd name="connsiteX1" fmla="*/ 1177996 w 1177996"/>
              <a:gd name="connsiteY1" fmla="*/ 588997 h 1177994"/>
              <a:gd name="connsiteX2" fmla="*/ 588998 w 1177996"/>
              <a:gd name="connsiteY2" fmla="*/ 1177994 h 1177994"/>
              <a:gd name="connsiteX3" fmla="*/ 0 w 1177996"/>
              <a:gd name="connsiteY3" fmla="*/ 588997 h 1177994"/>
              <a:gd name="connsiteX4" fmla="*/ 588998 w 1177996"/>
              <a:gd name="connsiteY4" fmla="*/ 0 h 1177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7996" h="1177994">
                <a:moveTo>
                  <a:pt x="588998" y="0"/>
                </a:moveTo>
                <a:cubicBezTo>
                  <a:pt x="914293" y="0"/>
                  <a:pt x="1177996" y="263703"/>
                  <a:pt x="1177996" y="588997"/>
                </a:cubicBezTo>
                <a:cubicBezTo>
                  <a:pt x="1177996" y="914291"/>
                  <a:pt x="914293" y="1177994"/>
                  <a:pt x="588998" y="1177994"/>
                </a:cubicBezTo>
                <a:cubicBezTo>
                  <a:pt x="263703" y="1177994"/>
                  <a:pt x="0" y="914291"/>
                  <a:pt x="0" y="588997"/>
                </a:cubicBezTo>
                <a:cubicBezTo>
                  <a:pt x="0" y="263703"/>
                  <a:pt x="263703" y="0"/>
                  <a:pt x="588998" y="0"/>
                </a:cubicBezTo>
                <a:close/>
              </a:path>
            </a:pathLst>
          </a:custGeom>
        </p:spPr>
      </p:pic>
      <p:sp>
        <p:nvSpPr>
          <p:cNvPr id="197" name="椭圆 196"/>
          <p:cNvSpPr/>
          <p:nvPr/>
        </p:nvSpPr>
        <p:spPr>
          <a:xfrm>
            <a:off x="11261725" y="5419725"/>
            <a:ext cx="271463" cy="2714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8" name="椭圆 197"/>
          <p:cNvSpPr/>
          <p:nvPr/>
        </p:nvSpPr>
        <p:spPr>
          <a:xfrm flipV="1">
            <a:off x="11339513" y="6289675"/>
            <a:ext cx="276225" cy="2746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1" name="椭圆 200"/>
          <p:cNvSpPr/>
          <p:nvPr/>
        </p:nvSpPr>
        <p:spPr>
          <a:xfrm>
            <a:off x="7436459" y="309416"/>
            <a:ext cx="477838" cy="4778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2" name="Freeform 14">
            <a:extLst>
              <a:ext uri="{FF2B5EF4-FFF2-40B4-BE49-F238E27FC236}">
                <a16:creationId xmlns="" xmlns:a16="http://schemas.microsoft.com/office/drawing/2014/main" id="{9CD8E8F6-3D78-494E-B3DC-BFB4DAC4E79C}"/>
              </a:ext>
            </a:extLst>
          </p:cNvPr>
          <p:cNvSpPr>
            <a:spLocks/>
          </p:cNvSpPr>
          <p:nvPr/>
        </p:nvSpPr>
        <p:spPr bwMode="auto">
          <a:xfrm>
            <a:off x="6868032" y="-114890"/>
            <a:ext cx="30029" cy="6256"/>
          </a:xfrm>
          <a:custGeom>
            <a:avLst/>
            <a:gdLst>
              <a:gd name="T0" fmla="*/ 14 w 14"/>
              <a:gd name="T1" fmla="*/ 3 h 3"/>
              <a:gd name="T2" fmla="*/ 0 w 14"/>
              <a:gd name="T3" fmla="*/ 0 h 3"/>
              <a:gd name="T4" fmla="*/ 14 w 14"/>
              <a:gd name="T5" fmla="*/ 3 h 3"/>
            </a:gdLst>
            <a:ahLst/>
            <a:cxnLst>
              <a:cxn ang="0">
                <a:pos x="T0" y="T1"/>
              </a:cxn>
              <a:cxn ang="0">
                <a:pos x="T2" y="T3"/>
              </a:cxn>
              <a:cxn ang="0">
                <a:pos x="T4" y="T5"/>
              </a:cxn>
            </a:cxnLst>
            <a:rect l="0" t="0" r="r" b="b"/>
            <a:pathLst>
              <a:path w="14" h="3">
                <a:moveTo>
                  <a:pt x="14" y="3"/>
                </a:moveTo>
                <a:cubicBezTo>
                  <a:pt x="9" y="2"/>
                  <a:pt x="5" y="1"/>
                  <a:pt x="0" y="0"/>
                </a:cubicBezTo>
                <a:cubicBezTo>
                  <a:pt x="5" y="1"/>
                  <a:pt x="9" y="2"/>
                  <a:pt x="14" y="3"/>
                </a:cubicBezTo>
                <a:close/>
              </a:path>
            </a:pathLst>
          </a:custGeom>
          <a:solidFill>
            <a:srgbClr val="226AB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0">
            <a:extLst>
              <a:ext uri="{FF2B5EF4-FFF2-40B4-BE49-F238E27FC236}">
                <a16:creationId xmlns="" xmlns:a16="http://schemas.microsoft.com/office/drawing/2014/main" id="{EFDF50FB-C6D4-4A2D-B2C6-840C84BA98BF}"/>
              </a:ext>
            </a:extLst>
          </p:cNvPr>
          <p:cNvSpPr>
            <a:spLocks/>
          </p:cNvSpPr>
          <p:nvPr/>
        </p:nvSpPr>
        <p:spPr bwMode="auto">
          <a:xfrm rot="382501">
            <a:off x="-1518091" y="619678"/>
            <a:ext cx="5422962" cy="1496684"/>
          </a:xfrm>
          <a:custGeom>
            <a:avLst/>
            <a:gdLst>
              <a:gd name="T0" fmla="*/ 167 w 884"/>
              <a:gd name="T1" fmla="*/ 16 h 327"/>
              <a:gd name="T2" fmla="*/ 70 w 884"/>
              <a:gd name="T3" fmla="*/ 60 h 327"/>
              <a:gd name="T4" fmla="*/ 16 w 884"/>
              <a:gd name="T5" fmla="*/ 166 h 327"/>
              <a:gd name="T6" fmla="*/ 0 w 884"/>
              <a:gd name="T7" fmla="*/ 207 h 327"/>
              <a:gd name="T8" fmla="*/ 102 w 884"/>
              <a:gd name="T9" fmla="*/ 154 h 327"/>
              <a:gd name="T10" fmla="*/ 712 w 884"/>
              <a:gd name="T11" fmla="*/ 286 h 327"/>
              <a:gd name="T12" fmla="*/ 770 w 884"/>
              <a:gd name="T13" fmla="*/ 147 h 327"/>
              <a:gd name="T14" fmla="*/ 167 w 884"/>
              <a:gd name="T15" fmla="*/ 16 h 3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327">
                <a:moveTo>
                  <a:pt x="167" y="16"/>
                </a:moveTo>
                <a:cubicBezTo>
                  <a:pt x="116" y="22"/>
                  <a:pt x="84" y="38"/>
                  <a:pt x="70" y="60"/>
                </a:cubicBezTo>
                <a:cubicBezTo>
                  <a:pt x="32" y="127"/>
                  <a:pt x="32" y="128"/>
                  <a:pt x="16" y="166"/>
                </a:cubicBezTo>
                <a:cubicBezTo>
                  <a:pt x="0" y="207"/>
                  <a:pt x="0" y="207"/>
                  <a:pt x="0" y="207"/>
                </a:cubicBezTo>
                <a:cubicBezTo>
                  <a:pt x="12" y="179"/>
                  <a:pt x="45" y="161"/>
                  <a:pt x="102" y="154"/>
                </a:cubicBezTo>
                <a:cubicBezTo>
                  <a:pt x="239" y="137"/>
                  <a:pt x="476" y="192"/>
                  <a:pt x="712" y="286"/>
                </a:cubicBezTo>
                <a:cubicBezTo>
                  <a:pt x="820" y="327"/>
                  <a:pt x="884" y="179"/>
                  <a:pt x="770" y="147"/>
                </a:cubicBezTo>
                <a:cubicBezTo>
                  <a:pt x="537" y="54"/>
                  <a:pt x="302" y="0"/>
                  <a:pt x="167" y="16"/>
                </a:cubicBezTo>
                <a:close/>
              </a:path>
            </a:pathLst>
          </a:custGeom>
          <a:solidFill>
            <a:srgbClr val="76AF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6">
            <a:extLst>
              <a:ext uri="{FF2B5EF4-FFF2-40B4-BE49-F238E27FC236}">
                <a16:creationId xmlns="" xmlns:a16="http://schemas.microsoft.com/office/drawing/2014/main" id="{D30229BD-FA80-479B-B377-8B63A0E12AB3}"/>
              </a:ext>
            </a:extLst>
          </p:cNvPr>
          <p:cNvSpPr>
            <a:spLocks/>
          </p:cNvSpPr>
          <p:nvPr/>
        </p:nvSpPr>
        <p:spPr bwMode="auto">
          <a:xfrm rot="382501">
            <a:off x="-1363061" y="4149993"/>
            <a:ext cx="2024276" cy="741573"/>
          </a:xfrm>
          <a:custGeom>
            <a:avLst/>
            <a:gdLst>
              <a:gd name="T0" fmla="*/ 72 w 330"/>
              <a:gd name="T1" fmla="*/ 3 h 162"/>
              <a:gd name="T2" fmla="*/ 175 w 330"/>
              <a:gd name="T3" fmla="*/ 9 h 162"/>
              <a:gd name="T4" fmla="*/ 220 w 330"/>
              <a:gd name="T5" fmla="*/ 128 h 162"/>
              <a:gd name="T6" fmla="*/ 102 w 330"/>
              <a:gd name="T7" fmla="*/ 162 h 162"/>
              <a:gd name="T8" fmla="*/ 102 w 330"/>
              <a:gd name="T9" fmla="*/ 162 h 162"/>
              <a:gd name="T10" fmla="*/ 40 w 330"/>
              <a:gd name="T11" fmla="*/ 96 h 162"/>
              <a:gd name="T12" fmla="*/ 72 w 330"/>
              <a:gd name="T13" fmla="*/ 3 h 162"/>
            </a:gdLst>
            <a:ahLst/>
            <a:cxnLst>
              <a:cxn ang="0">
                <a:pos x="T0" y="T1"/>
              </a:cxn>
              <a:cxn ang="0">
                <a:pos x="T2" y="T3"/>
              </a:cxn>
              <a:cxn ang="0">
                <a:pos x="T4" y="T5"/>
              </a:cxn>
              <a:cxn ang="0">
                <a:pos x="T6" y="T7"/>
              </a:cxn>
              <a:cxn ang="0">
                <a:pos x="T8" y="T9"/>
              </a:cxn>
              <a:cxn ang="0">
                <a:pos x="T10" y="T11"/>
              </a:cxn>
              <a:cxn ang="0">
                <a:pos x="T12" y="T13"/>
              </a:cxn>
            </a:cxnLst>
            <a:rect l="0" t="0" r="r" b="b"/>
            <a:pathLst>
              <a:path w="330" h="162">
                <a:moveTo>
                  <a:pt x="72" y="3"/>
                </a:moveTo>
                <a:cubicBezTo>
                  <a:pt x="100" y="0"/>
                  <a:pt x="135" y="2"/>
                  <a:pt x="175" y="9"/>
                </a:cubicBezTo>
                <a:cubicBezTo>
                  <a:pt x="281" y="20"/>
                  <a:pt x="330" y="146"/>
                  <a:pt x="220" y="128"/>
                </a:cubicBezTo>
                <a:cubicBezTo>
                  <a:pt x="194" y="124"/>
                  <a:pt x="53" y="110"/>
                  <a:pt x="102" y="162"/>
                </a:cubicBezTo>
                <a:cubicBezTo>
                  <a:pt x="102" y="162"/>
                  <a:pt x="102" y="162"/>
                  <a:pt x="102" y="162"/>
                </a:cubicBezTo>
                <a:cubicBezTo>
                  <a:pt x="102" y="162"/>
                  <a:pt x="54" y="112"/>
                  <a:pt x="40" y="96"/>
                </a:cubicBezTo>
                <a:cubicBezTo>
                  <a:pt x="0" y="47"/>
                  <a:pt x="8" y="11"/>
                  <a:pt x="72" y="3"/>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7">
            <a:extLst>
              <a:ext uri="{FF2B5EF4-FFF2-40B4-BE49-F238E27FC236}">
                <a16:creationId xmlns="" xmlns:a16="http://schemas.microsoft.com/office/drawing/2014/main" id="{FB8AA4B0-D728-4C3F-AFDF-FC639D2372B7}"/>
              </a:ext>
            </a:extLst>
          </p:cNvPr>
          <p:cNvSpPr>
            <a:spLocks/>
          </p:cNvSpPr>
          <p:nvPr/>
        </p:nvSpPr>
        <p:spPr bwMode="auto">
          <a:xfrm rot="382501">
            <a:off x="-1845330" y="3293252"/>
            <a:ext cx="3374467" cy="1093557"/>
          </a:xfrm>
          <a:custGeom>
            <a:avLst/>
            <a:gdLst>
              <a:gd name="T0" fmla="*/ 18 w 550"/>
              <a:gd name="T1" fmla="*/ 94 h 239"/>
              <a:gd name="T2" fmla="*/ 34 w 550"/>
              <a:gd name="T3" fmla="*/ 132 h 239"/>
              <a:gd name="T4" fmla="*/ 95 w 550"/>
              <a:gd name="T5" fmla="*/ 238 h 239"/>
              <a:gd name="T6" fmla="*/ 141 w 550"/>
              <a:gd name="T7" fmla="*/ 151 h 239"/>
              <a:gd name="T8" fmla="*/ 444 w 550"/>
              <a:gd name="T9" fmla="*/ 207 h 239"/>
              <a:gd name="T10" fmla="*/ 466 w 550"/>
              <a:gd name="T11" fmla="*/ 79 h 239"/>
              <a:gd name="T12" fmla="*/ 92 w 550"/>
              <a:gd name="T13" fmla="*/ 11 h 239"/>
              <a:gd name="T14" fmla="*/ 18 w 550"/>
              <a:gd name="T15" fmla="*/ 94 h 2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0" h="239">
                <a:moveTo>
                  <a:pt x="18" y="94"/>
                </a:moveTo>
                <a:cubicBezTo>
                  <a:pt x="34" y="132"/>
                  <a:pt x="34" y="132"/>
                  <a:pt x="34" y="132"/>
                </a:cubicBezTo>
                <a:cubicBezTo>
                  <a:pt x="63" y="188"/>
                  <a:pt x="66" y="195"/>
                  <a:pt x="95" y="238"/>
                </a:cubicBezTo>
                <a:cubicBezTo>
                  <a:pt x="63" y="192"/>
                  <a:pt x="76" y="158"/>
                  <a:pt x="141" y="151"/>
                </a:cubicBezTo>
                <a:cubicBezTo>
                  <a:pt x="211" y="142"/>
                  <a:pt x="325" y="165"/>
                  <a:pt x="444" y="207"/>
                </a:cubicBezTo>
                <a:cubicBezTo>
                  <a:pt x="518" y="239"/>
                  <a:pt x="550" y="114"/>
                  <a:pt x="466" y="79"/>
                </a:cubicBezTo>
                <a:cubicBezTo>
                  <a:pt x="318" y="28"/>
                  <a:pt x="178" y="0"/>
                  <a:pt x="92" y="11"/>
                </a:cubicBezTo>
                <a:cubicBezTo>
                  <a:pt x="23" y="19"/>
                  <a:pt x="0" y="50"/>
                  <a:pt x="18" y="94"/>
                </a:cubicBezTo>
                <a:close/>
              </a:path>
            </a:pathLst>
          </a:custGeom>
          <a:solidFill>
            <a:srgbClr val="76AF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8">
            <a:extLst>
              <a:ext uri="{FF2B5EF4-FFF2-40B4-BE49-F238E27FC236}">
                <a16:creationId xmlns="" xmlns:a16="http://schemas.microsoft.com/office/drawing/2014/main" id="{039DE70F-A1B0-4B9E-92BB-7C9FFB8D9AA9}"/>
              </a:ext>
            </a:extLst>
          </p:cNvPr>
          <p:cNvSpPr>
            <a:spLocks/>
          </p:cNvSpPr>
          <p:nvPr/>
        </p:nvSpPr>
        <p:spPr bwMode="auto">
          <a:xfrm rot="382501">
            <a:off x="-2004729" y="2413750"/>
            <a:ext cx="6424000" cy="2131458"/>
          </a:xfrm>
          <a:custGeom>
            <a:avLst/>
            <a:gdLst>
              <a:gd name="T0" fmla="*/ 3 w 1047"/>
              <a:gd name="T1" fmla="*/ 95 h 466"/>
              <a:gd name="T2" fmla="*/ 6 w 1047"/>
              <a:gd name="T3" fmla="*/ 130 h 466"/>
              <a:gd name="T4" fmla="*/ 27 w 1047"/>
              <a:gd name="T5" fmla="*/ 245 h 466"/>
              <a:gd name="T6" fmla="*/ 29 w 1047"/>
              <a:gd name="T7" fmla="*/ 252 h 466"/>
              <a:gd name="T8" fmla="*/ 112 w 1047"/>
              <a:gd name="T9" fmla="*/ 172 h 466"/>
              <a:gd name="T10" fmla="*/ 852 w 1047"/>
              <a:gd name="T11" fmla="*/ 398 h 466"/>
              <a:gd name="T12" fmla="*/ 941 w 1047"/>
              <a:gd name="T13" fmla="*/ 282 h 466"/>
              <a:gd name="T14" fmla="*/ 99 w 1047"/>
              <a:gd name="T15" fmla="*/ 22 h 466"/>
              <a:gd name="T16" fmla="*/ 3 w 1047"/>
              <a:gd name="T17" fmla="*/ 95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7" h="466">
                <a:moveTo>
                  <a:pt x="3" y="95"/>
                </a:moveTo>
                <a:cubicBezTo>
                  <a:pt x="6" y="130"/>
                  <a:pt x="6" y="130"/>
                  <a:pt x="6" y="130"/>
                </a:cubicBezTo>
                <a:cubicBezTo>
                  <a:pt x="16" y="201"/>
                  <a:pt x="16" y="204"/>
                  <a:pt x="27" y="245"/>
                </a:cubicBezTo>
                <a:cubicBezTo>
                  <a:pt x="29" y="252"/>
                  <a:pt x="29" y="252"/>
                  <a:pt x="29" y="252"/>
                </a:cubicBezTo>
                <a:cubicBezTo>
                  <a:pt x="17" y="210"/>
                  <a:pt x="43" y="180"/>
                  <a:pt x="112" y="172"/>
                </a:cubicBezTo>
                <a:cubicBezTo>
                  <a:pt x="272" y="152"/>
                  <a:pt x="602" y="252"/>
                  <a:pt x="852" y="398"/>
                </a:cubicBezTo>
                <a:cubicBezTo>
                  <a:pt x="950" y="466"/>
                  <a:pt x="1047" y="334"/>
                  <a:pt x="941" y="282"/>
                </a:cubicBezTo>
                <a:cubicBezTo>
                  <a:pt x="658" y="116"/>
                  <a:pt x="281" y="0"/>
                  <a:pt x="99" y="22"/>
                </a:cubicBezTo>
                <a:cubicBezTo>
                  <a:pt x="32" y="30"/>
                  <a:pt x="0" y="57"/>
                  <a:pt x="3" y="95"/>
                </a:cubicBezTo>
                <a:close/>
              </a:path>
            </a:pathLst>
          </a:custGeom>
          <a:solidFill>
            <a:srgbClr val="C8C2A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9">
            <a:extLst>
              <a:ext uri="{FF2B5EF4-FFF2-40B4-BE49-F238E27FC236}">
                <a16:creationId xmlns="" xmlns:a16="http://schemas.microsoft.com/office/drawing/2014/main" id="{6C83CAC7-4DDD-449C-95DA-57CD6D964E1C}"/>
              </a:ext>
            </a:extLst>
          </p:cNvPr>
          <p:cNvSpPr>
            <a:spLocks/>
          </p:cNvSpPr>
          <p:nvPr/>
        </p:nvSpPr>
        <p:spPr bwMode="auto">
          <a:xfrm rot="382501">
            <a:off x="-1873263" y="1491920"/>
            <a:ext cx="6068793" cy="1820088"/>
          </a:xfrm>
          <a:custGeom>
            <a:avLst/>
            <a:gdLst>
              <a:gd name="T0" fmla="*/ 20 w 989"/>
              <a:gd name="T1" fmla="*/ 81 h 398"/>
              <a:gd name="T2" fmla="*/ 18 w 989"/>
              <a:gd name="T3" fmla="*/ 93 h 398"/>
              <a:gd name="T4" fmla="*/ 1 w 989"/>
              <a:gd name="T5" fmla="*/ 211 h 398"/>
              <a:gd name="T6" fmla="*/ 0 w 989"/>
              <a:gd name="T7" fmla="*/ 241 h 398"/>
              <a:gd name="T8" fmla="*/ 99 w 989"/>
              <a:gd name="T9" fmla="*/ 170 h 398"/>
              <a:gd name="T10" fmla="*/ 799 w 989"/>
              <a:gd name="T11" fmla="*/ 350 h 398"/>
              <a:gd name="T12" fmla="*/ 873 w 989"/>
              <a:gd name="T13" fmla="*/ 215 h 398"/>
              <a:gd name="T14" fmla="*/ 124 w 989"/>
              <a:gd name="T15" fmla="*/ 20 h 398"/>
              <a:gd name="T16" fmla="*/ 20 w 989"/>
              <a:gd name="T17" fmla="*/ 81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9" h="398">
                <a:moveTo>
                  <a:pt x="20" y="81"/>
                </a:moveTo>
                <a:cubicBezTo>
                  <a:pt x="18" y="93"/>
                  <a:pt x="18" y="93"/>
                  <a:pt x="18" y="93"/>
                </a:cubicBezTo>
                <a:cubicBezTo>
                  <a:pt x="4" y="167"/>
                  <a:pt x="3" y="169"/>
                  <a:pt x="1" y="211"/>
                </a:cubicBezTo>
                <a:cubicBezTo>
                  <a:pt x="0" y="241"/>
                  <a:pt x="0" y="241"/>
                  <a:pt x="0" y="241"/>
                </a:cubicBezTo>
                <a:cubicBezTo>
                  <a:pt x="0" y="204"/>
                  <a:pt x="32" y="179"/>
                  <a:pt x="99" y="170"/>
                </a:cubicBezTo>
                <a:cubicBezTo>
                  <a:pt x="252" y="152"/>
                  <a:pt x="540" y="229"/>
                  <a:pt x="799" y="350"/>
                </a:cubicBezTo>
                <a:cubicBezTo>
                  <a:pt x="894" y="398"/>
                  <a:pt x="989" y="269"/>
                  <a:pt x="873" y="215"/>
                </a:cubicBezTo>
                <a:cubicBezTo>
                  <a:pt x="597" y="83"/>
                  <a:pt x="288" y="0"/>
                  <a:pt x="124" y="20"/>
                </a:cubicBezTo>
                <a:cubicBezTo>
                  <a:pt x="62" y="28"/>
                  <a:pt x="28" y="49"/>
                  <a:pt x="20" y="81"/>
                </a:cubicBezTo>
                <a:close/>
              </a:path>
            </a:pathLst>
          </a:custGeom>
          <a:solidFill>
            <a:srgbClr val="FFC53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2">
            <a:extLst>
              <a:ext uri="{FF2B5EF4-FFF2-40B4-BE49-F238E27FC236}">
                <a16:creationId xmlns="" xmlns:a16="http://schemas.microsoft.com/office/drawing/2014/main" id="{3F049ADD-F69F-4074-B68C-3D34A1ED6488}"/>
              </a:ext>
            </a:extLst>
          </p:cNvPr>
          <p:cNvSpPr>
            <a:spLocks/>
          </p:cNvSpPr>
          <p:nvPr/>
        </p:nvSpPr>
        <p:spPr bwMode="auto">
          <a:xfrm rot="382501">
            <a:off x="-804361" y="-13207"/>
            <a:ext cx="4393669" cy="1089044"/>
          </a:xfrm>
          <a:custGeom>
            <a:avLst/>
            <a:gdLst>
              <a:gd name="T0" fmla="*/ 185 w 716"/>
              <a:gd name="T1" fmla="*/ 13 h 238"/>
              <a:gd name="T2" fmla="*/ 108 w 716"/>
              <a:gd name="T3" fmla="*/ 40 h 238"/>
              <a:gd name="T4" fmla="*/ 70 w 716"/>
              <a:gd name="T5" fmla="*/ 76 h 238"/>
              <a:gd name="T6" fmla="*/ 0 w 716"/>
              <a:gd name="T7" fmla="*/ 158 h 238"/>
              <a:gd name="T8" fmla="*/ 93 w 716"/>
              <a:gd name="T9" fmla="*/ 118 h 238"/>
              <a:gd name="T10" fmla="*/ 571 w 716"/>
              <a:gd name="T11" fmla="*/ 203 h 238"/>
              <a:gd name="T12" fmla="*/ 629 w 716"/>
              <a:gd name="T13" fmla="*/ 92 h 238"/>
              <a:gd name="T14" fmla="*/ 185 w 716"/>
              <a:gd name="T15" fmla="*/ 13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6" h="238">
                <a:moveTo>
                  <a:pt x="185" y="13"/>
                </a:moveTo>
                <a:cubicBezTo>
                  <a:pt x="150" y="17"/>
                  <a:pt x="124" y="27"/>
                  <a:pt x="108" y="40"/>
                </a:cubicBezTo>
                <a:cubicBezTo>
                  <a:pt x="70" y="76"/>
                  <a:pt x="70" y="76"/>
                  <a:pt x="70" y="76"/>
                </a:cubicBezTo>
                <a:cubicBezTo>
                  <a:pt x="48" y="99"/>
                  <a:pt x="20" y="132"/>
                  <a:pt x="0" y="158"/>
                </a:cubicBezTo>
                <a:cubicBezTo>
                  <a:pt x="15" y="137"/>
                  <a:pt x="45" y="123"/>
                  <a:pt x="93" y="118"/>
                </a:cubicBezTo>
                <a:cubicBezTo>
                  <a:pt x="203" y="104"/>
                  <a:pt x="382" y="139"/>
                  <a:pt x="571" y="203"/>
                </a:cubicBezTo>
                <a:cubicBezTo>
                  <a:pt x="660" y="238"/>
                  <a:pt x="716" y="129"/>
                  <a:pt x="629" y="92"/>
                </a:cubicBezTo>
                <a:cubicBezTo>
                  <a:pt x="454" y="32"/>
                  <a:pt x="288" y="0"/>
                  <a:pt x="185" y="13"/>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3">
            <a:extLst>
              <a:ext uri="{FF2B5EF4-FFF2-40B4-BE49-F238E27FC236}">
                <a16:creationId xmlns="" xmlns:a16="http://schemas.microsoft.com/office/drawing/2014/main" id="{818D090C-15C1-4795-A87B-B7B135B655F5}"/>
              </a:ext>
            </a:extLst>
          </p:cNvPr>
          <p:cNvSpPr>
            <a:spLocks/>
          </p:cNvSpPr>
          <p:nvPr/>
        </p:nvSpPr>
        <p:spPr bwMode="auto">
          <a:xfrm rot="382501">
            <a:off x="224542" y="-339218"/>
            <a:ext cx="5209031" cy="1362809"/>
          </a:xfrm>
          <a:custGeom>
            <a:avLst/>
            <a:gdLst>
              <a:gd name="T0" fmla="*/ 769 w 849"/>
              <a:gd name="T1" fmla="*/ 175 h 298"/>
              <a:gd name="T2" fmla="*/ 182 w 849"/>
              <a:gd name="T3" fmla="*/ 16 h 298"/>
              <a:gd name="T4" fmla="*/ 140 w 849"/>
              <a:gd name="T5" fmla="*/ 26 h 298"/>
              <a:gd name="T6" fmla="*/ 98 w 849"/>
              <a:gd name="T7" fmla="*/ 45 h 298"/>
              <a:gd name="T8" fmla="*/ 0 w 849"/>
              <a:gd name="T9" fmla="*/ 103 h 298"/>
              <a:gd name="T10" fmla="*/ 68 w 849"/>
              <a:gd name="T11" fmla="*/ 81 h 298"/>
              <a:gd name="T12" fmla="*/ 754 w 849"/>
              <a:gd name="T13" fmla="*/ 267 h 298"/>
              <a:gd name="T14" fmla="*/ 769 w 849"/>
              <a:gd name="T15" fmla="*/ 175 h 2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9" h="298">
                <a:moveTo>
                  <a:pt x="769" y="175"/>
                </a:moveTo>
                <a:cubicBezTo>
                  <a:pt x="556" y="69"/>
                  <a:pt x="310" y="0"/>
                  <a:pt x="182" y="16"/>
                </a:cubicBezTo>
                <a:cubicBezTo>
                  <a:pt x="165" y="18"/>
                  <a:pt x="151" y="21"/>
                  <a:pt x="140" y="26"/>
                </a:cubicBezTo>
                <a:cubicBezTo>
                  <a:pt x="98" y="45"/>
                  <a:pt x="98" y="45"/>
                  <a:pt x="98" y="45"/>
                </a:cubicBezTo>
                <a:cubicBezTo>
                  <a:pt x="36" y="79"/>
                  <a:pt x="33" y="80"/>
                  <a:pt x="0" y="103"/>
                </a:cubicBezTo>
                <a:cubicBezTo>
                  <a:pt x="15" y="93"/>
                  <a:pt x="38" y="85"/>
                  <a:pt x="68" y="81"/>
                </a:cubicBezTo>
                <a:cubicBezTo>
                  <a:pt x="217" y="63"/>
                  <a:pt x="505" y="144"/>
                  <a:pt x="754" y="267"/>
                </a:cubicBezTo>
                <a:cubicBezTo>
                  <a:pt x="817" y="298"/>
                  <a:pt x="849" y="200"/>
                  <a:pt x="769" y="175"/>
                </a:cubicBezTo>
                <a:close/>
              </a:path>
            </a:pathLst>
          </a:custGeom>
          <a:solidFill>
            <a:srgbClr val="C8C2A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4">
            <a:extLst>
              <a:ext uri="{FF2B5EF4-FFF2-40B4-BE49-F238E27FC236}">
                <a16:creationId xmlns="" xmlns:a16="http://schemas.microsoft.com/office/drawing/2014/main" id="{AD25A02A-7AE8-48AC-BB65-4C2C5B121074}"/>
              </a:ext>
            </a:extLst>
          </p:cNvPr>
          <p:cNvSpPr>
            <a:spLocks/>
          </p:cNvSpPr>
          <p:nvPr/>
        </p:nvSpPr>
        <p:spPr bwMode="auto">
          <a:xfrm rot="382501">
            <a:off x="1451653" y="-468394"/>
            <a:ext cx="3190809" cy="663355"/>
          </a:xfrm>
          <a:custGeom>
            <a:avLst/>
            <a:gdLst>
              <a:gd name="T0" fmla="*/ 478 w 520"/>
              <a:gd name="T1" fmla="*/ 76 h 145"/>
              <a:gd name="T2" fmla="*/ 166 w 520"/>
              <a:gd name="T3" fmla="*/ 6 h 145"/>
              <a:gd name="T4" fmla="*/ 140 w 520"/>
              <a:gd name="T5" fmla="*/ 8 h 145"/>
              <a:gd name="T6" fmla="*/ 18 w 520"/>
              <a:gd name="T7" fmla="*/ 34 h 145"/>
              <a:gd name="T8" fmla="*/ 0 w 520"/>
              <a:gd name="T9" fmla="*/ 40 h 145"/>
              <a:gd name="T10" fmla="*/ 32 w 520"/>
              <a:gd name="T11" fmla="*/ 33 h 145"/>
              <a:gd name="T12" fmla="*/ 452 w 520"/>
              <a:gd name="T13" fmla="*/ 124 h 145"/>
              <a:gd name="T14" fmla="*/ 478 w 520"/>
              <a:gd name="T15" fmla="*/ 76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0" h="145">
                <a:moveTo>
                  <a:pt x="478" y="76"/>
                </a:moveTo>
                <a:cubicBezTo>
                  <a:pt x="359" y="28"/>
                  <a:pt x="239" y="0"/>
                  <a:pt x="166" y="6"/>
                </a:cubicBezTo>
                <a:cubicBezTo>
                  <a:pt x="140" y="8"/>
                  <a:pt x="140" y="8"/>
                  <a:pt x="140" y="8"/>
                </a:cubicBezTo>
                <a:cubicBezTo>
                  <a:pt x="83" y="17"/>
                  <a:pt x="71" y="19"/>
                  <a:pt x="18" y="34"/>
                </a:cubicBezTo>
                <a:cubicBezTo>
                  <a:pt x="0" y="40"/>
                  <a:pt x="0" y="40"/>
                  <a:pt x="0" y="40"/>
                </a:cubicBezTo>
                <a:cubicBezTo>
                  <a:pt x="9" y="37"/>
                  <a:pt x="19" y="35"/>
                  <a:pt x="32" y="33"/>
                </a:cubicBezTo>
                <a:cubicBezTo>
                  <a:pt x="126" y="22"/>
                  <a:pt x="289" y="59"/>
                  <a:pt x="452" y="124"/>
                </a:cubicBezTo>
                <a:cubicBezTo>
                  <a:pt x="505" y="145"/>
                  <a:pt x="520" y="93"/>
                  <a:pt x="478" y="76"/>
                </a:cubicBezTo>
                <a:close/>
              </a:path>
            </a:pathLst>
          </a:custGeom>
          <a:solidFill>
            <a:srgbClr val="FFC53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椭圆 31">
            <a:extLst>
              <a:ext uri="{FF2B5EF4-FFF2-40B4-BE49-F238E27FC236}">
                <a16:creationId xmlns="" xmlns:a16="http://schemas.microsoft.com/office/drawing/2014/main" id="{87358769-670F-4A93-8573-AC002D9EEB55}"/>
              </a:ext>
            </a:extLst>
          </p:cNvPr>
          <p:cNvSpPr/>
          <p:nvPr/>
        </p:nvSpPr>
        <p:spPr>
          <a:xfrm>
            <a:off x="5953790" y="1098993"/>
            <a:ext cx="4375707" cy="4375707"/>
          </a:xfrm>
          <a:prstGeom prst="ellipse">
            <a:avLst/>
          </a:prstGeom>
          <a:blipFill dpi="0" rotWithShape="1">
            <a:blip r:embed="rId3" cstate="print">
              <a:alphaModFix amt="4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 xmlns:a16="http://schemas.microsoft.com/office/drawing/2014/main" id="{979FC28E-507A-412A-921C-1D6910725B6C}"/>
              </a:ext>
            </a:extLst>
          </p:cNvPr>
          <p:cNvSpPr txBox="1"/>
          <p:nvPr/>
        </p:nvSpPr>
        <p:spPr>
          <a:xfrm>
            <a:off x="5293758" y="1893889"/>
            <a:ext cx="6296580" cy="3293209"/>
          </a:xfrm>
          <a:prstGeom prst="rect">
            <a:avLst/>
          </a:prstGeom>
          <a:noFill/>
        </p:spPr>
        <p:txBody>
          <a:bodyPr wrap="square" rtlCol="0">
            <a:spAutoFit/>
          </a:bodyPr>
          <a:lstStyle/>
          <a:p>
            <a:r>
              <a:rPr lang="zh-CN" altLang="en-US" sz="4400" b="1" dirty="0" smtClean="0">
                <a:latin typeface="微软雅黑" panose="020B0503020204020204" pitchFamily="34" charset="-122"/>
                <a:ea typeface="微软雅黑" panose="020B0503020204020204" pitchFamily="34" charset="-122"/>
              </a:rPr>
              <a:t>      </a:t>
            </a:r>
            <a:r>
              <a:rPr lang="zh-CN" altLang="en-US" sz="7200" b="1" dirty="0" smtClean="0">
                <a:latin typeface="微软雅黑" panose="020B0503020204020204" pitchFamily="34" charset="-122"/>
                <a:ea typeface="微软雅黑" panose="020B0503020204020204" pitchFamily="34" charset="-122"/>
              </a:rPr>
              <a:t>知</a:t>
            </a:r>
            <a:r>
              <a:rPr lang="zh-CN" altLang="en-US" sz="7200" b="1" dirty="0">
                <a:latin typeface="微软雅黑" panose="020B0503020204020204" pitchFamily="34" charset="-122"/>
                <a:ea typeface="微软雅黑" panose="020B0503020204020204" pitchFamily="34" charset="-122"/>
              </a:rPr>
              <a:t>法</a:t>
            </a:r>
            <a:r>
              <a:rPr lang="zh-CN" altLang="en-US" sz="7200" b="1" dirty="0" smtClean="0">
                <a:latin typeface="微软雅黑" panose="020B0503020204020204" pitchFamily="34" charset="-122"/>
                <a:ea typeface="微软雅黑" panose="020B0503020204020204" pitchFamily="34" charset="-122"/>
              </a:rPr>
              <a:t>识毒</a:t>
            </a:r>
            <a:endParaRPr lang="en-US" altLang="zh-CN" sz="7200" b="1" dirty="0" smtClean="0">
              <a:latin typeface="微软雅黑" panose="020B0503020204020204" pitchFamily="34" charset="-122"/>
              <a:ea typeface="微软雅黑" panose="020B0503020204020204" pitchFamily="34" charset="-122"/>
            </a:endParaRPr>
          </a:p>
          <a:p>
            <a:r>
              <a:rPr lang="zh-CN" altLang="en-US" sz="7200" b="1" dirty="0" smtClean="0">
                <a:latin typeface="微软雅黑" panose="020B0503020204020204" pitchFamily="34" charset="-122"/>
                <a:ea typeface="微软雅黑" panose="020B0503020204020204" pitchFamily="34" charset="-122"/>
              </a:rPr>
              <a:t>  护 己 救 他</a:t>
            </a:r>
            <a:endParaRPr lang="en-US" altLang="zh-CN" sz="7200" b="1" dirty="0" smtClean="0">
              <a:latin typeface="微软雅黑" panose="020B0503020204020204" pitchFamily="34" charset="-122"/>
              <a:ea typeface="微软雅黑" panose="020B0503020204020204" pitchFamily="34" charset="-122"/>
            </a:endParaRPr>
          </a:p>
          <a:p>
            <a:pPr algn="r"/>
            <a:r>
              <a:rPr lang="en-US" altLang="zh-CN" sz="3200" b="1" dirty="0" smtClean="0">
                <a:latin typeface="微软雅黑" panose="020B0503020204020204" pitchFamily="34" charset="-122"/>
                <a:ea typeface="微软雅黑" panose="020B0503020204020204" pitchFamily="34" charset="-122"/>
              </a:rPr>
              <a:t>——</a:t>
            </a:r>
            <a:r>
              <a:rPr lang="zh-CN" altLang="en-US" sz="3200" b="1" dirty="0" smtClean="0">
                <a:latin typeface="微软雅黑" panose="020B0503020204020204" pitchFamily="34" charset="-122"/>
                <a:ea typeface="微软雅黑" panose="020B0503020204020204" pitchFamily="34" charset="-122"/>
              </a:rPr>
              <a:t>面向大中专职学生群体的</a:t>
            </a:r>
            <a:endParaRPr lang="en-US" altLang="zh-CN" sz="3200" b="1" dirty="0" smtClean="0">
              <a:latin typeface="微软雅黑" panose="020B0503020204020204" pitchFamily="34" charset="-122"/>
              <a:ea typeface="微软雅黑" panose="020B0503020204020204" pitchFamily="34" charset="-122"/>
            </a:endParaRPr>
          </a:p>
          <a:p>
            <a:pPr algn="r"/>
            <a:r>
              <a:rPr lang="zh-CN" altLang="en-US" sz="3200" b="1" dirty="0" smtClean="0">
                <a:latin typeface="微软雅黑" panose="020B0503020204020204" pitchFamily="34" charset="-122"/>
                <a:ea typeface="微软雅黑" panose="020B0503020204020204" pitchFamily="34" charset="-122"/>
              </a:rPr>
              <a:t>禁毒知识宣传</a:t>
            </a:r>
            <a:endParaRPr lang="en-US" altLang="zh-CN" sz="3200" b="1" dirty="0" smtClean="0">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 xmlns:a16="http://schemas.microsoft.com/office/drawing/2014/main" id="{1056F8D7-DFC6-4C80-AAB3-20B2D75BFF68}"/>
              </a:ext>
            </a:extLst>
          </p:cNvPr>
          <p:cNvSpPr/>
          <p:nvPr/>
        </p:nvSpPr>
        <p:spPr>
          <a:xfrm>
            <a:off x="6851707" y="5398800"/>
            <a:ext cx="4033781" cy="830997"/>
          </a:xfrm>
          <a:prstGeom prst="rect">
            <a:avLst/>
          </a:prstGeom>
        </p:spPr>
        <p:txBody>
          <a:bodyPr wrap="square">
            <a:spAutoFit/>
          </a:bodyPr>
          <a:lstStyle/>
          <a:p>
            <a:r>
              <a:rPr lang="en-US" alt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教育教学对象：大学生群体</a:t>
            </a:r>
            <a:endParaRPr lang="en-US" altLang="zh-CN" sz="1600" dirty="0" smtClean="0">
              <a:latin typeface="微软雅黑" panose="020B0503020204020204" pitchFamily="34" charset="-122"/>
              <a:ea typeface="微软雅黑" panose="020B0503020204020204" pitchFamily="34" charset="-122"/>
            </a:endParaRPr>
          </a:p>
          <a:p>
            <a:r>
              <a:rPr lang="en-US" alt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制作人：衡阳师范学院教育科学系</a:t>
            </a:r>
            <a:endParaRPr lang="en-US" altLang="zh-CN" sz="1600" dirty="0" smtClean="0">
              <a:latin typeface="微软雅黑" panose="020B0503020204020204" pitchFamily="34" charset="-122"/>
              <a:ea typeface="微软雅黑" panose="020B0503020204020204" pitchFamily="34" charset="-122"/>
            </a:endParaRPr>
          </a:p>
          <a:p>
            <a:r>
              <a:rPr lang="en-US" altLang="zh-CN" sz="1600" dirty="0" smtClean="0">
                <a:latin typeface="微软雅黑" panose="020B0503020204020204" pitchFamily="34" charset="-122"/>
                <a:ea typeface="微软雅黑" panose="020B0503020204020204" pitchFamily="34" charset="-122"/>
              </a:rPr>
              <a:t>                     16</a:t>
            </a:r>
            <a:r>
              <a:rPr lang="zh-CN" altLang="en-US" sz="1600" dirty="0" smtClean="0">
                <a:latin typeface="微软雅黑" panose="020B0503020204020204" pitchFamily="34" charset="-122"/>
                <a:ea typeface="微软雅黑" panose="020B0503020204020204" pitchFamily="34" charset="-122"/>
              </a:rPr>
              <a:t>应用心理学</a:t>
            </a:r>
            <a:r>
              <a:rPr lang="en-US" altLang="zh-CN" sz="1600" dirty="0" smtClean="0">
                <a:latin typeface="微软雅黑" panose="020B0503020204020204" pitchFamily="34" charset="-122"/>
                <a:ea typeface="微软雅黑" panose="020B0503020204020204" pitchFamily="34" charset="-122"/>
              </a:rPr>
              <a:t>1</a:t>
            </a:r>
            <a:r>
              <a:rPr lang="zh-CN" altLang="en-US" sz="1600" dirty="0" smtClean="0">
                <a:latin typeface="微软雅黑" panose="020B0503020204020204" pitchFamily="34" charset="-122"/>
                <a:ea typeface="微软雅黑" panose="020B0503020204020204" pitchFamily="34" charset="-122"/>
              </a:rPr>
              <a:t>班</a:t>
            </a:r>
            <a:r>
              <a:rPr lang="en-US" altLang="zh-CN" sz="1600" dirty="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谢璇</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300"/>
                                        <p:tgtEl>
                                          <p:spTgt spid="20"/>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300"/>
                                        <p:tgtEl>
                                          <p:spTgt spid="19"/>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300"/>
                                        <p:tgtEl>
                                          <p:spTgt spid="18"/>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300"/>
                                        <p:tgtEl>
                                          <p:spTgt spid="17"/>
                                        </p:tgtEl>
                                      </p:cBhvr>
                                    </p:animEffect>
                                  </p:childTnLst>
                                </p:cTn>
                              </p:par>
                            </p:childTnLst>
                          </p:cTn>
                        </p:par>
                        <p:par>
                          <p:cTn id="20" fill="hold">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300"/>
                                        <p:tgtEl>
                                          <p:spTgt spid="16"/>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300"/>
                                        <p:tgtEl>
                                          <p:spTgt spid="15"/>
                                        </p:tgtEl>
                                      </p:cBhvr>
                                    </p:animEffect>
                                  </p:childTnLst>
                                </p:cTn>
                              </p:par>
                            </p:childTnLst>
                          </p:cTn>
                        </p:par>
                        <p:par>
                          <p:cTn id="28" fill="hold">
                            <p:stCondLst>
                              <p:cond delay="1800"/>
                            </p:stCondLst>
                            <p:childTnLst>
                              <p:par>
                                <p:cTn id="29" presetID="2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300"/>
                                        <p:tgtEl>
                                          <p:spTgt spid="14"/>
                                        </p:tgtEl>
                                      </p:cBhvr>
                                    </p:animEffect>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300"/>
                                        <p:tgtEl>
                                          <p:spTgt spid="13"/>
                                        </p:tgtEl>
                                      </p:cBhvr>
                                    </p:animEffect>
                                  </p:childTnLst>
                                </p:cTn>
                              </p:par>
                              <p:par>
                                <p:cTn id="36" presetID="42" presetClass="entr" presetSubtype="0" fill="hold" grpId="0" nodeType="withEffect">
                                  <p:stCondLst>
                                    <p:cond delay="100"/>
                                  </p:stCondLst>
                                  <p:childTnLst>
                                    <p:set>
                                      <p:cBhvr>
                                        <p:cTn id="37" dur="1" fill="hold">
                                          <p:stCondLst>
                                            <p:cond delay="0"/>
                                          </p:stCondLst>
                                        </p:cTn>
                                        <p:tgtEl>
                                          <p:spTgt spid="95"/>
                                        </p:tgtEl>
                                        <p:attrNameLst>
                                          <p:attrName>style.visibility</p:attrName>
                                        </p:attrNameLst>
                                      </p:cBhvr>
                                      <p:to>
                                        <p:strVal val="visible"/>
                                      </p:to>
                                    </p:set>
                                    <p:animEffect transition="in" filter="fade">
                                      <p:cBhvr>
                                        <p:cTn id="38" dur="500"/>
                                        <p:tgtEl>
                                          <p:spTgt spid="95"/>
                                        </p:tgtEl>
                                      </p:cBhvr>
                                    </p:animEffect>
                                    <p:anim calcmode="lin" valueType="num">
                                      <p:cBhvr>
                                        <p:cTn id="39" dur="500" fill="hold"/>
                                        <p:tgtEl>
                                          <p:spTgt spid="95"/>
                                        </p:tgtEl>
                                        <p:attrNameLst>
                                          <p:attrName>ppt_x</p:attrName>
                                        </p:attrNameLst>
                                      </p:cBhvr>
                                      <p:tavLst>
                                        <p:tav tm="0">
                                          <p:val>
                                            <p:strVal val="#ppt_x"/>
                                          </p:val>
                                        </p:tav>
                                        <p:tav tm="100000">
                                          <p:val>
                                            <p:strVal val="#ppt_x"/>
                                          </p:val>
                                        </p:tav>
                                      </p:tavLst>
                                    </p:anim>
                                    <p:anim calcmode="lin" valueType="num">
                                      <p:cBhvr>
                                        <p:cTn id="40" dur="500" fill="hold"/>
                                        <p:tgtEl>
                                          <p:spTgt spid="9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00"/>
                                  </p:stCondLst>
                                  <p:childTnLst>
                                    <p:set>
                                      <p:cBhvr>
                                        <p:cTn id="42" dur="1" fill="hold">
                                          <p:stCondLst>
                                            <p:cond delay="0"/>
                                          </p:stCondLst>
                                        </p:cTn>
                                        <p:tgtEl>
                                          <p:spTgt spid="98"/>
                                        </p:tgtEl>
                                        <p:attrNameLst>
                                          <p:attrName>style.visibility</p:attrName>
                                        </p:attrNameLst>
                                      </p:cBhvr>
                                      <p:to>
                                        <p:strVal val="visible"/>
                                      </p:to>
                                    </p:set>
                                    <p:animEffect transition="in" filter="fade">
                                      <p:cBhvr>
                                        <p:cTn id="43" dur="500"/>
                                        <p:tgtEl>
                                          <p:spTgt spid="98"/>
                                        </p:tgtEl>
                                      </p:cBhvr>
                                    </p:animEffect>
                                    <p:anim calcmode="lin" valueType="num">
                                      <p:cBhvr>
                                        <p:cTn id="44" dur="500" fill="hold"/>
                                        <p:tgtEl>
                                          <p:spTgt spid="98"/>
                                        </p:tgtEl>
                                        <p:attrNameLst>
                                          <p:attrName>ppt_x</p:attrName>
                                        </p:attrNameLst>
                                      </p:cBhvr>
                                      <p:tavLst>
                                        <p:tav tm="0">
                                          <p:val>
                                            <p:strVal val="#ppt_x"/>
                                          </p:val>
                                        </p:tav>
                                        <p:tav tm="100000">
                                          <p:val>
                                            <p:strVal val="#ppt_x"/>
                                          </p:val>
                                        </p:tav>
                                      </p:tavLst>
                                    </p:anim>
                                    <p:anim calcmode="lin" valueType="num">
                                      <p:cBhvr>
                                        <p:cTn id="45" dur="500" fill="hold"/>
                                        <p:tgtEl>
                                          <p:spTgt spid="9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00"/>
                                  </p:stCondLst>
                                  <p:childTnLst>
                                    <p:set>
                                      <p:cBhvr>
                                        <p:cTn id="47" dur="1" fill="hold">
                                          <p:stCondLst>
                                            <p:cond delay="0"/>
                                          </p:stCondLst>
                                        </p:cTn>
                                        <p:tgtEl>
                                          <p:spTgt spid="99"/>
                                        </p:tgtEl>
                                        <p:attrNameLst>
                                          <p:attrName>style.visibility</p:attrName>
                                        </p:attrNameLst>
                                      </p:cBhvr>
                                      <p:to>
                                        <p:strVal val="visible"/>
                                      </p:to>
                                    </p:set>
                                    <p:animEffect transition="in" filter="fade">
                                      <p:cBhvr>
                                        <p:cTn id="48" dur="500"/>
                                        <p:tgtEl>
                                          <p:spTgt spid="99"/>
                                        </p:tgtEl>
                                      </p:cBhvr>
                                    </p:animEffect>
                                    <p:anim calcmode="lin" valueType="num">
                                      <p:cBhvr>
                                        <p:cTn id="49" dur="500" fill="hold"/>
                                        <p:tgtEl>
                                          <p:spTgt spid="99"/>
                                        </p:tgtEl>
                                        <p:attrNameLst>
                                          <p:attrName>ppt_x</p:attrName>
                                        </p:attrNameLst>
                                      </p:cBhvr>
                                      <p:tavLst>
                                        <p:tav tm="0">
                                          <p:val>
                                            <p:strVal val="#ppt_x"/>
                                          </p:val>
                                        </p:tav>
                                        <p:tav tm="100000">
                                          <p:val>
                                            <p:strVal val="#ppt_x"/>
                                          </p:val>
                                        </p:tav>
                                      </p:tavLst>
                                    </p:anim>
                                    <p:anim calcmode="lin" valueType="num">
                                      <p:cBhvr>
                                        <p:cTn id="50" dur="500" fill="hold"/>
                                        <p:tgtEl>
                                          <p:spTgt spid="9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10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anim calcmode="lin" valueType="num">
                                      <p:cBhvr>
                                        <p:cTn id="54" dur="500" fill="hold"/>
                                        <p:tgtEl>
                                          <p:spTgt spid="101"/>
                                        </p:tgtEl>
                                        <p:attrNameLst>
                                          <p:attrName>ppt_x</p:attrName>
                                        </p:attrNameLst>
                                      </p:cBhvr>
                                      <p:tavLst>
                                        <p:tav tm="0">
                                          <p:val>
                                            <p:strVal val="#ppt_x"/>
                                          </p:val>
                                        </p:tav>
                                        <p:tav tm="100000">
                                          <p:val>
                                            <p:strVal val="#ppt_x"/>
                                          </p:val>
                                        </p:tav>
                                      </p:tavLst>
                                    </p:anim>
                                    <p:anim calcmode="lin" valueType="num">
                                      <p:cBhvr>
                                        <p:cTn id="55" dur="500" fill="hold"/>
                                        <p:tgtEl>
                                          <p:spTgt spid="10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100"/>
                                  </p:stCondLst>
                                  <p:childTnLst>
                                    <p:set>
                                      <p:cBhvr>
                                        <p:cTn id="57" dur="1" fill="hold">
                                          <p:stCondLst>
                                            <p:cond delay="0"/>
                                          </p:stCondLst>
                                        </p:cTn>
                                        <p:tgtEl>
                                          <p:spTgt spid="102"/>
                                        </p:tgtEl>
                                        <p:attrNameLst>
                                          <p:attrName>style.visibility</p:attrName>
                                        </p:attrNameLst>
                                      </p:cBhvr>
                                      <p:to>
                                        <p:strVal val="visible"/>
                                      </p:to>
                                    </p:set>
                                    <p:animEffect transition="in" filter="fade">
                                      <p:cBhvr>
                                        <p:cTn id="58" dur="500"/>
                                        <p:tgtEl>
                                          <p:spTgt spid="102"/>
                                        </p:tgtEl>
                                      </p:cBhvr>
                                    </p:animEffect>
                                    <p:anim calcmode="lin" valueType="num">
                                      <p:cBhvr>
                                        <p:cTn id="59" dur="500" fill="hold"/>
                                        <p:tgtEl>
                                          <p:spTgt spid="102"/>
                                        </p:tgtEl>
                                        <p:attrNameLst>
                                          <p:attrName>ppt_x</p:attrName>
                                        </p:attrNameLst>
                                      </p:cBhvr>
                                      <p:tavLst>
                                        <p:tav tm="0">
                                          <p:val>
                                            <p:strVal val="#ppt_x"/>
                                          </p:val>
                                        </p:tav>
                                        <p:tav tm="100000">
                                          <p:val>
                                            <p:strVal val="#ppt_x"/>
                                          </p:val>
                                        </p:tav>
                                      </p:tavLst>
                                    </p:anim>
                                    <p:anim calcmode="lin" valueType="num">
                                      <p:cBhvr>
                                        <p:cTn id="60" dur="500" fill="hold"/>
                                        <p:tgtEl>
                                          <p:spTgt spid="10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400"/>
                                  </p:stCondLst>
                                  <p:childTnLst>
                                    <p:set>
                                      <p:cBhvr>
                                        <p:cTn id="62" dur="1" fill="hold">
                                          <p:stCondLst>
                                            <p:cond delay="0"/>
                                          </p:stCondLst>
                                        </p:cTn>
                                        <p:tgtEl>
                                          <p:spTgt spid="103"/>
                                        </p:tgtEl>
                                        <p:attrNameLst>
                                          <p:attrName>style.visibility</p:attrName>
                                        </p:attrNameLst>
                                      </p:cBhvr>
                                      <p:to>
                                        <p:strVal val="visible"/>
                                      </p:to>
                                    </p:set>
                                    <p:animEffect transition="in" filter="fade">
                                      <p:cBhvr>
                                        <p:cTn id="63" dur="500"/>
                                        <p:tgtEl>
                                          <p:spTgt spid="103"/>
                                        </p:tgtEl>
                                      </p:cBhvr>
                                    </p:animEffect>
                                    <p:anim calcmode="lin" valueType="num">
                                      <p:cBhvr>
                                        <p:cTn id="64" dur="500" fill="hold"/>
                                        <p:tgtEl>
                                          <p:spTgt spid="103"/>
                                        </p:tgtEl>
                                        <p:attrNameLst>
                                          <p:attrName>ppt_x</p:attrName>
                                        </p:attrNameLst>
                                      </p:cBhvr>
                                      <p:tavLst>
                                        <p:tav tm="0">
                                          <p:val>
                                            <p:strVal val="#ppt_x"/>
                                          </p:val>
                                        </p:tav>
                                        <p:tav tm="100000">
                                          <p:val>
                                            <p:strVal val="#ppt_x"/>
                                          </p:val>
                                        </p:tav>
                                      </p:tavLst>
                                    </p:anim>
                                    <p:anim calcmode="lin" valueType="num">
                                      <p:cBhvr>
                                        <p:cTn id="65" dur="500" fill="hold"/>
                                        <p:tgtEl>
                                          <p:spTgt spid="103"/>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400"/>
                                  </p:stCondLst>
                                  <p:childTnLst>
                                    <p:set>
                                      <p:cBhvr>
                                        <p:cTn id="67" dur="1" fill="hold">
                                          <p:stCondLst>
                                            <p:cond delay="0"/>
                                          </p:stCondLst>
                                        </p:cTn>
                                        <p:tgtEl>
                                          <p:spTgt spid="105"/>
                                        </p:tgtEl>
                                        <p:attrNameLst>
                                          <p:attrName>style.visibility</p:attrName>
                                        </p:attrNameLst>
                                      </p:cBhvr>
                                      <p:to>
                                        <p:strVal val="visible"/>
                                      </p:to>
                                    </p:set>
                                    <p:animEffect transition="in" filter="fade">
                                      <p:cBhvr>
                                        <p:cTn id="68" dur="500"/>
                                        <p:tgtEl>
                                          <p:spTgt spid="105"/>
                                        </p:tgtEl>
                                      </p:cBhvr>
                                    </p:animEffect>
                                    <p:anim calcmode="lin" valueType="num">
                                      <p:cBhvr>
                                        <p:cTn id="69" dur="500" fill="hold"/>
                                        <p:tgtEl>
                                          <p:spTgt spid="105"/>
                                        </p:tgtEl>
                                        <p:attrNameLst>
                                          <p:attrName>ppt_x</p:attrName>
                                        </p:attrNameLst>
                                      </p:cBhvr>
                                      <p:tavLst>
                                        <p:tav tm="0">
                                          <p:val>
                                            <p:strVal val="#ppt_x"/>
                                          </p:val>
                                        </p:tav>
                                        <p:tav tm="100000">
                                          <p:val>
                                            <p:strVal val="#ppt_x"/>
                                          </p:val>
                                        </p:tav>
                                      </p:tavLst>
                                    </p:anim>
                                    <p:anim calcmode="lin" valueType="num">
                                      <p:cBhvr>
                                        <p:cTn id="70" dur="500" fill="hold"/>
                                        <p:tgtEl>
                                          <p:spTgt spid="105"/>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400"/>
                                  </p:stCondLst>
                                  <p:childTnLst>
                                    <p:set>
                                      <p:cBhvr>
                                        <p:cTn id="72" dur="1" fill="hold">
                                          <p:stCondLst>
                                            <p:cond delay="0"/>
                                          </p:stCondLst>
                                        </p:cTn>
                                        <p:tgtEl>
                                          <p:spTgt spid="107"/>
                                        </p:tgtEl>
                                        <p:attrNameLst>
                                          <p:attrName>style.visibility</p:attrName>
                                        </p:attrNameLst>
                                      </p:cBhvr>
                                      <p:to>
                                        <p:strVal val="visible"/>
                                      </p:to>
                                    </p:set>
                                    <p:animEffect transition="in" filter="fade">
                                      <p:cBhvr>
                                        <p:cTn id="73" dur="500"/>
                                        <p:tgtEl>
                                          <p:spTgt spid="107"/>
                                        </p:tgtEl>
                                      </p:cBhvr>
                                    </p:animEffect>
                                    <p:anim calcmode="lin" valueType="num">
                                      <p:cBhvr>
                                        <p:cTn id="74" dur="500" fill="hold"/>
                                        <p:tgtEl>
                                          <p:spTgt spid="107"/>
                                        </p:tgtEl>
                                        <p:attrNameLst>
                                          <p:attrName>ppt_x</p:attrName>
                                        </p:attrNameLst>
                                      </p:cBhvr>
                                      <p:tavLst>
                                        <p:tav tm="0">
                                          <p:val>
                                            <p:strVal val="#ppt_x"/>
                                          </p:val>
                                        </p:tav>
                                        <p:tav tm="100000">
                                          <p:val>
                                            <p:strVal val="#ppt_x"/>
                                          </p:val>
                                        </p:tav>
                                      </p:tavLst>
                                    </p:anim>
                                    <p:anim calcmode="lin" valueType="num">
                                      <p:cBhvr>
                                        <p:cTn id="75" dur="500" fill="hold"/>
                                        <p:tgtEl>
                                          <p:spTgt spid="10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300"/>
                                  </p:stCondLst>
                                  <p:childTnLst>
                                    <p:set>
                                      <p:cBhvr>
                                        <p:cTn id="77" dur="1" fill="hold">
                                          <p:stCondLst>
                                            <p:cond delay="0"/>
                                          </p:stCondLst>
                                        </p:cTn>
                                        <p:tgtEl>
                                          <p:spTgt spid="108"/>
                                        </p:tgtEl>
                                        <p:attrNameLst>
                                          <p:attrName>style.visibility</p:attrName>
                                        </p:attrNameLst>
                                      </p:cBhvr>
                                      <p:to>
                                        <p:strVal val="visible"/>
                                      </p:to>
                                    </p:set>
                                    <p:animEffect transition="in" filter="fade">
                                      <p:cBhvr>
                                        <p:cTn id="78" dur="500"/>
                                        <p:tgtEl>
                                          <p:spTgt spid="108"/>
                                        </p:tgtEl>
                                      </p:cBhvr>
                                    </p:animEffect>
                                    <p:anim calcmode="lin" valueType="num">
                                      <p:cBhvr>
                                        <p:cTn id="79" dur="500" fill="hold"/>
                                        <p:tgtEl>
                                          <p:spTgt spid="108"/>
                                        </p:tgtEl>
                                        <p:attrNameLst>
                                          <p:attrName>ppt_x</p:attrName>
                                        </p:attrNameLst>
                                      </p:cBhvr>
                                      <p:tavLst>
                                        <p:tav tm="0">
                                          <p:val>
                                            <p:strVal val="#ppt_x"/>
                                          </p:val>
                                        </p:tav>
                                        <p:tav tm="100000">
                                          <p:val>
                                            <p:strVal val="#ppt_x"/>
                                          </p:val>
                                        </p:tav>
                                      </p:tavLst>
                                    </p:anim>
                                    <p:anim calcmode="lin" valueType="num">
                                      <p:cBhvr>
                                        <p:cTn id="80" dur="500" fill="hold"/>
                                        <p:tgtEl>
                                          <p:spTgt spid="108"/>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300"/>
                                  </p:stCondLst>
                                  <p:childTnLst>
                                    <p:set>
                                      <p:cBhvr>
                                        <p:cTn id="82" dur="1" fill="hold">
                                          <p:stCondLst>
                                            <p:cond delay="0"/>
                                          </p:stCondLst>
                                        </p:cTn>
                                        <p:tgtEl>
                                          <p:spTgt spid="109"/>
                                        </p:tgtEl>
                                        <p:attrNameLst>
                                          <p:attrName>style.visibility</p:attrName>
                                        </p:attrNameLst>
                                      </p:cBhvr>
                                      <p:to>
                                        <p:strVal val="visible"/>
                                      </p:to>
                                    </p:set>
                                    <p:animEffect transition="in" filter="fade">
                                      <p:cBhvr>
                                        <p:cTn id="83" dur="500"/>
                                        <p:tgtEl>
                                          <p:spTgt spid="109"/>
                                        </p:tgtEl>
                                      </p:cBhvr>
                                    </p:animEffect>
                                    <p:anim calcmode="lin" valueType="num">
                                      <p:cBhvr>
                                        <p:cTn id="84" dur="500" fill="hold"/>
                                        <p:tgtEl>
                                          <p:spTgt spid="109"/>
                                        </p:tgtEl>
                                        <p:attrNameLst>
                                          <p:attrName>ppt_x</p:attrName>
                                        </p:attrNameLst>
                                      </p:cBhvr>
                                      <p:tavLst>
                                        <p:tav tm="0">
                                          <p:val>
                                            <p:strVal val="#ppt_x"/>
                                          </p:val>
                                        </p:tav>
                                        <p:tav tm="100000">
                                          <p:val>
                                            <p:strVal val="#ppt_x"/>
                                          </p:val>
                                        </p:tav>
                                      </p:tavLst>
                                    </p:anim>
                                    <p:anim calcmode="lin" valueType="num">
                                      <p:cBhvr>
                                        <p:cTn id="85" dur="500" fill="hold"/>
                                        <p:tgtEl>
                                          <p:spTgt spid="109"/>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600"/>
                                  </p:stCondLst>
                                  <p:childTnLst>
                                    <p:set>
                                      <p:cBhvr>
                                        <p:cTn id="87" dur="1" fill="hold">
                                          <p:stCondLst>
                                            <p:cond delay="0"/>
                                          </p:stCondLst>
                                        </p:cTn>
                                        <p:tgtEl>
                                          <p:spTgt spid="120"/>
                                        </p:tgtEl>
                                        <p:attrNameLst>
                                          <p:attrName>style.visibility</p:attrName>
                                        </p:attrNameLst>
                                      </p:cBhvr>
                                      <p:to>
                                        <p:strVal val="visible"/>
                                      </p:to>
                                    </p:set>
                                    <p:animEffect transition="in" filter="fade">
                                      <p:cBhvr>
                                        <p:cTn id="88" dur="500"/>
                                        <p:tgtEl>
                                          <p:spTgt spid="120"/>
                                        </p:tgtEl>
                                      </p:cBhvr>
                                    </p:animEffect>
                                    <p:anim calcmode="lin" valueType="num">
                                      <p:cBhvr>
                                        <p:cTn id="89" dur="500" fill="hold"/>
                                        <p:tgtEl>
                                          <p:spTgt spid="120"/>
                                        </p:tgtEl>
                                        <p:attrNameLst>
                                          <p:attrName>ppt_x</p:attrName>
                                        </p:attrNameLst>
                                      </p:cBhvr>
                                      <p:tavLst>
                                        <p:tav tm="0">
                                          <p:val>
                                            <p:strVal val="#ppt_x"/>
                                          </p:val>
                                        </p:tav>
                                        <p:tav tm="100000">
                                          <p:val>
                                            <p:strVal val="#ppt_x"/>
                                          </p:val>
                                        </p:tav>
                                      </p:tavLst>
                                    </p:anim>
                                    <p:anim calcmode="lin" valueType="num">
                                      <p:cBhvr>
                                        <p:cTn id="90" dur="500" fill="hold"/>
                                        <p:tgtEl>
                                          <p:spTgt spid="120"/>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600"/>
                                  </p:stCondLst>
                                  <p:childTnLst>
                                    <p:set>
                                      <p:cBhvr>
                                        <p:cTn id="92" dur="1" fill="hold">
                                          <p:stCondLst>
                                            <p:cond delay="0"/>
                                          </p:stCondLst>
                                        </p:cTn>
                                        <p:tgtEl>
                                          <p:spTgt spid="122"/>
                                        </p:tgtEl>
                                        <p:attrNameLst>
                                          <p:attrName>style.visibility</p:attrName>
                                        </p:attrNameLst>
                                      </p:cBhvr>
                                      <p:to>
                                        <p:strVal val="visible"/>
                                      </p:to>
                                    </p:set>
                                    <p:animEffect transition="in" filter="fade">
                                      <p:cBhvr>
                                        <p:cTn id="93" dur="500"/>
                                        <p:tgtEl>
                                          <p:spTgt spid="122"/>
                                        </p:tgtEl>
                                      </p:cBhvr>
                                    </p:animEffect>
                                    <p:anim calcmode="lin" valueType="num">
                                      <p:cBhvr>
                                        <p:cTn id="94" dur="500" fill="hold"/>
                                        <p:tgtEl>
                                          <p:spTgt spid="122"/>
                                        </p:tgtEl>
                                        <p:attrNameLst>
                                          <p:attrName>ppt_x</p:attrName>
                                        </p:attrNameLst>
                                      </p:cBhvr>
                                      <p:tavLst>
                                        <p:tav tm="0">
                                          <p:val>
                                            <p:strVal val="#ppt_x"/>
                                          </p:val>
                                        </p:tav>
                                        <p:tav tm="100000">
                                          <p:val>
                                            <p:strVal val="#ppt_x"/>
                                          </p:val>
                                        </p:tav>
                                      </p:tavLst>
                                    </p:anim>
                                    <p:anim calcmode="lin" valueType="num">
                                      <p:cBhvr>
                                        <p:cTn id="95" dur="500" fill="hold"/>
                                        <p:tgtEl>
                                          <p:spTgt spid="122"/>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200"/>
                                  </p:stCondLst>
                                  <p:childTnLst>
                                    <p:set>
                                      <p:cBhvr>
                                        <p:cTn id="97" dur="1" fill="hold">
                                          <p:stCondLst>
                                            <p:cond delay="0"/>
                                          </p:stCondLst>
                                        </p:cTn>
                                        <p:tgtEl>
                                          <p:spTgt spid="129"/>
                                        </p:tgtEl>
                                        <p:attrNameLst>
                                          <p:attrName>style.visibility</p:attrName>
                                        </p:attrNameLst>
                                      </p:cBhvr>
                                      <p:to>
                                        <p:strVal val="visible"/>
                                      </p:to>
                                    </p:set>
                                    <p:animEffect transition="in" filter="fade">
                                      <p:cBhvr>
                                        <p:cTn id="98" dur="500"/>
                                        <p:tgtEl>
                                          <p:spTgt spid="129"/>
                                        </p:tgtEl>
                                      </p:cBhvr>
                                    </p:animEffect>
                                    <p:anim calcmode="lin" valueType="num">
                                      <p:cBhvr>
                                        <p:cTn id="99" dur="500" fill="hold"/>
                                        <p:tgtEl>
                                          <p:spTgt spid="129"/>
                                        </p:tgtEl>
                                        <p:attrNameLst>
                                          <p:attrName>ppt_x</p:attrName>
                                        </p:attrNameLst>
                                      </p:cBhvr>
                                      <p:tavLst>
                                        <p:tav tm="0">
                                          <p:val>
                                            <p:strVal val="#ppt_x"/>
                                          </p:val>
                                        </p:tav>
                                        <p:tav tm="100000">
                                          <p:val>
                                            <p:strVal val="#ppt_x"/>
                                          </p:val>
                                        </p:tav>
                                      </p:tavLst>
                                    </p:anim>
                                    <p:anim calcmode="lin" valueType="num">
                                      <p:cBhvr>
                                        <p:cTn id="100" dur="500" fill="hold"/>
                                        <p:tgtEl>
                                          <p:spTgt spid="129"/>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200"/>
                                  </p:stCondLst>
                                  <p:childTnLst>
                                    <p:set>
                                      <p:cBhvr>
                                        <p:cTn id="102" dur="1" fill="hold">
                                          <p:stCondLst>
                                            <p:cond delay="0"/>
                                          </p:stCondLst>
                                        </p:cTn>
                                        <p:tgtEl>
                                          <p:spTgt spid="130"/>
                                        </p:tgtEl>
                                        <p:attrNameLst>
                                          <p:attrName>style.visibility</p:attrName>
                                        </p:attrNameLst>
                                      </p:cBhvr>
                                      <p:to>
                                        <p:strVal val="visible"/>
                                      </p:to>
                                    </p:set>
                                    <p:animEffect transition="in" filter="fade">
                                      <p:cBhvr>
                                        <p:cTn id="103" dur="500"/>
                                        <p:tgtEl>
                                          <p:spTgt spid="130"/>
                                        </p:tgtEl>
                                      </p:cBhvr>
                                    </p:animEffect>
                                    <p:anim calcmode="lin" valueType="num">
                                      <p:cBhvr>
                                        <p:cTn id="104" dur="500" fill="hold"/>
                                        <p:tgtEl>
                                          <p:spTgt spid="130"/>
                                        </p:tgtEl>
                                        <p:attrNameLst>
                                          <p:attrName>ppt_x</p:attrName>
                                        </p:attrNameLst>
                                      </p:cBhvr>
                                      <p:tavLst>
                                        <p:tav tm="0">
                                          <p:val>
                                            <p:strVal val="#ppt_x"/>
                                          </p:val>
                                        </p:tav>
                                        <p:tav tm="100000">
                                          <p:val>
                                            <p:strVal val="#ppt_x"/>
                                          </p:val>
                                        </p:tav>
                                      </p:tavLst>
                                    </p:anim>
                                    <p:anim calcmode="lin" valueType="num">
                                      <p:cBhvr>
                                        <p:cTn id="105" dur="500" fill="hold"/>
                                        <p:tgtEl>
                                          <p:spTgt spid="130"/>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200"/>
                                  </p:stCondLst>
                                  <p:childTnLst>
                                    <p:set>
                                      <p:cBhvr>
                                        <p:cTn id="107" dur="1" fill="hold">
                                          <p:stCondLst>
                                            <p:cond delay="0"/>
                                          </p:stCondLst>
                                        </p:cTn>
                                        <p:tgtEl>
                                          <p:spTgt spid="131"/>
                                        </p:tgtEl>
                                        <p:attrNameLst>
                                          <p:attrName>style.visibility</p:attrName>
                                        </p:attrNameLst>
                                      </p:cBhvr>
                                      <p:to>
                                        <p:strVal val="visible"/>
                                      </p:to>
                                    </p:set>
                                    <p:animEffect transition="in" filter="fade">
                                      <p:cBhvr>
                                        <p:cTn id="108" dur="500"/>
                                        <p:tgtEl>
                                          <p:spTgt spid="131"/>
                                        </p:tgtEl>
                                      </p:cBhvr>
                                    </p:animEffect>
                                    <p:anim calcmode="lin" valueType="num">
                                      <p:cBhvr>
                                        <p:cTn id="109" dur="500" fill="hold"/>
                                        <p:tgtEl>
                                          <p:spTgt spid="131"/>
                                        </p:tgtEl>
                                        <p:attrNameLst>
                                          <p:attrName>ppt_x</p:attrName>
                                        </p:attrNameLst>
                                      </p:cBhvr>
                                      <p:tavLst>
                                        <p:tav tm="0">
                                          <p:val>
                                            <p:strVal val="#ppt_x"/>
                                          </p:val>
                                        </p:tav>
                                        <p:tav tm="100000">
                                          <p:val>
                                            <p:strVal val="#ppt_x"/>
                                          </p:val>
                                        </p:tav>
                                      </p:tavLst>
                                    </p:anim>
                                    <p:anim calcmode="lin" valueType="num">
                                      <p:cBhvr>
                                        <p:cTn id="110" dur="500" fill="hold"/>
                                        <p:tgtEl>
                                          <p:spTgt spid="131"/>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
                                  </p:stCondLst>
                                  <p:childTnLst>
                                    <p:set>
                                      <p:cBhvr>
                                        <p:cTn id="112" dur="1" fill="hold">
                                          <p:stCondLst>
                                            <p:cond delay="0"/>
                                          </p:stCondLst>
                                        </p:cTn>
                                        <p:tgtEl>
                                          <p:spTgt spid="136"/>
                                        </p:tgtEl>
                                        <p:attrNameLst>
                                          <p:attrName>style.visibility</p:attrName>
                                        </p:attrNameLst>
                                      </p:cBhvr>
                                      <p:to>
                                        <p:strVal val="visible"/>
                                      </p:to>
                                    </p:set>
                                    <p:animEffect transition="in" filter="fade">
                                      <p:cBhvr>
                                        <p:cTn id="113" dur="500"/>
                                        <p:tgtEl>
                                          <p:spTgt spid="136"/>
                                        </p:tgtEl>
                                      </p:cBhvr>
                                    </p:animEffect>
                                    <p:anim calcmode="lin" valueType="num">
                                      <p:cBhvr>
                                        <p:cTn id="114" dur="500" fill="hold"/>
                                        <p:tgtEl>
                                          <p:spTgt spid="136"/>
                                        </p:tgtEl>
                                        <p:attrNameLst>
                                          <p:attrName>ppt_x</p:attrName>
                                        </p:attrNameLst>
                                      </p:cBhvr>
                                      <p:tavLst>
                                        <p:tav tm="0">
                                          <p:val>
                                            <p:strVal val="#ppt_x"/>
                                          </p:val>
                                        </p:tav>
                                        <p:tav tm="100000">
                                          <p:val>
                                            <p:strVal val="#ppt_x"/>
                                          </p:val>
                                        </p:tav>
                                      </p:tavLst>
                                    </p:anim>
                                    <p:anim calcmode="lin" valueType="num">
                                      <p:cBhvr>
                                        <p:cTn id="115" dur="500" fill="hold"/>
                                        <p:tgtEl>
                                          <p:spTgt spid="136"/>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00"/>
                                  </p:stCondLst>
                                  <p:childTnLst>
                                    <p:set>
                                      <p:cBhvr>
                                        <p:cTn id="117" dur="1" fill="hold">
                                          <p:stCondLst>
                                            <p:cond delay="0"/>
                                          </p:stCondLst>
                                        </p:cTn>
                                        <p:tgtEl>
                                          <p:spTgt spid="211"/>
                                        </p:tgtEl>
                                        <p:attrNameLst>
                                          <p:attrName>style.visibility</p:attrName>
                                        </p:attrNameLst>
                                      </p:cBhvr>
                                      <p:to>
                                        <p:strVal val="visible"/>
                                      </p:to>
                                    </p:set>
                                    <p:animEffect transition="in" filter="fade">
                                      <p:cBhvr>
                                        <p:cTn id="118" dur="500"/>
                                        <p:tgtEl>
                                          <p:spTgt spid="211"/>
                                        </p:tgtEl>
                                      </p:cBhvr>
                                    </p:animEffect>
                                    <p:anim calcmode="lin" valueType="num">
                                      <p:cBhvr>
                                        <p:cTn id="119" dur="500" fill="hold"/>
                                        <p:tgtEl>
                                          <p:spTgt spid="211"/>
                                        </p:tgtEl>
                                        <p:attrNameLst>
                                          <p:attrName>ppt_x</p:attrName>
                                        </p:attrNameLst>
                                      </p:cBhvr>
                                      <p:tavLst>
                                        <p:tav tm="0">
                                          <p:val>
                                            <p:strVal val="#ppt_x"/>
                                          </p:val>
                                        </p:tav>
                                        <p:tav tm="100000">
                                          <p:val>
                                            <p:strVal val="#ppt_x"/>
                                          </p:val>
                                        </p:tav>
                                      </p:tavLst>
                                    </p:anim>
                                    <p:anim calcmode="lin" valueType="num">
                                      <p:cBhvr>
                                        <p:cTn id="120" dur="500" fill="hold"/>
                                        <p:tgtEl>
                                          <p:spTgt spid="211"/>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400"/>
                                  </p:stCondLst>
                                  <p:childTnLst>
                                    <p:set>
                                      <p:cBhvr>
                                        <p:cTn id="122" dur="1" fill="hold">
                                          <p:stCondLst>
                                            <p:cond delay="0"/>
                                          </p:stCondLst>
                                        </p:cTn>
                                        <p:tgtEl>
                                          <p:spTgt spid="212"/>
                                        </p:tgtEl>
                                        <p:attrNameLst>
                                          <p:attrName>style.visibility</p:attrName>
                                        </p:attrNameLst>
                                      </p:cBhvr>
                                      <p:to>
                                        <p:strVal val="visible"/>
                                      </p:to>
                                    </p:set>
                                    <p:animEffect transition="in" filter="fade">
                                      <p:cBhvr>
                                        <p:cTn id="123" dur="500"/>
                                        <p:tgtEl>
                                          <p:spTgt spid="212"/>
                                        </p:tgtEl>
                                      </p:cBhvr>
                                    </p:animEffect>
                                    <p:anim calcmode="lin" valueType="num">
                                      <p:cBhvr>
                                        <p:cTn id="124" dur="500" fill="hold"/>
                                        <p:tgtEl>
                                          <p:spTgt spid="212"/>
                                        </p:tgtEl>
                                        <p:attrNameLst>
                                          <p:attrName>ppt_x</p:attrName>
                                        </p:attrNameLst>
                                      </p:cBhvr>
                                      <p:tavLst>
                                        <p:tav tm="0">
                                          <p:val>
                                            <p:strVal val="#ppt_x"/>
                                          </p:val>
                                        </p:tav>
                                        <p:tav tm="100000">
                                          <p:val>
                                            <p:strVal val="#ppt_x"/>
                                          </p:val>
                                        </p:tav>
                                      </p:tavLst>
                                    </p:anim>
                                    <p:anim calcmode="lin" valueType="num">
                                      <p:cBhvr>
                                        <p:cTn id="125" dur="500" fill="hold"/>
                                        <p:tgtEl>
                                          <p:spTgt spid="212"/>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400"/>
                                  </p:stCondLst>
                                  <p:childTnLst>
                                    <p:set>
                                      <p:cBhvr>
                                        <p:cTn id="127" dur="1" fill="hold">
                                          <p:stCondLst>
                                            <p:cond delay="0"/>
                                          </p:stCondLst>
                                        </p:cTn>
                                        <p:tgtEl>
                                          <p:spTgt spid="213"/>
                                        </p:tgtEl>
                                        <p:attrNameLst>
                                          <p:attrName>style.visibility</p:attrName>
                                        </p:attrNameLst>
                                      </p:cBhvr>
                                      <p:to>
                                        <p:strVal val="visible"/>
                                      </p:to>
                                    </p:set>
                                    <p:animEffect transition="in" filter="fade">
                                      <p:cBhvr>
                                        <p:cTn id="128" dur="500"/>
                                        <p:tgtEl>
                                          <p:spTgt spid="213"/>
                                        </p:tgtEl>
                                      </p:cBhvr>
                                    </p:animEffect>
                                    <p:anim calcmode="lin" valueType="num">
                                      <p:cBhvr>
                                        <p:cTn id="129" dur="500" fill="hold"/>
                                        <p:tgtEl>
                                          <p:spTgt spid="213"/>
                                        </p:tgtEl>
                                        <p:attrNameLst>
                                          <p:attrName>ppt_x</p:attrName>
                                        </p:attrNameLst>
                                      </p:cBhvr>
                                      <p:tavLst>
                                        <p:tav tm="0">
                                          <p:val>
                                            <p:strVal val="#ppt_x"/>
                                          </p:val>
                                        </p:tav>
                                        <p:tav tm="100000">
                                          <p:val>
                                            <p:strVal val="#ppt_x"/>
                                          </p:val>
                                        </p:tav>
                                      </p:tavLst>
                                    </p:anim>
                                    <p:anim calcmode="lin" valueType="num">
                                      <p:cBhvr>
                                        <p:cTn id="130" dur="500" fill="hold"/>
                                        <p:tgtEl>
                                          <p:spTgt spid="213"/>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400"/>
                                  </p:stCondLst>
                                  <p:childTnLst>
                                    <p:set>
                                      <p:cBhvr>
                                        <p:cTn id="132" dur="1" fill="hold">
                                          <p:stCondLst>
                                            <p:cond delay="0"/>
                                          </p:stCondLst>
                                        </p:cTn>
                                        <p:tgtEl>
                                          <p:spTgt spid="214"/>
                                        </p:tgtEl>
                                        <p:attrNameLst>
                                          <p:attrName>style.visibility</p:attrName>
                                        </p:attrNameLst>
                                      </p:cBhvr>
                                      <p:to>
                                        <p:strVal val="visible"/>
                                      </p:to>
                                    </p:set>
                                    <p:animEffect transition="in" filter="fade">
                                      <p:cBhvr>
                                        <p:cTn id="133" dur="500"/>
                                        <p:tgtEl>
                                          <p:spTgt spid="214"/>
                                        </p:tgtEl>
                                      </p:cBhvr>
                                    </p:animEffect>
                                    <p:anim calcmode="lin" valueType="num">
                                      <p:cBhvr>
                                        <p:cTn id="134" dur="500" fill="hold"/>
                                        <p:tgtEl>
                                          <p:spTgt spid="214"/>
                                        </p:tgtEl>
                                        <p:attrNameLst>
                                          <p:attrName>ppt_x</p:attrName>
                                        </p:attrNameLst>
                                      </p:cBhvr>
                                      <p:tavLst>
                                        <p:tav tm="0">
                                          <p:val>
                                            <p:strVal val="#ppt_x"/>
                                          </p:val>
                                        </p:tav>
                                        <p:tav tm="100000">
                                          <p:val>
                                            <p:strVal val="#ppt_x"/>
                                          </p:val>
                                        </p:tav>
                                      </p:tavLst>
                                    </p:anim>
                                    <p:anim calcmode="lin" valueType="num">
                                      <p:cBhvr>
                                        <p:cTn id="135" dur="500" fill="hold"/>
                                        <p:tgtEl>
                                          <p:spTgt spid="214"/>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400"/>
                                  </p:stCondLst>
                                  <p:childTnLst>
                                    <p:set>
                                      <p:cBhvr>
                                        <p:cTn id="137" dur="1" fill="hold">
                                          <p:stCondLst>
                                            <p:cond delay="0"/>
                                          </p:stCondLst>
                                        </p:cTn>
                                        <p:tgtEl>
                                          <p:spTgt spid="215"/>
                                        </p:tgtEl>
                                        <p:attrNameLst>
                                          <p:attrName>style.visibility</p:attrName>
                                        </p:attrNameLst>
                                      </p:cBhvr>
                                      <p:to>
                                        <p:strVal val="visible"/>
                                      </p:to>
                                    </p:set>
                                    <p:animEffect transition="in" filter="fade">
                                      <p:cBhvr>
                                        <p:cTn id="138" dur="500"/>
                                        <p:tgtEl>
                                          <p:spTgt spid="215"/>
                                        </p:tgtEl>
                                      </p:cBhvr>
                                    </p:animEffect>
                                    <p:anim calcmode="lin" valueType="num">
                                      <p:cBhvr>
                                        <p:cTn id="139" dur="500" fill="hold"/>
                                        <p:tgtEl>
                                          <p:spTgt spid="215"/>
                                        </p:tgtEl>
                                        <p:attrNameLst>
                                          <p:attrName>ppt_x</p:attrName>
                                        </p:attrNameLst>
                                      </p:cBhvr>
                                      <p:tavLst>
                                        <p:tav tm="0">
                                          <p:val>
                                            <p:strVal val="#ppt_x"/>
                                          </p:val>
                                        </p:tav>
                                        <p:tav tm="100000">
                                          <p:val>
                                            <p:strVal val="#ppt_x"/>
                                          </p:val>
                                        </p:tav>
                                      </p:tavLst>
                                    </p:anim>
                                    <p:anim calcmode="lin" valueType="num">
                                      <p:cBhvr>
                                        <p:cTn id="140" dur="500" fill="hold"/>
                                        <p:tgtEl>
                                          <p:spTgt spid="215"/>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400"/>
                                  </p:stCondLst>
                                  <p:childTnLst>
                                    <p:set>
                                      <p:cBhvr>
                                        <p:cTn id="142" dur="1" fill="hold">
                                          <p:stCondLst>
                                            <p:cond delay="0"/>
                                          </p:stCondLst>
                                        </p:cTn>
                                        <p:tgtEl>
                                          <p:spTgt spid="216"/>
                                        </p:tgtEl>
                                        <p:attrNameLst>
                                          <p:attrName>style.visibility</p:attrName>
                                        </p:attrNameLst>
                                      </p:cBhvr>
                                      <p:to>
                                        <p:strVal val="visible"/>
                                      </p:to>
                                    </p:set>
                                    <p:animEffect transition="in" filter="fade">
                                      <p:cBhvr>
                                        <p:cTn id="143" dur="500"/>
                                        <p:tgtEl>
                                          <p:spTgt spid="216"/>
                                        </p:tgtEl>
                                      </p:cBhvr>
                                    </p:animEffect>
                                    <p:anim calcmode="lin" valueType="num">
                                      <p:cBhvr>
                                        <p:cTn id="144" dur="500" fill="hold"/>
                                        <p:tgtEl>
                                          <p:spTgt spid="216"/>
                                        </p:tgtEl>
                                        <p:attrNameLst>
                                          <p:attrName>ppt_x</p:attrName>
                                        </p:attrNameLst>
                                      </p:cBhvr>
                                      <p:tavLst>
                                        <p:tav tm="0">
                                          <p:val>
                                            <p:strVal val="#ppt_x"/>
                                          </p:val>
                                        </p:tav>
                                        <p:tav tm="100000">
                                          <p:val>
                                            <p:strVal val="#ppt_x"/>
                                          </p:val>
                                        </p:tav>
                                      </p:tavLst>
                                    </p:anim>
                                    <p:anim calcmode="lin" valueType="num">
                                      <p:cBhvr>
                                        <p:cTn id="145" dur="500" fill="hold"/>
                                        <p:tgtEl>
                                          <p:spTgt spid="216"/>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800"/>
                                  </p:stCondLst>
                                  <p:childTnLst>
                                    <p:set>
                                      <p:cBhvr>
                                        <p:cTn id="147" dur="1" fill="hold">
                                          <p:stCondLst>
                                            <p:cond delay="0"/>
                                          </p:stCondLst>
                                        </p:cTn>
                                        <p:tgtEl>
                                          <p:spTgt spid="219"/>
                                        </p:tgtEl>
                                        <p:attrNameLst>
                                          <p:attrName>style.visibility</p:attrName>
                                        </p:attrNameLst>
                                      </p:cBhvr>
                                      <p:to>
                                        <p:strVal val="visible"/>
                                      </p:to>
                                    </p:set>
                                    <p:animEffect transition="in" filter="fade">
                                      <p:cBhvr>
                                        <p:cTn id="148" dur="500"/>
                                        <p:tgtEl>
                                          <p:spTgt spid="219"/>
                                        </p:tgtEl>
                                      </p:cBhvr>
                                    </p:animEffect>
                                    <p:anim calcmode="lin" valueType="num">
                                      <p:cBhvr>
                                        <p:cTn id="149" dur="500" fill="hold"/>
                                        <p:tgtEl>
                                          <p:spTgt spid="219"/>
                                        </p:tgtEl>
                                        <p:attrNameLst>
                                          <p:attrName>ppt_x</p:attrName>
                                        </p:attrNameLst>
                                      </p:cBhvr>
                                      <p:tavLst>
                                        <p:tav tm="0">
                                          <p:val>
                                            <p:strVal val="#ppt_x"/>
                                          </p:val>
                                        </p:tav>
                                        <p:tav tm="100000">
                                          <p:val>
                                            <p:strVal val="#ppt_x"/>
                                          </p:val>
                                        </p:tav>
                                      </p:tavLst>
                                    </p:anim>
                                    <p:anim calcmode="lin" valueType="num">
                                      <p:cBhvr>
                                        <p:cTn id="150" dur="500" fill="hold"/>
                                        <p:tgtEl>
                                          <p:spTgt spid="219"/>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800"/>
                                  </p:stCondLst>
                                  <p:childTnLst>
                                    <p:set>
                                      <p:cBhvr>
                                        <p:cTn id="152" dur="1" fill="hold">
                                          <p:stCondLst>
                                            <p:cond delay="0"/>
                                          </p:stCondLst>
                                        </p:cTn>
                                        <p:tgtEl>
                                          <p:spTgt spid="220"/>
                                        </p:tgtEl>
                                        <p:attrNameLst>
                                          <p:attrName>style.visibility</p:attrName>
                                        </p:attrNameLst>
                                      </p:cBhvr>
                                      <p:to>
                                        <p:strVal val="visible"/>
                                      </p:to>
                                    </p:set>
                                    <p:animEffect transition="in" filter="fade">
                                      <p:cBhvr>
                                        <p:cTn id="153" dur="500"/>
                                        <p:tgtEl>
                                          <p:spTgt spid="220"/>
                                        </p:tgtEl>
                                      </p:cBhvr>
                                    </p:animEffect>
                                    <p:anim calcmode="lin" valueType="num">
                                      <p:cBhvr>
                                        <p:cTn id="154" dur="500" fill="hold"/>
                                        <p:tgtEl>
                                          <p:spTgt spid="220"/>
                                        </p:tgtEl>
                                        <p:attrNameLst>
                                          <p:attrName>ppt_x</p:attrName>
                                        </p:attrNameLst>
                                      </p:cBhvr>
                                      <p:tavLst>
                                        <p:tav tm="0">
                                          <p:val>
                                            <p:strVal val="#ppt_x"/>
                                          </p:val>
                                        </p:tav>
                                        <p:tav tm="100000">
                                          <p:val>
                                            <p:strVal val="#ppt_x"/>
                                          </p:val>
                                        </p:tav>
                                      </p:tavLst>
                                    </p:anim>
                                    <p:anim calcmode="lin" valueType="num">
                                      <p:cBhvr>
                                        <p:cTn id="155" dur="500" fill="hold"/>
                                        <p:tgtEl>
                                          <p:spTgt spid="220"/>
                                        </p:tgtEl>
                                        <p:attrNameLst>
                                          <p:attrName>ppt_y</p:attrName>
                                        </p:attrNameLst>
                                      </p:cBhvr>
                                      <p:tavLst>
                                        <p:tav tm="0">
                                          <p:val>
                                            <p:strVal val="#ppt_y+.1"/>
                                          </p:val>
                                        </p:tav>
                                        <p:tav tm="100000">
                                          <p:val>
                                            <p:strVal val="#ppt_y"/>
                                          </p:val>
                                        </p:tav>
                                      </p:tavLst>
                                    </p:anim>
                                  </p:childTnLst>
                                </p:cTn>
                              </p:par>
                              <p:par>
                                <p:cTn id="156" presetID="42" presetClass="entr" presetSubtype="0" fill="hold" nodeType="withEffect">
                                  <p:stCondLst>
                                    <p:cond delay="800"/>
                                  </p:stCondLst>
                                  <p:childTnLst>
                                    <p:set>
                                      <p:cBhvr>
                                        <p:cTn id="157" dur="1" fill="hold">
                                          <p:stCondLst>
                                            <p:cond delay="0"/>
                                          </p:stCondLst>
                                        </p:cTn>
                                        <p:tgtEl>
                                          <p:spTgt spid="196"/>
                                        </p:tgtEl>
                                        <p:attrNameLst>
                                          <p:attrName>style.visibility</p:attrName>
                                        </p:attrNameLst>
                                      </p:cBhvr>
                                      <p:to>
                                        <p:strVal val="visible"/>
                                      </p:to>
                                    </p:set>
                                    <p:animEffect transition="in" filter="fade">
                                      <p:cBhvr>
                                        <p:cTn id="158" dur="500"/>
                                        <p:tgtEl>
                                          <p:spTgt spid="196"/>
                                        </p:tgtEl>
                                      </p:cBhvr>
                                    </p:animEffect>
                                    <p:anim calcmode="lin" valueType="num">
                                      <p:cBhvr>
                                        <p:cTn id="159" dur="500" fill="hold"/>
                                        <p:tgtEl>
                                          <p:spTgt spid="196"/>
                                        </p:tgtEl>
                                        <p:attrNameLst>
                                          <p:attrName>ppt_x</p:attrName>
                                        </p:attrNameLst>
                                      </p:cBhvr>
                                      <p:tavLst>
                                        <p:tav tm="0">
                                          <p:val>
                                            <p:strVal val="#ppt_x"/>
                                          </p:val>
                                        </p:tav>
                                        <p:tav tm="100000">
                                          <p:val>
                                            <p:strVal val="#ppt_x"/>
                                          </p:val>
                                        </p:tav>
                                      </p:tavLst>
                                    </p:anim>
                                    <p:anim calcmode="lin" valueType="num">
                                      <p:cBhvr>
                                        <p:cTn id="160" dur="500" fill="hold"/>
                                        <p:tgtEl>
                                          <p:spTgt spid="196"/>
                                        </p:tgtEl>
                                        <p:attrNameLst>
                                          <p:attrName>ppt_y</p:attrName>
                                        </p:attrNameLst>
                                      </p:cBhvr>
                                      <p:tavLst>
                                        <p:tav tm="0">
                                          <p:val>
                                            <p:strVal val="#ppt_y+.1"/>
                                          </p:val>
                                        </p:tav>
                                        <p:tav tm="100000">
                                          <p:val>
                                            <p:strVal val="#ppt_y"/>
                                          </p:val>
                                        </p:tav>
                                      </p:tavLst>
                                    </p:anim>
                                  </p:childTnLst>
                                </p:cTn>
                              </p:par>
                              <p:par>
                                <p:cTn id="161" presetID="42" presetClass="entr" presetSubtype="0" fill="hold" grpId="0" nodeType="withEffect">
                                  <p:stCondLst>
                                    <p:cond delay="800"/>
                                  </p:stCondLst>
                                  <p:childTnLst>
                                    <p:set>
                                      <p:cBhvr>
                                        <p:cTn id="162" dur="1" fill="hold">
                                          <p:stCondLst>
                                            <p:cond delay="0"/>
                                          </p:stCondLst>
                                        </p:cTn>
                                        <p:tgtEl>
                                          <p:spTgt spid="197"/>
                                        </p:tgtEl>
                                        <p:attrNameLst>
                                          <p:attrName>style.visibility</p:attrName>
                                        </p:attrNameLst>
                                      </p:cBhvr>
                                      <p:to>
                                        <p:strVal val="visible"/>
                                      </p:to>
                                    </p:set>
                                    <p:animEffect transition="in" filter="fade">
                                      <p:cBhvr>
                                        <p:cTn id="163" dur="500"/>
                                        <p:tgtEl>
                                          <p:spTgt spid="197"/>
                                        </p:tgtEl>
                                      </p:cBhvr>
                                    </p:animEffect>
                                    <p:anim calcmode="lin" valueType="num">
                                      <p:cBhvr>
                                        <p:cTn id="164" dur="500" fill="hold"/>
                                        <p:tgtEl>
                                          <p:spTgt spid="197"/>
                                        </p:tgtEl>
                                        <p:attrNameLst>
                                          <p:attrName>ppt_x</p:attrName>
                                        </p:attrNameLst>
                                      </p:cBhvr>
                                      <p:tavLst>
                                        <p:tav tm="0">
                                          <p:val>
                                            <p:strVal val="#ppt_x"/>
                                          </p:val>
                                        </p:tav>
                                        <p:tav tm="100000">
                                          <p:val>
                                            <p:strVal val="#ppt_x"/>
                                          </p:val>
                                        </p:tav>
                                      </p:tavLst>
                                    </p:anim>
                                    <p:anim calcmode="lin" valueType="num">
                                      <p:cBhvr>
                                        <p:cTn id="165" dur="500" fill="hold"/>
                                        <p:tgtEl>
                                          <p:spTgt spid="197"/>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400"/>
                                  </p:stCondLst>
                                  <p:childTnLst>
                                    <p:set>
                                      <p:cBhvr>
                                        <p:cTn id="167" dur="1" fill="hold">
                                          <p:stCondLst>
                                            <p:cond delay="0"/>
                                          </p:stCondLst>
                                        </p:cTn>
                                        <p:tgtEl>
                                          <p:spTgt spid="198"/>
                                        </p:tgtEl>
                                        <p:attrNameLst>
                                          <p:attrName>style.visibility</p:attrName>
                                        </p:attrNameLst>
                                      </p:cBhvr>
                                      <p:to>
                                        <p:strVal val="visible"/>
                                      </p:to>
                                    </p:set>
                                    <p:animEffect transition="in" filter="fade">
                                      <p:cBhvr>
                                        <p:cTn id="168" dur="500"/>
                                        <p:tgtEl>
                                          <p:spTgt spid="198"/>
                                        </p:tgtEl>
                                      </p:cBhvr>
                                    </p:animEffect>
                                    <p:anim calcmode="lin" valueType="num">
                                      <p:cBhvr>
                                        <p:cTn id="169" dur="500" fill="hold"/>
                                        <p:tgtEl>
                                          <p:spTgt spid="198"/>
                                        </p:tgtEl>
                                        <p:attrNameLst>
                                          <p:attrName>ppt_x</p:attrName>
                                        </p:attrNameLst>
                                      </p:cBhvr>
                                      <p:tavLst>
                                        <p:tav tm="0">
                                          <p:val>
                                            <p:strVal val="#ppt_x"/>
                                          </p:val>
                                        </p:tav>
                                        <p:tav tm="100000">
                                          <p:val>
                                            <p:strVal val="#ppt_x"/>
                                          </p:val>
                                        </p:tav>
                                      </p:tavLst>
                                    </p:anim>
                                    <p:anim calcmode="lin" valueType="num">
                                      <p:cBhvr>
                                        <p:cTn id="170" dur="500" fill="hold"/>
                                        <p:tgtEl>
                                          <p:spTgt spid="198"/>
                                        </p:tgtEl>
                                        <p:attrNameLst>
                                          <p:attrName>ppt_y</p:attrName>
                                        </p:attrNameLst>
                                      </p:cBhvr>
                                      <p:tavLst>
                                        <p:tav tm="0">
                                          <p:val>
                                            <p:strVal val="#ppt_y+.1"/>
                                          </p:val>
                                        </p:tav>
                                        <p:tav tm="100000">
                                          <p:val>
                                            <p:strVal val="#ppt_y"/>
                                          </p:val>
                                        </p:tav>
                                      </p:tavLst>
                                    </p:anim>
                                  </p:childTnLst>
                                </p:cTn>
                              </p:par>
                              <p:par>
                                <p:cTn id="171" presetID="42" presetClass="entr" presetSubtype="0" fill="hold" grpId="0" nodeType="withEffect">
                                  <p:stCondLst>
                                    <p:cond delay="400"/>
                                  </p:stCondLst>
                                  <p:childTnLst>
                                    <p:set>
                                      <p:cBhvr>
                                        <p:cTn id="172" dur="1" fill="hold">
                                          <p:stCondLst>
                                            <p:cond delay="0"/>
                                          </p:stCondLst>
                                        </p:cTn>
                                        <p:tgtEl>
                                          <p:spTgt spid="201"/>
                                        </p:tgtEl>
                                        <p:attrNameLst>
                                          <p:attrName>style.visibility</p:attrName>
                                        </p:attrNameLst>
                                      </p:cBhvr>
                                      <p:to>
                                        <p:strVal val="visible"/>
                                      </p:to>
                                    </p:set>
                                    <p:animEffect transition="in" filter="fade">
                                      <p:cBhvr>
                                        <p:cTn id="173" dur="500"/>
                                        <p:tgtEl>
                                          <p:spTgt spid="201"/>
                                        </p:tgtEl>
                                      </p:cBhvr>
                                    </p:animEffect>
                                    <p:anim calcmode="lin" valueType="num">
                                      <p:cBhvr>
                                        <p:cTn id="174" dur="500" fill="hold"/>
                                        <p:tgtEl>
                                          <p:spTgt spid="201"/>
                                        </p:tgtEl>
                                        <p:attrNameLst>
                                          <p:attrName>ppt_x</p:attrName>
                                        </p:attrNameLst>
                                      </p:cBhvr>
                                      <p:tavLst>
                                        <p:tav tm="0">
                                          <p:val>
                                            <p:strVal val="#ppt_x"/>
                                          </p:val>
                                        </p:tav>
                                        <p:tav tm="100000">
                                          <p:val>
                                            <p:strVal val="#ppt_x"/>
                                          </p:val>
                                        </p:tav>
                                      </p:tavLst>
                                    </p:anim>
                                    <p:anim calcmode="lin" valueType="num">
                                      <p:cBhvr>
                                        <p:cTn id="175" dur="500" fill="hold"/>
                                        <p:tgtEl>
                                          <p:spTgt spid="201"/>
                                        </p:tgtEl>
                                        <p:attrNameLst>
                                          <p:attrName>ppt_y</p:attrName>
                                        </p:attrNameLst>
                                      </p:cBhvr>
                                      <p:tavLst>
                                        <p:tav tm="0">
                                          <p:val>
                                            <p:strVal val="#ppt_y+.1"/>
                                          </p:val>
                                        </p:tav>
                                        <p:tav tm="100000">
                                          <p:val>
                                            <p:strVal val="#ppt_y"/>
                                          </p:val>
                                        </p:tav>
                                      </p:tavLst>
                                    </p:anim>
                                  </p:childTnLst>
                                </p:cTn>
                              </p:par>
                              <p:par>
                                <p:cTn id="176" presetID="45" presetClass="entr" presetSubtype="0" fill="hold" grpId="0" nodeType="withEffect">
                                  <p:stCondLst>
                                    <p:cond delay="400"/>
                                  </p:stCondLst>
                                  <p:childTnLst>
                                    <p:set>
                                      <p:cBhvr>
                                        <p:cTn id="177" dur="1" fill="hold">
                                          <p:stCondLst>
                                            <p:cond delay="0"/>
                                          </p:stCondLst>
                                        </p:cTn>
                                        <p:tgtEl>
                                          <p:spTgt spid="32"/>
                                        </p:tgtEl>
                                        <p:attrNameLst>
                                          <p:attrName>style.visibility</p:attrName>
                                        </p:attrNameLst>
                                      </p:cBhvr>
                                      <p:to>
                                        <p:strVal val="visible"/>
                                      </p:to>
                                    </p:set>
                                    <p:animEffect transition="in" filter="fade">
                                      <p:cBhvr>
                                        <p:cTn id="178" dur="2000"/>
                                        <p:tgtEl>
                                          <p:spTgt spid="32"/>
                                        </p:tgtEl>
                                      </p:cBhvr>
                                    </p:animEffect>
                                    <p:anim calcmode="lin" valueType="num">
                                      <p:cBhvr>
                                        <p:cTn id="179" dur="2000" fill="hold"/>
                                        <p:tgtEl>
                                          <p:spTgt spid="32"/>
                                        </p:tgtEl>
                                        <p:attrNameLst>
                                          <p:attrName>ppt_w</p:attrName>
                                        </p:attrNameLst>
                                      </p:cBhvr>
                                      <p:tavLst>
                                        <p:tav tm="0" fmla="#ppt_w*sin(2.5*pi*$)">
                                          <p:val>
                                            <p:fltVal val="0"/>
                                          </p:val>
                                        </p:tav>
                                        <p:tav tm="100000">
                                          <p:val>
                                            <p:fltVal val="1"/>
                                          </p:val>
                                        </p:tav>
                                      </p:tavLst>
                                    </p:anim>
                                    <p:anim calcmode="lin" valueType="num">
                                      <p:cBhvr>
                                        <p:cTn id="180" dur="2000" fill="hold"/>
                                        <p:tgtEl>
                                          <p:spTgt spid="32"/>
                                        </p:tgtEl>
                                        <p:attrNameLst>
                                          <p:attrName>ppt_h</p:attrName>
                                        </p:attrNameLst>
                                      </p:cBhvr>
                                      <p:tavLst>
                                        <p:tav tm="0">
                                          <p:val>
                                            <p:strVal val="#ppt_h"/>
                                          </p:val>
                                        </p:tav>
                                        <p:tav tm="100000">
                                          <p:val>
                                            <p:strVal val="#ppt_h"/>
                                          </p:val>
                                        </p:tav>
                                      </p:tavLst>
                                    </p:anim>
                                  </p:childTnLst>
                                </p:cTn>
                              </p:par>
                              <p:par>
                                <p:cTn id="181" presetID="56" presetClass="entr" presetSubtype="0" fill="hold" grpId="0" nodeType="withEffect">
                                  <p:stCondLst>
                                    <p:cond delay="400"/>
                                  </p:stCondLst>
                                  <p:iterate type="lt">
                                    <p:tmPct val="10000"/>
                                  </p:iterate>
                                  <p:childTnLst>
                                    <p:set>
                                      <p:cBhvr>
                                        <p:cTn id="182" dur="1" fill="hold">
                                          <p:stCondLst>
                                            <p:cond delay="0"/>
                                          </p:stCondLst>
                                        </p:cTn>
                                        <p:tgtEl>
                                          <p:spTgt spid="33"/>
                                        </p:tgtEl>
                                        <p:attrNameLst>
                                          <p:attrName>style.visibility</p:attrName>
                                        </p:attrNameLst>
                                      </p:cBhvr>
                                      <p:to>
                                        <p:strVal val="visible"/>
                                      </p:to>
                                    </p:set>
                                    <p:anim by="(-#ppt_w*2)" calcmode="lin" valueType="num">
                                      <p:cBhvr rctx="PPT">
                                        <p:cTn id="183" dur="500" autoRev="1" fill="hold">
                                          <p:stCondLst>
                                            <p:cond delay="0"/>
                                          </p:stCondLst>
                                        </p:cTn>
                                        <p:tgtEl>
                                          <p:spTgt spid="33"/>
                                        </p:tgtEl>
                                        <p:attrNameLst>
                                          <p:attrName>ppt_w</p:attrName>
                                        </p:attrNameLst>
                                      </p:cBhvr>
                                    </p:anim>
                                    <p:anim by="(#ppt_w*0.50)" calcmode="lin" valueType="num">
                                      <p:cBhvr>
                                        <p:cTn id="184" dur="500" decel="50000" autoRev="1" fill="hold">
                                          <p:stCondLst>
                                            <p:cond delay="0"/>
                                          </p:stCondLst>
                                        </p:cTn>
                                        <p:tgtEl>
                                          <p:spTgt spid="33"/>
                                        </p:tgtEl>
                                        <p:attrNameLst>
                                          <p:attrName>ppt_x</p:attrName>
                                        </p:attrNameLst>
                                      </p:cBhvr>
                                    </p:anim>
                                    <p:anim from="(-#ppt_h/2)" to="(#ppt_y)" calcmode="lin" valueType="num">
                                      <p:cBhvr>
                                        <p:cTn id="185" dur="1000" fill="hold">
                                          <p:stCondLst>
                                            <p:cond delay="0"/>
                                          </p:stCondLst>
                                        </p:cTn>
                                        <p:tgtEl>
                                          <p:spTgt spid="33"/>
                                        </p:tgtEl>
                                        <p:attrNameLst>
                                          <p:attrName>ppt_y</p:attrName>
                                        </p:attrNameLst>
                                      </p:cBhvr>
                                    </p:anim>
                                    <p:animRot by="21600000">
                                      <p:cBhvr>
                                        <p:cTn id="186" dur="1000" fill="hold">
                                          <p:stCondLst>
                                            <p:cond delay="0"/>
                                          </p:stCondLst>
                                        </p:cTn>
                                        <p:tgtEl>
                                          <p:spTgt spid="33"/>
                                        </p:tgtEl>
                                        <p:attrNameLst>
                                          <p:attrName>r</p:attrName>
                                        </p:attrNameLst>
                                      </p:cBhvr>
                                    </p:animRot>
                                  </p:childTnLst>
                                </p:cTn>
                              </p:par>
                              <p:par>
                                <p:cTn id="187" presetID="10" presetClass="entr" presetSubtype="0" fill="hold" grpId="0" nodeType="withEffect">
                                  <p:stCondLst>
                                    <p:cond delay="400"/>
                                  </p:stCondLst>
                                  <p:childTnLst>
                                    <p:set>
                                      <p:cBhvr>
                                        <p:cTn id="188" dur="1" fill="hold">
                                          <p:stCondLst>
                                            <p:cond delay="0"/>
                                          </p:stCondLst>
                                        </p:cTn>
                                        <p:tgtEl>
                                          <p:spTgt spid="34"/>
                                        </p:tgtEl>
                                        <p:attrNameLst>
                                          <p:attrName>style.visibility</p:attrName>
                                        </p:attrNameLst>
                                      </p:cBhvr>
                                      <p:to>
                                        <p:strVal val="visible"/>
                                      </p:to>
                                    </p:set>
                                    <p:animEffect transition="in" filter="fade">
                                      <p:cBhvr>
                                        <p:cTn id="18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8" grpId="0" animBg="1"/>
      <p:bldP spid="99" grpId="0" animBg="1"/>
      <p:bldP spid="101" grpId="0" animBg="1"/>
      <p:bldP spid="102" grpId="0" animBg="1"/>
      <p:bldP spid="103" grpId="0" animBg="1"/>
      <p:bldP spid="105" grpId="0" animBg="1"/>
      <p:bldP spid="107" grpId="0" animBg="1"/>
      <p:bldP spid="108" grpId="0" animBg="1"/>
      <p:bldP spid="109" grpId="0" animBg="1"/>
      <p:bldP spid="120" grpId="0" animBg="1"/>
      <p:bldP spid="122" grpId="0" animBg="1"/>
      <p:bldP spid="129" grpId="0" animBg="1"/>
      <p:bldP spid="130" grpId="0" animBg="1"/>
      <p:bldP spid="131" grpId="0" animBg="1"/>
      <p:bldP spid="136" grpId="0" animBg="1"/>
      <p:bldP spid="211" grpId="0" animBg="1"/>
      <p:bldP spid="212" grpId="0" animBg="1"/>
      <p:bldP spid="213" grpId="0" animBg="1"/>
      <p:bldP spid="214" grpId="0" animBg="1"/>
      <p:bldP spid="215" grpId="0" animBg="1"/>
      <p:bldP spid="216" grpId="0" animBg="1"/>
      <p:bldP spid="219" grpId="0" animBg="1"/>
      <p:bldP spid="220" grpId="0" animBg="1"/>
      <p:bldP spid="197" grpId="0" animBg="1"/>
      <p:bldP spid="198" grpId="0" animBg="1"/>
      <p:bldP spid="201" grpId="0" animBg="1"/>
      <p:bldP spid="17" grpId="0" animBg="1"/>
      <p:bldP spid="13" grpId="0" animBg="1"/>
      <p:bldP spid="14" grpId="0" animBg="1"/>
      <p:bldP spid="15" grpId="0" animBg="1"/>
      <p:bldP spid="16" grpId="0" animBg="1"/>
      <p:bldP spid="18" grpId="0" animBg="1"/>
      <p:bldP spid="19" grpId="0" animBg="1"/>
      <p:bldP spid="20" grpId="0" animBg="1"/>
      <p:bldP spid="32" grpId="0" animBg="1"/>
      <p:bldP spid="33" grpId="0"/>
      <p:bldP spid="3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351520" y="1865073"/>
            <a:ext cx="2211705" cy="1560752"/>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10" name="图片 9"/>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660265" y="1865073"/>
            <a:ext cx="2255520" cy="1462881"/>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9" name="图片 8"/>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265554" y="1945481"/>
            <a:ext cx="2011045" cy="1379538"/>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2" name="矩形 1"/>
          <p:cNvSpPr/>
          <p:nvPr/>
        </p:nvSpPr>
        <p:spPr>
          <a:xfrm>
            <a:off x="0" y="0"/>
            <a:ext cx="12192000" cy="1569720"/>
          </a:xfrm>
          <a:prstGeom prst="rect">
            <a:avLst/>
          </a:prstGeom>
          <a:solidFill>
            <a:schemeClr val="accent1">
              <a:lumMod val="40000"/>
              <a:lumOff val="60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a:off x="3790950" y="2370137"/>
            <a:ext cx="520700" cy="385762"/>
          </a:xfrm>
          <a:prstGeom prst="rightArrow">
            <a:avLst>
              <a:gd name="adj1" fmla="val 50000"/>
              <a:gd name="adj2" fmla="val 64815"/>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右箭头 14"/>
          <p:cNvSpPr/>
          <p:nvPr/>
        </p:nvSpPr>
        <p:spPr>
          <a:xfrm>
            <a:off x="7519035" y="2403156"/>
            <a:ext cx="520700" cy="385762"/>
          </a:xfrm>
          <a:prstGeom prst="rightArrow">
            <a:avLst>
              <a:gd name="adj1" fmla="val 50000"/>
              <a:gd name="adj2" fmla="val 64815"/>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7" name="组合 26"/>
          <p:cNvGrpSpPr>
            <a:grpSpLocks/>
          </p:cNvGrpSpPr>
          <p:nvPr/>
        </p:nvGrpSpPr>
        <p:grpSpPr bwMode="auto">
          <a:xfrm>
            <a:off x="849313" y="3609976"/>
            <a:ext cx="2427286" cy="2684143"/>
            <a:chOff x="940651" y="3609990"/>
            <a:chExt cx="1989370" cy="543169"/>
          </a:xfrm>
        </p:grpSpPr>
        <p:sp>
          <p:nvSpPr>
            <p:cNvPr id="20" name="文本框 19"/>
            <p:cNvSpPr txBox="1"/>
            <p:nvPr/>
          </p:nvSpPr>
          <p:spPr>
            <a:xfrm>
              <a:off x="1167288" y="3609990"/>
              <a:ext cx="1536094" cy="400133"/>
            </a:xfrm>
            <a:prstGeom prst="rect">
              <a:avLst/>
            </a:prstGeom>
            <a:noFill/>
          </p:spPr>
          <p:txBody>
            <a:bodyPr wrap="none">
              <a:spAutoFit/>
            </a:bodyPr>
            <a:lstStyle/>
            <a:p>
              <a:pPr algn="ctr" eaLnBrk="1" fontAlgn="auto" hangingPunct="1">
                <a:spcBef>
                  <a:spcPts val="0"/>
                </a:spcBef>
                <a:spcAft>
                  <a:spcPts val="0"/>
                </a:spcAft>
                <a:defRPr/>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）、朦胧期</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矩形 25"/>
            <p:cNvSpPr/>
            <p:nvPr/>
          </p:nvSpPr>
          <p:spPr>
            <a:xfrm>
              <a:off x="940651" y="4010063"/>
              <a:ext cx="1989370" cy="143096"/>
            </a:xfrm>
            <a:prstGeom prst="rect">
              <a:avLst/>
            </a:prstGeom>
          </p:spPr>
          <p:txBody>
            <a:bodyPr>
              <a:spAutoFit/>
            </a:bodyPr>
            <a:lstStyle/>
            <a:p>
              <a:pPr algn="ctr" eaLnBrk="1" fontAlgn="auto" hangingPunct="1">
                <a:spcBef>
                  <a:spcPts val="0"/>
                </a:spcBef>
                <a:spcAft>
                  <a:spcPts val="0"/>
                </a:spcAft>
                <a:defRPr/>
              </a:pP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8" name="组合 27"/>
          <p:cNvGrpSpPr>
            <a:grpSpLocks/>
          </p:cNvGrpSpPr>
          <p:nvPr/>
        </p:nvGrpSpPr>
        <p:grpSpPr bwMode="auto">
          <a:xfrm>
            <a:off x="3790950" y="3549937"/>
            <a:ext cx="4248785" cy="2999199"/>
            <a:chOff x="3410905" y="3579700"/>
            <a:chExt cx="2267803" cy="1349449"/>
          </a:xfrm>
        </p:grpSpPr>
        <p:sp>
          <p:nvSpPr>
            <p:cNvPr id="21" name="文本框 20"/>
            <p:cNvSpPr txBox="1"/>
            <p:nvPr/>
          </p:nvSpPr>
          <p:spPr>
            <a:xfrm>
              <a:off x="3410905" y="3579700"/>
              <a:ext cx="2251664" cy="400133"/>
            </a:xfrm>
            <a:prstGeom prst="rect">
              <a:avLst/>
            </a:prstGeom>
            <a:noFill/>
          </p:spPr>
          <p:txBody>
            <a:bodyPr wrap="none">
              <a:spAutoFit/>
            </a:bodyPr>
            <a:lstStyle/>
            <a:p>
              <a:pPr algn="ctr" eaLnBrk="1" fontAlgn="auto" hangingPunct="1">
                <a:spcBef>
                  <a:spcPts val="0"/>
                </a:spcBef>
                <a:spcAft>
                  <a:spcPts val="0"/>
                </a:spcAft>
                <a:defRPr/>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）、半合成、合成时期</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28"/>
            <p:cNvSpPr/>
            <p:nvPr/>
          </p:nvSpPr>
          <p:spPr>
            <a:xfrm>
              <a:off x="3416911" y="3779766"/>
              <a:ext cx="2261797" cy="1149383"/>
            </a:xfrm>
            <a:prstGeom prst="rect">
              <a:avLst/>
            </a:prstGeom>
          </p:spPr>
          <p:txBody>
            <a:bodyPr wrap="square">
              <a:spAutoFit/>
            </a:bodyPr>
            <a:lstStyle/>
            <a:p>
              <a:pPr eaLnBrk="1" fontAlgn="auto" hangingPunct="1">
                <a:spcBef>
                  <a:spcPts val="0"/>
                </a:spcBef>
                <a:spcAft>
                  <a:spcPts val="0"/>
                </a:spcAft>
                <a:defRPr/>
              </a:pPr>
              <a:r>
                <a:rPr lang="en-US" altLang="zh-CN" sz="1400" dirty="0" smtClean="0">
                  <a:latin typeface="楷体" pitchFamily="49" charset="-122"/>
                  <a:ea typeface="楷体" pitchFamily="49" charset="-122"/>
                  <a:sym typeface="微软雅黑" panose="020B0503020204020204" pitchFamily="34" charset="-122"/>
                </a:rPr>
                <a:t>    </a:t>
              </a:r>
              <a:r>
                <a:rPr lang="en-US" altLang="zh-CN" sz="1600" b="1" dirty="0" smtClean="0">
                  <a:latin typeface="楷体" pitchFamily="49" charset="-122"/>
                  <a:ea typeface="楷体" pitchFamily="49" charset="-122"/>
                  <a:sym typeface="微软雅黑" panose="020B0503020204020204" pitchFamily="34" charset="-122"/>
                </a:rPr>
                <a:t>(</a:t>
              </a:r>
              <a:r>
                <a:rPr lang="en-US" altLang="zh-CN" sz="1600" b="1" dirty="0">
                  <a:latin typeface="楷体" pitchFamily="49" charset="-122"/>
                  <a:ea typeface="楷体" pitchFamily="49" charset="-122"/>
                  <a:sym typeface="微软雅黑" panose="020B0503020204020204" pitchFamily="34" charset="-122"/>
                </a:rPr>
                <a:t>1)1806</a:t>
              </a:r>
              <a:r>
                <a:rPr lang="zh-CN" altLang="en-US" sz="1600" b="1" dirty="0">
                  <a:latin typeface="楷体" pitchFamily="49" charset="-122"/>
                  <a:ea typeface="楷体" pitchFamily="49" charset="-122"/>
                  <a:sym typeface="微软雅黑" panose="020B0503020204020204" pitchFamily="34" charset="-122"/>
                </a:rPr>
                <a:t>年</a:t>
              </a:r>
              <a:r>
                <a:rPr lang="en-US" altLang="zh-CN" sz="1600" b="1" dirty="0">
                  <a:latin typeface="楷体" pitchFamily="49" charset="-122"/>
                  <a:ea typeface="楷体" pitchFamily="49" charset="-122"/>
                  <a:sym typeface="微软雅黑" panose="020B0503020204020204" pitchFamily="34" charset="-122"/>
                </a:rPr>
                <a:t>,</a:t>
              </a:r>
              <a:r>
                <a:rPr lang="zh-CN" altLang="en-US" sz="1600" b="1" dirty="0">
                  <a:latin typeface="楷体" pitchFamily="49" charset="-122"/>
                  <a:ea typeface="楷体" pitchFamily="49" charset="-122"/>
                  <a:sym typeface="微软雅黑" panose="020B0503020204020204" pitchFamily="34" charset="-122"/>
                </a:rPr>
                <a:t>德国化学家从鸦片中分离出吗啡</a:t>
              </a:r>
              <a:r>
                <a:rPr lang="en-US" altLang="zh-CN" sz="1600" b="1" dirty="0">
                  <a:latin typeface="楷体" pitchFamily="49" charset="-122"/>
                  <a:ea typeface="楷体" pitchFamily="49" charset="-122"/>
                  <a:sym typeface="微软雅黑" panose="020B0503020204020204" pitchFamily="34" charset="-122"/>
                </a:rPr>
                <a:t>, </a:t>
              </a:r>
              <a:r>
                <a:rPr lang="zh-CN" altLang="en-US" sz="1600" b="1" dirty="0">
                  <a:latin typeface="楷体" pitchFamily="49" charset="-122"/>
                  <a:ea typeface="楷体" pitchFamily="49" charset="-122"/>
                  <a:sym typeface="微软雅黑" panose="020B0503020204020204" pitchFamily="34" charset="-122"/>
                </a:rPr>
                <a:t>鸦片中含吗啡</a:t>
              </a:r>
              <a:r>
                <a:rPr lang="en-US" altLang="zh-CN" sz="1600" b="1" dirty="0">
                  <a:latin typeface="楷体" pitchFamily="49" charset="-122"/>
                  <a:ea typeface="楷体" pitchFamily="49" charset="-122"/>
                  <a:sym typeface="微软雅黑" panose="020B0503020204020204" pitchFamily="34" charset="-122"/>
                </a:rPr>
                <a:t>10%</a:t>
              </a:r>
              <a:r>
                <a:rPr lang="zh-CN" altLang="en-US" sz="1600" b="1" dirty="0">
                  <a:latin typeface="楷体" pitchFamily="49" charset="-122"/>
                  <a:ea typeface="楷体" pitchFamily="49" charset="-122"/>
                  <a:sym typeface="微软雅黑" panose="020B0503020204020204" pitchFamily="34" charset="-122"/>
                </a:rPr>
                <a:t>左右</a:t>
              </a:r>
              <a:r>
                <a:rPr lang="en-US" altLang="zh-CN" sz="1600" b="1" dirty="0">
                  <a:latin typeface="楷体" pitchFamily="49" charset="-122"/>
                  <a:ea typeface="楷体" pitchFamily="49" charset="-122"/>
                  <a:sym typeface="微软雅黑" panose="020B0503020204020204" pitchFamily="34" charset="-122"/>
                </a:rPr>
                <a:t>,</a:t>
              </a:r>
              <a:r>
                <a:rPr lang="zh-CN" altLang="en-US" sz="1600" b="1" dirty="0">
                  <a:latin typeface="楷体" pitchFamily="49" charset="-122"/>
                  <a:ea typeface="楷体" pitchFamily="49" charset="-122"/>
                  <a:sym typeface="微软雅黑" panose="020B0503020204020204" pitchFamily="34" charset="-122"/>
                </a:rPr>
                <a:t>一般来说生产</a:t>
              </a:r>
              <a:r>
                <a:rPr lang="en-US" altLang="zh-CN" sz="1600" b="1" dirty="0">
                  <a:latin typeface="楷体" pitchFamily="49" charset="-122"/>
                  <a:ea typeface="楷体" pitchFamily="49" charset="-122"/>
                  <a:sym typeface="微软雅黑" panose="020B0503020204020204" pitchFamily="34" charset="-122"/>
                </a:rPr>
                <a:t>1</a:t>
              </a:r>
              <a:r>
                <a:rPr lang="zh-CN" altLang="en-US" sz="1600" b="1" dirty="0">
                  <a:latin typeface="楷体" pitchFamily="49" charset="-122"/>
                  <a:ea typeface="楷体" pitchFamily="49" charset="-122"/>
                  <a:sym typeface="微软雅黑" panose="020B0503020204020204" pitchFamily="34" charset="-122"/>
                </a:rPr>
                <a:t>千克吗啡需要</a:t>
              </a:r>
              <a:r>
                <a:rPr lang="en-US" altLang="zh-CN" sz="1600" b="1" dirty="0">
                  <a:latin typeface="楷体" pitchFamily="49" charset="-122"/>
                  <a:ea typeface="楷体" pitchFamily="49" charset="-122"/>
                  <a:sym typeface="微软雅黑" panose="020B0503020204020204" pitchFamily="34" charset="-122"/>
                </a:rPr>
                <a:t>10</a:t>
              </a:r>
              <a:r>
                <a:rPr lang="zh-CN" altLang="en-US" sz="1600" b="1" dirty="0">
                  <a:latin typeface="楷体" pitchFamily="49" charset="-122"/>
                  <a:ea typeface="楷体" pitchFamily="49" charset="-122"/>
                  <a:sym typeface="微软雅黑" panose="020B0503020204020204" pitchFamily="34" charset="-122"/>
                </a:rPr>
                <a:t>千克生鸦片。</a:t>
              </a:r>
            </a:p>
            <a:p>
              <a:pPr eaLnBrk="1" fontAlgn="auto" hangingPunct="1">
                <a:spcBef>
                  <a:spcPts val="0"/>
                </a:spcBef>
                <a:spcAft>
                  <a:spcPts val="0"/>
                </a:spcAft>
                <a:defRPr/>
              </a:pPr>
              <a:r>
                <a:rPr lang="en-US" altLang="zh-CN" sz="1600" b="1" dirty="0" smtClean="0">
                  <a:latin typeface="楷体" pitchFamily="49" charset="-122"/>
                  <a:ea typeface="楷体" pitchFamily="49" charset="-122"/>
                  <a:sym typeface="微软雅黑" panose="020B0503020204020204" pitchFamily="34" charset="-122"/>
                </a:rPr>
                <a:t>    (</a:t>
              </a:r>
              <a:r>
                <a:rPr lang="en-US" altLang="zh-CN" sz="1600" b="1" dirty="0">
                  <a:latin typeface="楷体" pitchFamily="49" charset="-122"/>
                  <a:ea typeface="楷体" pitchFamily="49" charset="-122"/>
                  <a:sym typeface="微软雅黑" panose="020B0503020204020204" pitchFamily="34" charset="-122"/>
                </a:rPr>
                <a:t>2)1874</a:t>
              </a:r>
              <a:r>
                <a:rPr lang="zh-CN" altLang="en-US" sz="1600" b="1" dirty="0">
                  <a:latin typeface="楷体" pitchFamily="49" charset="-122"/>
                  <a:ea typeface="楷体" pitchFamily="49" charset="-122"/>
                  <a:sym typeface="微软雅黑" panose="020B0503020204020204" pitchFamily="34" charset="-122"/>
                </a:rPr>
                <a:t>年</a:t>
              </a:r>
              <a:r>
                <a:rPr lang="en-US" altLang="zh-CN" sz="1600" b="1" dirty="0">
                  <a:latin typeface="楷体" pitchFamily="49" charset="-122"/>
                  <a:ea typeface="楷体" pitchFamily="49" charset="-122"/>
                  <a:sym typeface="微软雅黑" panose="020B0503020204020204" pitchFamily="34" charset="-122"/>
                </a:rPr>
                <a:t>,</a:t>
              </a:r>
              <a:r>
                <a:rPr lang="zh-CN" altLang="en-US" sz="1600" b="1" dirty="0">
                  <a:latin typeface="楷体" pitchFamily="49" charset="-122"/>
                  <a:ea typeface="楷体" pitchFamily="49" charset="-122"/>
                  <a:sym typeface="微软雅黑" panose="020B0503020204020204" pitchFamily="34" charset="-122"/>
                </a:rPr>
                <a:t>英国化学家赖特用吗啡和醋酸酐合成二乙酰吗啡。世界上开始了从鸦片提炼吗啡</a:t>
              </a:r>
              <a:r>
                <a:rPr lang="en-US" altLang="zh-CN" sz="1600" b="1" dirty="0">
                  <a:latin typeface="楷体" pitchFamily="49" charset="-122"/>
                  <a:ea typeface="楷体" pitchFamily="49" charset="-122"/>
                  <a:sym typeface="微软雅黑" panose="020B0503020204020204" pitchFamily="34" charset="-122"/>
                </a:rPr>
                <a:t>,</a:t>
              </a:r>
              <a:r>
                <a:rPr lang="zh-CN" altLang="en-US" sz="1600" b="1" dirty="0">
                  <a:latin typeface="楷体" pitchFamily="49" charset="-122"/>
                  <a:ea typeface="楷体" pitchFamily="49" charset="-122"/>
                  <a:sym typeface="微软雅黑" panose="020B0503020204020204" pitchFamily="34" charset="-122"/>
                </a:rPr>
                <a:t>从吗啡和醋酸酐合成其衍生物海洛因的历史。</a:t>
              </a:r>
            </a:p>
            <a:p>
              <a:pPr eaLnBrk="1" fontAlgn="auto" hangingPunct="1">
                <a:spcBef>
                  <a:spcPts val="0"/>
                </a:spcBef>
                <a:spcAft>
                  <a:spcPts val="0"/>
                </a:spcAft>
                <a:defRPr/>
              </a:pPr>
              <a:r>
                <a:rPr lang="en-US" altLang="zh-CN" sz="1600" b="1" dirty="0" smtClean="0">
                  <a:latin typeface="楷体" pitchFamily="49" charset="-122"/>
                  <a:ea typeface="楷体" pitchFamily="49" charset="-122"/>
                  <a:sym typeface="微软雅黑" panose="020B0503020204020204" pitchFamily="34" charset="-122"/>
                </a:rPr>
                <a:t>    (</a:t>
              </a:r>
              <a:r>
                <a:rPr lang="en-US" altLang="zh-CN" sz="1600" b="1" dirty="0">
                  <a:latin typeface="楷体" pitchFamily="49" charset="-122"/>
                  <a:ea typeface="楷体" pitchFamily="49" charset="-122"/>
                  <a:sym typeface="微软雅黑" panose="020B0503020204020204" pitchFamily="34" charset="-122"/>
                </a:rPr>
                <a:t>3)1898</a:t>
              </a:r>
              <a:r>
                <a:rPr lang="zh-CN" altLang="en-US" sz="1600" b="1" dirty="0">
                  <a:latin typeface="楷体" pitchFamily="49" charset="-122"/>
                  <a:ea typeface="楷体" pitchFamily="49" charset="-122"/>
                  <a:sym typeface="微软雅黑" panose="020B0503020204020204" pitchFamily="34" charset="-122"/>
                </a:rPr>
                <a:t>年</a:t>
              </a:r>
              <a:r>
                <a:rPr lang="en-US" altLang="zh-CN" sz="1600" b="1" dirty="0">
                  <a:latin typeface="楷体" pitchFamily="49" charset="-122"/>
                  <a:ea typeface="楷体" pitchFamily="49" charset="-122"/>
                  <a:sym typeface="微软雅黑" panose="020B0503020204020204" pitchFamily="34" charset="-122"/>
                </a:rPr>
                <a:t>,</a:t>
              </a:r>
              <a:r>
                <a:rPr lang="zh-CN" altLang="en-US" sz="1600" b="1" dirty="0">
                  <a:latin typeface="楷体" pitchFamily="49" charset="-122"/>
                  <a:ea typeface="楷体" pitchFamily="49" charset="-122"/>
                  <a:sym typeface="微软雅黑" panose="020B0503020204020204" pitchFamily="34" charset="-122"/>
                </a:rPr>
                <a:t>德国拜尔化工股份公司大量生产命名为海洛因</a:t>
              </a:r>
              <a:r>
                <a:rPr lang="en-US" altLang="zh-CN" sz="1600" b="1" dirty="0">
                  <a:latin typeface="楷体" pitchFamily="49" charset="-122"/>
                  <a:ea typeface="楷体" pitchFamily="49" charset="-122"/>
                  <a:sym typeface="微软雅黑" panose="020B0503020204020204" pitchFamily="34" charset="-122"/>
                </a:rPr>
                <a:t>,</a:t>
              </a:r>
              <a:r>
                <a:rPr lang="zh-CN" altLang="en-US" sz="1600" b="1" dirty="0">
                  <a:latin typeface="楷体" pitchFamily="49" charset="-122"/>
                  <a:ea typeface="楷体" pitchFamily="49" charset="-122"/>
                  <a:sym typeface="微软雅黑" panose="020B0503020204020204" pitchFamily="34" charset="-122"/>
                </a:rPr>
                <a:t>大作广告</a:t>
              </a:r>
              <a:r>
                <a:rPr lang="en-US" altLang="zh-CN" sz="1600" b="1" dirty="0">
                  <a:latin typeface="楷体" pitchFamily="49" charset="-122"/>
                  <a:ea typeface="楷体" pitchFamily="49" charset="-122"/>
                  <a:sym typeface="微软雅黑" panose="020B0503020204020204" pitchFamily="34" charset="-122"/>
                </a:rPr>
                <a:t>, </a:t>
              </a:r>
              <a:r>
                <a:rPr lang="zh-CN" altLang="en-US" sz="1600" b="1" dirty="0">
                  <a:latin typeface="楷体" pitchFamily="49" charset="-122"/>
                  <a:ea typeface="楷体" pitchFamily="49" charset="-122"/>
                  <a:sym typeface="微软雅黑" panose="020B0503020204020204" pitchFamily="34" charset="-122"/>
                </a:rPr>
                <a:t>以公开的形式大量销售到许多国家</a:t>
              </a:r>
              <a:r>
                <a:rPr lang="zh-CN" altLang="en-US" sz="1600" b="1" dirty="0" smtClean="0">
                  <a:latin typeface="楷体" pitchFamily="49" charset="-122"/>
                  <a:ea typeface="楷体" pitchFamily="49" charset="-122"/>
                  <a:sym typeface="微软雅黑" panose="020B0503020204020204" pitchFamily="34" charset="-122"/>
                </a:rPr>
                <a:t>。</a:t>
              </a:r>
              <a:endParaRPr lang="en-US" altLang="zh-CN" sz="1600" b="1" dirty="0">
                <a:latin typeface="楷体" pitchFamily="49" charset="-122"/>
                <a:ea typeface="楷体" pitchFamily="49" charset="-122"/>
                <a:sym typeface="微软雅黑" panose="020B0503020204020204" pitchFamily="34" charset="-122"/>
              </a:endParaRPr>
            </a:p>
          </p:txBody>
        </p:sp>
      </p:grpSp>
      <p:grpSp>
        <p:nvGrpSpPr>
          <p:cNvPr id="35" name="组合 34"/>
          <p:cNvGrpSpPr>
            <a:grpSpLocks/>
          </p:cNvGrpSpPr>
          <p:nvPr/>
        </p:nvGrpSpPr>
        <p:grpSpPr bwMode="auto">
          <a:xfrm>
            <a:off x="8467408" y="3609971"/>
            <a:ext cx="2581592" cy="1018911"/>
            <a:chOff x="8798675" y="3609990"/>
            <a:chExt cx="1989370" cy="400299"/>
          </a:xfrm>
        </p:grpSpPr>
        <p:sp>
          <p:nvSpPr>
            <p:cNvPr id="23" name="文本框 22"/>
            <p:cNvSpPr txBox="1"/>
            <p:nvPr/>
          </p:nvSpPr>
          <p:spPr>
            <a:xfrm>
              <a:off x="8941839" y="3609990"/>
              <a:ext cx="1641922" cy="400299"/>
            </a:xfrm>
            <a:prstGeom prst="rect">
              <a:avLst/>
            </a:prstGeom>
            <a:noFill/>
          </p:spPr>
          <p:txBody>
            <a:bodyPr wrap="none">
              <a:spAutoFit/>
            </a:bodyPr>
            <a:lstStyle/>
            <a:p>
              <a:pPr algn="ctr" eaLnBrk="1" fontAlgn="auto" hangingPunct="1">
                <a:spcBef>
                  <a:spcPts val="0"/>
                </a:spcBef>
                <a:spcAft>
                  <a:spcPts val="0"/>
                </a:spcAft>
                <a:defRPr/>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）多元化</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时期</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30"/>
            <p:cNvSpPr/>
            <p:nvPr/>
          </p:nvSpPr>
          <p:spPr>
            <a:xfrm>
              <a:off x="8798675" y="3810139"/>
              <a:ext cx="1989370" cy="120916"/>
            </a:xfrm>
            <a:prstGeom prst="rect">
              <a:avLst/>
            </a:prstGeom>
          </p:spPr>
          <p:txBody>
            <a:bodyPr>
              <a:spAutoFit/>
            </a:bodyPr>
            <a:lstStyle/>
            <a:p>
              <a:pPr algn="ctr" eaLnBrk="1" fontAlgn="auto" hangingPunct="1">
                <a:spcBef>
                  <a:spcPts val="0"/>
                </a:spcBef>
                <a:spcAft>
                  <a:spcPts val="0"/>
                </a:spcAft>
                <a:defRPr/>
              </a:pP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2" name="椭圆 31"/>
          <p:cNvSpPr/>
          <p:nvPr/>
        </p:nvSpPr>
        <p:spPr>
          <a:xfrm>
            <a:off x="1174750" y="1961355"/>
            <a:ext cx="231775" cy="2333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椭圆 38"/>
          <p:cNvSpPr/>
          <p:nvPr/>
        </p:nvSpPr>
        <p:spPr>
          <a:xfrm>
            <a:off x="849313" y="2541467"/>
            <a:ext cx="153988" cy="153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椭圆 39"/>
          <p:cNvSpPr/>
          <p:nvPr/>
        </p:nvSpPr>
        <p:spPr>
          <a:xfrm>
            <a:off x="2815432" y="3299538"/>
            <a:ext cx="153988" cy="1555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椭圆 42"/>
          <p:cNvSpPr/>
          <p:nvPr/>
        </p:nvSpPr>
        <p:spPr>
          <a:xfrm>
            <a:off x="4660265" y="1796256"/>
            <a:ext cx="231775" cy="2333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椭圆 43"/>
          <p:cNvSpPr/>
          <p:nvPr/>
        </p:nvSpPr>
        <p:spPr>
          <a:xfrm>
            <a:off x="5451475" y="3108325"/>
            <a:ext cx="104775" cy="1047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椭圆 44"/>
          <p:cNvSpPr/>
          <p:nvPr/>
        </p:nvSpPr>
        <p:spPr>
          <a:xfrm>
            <a:off x="5214938" y="3236913"/>
            <a:ext cx="153987" cy="1555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椭圆 49"/>
          <p:cNvSpPr/>
          <p:nvPr/>
        </p:nvSpPr>
        <p:spPr>
          <a:xfrm rot="10800000">
            <a:off x="6465412" y="3192463"/>
            <a:ext cx="231775" cy="2333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椭圆 50"/>
          <p:cNvSpPr/>
          <p:nvPr/>
        </p:nvSpPr>
        <p:spPr>
          <a:xfrm rot="10800000">
            <a:off x="6161088" y="2025650"/>
            <a:ext cx="104775" cy="1047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椭圆 51"/>
          <p:cNvSpPr/>
          <p:nvPr/>
        </p:nvSpPr>
        <p:spPr>
          <a:xfrm rot="10800000">
            <a:off x="6915785" y="3046413"/>
            <a:ext cx="155575" cy="1539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椭圆 53"/>
          <p:cNvSpPr/>
          <p:nvPr/>
        </p:nvSpPr>
        <p:spPr>
          <a:xfrm rot="10800000">
            <a:off x="10817225" y="2755900"/>
            <a:ext cx="231775" cy="2317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椭圆 54"/>
          <p:cNvSpPr/>
          <p:nvPr/>
        </p:nvSpPr>
        <p:spPr>
          <a:xfrm rot="10800000">
            <a:off x="10247313" y="3160713"/>
            <a:ext cx="315912" cy="3159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椭圆 55"/>
          <p:cNvSpPr/>
          <p:nvPr/>
        </p:nvSpPr>
        <p:spPr>
          <a:xfrm rot="10800000">
            <a:off x="10720388" y="2481263"/>
            <a:ext cx="153987" cy="1539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0" y="5013960"/>
            <a:ext cx="12192000" cy="184404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TextBox 23"/>
          <p:cNvSpPr txBox="1"/>
          <p:nvPr/>
        </p:nvSpPr>
        <p:spPr>
          <a:xfrm>
            <a:off x="926306" y="4010025"/>
            <a:ext cx="2578893" cy="2308324"/>
          </a:xfrm>
          <a:prstGeom prst="rect">
            <a:avLst/>
          </a:prstGeom>
          <a:noFill/>
        </p:spPr>
        <p:txBody>
          <a:bodyPr wrap="square" rtlCol="0">
            <a:spAutoFit/>
          </a:bodyPr>
          <a:lstStyle/>
          <a:p>
            <a:r>
              <a:rPr lang="zh-CN" altLang="en-US" b="1" dirty="0" smtClean="0">
                <a:latin typeface="楷体" pitchFamily="49" charset="-122"/>
                <a:ea typeface="楷体" pitchFamily="49" charset="-122"/>
              </a:rPr>
              <a:t>    出现</a:t>
            </a:r>
            <a:r>
              <a:rPr lang="zh-CN" altLang="en-US" b="1" dirty="0">
                <a:latin typeface="楷体" pitchFamily="49" charset="-122"/>
                <a:ea typeface="楷体" pitchFamily="49" charset="-122"/>
              </a:rPr>
              <a:t>罂粟</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鸦片</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、大麻、古柯植物。</a:t>
            </a:r>
          </a:p>
          <a:p>
            <a:r>
              <a:rPr lang="zh-CN" altLang="en-US" b="1" dirty="0" smtClean="0">
                <a:latin typeface="楷体" pitchFamily="49" charset="-122"/>
                <a:ea typeface="楷体" pitchFamily="49" charset="-122"/>
              </a:rPr>
              <a:t>    早期</a:t>
            </a:r>
            <a:r>
              <a:rPr lang="zh-CN" altLang="en-US" b="1" dirty="0">
                <a:latin typeface="楷体" pitchFamily="49" charset="-122"/>
                <a:ea typeface="楷体" pitchFamily="49" charset="-122"/>
              </a:rPr>
              <a:t>人们种植采集毒品原植物</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是为了消遣取乐、医治疾病、宗教活动等</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吸食这些毒品并不是出于罪恶的目的。</a:t>
            </a:r>
          </a:p>
        </p:txBody>
      </p:sp>
      <p:sp>
        <p:nvSpPr>
          <p:cNvPr id="36" name="TextBox 35"/>
          <p:cNvSpPr txBox="1"/>
          <p:nvPr/>
        </p:nvSpPr>
        <p:spPr>
          <a:xfrm>
            <a:off x="8351520" y="3994591"/>
            <a:ext cx="3317713" cy="2585323"/>
          </a:xfrm>
          <a:prstGeom prst="rect">
            <a:avLst/>
          </a:prstGeom>
          <a:noFill/>
        </p:spPr>
        <p:txBody>
          <a:bodyPr wrap="square" rtlCol="0">
            <a:spAutoFit/>
          </a:bodyPr>
          <a:lstStyle/>
          <a:p>
            <a:r>
              <a:rPr lang="en-US" altLang="zh-CN" dirty="0" smtClean="0">
                <a:latin typeface="微软雅黑 Light" panose="020B0502040204020203" pitchFamily="34" charset="-122"/>
                <a:ea typeface="微软雅黑 Light" panose="020B0502040204020203" pitchFamily="34" charset="-122"/>
              </a:rPr>
              <a:t>      </a:t>
            </a:r>
            <a:r>
              <a:rPr lang="en-US" altLang="zh-CN" b="1" dirty="0" smtClean="0">
                <a:latin typeface="微软雅黑 Light" panose="020B0502040204020203" pitchFamily="34" charset="-122"/>
                <a:ea typeface="微软雅黑 Light" panose="020B0502040204020203" pitchFamily="34" charset="-122"/>
              </a:rPr>
              <a:t>(</a:t>
            </a:r>
            <a:r>
              <a:rPr lang="en-US" altLang="zh-CN" sz="1600" b="1" dirty="0">
                <a:latin typeface="楷体" pitchFamily="49" charset="-122"/>
                <a:ea typeface="楷体" pitchFamily="49" charset="-122"/>
              </a:rPr>
              <a:t>1)</a:t>
            </a:r>
            <a:r>
              <a:rPr lang="zh-CN" altLang="en-US" sz="1600" b="1" dirty="0">
                <a:latin typeface="楷体" pitchFamily="49" charset="-122"/>
                <a:ea typeface="楷体" pitchFamily="49" charset="-122"/>
              </a:rPr>
              <a:t>古老的毒品原植物</a:t>
            </a:r>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半合成和合成毒品同时在黑市上销售</a:t>
            </a:r>
            <a:r>
              <a:rPr lang="en-US" altLang="zh-CN" sz="1600" b="1" dirty="0">
                <a:latin typeface="楷体" pitchFamily="49" charset="-122"/>
                <a:ea typeface="楷体" pitchFamily="49" charset="-122"/>
              </a:rPr>
              <a:t>;</a:t>
            </a:r>
          </a:p>
          <a:p>
            <a:r>
              <a:rPr lang="en-US" altLang="zh-CN" sz="1600" b="1" dirty="0" smtClean="0">
                <a:latin typeface="楷体" pitchFamily="49" charset="-122"/>
                <a:ea typeface="楷体" pitchFamily="49" charset="-122"/>
              </a:rPr>
              <a:t>    (</a:t>
            </a:r>
            <a:r>
              <a:rPr lang="en-US" altLang="zh-CN" sz="1600" b="1" dirty="0">
                <a:latin typeface="楷体" pitchFamily="49" charset="-122"/>
                <a:ea typeface="楷体" pitchFamily="49" charset="-122"/>
              </a:rPr>
              <a:t>2)</a:t>
            </a:r>
            <a:r>
              <a:rPr lang="zh-CN" altLang="en-US" sz="1600" b="1" dirty="0">
                <a:latin typeface="楷体" pitchFamily="49" charset="-122"/>
                <a:ea typeface="楷体" pitchFamily="49" charset="-122"/>
              </a:rPr>
              <a:t>合成毒品的品种激增</a:t>
            </a:r>
            <a:r>
              <a:rPr lang="en-US" altLang="zh-CN" sz="1600" b="1" dirty="0">
                <a:latin typeface="楷体" pitchFamily="49" charset="-122"/>
                <a:ea typeface="楷体" pitchFamily="49" charset="-122"/>
              </a:rPr>
              <a:t>;</a:t>
            </a:r>
          </a:p>
          <a:p>
            <a:r>
              <a:rPr lang="en-US" altLang="zh-CN" sz="1600" b="1" dirty="0" smtClean="0">
                <a:latin typeface="楷体" pitchFamily="49" charset="-122"/>
                <a:ea typeface="楷体" pitchFamily="49" charset="-122"/>
              </a:rPr>
              <a:t>    (</a:t>
            </a:r>
            <a:r>
              <a:rPr lang="en-US" altLang="zh-CN" sz="1600" b="1" dirty="0">
                <a:latin typeface="楷体" pitchFamily="49" charset="-122"/>
                <a:ea typeface="楷体" pitchFamily="49" charset="-122"/>
              </a:rPr>
              <a:t>3)</a:t>
            </a:r>
            <a:r>
              <a:rPr lang="zh-CN" altLang="en-US" sz="1600" b="1" dirty="0">
                <a:latin typeface="楷体" pitchFamily="49" charset="-122"/>
                <a:ea typeface="楷体" pitchFamily="49" charset="-122"/>
              </a:rPr>
              <a:t>出现“变相毒品”</a:t>
            </a:r>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如成都市中学生服用舒乐安定片、安非他明、止咳糖浆</a:t>
            </a:r>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可待因溶液</a:t>
            </a:r>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广东中学生服用止咳水</a:t>
            </a:r>
            <a:r>
              <a:rPr lang="en-US" altLang="zh-CN" sz="1600" b="1" dirty="0" smtClean="0">
                <a:latin typeface="楷体" pitchFamily="49" charset="-122"/>
                <a:ea typeface="楷体" pitchFamily="49" charset="-122"/>
              </a:rPr>
              <a:t>—</a:t>
            </a:r>
            <a:r>
              <a:rPr lang="zh-CN" altLang="en-US" sz="1600" b="1" dirty="0" smtClean="0">
                <a:latin typeface="楷体" pitchFamily="49" charset="-122"/>
                <a:ea typeface="楷体" pitchFamily="49" charset="-122"/>
              </a:rPr>
              <a:t>联邦</a:t>
            </a:r>
            <a:r>
              <a:rPr lang="zh-CN" altLang="en-US" sz="1600" b="1" dirty="0">
                <a:latin typeface="楷体" pitchFamily="49" charset="-122"/>
                <a:ea typeface="楷体" pitchFamily="49" charset="-122"/>
              </a:rPr>
              <a:t>止咳露。</a:t>
            </a:r>
          </a:p>
          <a:p>
            <a:r>
              <a:rPr lang="en-US" altLang="zh-CN" sz="1600" b="1" dirty="0" smtClean="0">
                <a:latin typeface="楷体" pitchFamily="49" charset="-122"/>
                <a:ea typeface="楷体" pitchFamily="49" charset="-122"/>
              </a:rPr>
              <a:t>    (</a:t>
            </a:r>
            <a:r>
              <a:rPr lang="en-US" altLang="zh-CN" sz="1600" b="1" dirty="0">
                <a:latin typeface="楷体" pitchFamily="49" charset="-122"/>
                <a:ea typeface="楷体" pitchFamily="49" charset="-122"/>
              </a:rPr>
              <a:t>4)</a:t>
            </a:r>
            <a:r>
              <a:rPr lang="zh-CN" altLang="en-US" sz="1600" b="1" dirty="0">
                <a:latin typeface="楷体" pitchFamily="49" charset="-122"/>
                <a:ea typeface="楷体" pitchFamily="49" charset="-122"/>
              </a:rPr>
              <a:t>毒品的形式多种多样</a:t>
            </a:r>
            <a:r>
              <a:rPr lang="en-US" altLang="zh-CN" sz="1600" b="1" dirty="0">
                <a:latin typeface="楷体" pitchFamily="49" charset="-122"/>
                <a:ea typeface="楷体" pitchFamily="49" charset="-122"/>
              </a:rPr>
              <a:t>:</a:t>
            </a:r>
            <a:r>
              <a:rPr lang="zh-CN" altLang="en-US" sz="1600" b="1" dirty="0">
                <a:latin typeface="楷体" pitchFamily="49" charset="-122"/>
                <a:ea typeface="楷体" pitchFamily="49" charset="-122"/>
              </a:rPr>
              <a:t>粉剂、片剂、晶形剂、注射剂、鼻吸剂、丸剂、胶囊、糖浆。</a:t>
            </a:r>
          </a:p>
        </p:txBody>
      </p:sp>
      <p:sp>
        <p:nvSpPr>
          <p:cNvPr id="37" name="TextBox 36"/>
          <p:cNvSpPr txBox="1"/>
          <p:nvPr/>
        </p:nvSpPr>
        <p:spPr>
          <a:xfrm>
            <a:off x="2892426" y="594360"/>
            <a:ext cx="6998334" cy="769441"/>
          </a:xfrm>
          <a:prstGeom prst="rect">
            <a:avLst/>
          </a:prstGeom>
          <a:solidFill>
            <a:schemeClr val="tx2">
              <a:lumMod val="40000"/>
              <a:lumOff val="60000"/>
            </a:schemeClr>
          </a:solidFill>
        </p:spPr>
        <p:txBody>
          <a:bodyPr wrap="square" rtlCol="0">
            <a:spAutoFit/>
          </a:bodyPr>
          <a:lstStyle/>
          <a:p>
            <a:r>
              <a:rPr lang="en-US" altLang="zh-CN" sz="4400" dirty="0" smtClean="0">
                <a:latin typeface="微软雅黑 Light" panose="020B0502040204020203" pitchFamily="34" charset="-122"/>
                <a:ea typeface="微软雅黑 Light" panose="020B0502040204020203" pitchFamily="34" charset="-122"/>
              </a:rPr>
              <a:t>1</a:t>
            </a:r>
            <a:r>
              <a:rPr lang="zh-CN" altLang="en-US" sz="4400" dirty="0" smtClean="0">
                <a:latin typeface="微软雅黑 Light" panose="020B0502040204020203" pitchFamily="34" charset="-122"/>
                <a:ea typeface="微软雅黑 Light" panose="020B0502040204020203" pitchFamily="34" charset="-122"/>
              </a:rPr>
              <a:t>、毒品的起源与发展阶段</a:t>
            </a:r>
            <a:endParaRPr lang="zh-CN" altLang="en-US" sz="4400" dirty="0">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500" fill="hold"/>
                                        <p:tgtEl>
                                          <p:spTgt spid="40"/>
                                        </p:tgtEl>
                                        <p:attrNameLst>
                                          <p:attrName>ppt_w</p:attrName>
                                        </p:attrNameLst>
                                      </p:cBhvr>
                                      <p:tavLst>
                                        <p:tav tm="0">
                                          <p:val>
                                            <p:fltVal val="0"/>
                                          </p:val>
                                        </p:tav>
                                        <p:tav tm="100000">
                                          <p:val>
                                            <p:strVal val="#ppt_w"/>
                                          </p:val>
                                        </p:tav>
                                      </p:tavLst>
                                    </p:anim>
                                    <p:anim calcmode="lin" valueType="num">
                                      <p:cBhvr>
                                        <p:cTn id="32" dur="500" fill="hold"/>
                                        <p:tgtEl>
                                          <p:spTgt spid="40"/>
                                        </p:tgtEl>
                                        <p:attrNameLst>
                                          <p:attrName>ppt_h</p:attrName>
                                        </p:attrNameLst>
                                      </p:cBhvr>
                                      <p:tavLst>
                                        <p:tav tm="0">
                                          <p:val>
                                            <p:fltVal val="0"/>
                                          </p:val>
                                        </p:tav>
                                        <p:tav tm="100000">
                                          <p:val>
                                            <p:strVal val="#ppt_h"/>
                                          </p:val>
                                        </p:tav>
                                      </p:tavLst>
                                    </p:anim>
                                  </p:childTnLst>
                                </p:cTn>
                              </p:par>
                              <p:par>
                                <p:cTn id="33" presetID="12" presetClass="entr" presetSubtype="1" fill="hold" nodeType="withEffect">
                                  <p:stCondLst>
                                    <p:cond delay="40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p:tgtEl>
                                          <p:spTgt spid="27"/>
                                        </p:tgtEl>
                                        <p:attrNameLst>
                                          <p:attrName>ppt_y</p:attrName>
                                        </p:attrNameLst>
                                      </p:cBhvr>
                                      <p:tavLst>
                                        <p:tav tm="0">
                                          <p:val>
                                            <p:strVal val="#ppt_y-#ppt_h*1.125000"/>
                                          </p:val>
                                        </p:tav>
                                        <p:tav tm="100000">
                                          <p:val>
                                            <p:strVal val="#ppt_y"/>
                                          </p:val>
                                        </p:tav>
                                      </p:tavLst>
                                    </p:anim>
                                    <p:animEffect transition="in" filter="wipe(down)">
                                      <p:cBhvr>
                                        <p:cTn id="36" dur="500"/>
                                        <p:tgtEl>
                                          <p:spTgt spid="27"/>
                                        </p:tgtEl>
                                      </p:cBhvr>
                                    </p:animEffect>
                                  </p:childTnLst>
                                </p:cTn>
                              </p:par>
                              <p:par>
                                <p:cTn id="37" presetID="10" presetClass="entr" presetSubtype="0" fill="hold" grpId="0" nodeType="withEffect">
                                  <p:stCondLst>
                                    <p:cond delay="9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25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p:cTn id="42" dur="500" fill="hold"/>
                                        <p:tgtEl>
                                          <p:spTgt spid="43"/>
                                        </p:tgtEl>
                                        <p:attrNameLst>
                                          <p:attrName>ppt_w</p:attrName>
                                        </p:attrNameLst>
                                      </p:cBhvr>
                                      <p:tavLst>
                                        <p:tav tm="0">
                                          <p:val>
                                            <p:fltVal val="0"/>
                                          </p:val>
                                        </p:tav>
                                        <p:tav tm="100000">
                                          <p:val>
                                            <p:strVal val="#ppt_w"/>
                                          </p:val>
                                        </p:tav>
                                      </p:tavLst>
                                    </p:anim>
                                    <p:anim calcmode="lin" valueType="num">
                                      <p:cBhvr>
                                        <p:cTn id="43" dur="500" fill="hold"/>
                                        <p:tgtEl>
                                          <p:spTgt spid="43"/>
                                        </p:tgtEl>
                                        <p:attrNameLst>
                                          <p:attrName>ppt_h</p:attrName>
                                        </p:attrNameLst>
                                      </p:cBhvr>
                                      <p:tavLst>
                                        <p:tav tm="0">
                                          <p:val>
                                            <p:fltVal val="0"/>
                                          </p:val>
                                        </p:tav>
                                        <p:tav tm="100000">
                                          <p:val>
                                            <p:strVal val="#ppt_h"/>
                                          </p:val>
                                        </p:tav>
                                      </p:tavLst>
                                    </p:anim>
                                    <p:animEffect transition="in" filter="fade">
                                      <p:cBhvr>
                                        <p:cTn id="44" dur="500"/>
                                        <p:tgtEl>
                                          <p:spTgt spid="4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p:cTn id="47" dur="500" fill="hold"/>
                                        <p:tgtEl>
                                          <p:spTgt spid="44"/>
                                        </p:tgtEl>
                                        <p:attrNameLst>
                                          <p:attrName>ppt_w</p:attrName>
                                        </p:attrNameLst>
                                      </p:cBhvr>
                                      <p:tavLst>
                                        <p:tav tm="0">
                                          <p:val>
                                            <p:fltVal val="0"/>
                                          </p:val>
                                        </p:tav>
                                        <p:tav tm="100000">
                                          <p:val>
                                            <p:strVal val="#ppt_w"/>
                                          </p:val>
                                        </p:tav>
                                      </p:tavLst>
                                    </p:anim>
                                    <p:anim calcmode="lin" valueType="num">
                                      <p:cBhvr>
                                        <p:cTn id="48" dur="500" fill="hold"/>
                                        <p:tgtEl>
                                          <p:spTgt spid="44"/>
                                        </p:tgtEl>
                                        <p:attrNameLst>
                                          <p:attrName>ppt_h</p:attrName>
                                        </p:attrNameLst>
                                      </p:cBhvr>
                                      <p:tavLst>
                                        <p:tav tm="0">
                                          <p:val>
                                            <p:fltVal val="0"/>
                                          </p:val>
                                        </p:tav>
                                        <p:tav tm="100000">
                                          <p:val>
                                            <p:strVal val="#ppt_h"/>
                                          </p:val>
                                        </p:tav>
                                      </p:tavLst>
                                    </p:anim>
                                    <p:animEffect transition="in" filter="fade">
                                      <p:cBhvr>
                                        <p:cTn id="49" dur="500"/>
                                        <p:tgtEl>
                                          <p:spTgt spid="4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p:cTn id="52" dur="500" fill="hold"/>
                                        <p:tgtEl>
                                          <p:spTgt spid="45"/>
                                        </p:tgtEl>
                                        <p:attrNameLst>
                                          <p:attrName>ppt_w</p:attrName>
                                        </p:attrNameLst>
                                      </p:cBhvr>
                                      <p:tavLst>
                                        <p:tav tm="0">
                                          <p:val>
                                            <p:fltVal val="0"/>
                                          </p:val>
                                        </p:tav>
                                        <p:tav tm="100000">
                                          <p:val>
                                            <p:strVal val="#ppt_w"/>
                                          </p:val>
                                        </p:tav>
                                      </p:tavLst>
                                    </p:anim>
                                    <p:anim calcmode="lin" valueType="num">
                                      <p:cBhvr>
                                        <p:cTn id="53" dur="500" fill="hold"/>
                                        <p:tgtEl>
                                          <p:spTgt spid="45"/>
                                        </p:tgtEl>
                                        <p:attrNameLst>
                                          <p:attrName>ppt_h</p:attrName>
                                        </p:attrNameLst>
                                      </p:cBhvr>
                                      <p:tavLst>
                                        <p:tav tm="0">
                                          <p:val>
                                            <p:fltVal val="0"/>
                                          </p:val>
                                        </p:tav>
                                        <p:tav tm="100000">
                                          <p:val>
                                            <p:strVal val="#ppt_h"/>
                                          </p:val>
                                        </p:tav>
                                      </p:tavLst>
                                    </p:anim>
                                    <p:animEffect transition="in" filter="fade">
                                      <p:cBhvr>
                                        <p:cTn id="54" dur="500"/>
                                        <p:tgtEl>
                                          <p:spTgt spid="45"/>
                                        </p:tgtEl>
                                      </p:cBhvr>
                                    </p:animEffect>
                                  </p:childTnLst>
                                </p:cTn>
                              </p:par>
                              <p:par>
                                <p:cTn id="55" presetID="12" presetClass="entr" presetSubtype="1" fill="hold" nodeType="withEffect">
                                  <p:stCondLst>
                                    <p:cond delay="40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p:tgtEl>
                                          <p:spTgt spid="28"/>
                                        </p:tgtEl>
                                        <p:attrNameLst>
                                          <p:attrName>ppt_y</p:attrName>
                                        </p:attrNameLst>
                                      </p:cBhvr>
                                      <p:tavLst>
                                        <p:tav tm="0">
                                          <p:val>
                                            <p:strVal val="#ppt_y-#ppt_h*1.125000"/>
                                          </p:val>
                                        </p:tav>
                                        <p:tav tm="100000">
                                          <p:val>
                                            <p:strVal val="#ppt_y"/>
                                          </p:val>
                                        </p:tav>
                                      </p:tavLst>
                                    </p:anim>
                                    <p:animEffect transition="in" filter="wipe(down)">
                                      <p:cBhvr>
                                        <p:cTn id="58" dur="500"/>
                                        <p:tgtEl>
                                          <p:spTgt spid="28"/>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50"/>
                                        </p:tgtEl>
                                        <p:attrNameLst>
                                          <p:attrName>style.visibility</p:attrName>
                                        </p:attrNameLst>
                                      </p:cBhvr>
                                      <p:to>
                                        <p:strVal val="visible"/>
                                      </p:to>
                                    </p:set>
                                    <p:anim calcmode="lin" valueType="num">
                                      <p:cBhvr>
                                        <p:cTn id="61" dur="500" fill="hold"/>
                                        <p:tgtEl>
                                          <p:spTgt spid="50"/>
                                        </p:tgtEl>
                                        <p:attrNameLst>
                                          <p:attrName>ppt_w</p:attrName>
                                        </p:attrNameLst>
                                      </p:cBhvr>
                                      <p:tavLst>
                                        <p:tav tm="0">
                                          <p:val>
                                            <p:fltVal val="0"/>
                                          </p:val>
                                        </p:tav>
                                        <p:tav tm="100000">
                                          <p:val>
                                            <p:strVal val="#ppt_w"/>
                                          </p:val>
                                        </p:tav>
                                      </p:tavLst>
                                    </p:anim>
                                    <p:anim calcmode="lin" valueType="num">
                                      <p:cBhvr>
                                        <p:cTn id="62" dur="500" fill="hold"/>
                                        <p:tgtEl>
                                          <p:spTgt spid="50"/>
                                        </p:tgtEl>
                                        <p:attrNameLst>
                                          <p:attrName>ppt_h</p:attrName>
                                        </p:attrNameLst>
                                      </p:cBhvr>
                                      <p:tavLst>
                                        <p:tav tm="0">
                                          <p:val>
                                            <p:fltVal val="0"/>
                                          </p:val>
                                        </p:tav>
                                        <p:tav tm="100000">
                                          <p:val>
                                            <p:strVal val="#ppt_h"/>
                                          </p:val>
                                        </p:tav>
                                      </p:tavLst>
                                    </p:anim>
                                    <p:animEffect transition="in" filter="fade">
                                      <p:cBhvr>
                                        <p:cTn id="63" dur="500"/>
                                        <p:tgtEl>
                                          <p:spTgt spid="50"/>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51"/>
                                        </p:tgtEl>
                                        <p:attrNameLst>
                                          <p:attrName>style.visibility</p:attrName>
                                        </p:attrNameLst>
                                      </p:cBhvr>
                                      <p:to>
                                        <p:strVal val="visible"/>
                                      </p:to>
                                    </p:set>
                                    <p:anim calcmode="lin" valueType="num">
                                      <p:cBhvr>
                                        <p:cTn id="66" dur="500" fill="hold"/>
                                        <p:tgtEl>
                                          <p:spTgt spid="51"/>
                                        </p:tgtEl>
                                        <p:attrNameLst>
                                          <p:attrName>ppt_w</p:attrName>
                                        </p:attrNameLst>
                                      </p:cBhvr>
                                      <p:tavLst>
                                        <p:tav tm="0">
                                          <p:val>
                                            <p:fltVal val="0"/>
                                          </p:val>
                                        </p:tav>
                                        <p:tav tm="100000">
                                          <p:val>
                                            <p:strVal val="#ppt_w"/>
                                          </p:val>
                                        </p:tav>
                                      </p:tavLst>
                                    </p:anim>
                                    <p:anim calcmode="lin" valueType="num">
                                      <p:cBhvr>
                                        <p:cTn id="67" dur="500" fill="hold"/>
                                        <p:tgtEl>
                                          <p:spTgt spid="51"/>
                                        </p:tgtEl>
                                        <p:attrNameLst>
                                          <p:attrName>ppt_h</p:attrName>
                                        </p:attrNameLst>
                                      </p:cBhvr>
                                      <p:tavLst>
                                        <p:tav tm="0">
                                          <p:val>
                                            <p:fltVal val="0"/>
                                          </p:val>
                                        </p:tav>
                                        <p:tav tm="100000">
                                          <p:val>
                                            <p:strVal val="#ppt_h"/>
                                          </p:val>
                                        </p:tav>
                                      </p:tavLst>
                                    </p:anim>
                                    <p:animEffect transition="in" filter="fade">
                                      <p:cBhvr>
                                        <p:cTn id="68" dur="500"/>
                                        <p:tgtEl>
                                          <p:spTgt spid="51"/>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52"/>
                                        </p:tgtEl>
                                        <p:attrNameLst>
                                          <p:attrName>style.visibility</p:attrName>
                                        </p:attrNameLst>
                                      </p:cBhvr>
                                      <p:to>
                                        <p:strVal val="visible"/>
                                      </p:to>
                                    </p:set>
                                    <p:anim calcmode="lin" valueType="num">
                                      <p:cBhvr>
                                        <p:cTn id="71" dur="500" fill="hold"/>
                                        <p:tgtEl>
                                          <p:spTgt spid="52"/>
                                        </p:tgtEl>
                                        <p:attrNameLst>
                                          <p:attrName>ppt_w</p:attrName>
                                        </p:attrNameLst>
                                      </p:cBhvr>
                                      <p:tavLst>
                                        <p:tav tm="0">
                                          <p:val>
                                            <p:fltVal val="0"/>
                                          </p:val>
                                        </p:tav>
                                        <p:tav tm="100000">
                                          <p:val>
                                            <p:strVal val="#ppt_w"/>
                                          </p:val>
                                        </p:tav>
                                      </p:tavLst>
                                    </p:anim>
                                    <p:anim calcmode="lin" valueType="num">
                                      <p:cBhvr>
                                        <p:cTn id="72" dur="500" fill="hold"/>
                                        <p:tgtEl>
                                          <p:spTgt spid="52"/>
                                        </p:tgtEl>
                                        <p:attrNameLst>
                                          <p:attrName>ppt_h</p:attrName>
                                        </p:attrNameLst>
                                      </p:cBhvr>
                                      <p:tavLst>
                                        <p:tav tm="0">
                                          <p:val>
                                            <p:fltVal val="0"/>
                                          </p:val>
                                        </p:tav>
                                        <p:tav tm="100000">
                                          <p:val>
                                            <p:strVal val="#ppt_h"/>
                                          </p:val>
                                        </p:tav>
                                      </p:tavLst>
                                    </p:anim>
                                    <p:animEffect transition="in" filter="fade">
                                      <p:cBhvr>
                                        <p:cTn id="73" dur="500"/>
                                        <p:tgtEl>
                                          <p:spTgt spid="52"/>
                                        </p:tgtEl>
                                      </p:cBhvr>
                                    </p:animEffect>
                                  </p:childTnLst>
                                </p:cTn>
                              </p:par>
                            </p:childTnLst>
                          </p:cTn>
                        </p:par>
                        <p:par>
                          <p:cTn id="74" fill="hold" nodeType="afterGroup">
                            <p:stCondLst>
                              <p:cond delay="1150"/>
                            </p:stCondLst>
                            <p:childTnLst>
                              <p:par>
                                <p:cTn id="75" presetID="10" presetClass="entr" presetSubtype="0"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250"/>
                                        <p:tgtEl>
                                          <p:spTgt spid="15"/>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54"/>
                                        </p:tgtEl>
                                        <p:attrNameLst>
                                          <p:attrName>style.visibility</p:attrName>
                                        </p:attrNameLst>
                                      </p:cBhvr>
                                      <p:to>
                                        <p:strVal val="visible"/>
                                      </p:to>
                                    </p:set>
                                    <p:anim calcmode="lin" valueType="num">
                                      <p:cBhvr>
                                        <p:cTn id="80" dur="500" fill="hold"/>
                                        <p:tgtEl>
                                          <p:spTgt spid="54"/>
                                        </p:tgtEl>
                                        <p:attrNameLst>
                                          <p:attrName>ppt_w</p:attrName>
                                        </p:attrNameLst>
                                      </p:cBhvr>
                                      <p:tavLst>
                                        <p:tav tm="0">
                                          <p:val>
                                            <p:fltVal val="0"/>
                                          </p:val>
                                        </p:tav>
                                        <p:tav tm="100000">
                                          <p:val>
                                            <p:strVal val="#ppt_w"/>
                                          </p:val>
                                        </p:tav>
                                      </p:tavLst>
                                    </p:anim>
                                    <p:anim calcmode="lin" valueType="num">
                                      <p:cBhvr>
                                        <p:cTn id="81" dur="500" fill="hold"/>
                                        <p:tgtEl>
                                          <p:spTgt spid="54"/>
                                        </p:tgtEl>
                                        <p:attrNameLst>
                                          <p:attrName>ppt_h</p:attrName>
                                        </p:attrNameLst>
                                      </p:cBhvr>
                                      <p:tavLst>
                                        <p:tav tm="0">
                                          <p:val>
                                            <p:fltVal val="0"/>
                                          </p:val>
                                        </p:tav>
                                        <p:tav tm="100000">
                                          <p:val>
                                            <p:strVal val="#ppt_h"/>
                                          </p:val>
                                        </p:tav>
                                      </p:tavLst>
                                    </p:anim>
                                    <p:animEffect transition="in" filter="fade">
                                      <p:cBhvr>
                                        <p:cTn id="82" dur="500"/>
                                        <p:tgtEl>
                                          <p:spTgt spid="54"/>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cBhvr>
                                        <p:cTn id="85" dur="500" fill="hold"/>
                                        <p:tgtEl>
                                          <p:spTgt spid="55"/>
                                        </p:tgtEl>
                                        <p:attrNameLst>
                                          <p:attrName>ppt_w</p:attrName>
                                        </p:attrNameLst>
                                      </p:cBhvr>
                                      <p:tavLst>
                                        <p:tav tm="0">
                                          <p:val>
                                            <p:fltVal val="0"/>
                                          </p:val>
                                        </p:tav>
                                        <p:tav tm="100000">
                                          <p:val>
                                            <p:strVal val="#ppt_w"/>
                                          </p:val>
                                        </p:tav>
                                      </p:tavLst>
                                    </p:anim>
                                    <p:anim calcmode="lin" valueType="num">
                                      <p:cBhvr>
                                        <p:cTn id="86" dur="500" fill="hold"/>
                                        <p:tgtEl>
                                          <p:spTgt spid="55"/>
                                        </p:tgtEl>
                                        <p:attrNameLst>
                                          <p:attrName>ppt_h</p:attrName>
                                        </p:attrNameLst>
                                      </p:cBhvr>
                                      <p:tavLst>
                                        <p:tav tm="0">
                                          <p:val>
                                            <p:fltVal val="0"/>
                                          </p:val>
                                        </p:tav>
                                        <p:tav tm="100000">
                                          <p:val>
                                            <p:strVal val="#ppt_h"/>
                                          </p:val>
                                        </p:tav>
                                      </p:tavLst>
                                    </p:anim>
                                    <p:animEffect transition="in" filter="fade">
                                      <p:cBhvr>
                                        <p:cTn id="87" dur="500"/>
                                        <p:tgtEl>
                                          <p:spTgt spid="55"/>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56"/>
                                        </p:tgtEl>
                                        <p:attrNameLst>
                                          <p:attrName>style.visibility</p:attrName>
                                        </p:attrNameLst>
                                      </p:cBhvr>
                                      <p:to>
                                        <p:strVal val="visible"/>
                                      </p:to>
                                    </p:set>
                                    <p:anim calcmode="lin" valueType="num">
                                      <p:cBhvr>
                                        <p:cTn id="90" dur="500" fill="hold"/>
                                        <p:tgtEl>
                                          <p:spTgt spid="56"/>
                                        </p:tgtEl>
                                        <p:attrNameLst>
                                          <p:attrName>ppt_w</p:attrName>
                                        </p:attrNameLst>
                                      </p:cBhvr>
                                      <p:tavLst>
                                        <p:tav tm="0">
                                          <p:val>
                                            <p:fltVal val="0"/>
                                          </p:val>
                                        </p:tav>
                                        <p:tav tm="100000">
                                          <p:val>
                                            <p:strVal val="#ppt_w"/>
                                          </p:val>
                                        </p:tav>
                                      </p:tavLst>
                                    </p:anim>
                                    <p:anim calcmode="lin" valueType="num">
                                      <p:cBhvr>
                                        <p:cTn id="91" dur="500" fill="hold"/>
                                        <p:tgtEl>
                                          <p:spTgt spid="56"/>
                                        </p:tgtEl>
                                        <p:attrNameLst>
                                          <p:attrName>ppt_h</p:attrName>
                                        </p:attrNameLst>
                                      </p:cBhvr>
                                      <p:tavLst>
                                        <p:tav tm="0">
                                          <p:val>
                                            <p:fltVal val="0"/>
                                          </p:val>
                                        </p:tav>
                                        <p:tav tm="100000">
                                          <p:val>
                                            <p:strVal val="#ppt_h"/>
                                          </p:val>
                                        </p:tav>
                                      </p:tavLst>
                                    </p:anim>
                                    <p:animEffect transition="in" filter="fade">
                                      <p:cBhvr>
                                        <p:cTn id="92" dur="500"/>
                                        <p:tgtEl>
                                          <p:spTgt spid="56"/>
                                        </p:tgtEl>
                                      </p:cBhvr>
                                    </p:animEffect>
                                  </p:childTnLst>
                                </p:cTn>
                              </p:par>
                              <p:par>
                                <p:cTn id="93" presetID="12" presetClass="entr" presetSubtype="1" fill="hold" nodeType="withEffect">
                                  <p:stCondLst>
                                    <p:cond delay="400"/>
                                  </p:stCondLst>
                                  <p:childTnLst>
                                    <p:set>
                                      <p:cBhvr>
                                        <p:cTn id="94" dur="1" fill="hold">
                                          <p:stCondLst>
                                            <p:cond delay="0"/>
                                          </p:stCondLst>
                                        </p:cTn>
                                        <p:tgtEl>
                                          <p:spTgt spid="35"/>
                                        </p:tgtEl>
                                        <p:attrNameLst>
                                          <p:attrName>style.visibility</p:attrName>
                                        </p:attrNameLst>
                                      </p:cBhvr>
                                      <p:to>
                                        <p:strVal val="visible"/>
                                      </p:to>
                                    </p:set>
                                    <p:anim calcmode="lin" valueType="num">
                                      <p:cBhvr additive="base">
                                        <p:cTn id="95" dur="500"/>
                                        <p:tgtEl>
                                          <p:spTgt spid="35"/>
                                        </p:tgtEl>
                                        <p:attrNameLst>
                                          <p:attrName>ppt_y</p:attrName>
                                        </p:attrNameLst>
                                      </p:cBhvr>
                                      <p:tavLst>
                                        <p:tav tm="0">
                                          <p:val>
                                            <p:strVal val="#ppt_y-#ppt_h*1.125000"/>
                                          </p:val>
                                        </p:tav>
                                        <p:tav tm="100000">
                                          <p:val>
                                            <p:strVal val="#ppt_y"/>
                                          </p:val>
                                        </p:tav>
                                      </p:tavLst>
                                    </p:anim>
                                    <p:animEffect transition="in" filter="wipe(down)">
                                      <p:cBhvr>
                                        <p:cTn id="96" dur="500"/>
                                        <p:tgtEl>
                                          <p:spTgt spid="35"/>
                                        </p:tgtEl>
                                      </p:cBhvr>
                                    </p:animEffect>
                                  </p:childTnLst>
                                </p:cTn>
                              </p:par>
                              <p:par>
                                <p:cTn id="97" presetID="2" presetClass="entr" presetSubtype="4" fill="hold" grpId="0" nodeType="withEffect">
                                  <p:stCondLst>
                                    <p:cond delay="400"/>
                                  </p:stCondLst>
                                  <p:childTnLst>
                                    <p:set>
                                      <p:cBhvr>
                                        <p:cTn id="98" dur="1" fill="hold">
                                          <p:stCondLst>
                                            <p:cond delay="0"/>
                                          </p:stCondLst>
                                        </p:cTn>
                                        <p:tgtEl>
                                          <p:spTgt spid="24"/>
                                        </p:tgtEl>
                                        <p:attrNameLst>
                                          <p:attrName>style.visibility</p:attrName>
                                        </p:attrNameLst>
                                      </p:cBhvr>
                                      <p:to>
                                        <p:strVal val="visible"/>
                                      </p:to>
                                    </p:set>
                                    <p:anim calcmode="lin" valueType="num">
                                      <p:cBhvr additive="base">
                                        <p:cTn id="99" dur="500" fill="hold"/>
                                        <p:tgtEl>
                                          <p:spTgt spid="24"/>
                                        </p:tgtEl>
                                        <p:attrNameLst>
                                          <p:attrName>ppt_x</p:attrName>
                                        </p:attrNameLst>
                                      </p:cBhvr>
                                      <p:tavLst>
                                        <p:tav tm="0">
                                          <p:val>
                                            <p:strVal val="#ppt_x"/>
                                          </p:val>
                                        </p:tav>
                                        <p:tav tm="100000">
                                          <p:val>
                                            <p:strVal val="#ppt_x"/>
                                          </p:val>
                                        </p:tav>
                                      </p:tavLst>
                                    </p:anim>
                                    <p:anim calcmode="lin" valueType="num">
                                      <p:cBhvr additive="base">
                                        <p:cTn id="100" dur="500" fill="hold"/>
                                        <p:tgtEl>
                                          <p:spTgt spid="24"/>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400"/>
                                  </p:stCondLst>
                                  <p:childTnLst>
                                    <p:set>
                                      <p:cBhvr>
                                        <p:cTn id="102" dur="1" fill="hold">
                                          <p:stCondLst>
                                            <p:cond delay="0"/>
                                          </p:stCondLst>
                                        </p:cTn>
                                        <p:tgtEl>
                                          <p:spTgt spid="36"/>
                                        </p:tgtEl>
                                        <p:attrNameLst>
                                          <p:attrName>style.visibility</p:attrName>
                                        </p:attrNameLst>
                                      </p:cBhvr>
                                      <p:to>
                                        <p:strVal val="visible"/>
                                      </p:to>
                                    </p:set>
                                    <p:anim calcmode="lin" valueType="num">
                                      <p:cBhvr additive="base">
                                        <p:cTn id="103" dur="500" fill="hold"/>
                                        <p:tgtEl>
                                          <p:spTgt spid="36"/>
                                        </p:tgtEl>
                                        <p:attrNameLst>
                                          <p:attrName>ppt_x</p:attrName>
                                        </p:attrNameLst>
                                      </p:cBhvr>
                                      <p:tavLst>
                                        <p:tav tm="0">
                                          <p:val>
                                            <p:strVal val="#ppt_x"/>
                                          </p:val>
                                        </p:tav>
                                        <p:tav tm="100000">
                                          <p:val>
                                            <p:strVal val="#ppt_x"/>
                                          </p:val>
                                        </p:tav>
                                      </p:tavLst>
                                    </p:anim>
                                    <p:anim calcmode="lin" valueType="num">
                                      <p:cBhvr additive="base">
                                        <p:cTn id="10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32" grpId="0" animBg="1"/>
      <p:bldP spid="39" grpId="0" animBg="1"/>
      <p:bldP spid="40" grpId="0" animBg="1"/>
      <p:bldP spid="43" grpId="0" animBg="1"/>
      <p:bldP spid="44" grpId="0" animBg="1"/>
      <p:bldP spid="45" grpId="0" animBg="1"/>
      <p:bldP spid="50" grpId="0" animBg="1"/>
      <p:bldP spid="51" grpId="0" animBg="1"/>
      <p:bldP spid="52" grpId="0" animBg="1"/>
      <p:bldP spid="54" grpId="0" animBg="1"/>
      <p:bldP spid="55" grpId="0" animBg="1"/>
      <p:bldP spid="56" grpId="0" animBg="1"/>
      <p:bldP spid="24" grpId="0"/>
      <p:bldP spid="36" grpId="0"/>
      <p:bldP spid="3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46" name="流程图: 资料带 45"/>
          <p:cNvSpPr/>
          <p:nvPr/>
        </p:nvSpPr>
        <p:spPr>
          <a:xfrm>
            <a:off x="0" y="3655211"/>
            <a:ext cx="12192000" cy="3054557"/>
          </a:xfrm>
          <a:prstGeom prst="flowChartPunchedTape">
            <a:avLst/>
          </a:prstGeom>
          <a:solidFill>
            <a:schemeClr val="accent2">
              <a:lumMod val="60000"/>
              <a:lumOff val="40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26" name="灯片编号占位符 1"/>
          <p:cNvSpPr>
            <a:spLocks noGrp="1"/>
          </p:cNvSpPr>
          <p:nvPr>
            <p:ph type="sldNum" sz="quarter" idx="4294967295"/>
          </p:nvPr>
        </p:nvSpPr>
        <p:spPr bwMode="auto">
          <a:xfrm>
            <a:off x="11761788" y="6048375"/>
            <a:ext cx="430212"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nSpc>
                <a:spcPct val="100000"/>
              </a:lnSpc>
              <a:spcBef>
                <a:spcPct val="0"/>
              </a:spcBef>
              <a:buFontTx/>
              <a:buNone/>
            </a:pPr>
            <a:fld id="{057CD96A-1A3D-4392-93F9-2E1336B7EE84}" type="slidenum">
              <a:rPr lang="zh-CN" altLang="en-US" sz="1200">
                <a:solidFill>
                  <a:schemeClr val="bg1"/>
                </a:solidFill>
                <a:latin typeface="微软雅黑" panose="020B0503020204020204" pitchFamily="34" charset="-122"/>
                <a:ea typeface="微软雅黑" pitchFamily="34" charset="-122"/>
                <a:sym typeface="微软雅黑" panose="020B0503020204020204" pitchFamily="34" charset="-122"/>
              </a:rPr>
              <a:pPr>
                <a:lnSpc>
                  <a:spcPct val="100000"/>
                </a:lnSpc>
                <a:spcBef>
                  <a:spcPct val="0"/>
                </a:spcBef>
                <a:buFontTx/>
                <a:buNone/>
              </a:pPr>
              <a:t>11</a:t>
            </a:fld>
            <a:endParaRPr lang="zh-CN" altLang="en-US" sz="1200">
              <a:solidFill>
                <a:schemeClr val="bg1"/>
              </a:solidFill>
              <a:latin typeface="微软雅黑" panose="020B0503020204020204" pitchFamily="34" charset="-122"/>
              <a:ea typeface="微软雅黑" pitchFamily="34" charset="-122"/>
              <a:sym typeface="微软雅黑" panose="020B0503020204020204" pitchFamily="34" charset="-122"/>
            </a:endParaRPr>
          </a:p>
        </p:txBody>
      </p:sp>
      <p:grpSp>
        <p:nvGrpSpPr>
          <p:cNvPr id="9" name="组合 8"/>
          <p:cNvGrpSpPr>
            <a:grpSpLocks/>
          </p:cNvGrpSpPr>
          <p:nvPr/>
        </p:nvGrpSpPr>
        <p:grpSpPr bwMode="auto">
          <a:xfrm>
            <a:off x="715961" y="1733551"/>
            <a:ext cx="2952750" cy="1962149"/>
            <a:chOff x="725173" y="1142234"/>
            <a:chExt cx="4291910" cy="4198858"/>
          </a:xfrm>
        </p:grpSpPr>
        <p:sp>
          <p:nvSpPr>
            <p:cNvPr id="6" name="椭圆 5"/>
            <p:cNvSpPr/>
            <p:nvPr/>
          </p:nvSpPr>
          <p:spPr>
            <a:xfrm>
              <a:off x="875160" y="1142234"/>
              <a:ext cx="4141923" cy="414114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 name="图片 6"/>
            <p:cNvPicPr>
              <a:picLocks noChangeAspect="1"/>
            </p:cNvPicPr>
            <p:nvPr/>
          </p:nvPicPr>
          <p:blipFill>
            <a:blip r:embed="rId2" cstate="print"/>
            <a:srcRect l="15987" t="309" r="20936" b="54406"/>
            <a:stretch>
              <a:fillRect/>
            </a:stretch>
          </p:blipFill>
          <p:spPr>
            <a:xfrm rot="2636422">
              <a:off x="725173" y="1862295"/>
              <a:ext cx="3478797" cy="3478797"/>
            </a:xfrm>
            <a:custGeom>
              <a:avLst/>
              <a:gdLst>
                <a:gd name="connsiteX0" fmla="*/ 1238250 w 2476500"/>
                <a:gd name="connsiteY0" fmla="*/ 0 h 2476500"/>
                <a:gd name="connsiteX1" fmla="*/ 2476500 w 2476500"/>
                <a:gd name="connsiteY1" fmla="*/ 1238250 h 2476500"/>
                <a:gd name="connsiteX2" fmla="*/ 1238250 w 2476500"/>
                <a:gd name="connsiteY2" fmla="*/ 2476500 h 2476500"/>
                <a:gd name="connsiteX3" fmla="*/ 0 w 2476500"/>
                <a:gd name="connsiteY3" fmla="*/ 1238250 h 2476500"/>
                <a:gd name="connsiteX4" fmla="*/ 1238250 w 2476500"/>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2476500">
                  <a:moveTo>
                    <a:pt x="1238250" y="0"/>
                  </a:moveTo>
                  <a:cubicBezTo>
                    <a:pt x="1922117" y="0"/>
                    <a:pt x="2476500" y="554383"/>
                    <a:pt x="2476500" y="1238250"/>
                  </a:cubicBezTo>
                  <a:cubicBezTo>
                    <a:pt x="2476500" y="1922117"/>
                    <a:pt x="1922117" y="2476500"/>
                    <a:pt x="1238250" y="2476500"/>
                  </a:cubicBezTo>
                  <a:cubicBezTo>
                    <a:pt x="554383" y="2476500"/>
                    <a:pt x="0" y="1922117"/>
                    <a:pt x="0" y="1238250"/>
                  </a:cubicBezTo>
                  <a:cubicBezTo>
                    <a:pt x="0" y="554383"/>
                    <a:pt x="554383" y="0"/>
                    <a:pt x="1238250" y="0"/>
                  </a:cubicBezTo>
                  <a:close/>
                </a:path>
              </a:pathLst>
            </a:custGeom>
          </p:spPr>
        </p:pic>
        <p:pic>
          <p:nvPicPr>
            <p:cNvPr id="8" name="图片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131699" y="1472150"/>
              <a:ext cx="3745551" cy="3397726"/>
            </a:xfrm>
            <a:prstGeom prst="ellipse">
              <a:avLst/>
            </a:prstGeom>
          </p:spPr>
        </p:pic>
      </p:grpSp>
      <p:grpSp>
        <p:nvGrpSpPr>
          <p:cNvPr id="10" name="组合 9"/>
          <p:cNvGrpSpPr>
            <a:grpSpLocks/>
          </p:cNvGrpSpPr>
          <p:nvPr/>
        </p:nvGrpSpPr>
        <p:grpSpPr bwMode="auto">
          <a:xfrm>
            <a:off x="4565649" y="1733550"/>
            <a:ext cx="2952750" cy="1921661"/>
            <a:chOff x="725173" y="1142234"/>
            <a:chExt cx="4291910" cy="4198858"/>
          </a:xfrm>
        </p:grpSpPr>
        <p:sp>
          <p:nvSpPr>
            <p:cNvPr id="11" name="椭圆 10"/>
            <p:cNvSpPr/>
            <p:nvPr/>
          </p:nvSpPr>
          <p:spPr>
            <a:xfrm>
              <a:off x="875158" y="1142234"/>
              <a:ext cx="4141925" cy="41411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2" name="图片 11"/>
            <p:cNvPicPr>
              <a:picLocks noChangeAspect="1"/>
            </p:cNvPicPr>
            <p:nvPr/>
          </p:nvPicPr>
          <p:blipFill>
            <a:blip r:embed="rId2" cstate="print"/>
            <a:srcRect l="15987" t="309" r="20936" b="54406"/>
            <a:stretch>
              <a:fillRect/>
            </a:stretch>
          </p:blipFill>
          <p:spPr>
            <a:xfrm rot="2636422">
              <a:off x="725173" y="1862295"/>
              <a:ext cx="3478797" cy="3478797"/>
            </a:xfrm>
            <a:custGeom>
              <a:avLst/>
              <a:gdLst>
                <a:gd name="connsiteX0" fmla="*/ 1238250 w 2476500"/>
                <a:gd name="connsiteY0" fmla="*/ 0 h 2476500"/>
                <a:gd name="connsiteX1" fmla="*/ 2476500 w 2476500"/>
                <a:gd name="connsiteY1" fmla="*/ 1238250 h 2476500"/>
                <a:gd name="connsiteX2" fmla="*/ 1238250 w 2476500"/>
                <a:gd name="connsiteY2" fmla="*/ 2476500 h 2476500"/>
                <a:gd name="connsiteX3" fmla="*/ 0 w 2476500"/>
                <a:gd name="connsiteY3" fmla="*/ 1238250 h 2476500"/>
                <a:gd name="connsiteX4" fmla="*/ 1238250 w 2476500"/>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2476500">
                  <a:moveTo>
                    <a:pt x="1238250" y="0"/>
                  </a:moveTo>
                  <a:cubicBezTo>
                    <a:pt x="1922117" y="0"/>
                    <a:pt x="2476500" y="554383"/>
                    <a:pt x="2476500" y="1238250"/>
                  </a:cubicBezTo>
                  <a:cubicBezTo>
                    <a:pt x="2476500" y="1922117"/>
                    <a:pt x="1922117" y="2476500"/>
                    <a:pt x="1238250" y="2476500"/>
                  </a:cubicBezTo>
                  <a:cubicBezTo>
                    <a:pt x="554383" y="2476500"/>
                    <a:pt x="0" y="1922117"/>
                    <a:pt x="0" y="1238250"/>
                  </a:cubicBezTo>
                  <a:cubicBezTo>
                    <a:pt x="0" y="554383"/>
                    <a:pt x="554383" y="0"/>
                    <a:pt x="1238250" y="0"/>
                  </a:cubicBezTo>
                  <a:close/>
                </a:path>
              </a:pathLst>
            </a:custGeom>
          </p:spPr>
        </p:pic>
        <p:pic>
          <p:nvPicPr>
            <p:cNvPr id="13" name="图片 1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131699" y="1481769"/>
              <a:ext cx="3745551" cy="3378489"/>
            </a:xfrm>
            <a:prstGeom prst="ellipse">
              <a:avLst/>
            </a:prstGeom>
          </p:spPr>
        </p:pic>
      </p:grpSp>
      <p:grpSp>
        <p:nvGrpSpPr>
          <p:cNvPr id="14" name="组合 13"/>
          <p:cNvGrpSpPr>
            <a:grpSpLocks/>
          </p:cNvGrpSpPr>
          <p:nvPr/>
        </p:nvGrpSpPr>
        <p:grpSpPr bwMode="auto">
          <a:xfrm>
            <a:off x="8415336" y="1733551"/>
            <a:ext cx="2952750" cy="1935182"/>
            <a:chOff x="725173" y="1142234"/>
            <a:chExt cx="4291910" cy="4198858"/>
          </a:xfrm>
        </p:grpSpPr>
        <p:sp>
          <p:nvSpPr>
            <p:cNvPr id="15" name="椭圆 14"/>
            <p:cNvSpPr/>
            <p:nvPr/>
          </p:nvSpPr>
          <p:spPr>
            <a:xfrm>
              <a:off x="875160" y="1142234"/>
              <a:ext cx="4141923" cy="414114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6" name="图片 15"/>
            <p:cNvPicPr>
              <a:picLocks noChangeAspect="1"/>
            </p:cNvPicPr>
            <p:nvPr/>
          </p:nvPicPr>
          <p:blipFill>
            <a:blip r:embed="rId2" cstate="print"/>
            <a:srcRect l="15987" t="309" r="20936" b="54406"/>
            <a:stretch>
              <a:fillRect/>
            </a:stretch>
          </p:blipFill>
          <p:spPr>
            <a:xfrm rot="2636422">
              <a:off x="725173" y="1862295"/>
              <a:ext cx="3478797" cy="3478797"/>
            </a:xfrm>
            <a:custGeom>
              <a:avLst/>
              <a:gdLst>
                <a:gd name="connsiteX0" fmla="*/ 1238250 w 2476500"/>
                <a:gd name="connsiteY0" fmla="*/ 0 h 2476500"/>
                <a:gd name="connsiteX1" fmla="*/ 2476500 w 2476500"/>
                <a:gd name="connsiteY1" fmla="*/ 1238250 h 2476500"/>
                <a:gd name="connsiteX2" fmla="*/ 1238250 w 2476500"/>
                <a:gd name="connsiteY2" fmla="*/ 2476500 h 2476500"/>
                <a:gd name="connsiteX3" fmla="*/ 0 w 2476500"/>
                <a:gd name="connsiteY3" fmla="*/ 1238250 h 2476500"/>
                <a:gd name="connsiteX4" fmla="*/ 1238250 w 2476500"/>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2476500">
                  <a:moveTo>
                    <a:pt x="1238250" y="0"/>
                  </a:moveTo>
                  <a:cubicBezTo>
                    <a:pt x="1922117" y="0"/>
                    <a:pt x="2476500" y="554383"/>
                    <a:pt x="2476500" y="1238250"/>
                  </a:cubicBezTo>
                  <a:cubicBezTo>
                    <a:pt x="2476500" y="1922117"/>
                    <a:pt x="1922117" y="2476500"/>
                    <a:pt x="1238250" y="2476500"/>
                  </a:cubicBezTo>
                  <a:cubicBezTo>
                    <a:pt x="554383" y="2476500"/>
                    <a:pt x="0" y="1922117"/>
                    <a:pt x="0" y="1238250"/>
                  </a:cubicBezTo>
                  <a:cubicBezTo>
                    <a:pt x="0" y="554383"/>
                    <a:pt x="554383" y="0"/>
                    <a:pt x="1238250" y="0"/>
                  </a:cubicBezTo>
                  <a:close/>
                </a:path>
              </a:pathLst>
            </a:custGeom>
          </p:spPr>
        </p:pic>
        <p:pic>
          <p:nvPicPr>
            <p:cNvPr id="17" name="图片 1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131699" y="1468725"/>
              <a:ext cx="3745551" cy="3404578"/>
            </a:xfrm>
            <a:prstGeom prst="ellipse">
              <a:avLst/>
            </a:prstGeom>
          </p:spPr>
        </p:pic>
      </p:grpSp>
      <p:sp>
        <p:nvSpPr>
          <p:cNvPr id="18" name="椭圆 17"/>
          <p:cNvSpPr/>
          <p:nvPr/>
        </p:nvSpPr>
        <p:spPr>
          <a:xfrm rot="10836226" flipV="1">
            <a:off x="3170236" y="4357688"/>
            <a:ext cx="117475" cy="1174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10836226">
            <a:off x="8543924" y="4195763"/>
            <a:ext cx="303212" cy="3032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21388349">
            <a:off x="8316911" y="3994150"/>
            <a:ext cx="165100" cy="1651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21388349">
            <a:off x="577849" y="2463800"/>
            <a:ext cx="234950" cy="2365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21388349">
            <a:off x="3541711" y="3417888"/>
            <a:ext cx="366713" cy="3683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21388349">
            <a:off x="3567111" y="4017963"/>
            <a:ext cx="293688" cy="2936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21388349">
            <a:off x="4505324" y="4079875"/>
            <a:ext cx="368300" cy="3683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21388349">
            <a:off x="573086" y="3852863"/>
            <a:ext cx="273050" cy="2730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21388349">
            <a:off x="300036" y="3043238"/>
            <a:ext cx="449263" cy="449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21388349">
            <a:off x="3311524" y="1965325"/>
            <a:ext cx="141287" cy="1412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10836226" flipV="1">
            <a:off x="4649786" y="3948113"/>
            <a:ext cx="117475" cy="1174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21388349">
            <a:off x="7235824" y="1927225"/>
            <a:ext cx="366712" cy="3683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21388349">
            <a:off x="7445374" y="3860800"/>
            <a:ext cx="295275" cy="295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椭圆 30"/>
          <p:cNvSpPr/>
          <p:nvPr/>
        </p:nvSpPr>
        <p:spPr>
          <a:xfrm rot="21388349">
            <a:off x="7551736" y="3659188"/>
            <a:ext cx="133350" cy="133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椭圆 31"/>
          <p:cNvSpPr/>
          <p:nvPr/>
        </p:nvSpPr>
        <p:spPr>
          <a:xfrm rot="10836226">
            <a:off x="11458574" y="3074988"/>
            <a:ext cx="301625" cy="3032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21388349">
            <a:off x="11318874" y="3613150"/>
            <a:ext cx="165100" cy="1651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椭圆 33"/>
          <p:cNvSpPr/>
          <p:nvPr/>
        </p:nvSpPr>
        <p:spPr>
          <a:xfrm rot="10836226">
            <a:off x="9985374" y="1328738"/>
            <a:ext cx="303212" cy="3032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椭圆 34"/>
          <p:cNvSpPr/>
          <p:nvPr/>
        </p:nvSpPr>
        <p:spPr>
          <a:xfrm rot="10836226" flipH="1">
            <a:off x="9569449" y="1570038"/>
            <a:ext cx="68262" cy="682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椭圆 35"/>
          <p:cNvSpPr/>
          <p:nvPr/>
        </p:nvSpPr>
        <p:spPr>
          <a:xfrm rot="21388349">
            <a:off x="11196636" y="2287588"/>
            <a:ext cx="166688" cy="1651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椭圆 36"/>
          <p:cNvSpPr/>
          <p:nvPr/>
        </p:nvSpPr>
        <p:spPr>
          <a:xfrm rot="21388349">
            <a:off x="4429124" y="3757613"/>
            <a:ext cx="215900" cy="2159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0" name="组合 49"/>
          <p:cNvGrpSpPr>
            <a:grpSpLocks/>
          </p:cNvGrpSpPr>
          <p:nvPr/>
        </p:nvGrpSpPr>
        <p:grpSpPr bwMode="auto">
          <a:xfrm>
            <a:off x="636627" y="3695707"/>
            <a:ext cx="2894101" cy="2545509"/>
            <a:chOff x="599791" y="4125511"/>
            <a:chExt cx="2423639" cy="1189555"/>
          </a:xfrm>
        </p:grpSpPr>
        <p:sp>
          <p:nvSpPr>
            <p:cNvPr id="38" name="文本框 37"/>
            <p:cNvSpPr txBox="1"/>
            <p:nvPr/>
          </p:nvSpPr>
          <p:spPr>
            <a:xfrm>
              <a:off x="1771621" y="4125511"/>
              <a:ext cx="584221" cy="228152"/>
            </a:xfrm>
            <a:prstGeom prst="rect">
              <a:avLst/>
            </a:prstGeom>
            <a:noFill/>
          </p:spPr>
          <p:txBody>
            <a:bodyPr wrap="none">
              <a:spAutoFit/>
            </a:bodyPr>
            <a:lstStyle/>
            <a:p>
              <a:pPr algn="ctr" eaLnBrk="1" fontAlgn="auto" hangingPunct="1">
                <a:spcBef>
                  <a:spcPts val="0"/>
                </a:spcBef>
                <a:spcAft>
                  <a:spcPts val="0"/>
                </a:spcAft>
                <a:defRPr/>
              </a:pPr>
              <a:r>
                <a:rPr lang="zh-CN" altLang="en-US" sz="2000" b="1" dirty="0" smtClean="0">
                  <a:solidFill>
                    <a:schemeClr val="accent2">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罂粟</a:t>
              </a:r>
              <a:endParaRPr lang="zh-CN" altLang="en-US" sz="2000" b="1" dirty="0">
                <a:solidFill>
                  <a:schemeClr val="accent2">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矩形 40"/>
            <p:cNvSpPr/>
            <p:nvPr/>
          </p:nvSpPr>
          <p:spPr>
            <a:xfrm>
              <a:off x="599791" y="4365797"/>
              <a:ext cx="2423639" cy="949269"/>
            </a:xfrm>
            <a:prstGeom prst="rect">
              <a:avLst/>
            </a:prstGeom>
          </p:spPr>
          <p:txBody>
            <a:bodyPr wrap="square">
              <a:spAutoFit/>
            </a:bodyPr>
            <a:lstStyle/>
            <a:p>
              <a:pPr eaLnBrk="1" fontAlgn="auto" hangingPunct="1">
                <a:spcBef>
                  <a:spcPts val="0"/>
                </a:spcBef>
                <a:spcAft>
                  <a:spcPts val="0"/>
                </a:spcAft>
                <a:defRPr/>
              </a:pPr>
              <a:r>
                <a:rPr lang="zh-CN" altLang="en-US" dirty="0" smtClean="0">
                  <a:latin typeface="楷体" pitchFamily="49" charset="-122"/>
                  <a:ea typeface="楷体" pitchFamily="49" charset="-122"/>
                  <a:sym typeface="微软雅黑" panose="020B0503020204020204" pitchFamily="34" charset="-122"/>
                </a:rPr>
                <a:t>    罂粟</a:t>
              </a:r>
              <a:r>
                <a:rPr lang="zh-CN" altLang="en-US" dirty="0">
                  <a:latin typeface="楷体" pitchFamily="49" charset="-122"/>
                  <a:ea typeface="楷体" pitchFamily="49" charset="-122"/>
                  <a:sym typeface="微软雅黑" panose="020B0503020204020204" pitchFamily="34" charset="-122"/>
                </a:rPr>
                <a:t>是罂粟科两年草植物。罂粟花期过后</a:t>
              </a:r>
              <a:r>
                <a:rPr lang="en-US" altLang="zh-CN" dirty="0">
                  <a:latin typeface="楷体" pitchFamily="49" charset="-122"/>
                  <a:ea typeface="楷体" pitchFamily="49" charset="-122"/>
                  <a:sym typeface="微软雅黑" panose="020B0503020204020204" pitchFamily="34" charset="-122"/>
                </a:rPr>
                <a:t>,</a:t>
              </a:r>
              <a:r>
                <a:rPr lang="zh-CN" altLang="en-US" dirty="0">
                  <a:latin typeface="楷体" pitchFamily="49" charset="-122"/>
                  <a:ea typeface="楷体" pitchFamily="49" charset="-122"/>
                  <a:sym typeface="微软雅黑" panose="020B0503020204020204" pitchFamily="34" charset="-122"/>
                </a:rPr>
                <a:t>结出椭圆形的蒴果</a:t>
              </a:r>
              <a:r>
                <a:rPr lang="en-US" altLang="zh-CN" dirty="0">
                  <a:latin typeface="楷体" pitchFamily="49" charset="-122"/>
                  <a:ea typeface="楷体" pitchFamily="49" charset="-122"/>
                  <a:sym typeface="微软雅黑" panose="020B0503020204020204" pitchFamily="34" charset="-122"/>
                </a:rPr>
                <a:t>,</a:t>
              </a:r>
              <a:r>
                <a:rPr lang="zh-CN" altLang="en-US" dirty="0">
                  <a:latin typeface="楷体" pitchFamily="49" charset="-122"/>
                  <a:ea typeface="楷体" pitchFamily="49" charset="-122"/>
                  <a:sym typeface="微软雅黑" panose="020B0503020204020204" pitchFamily="34" charset="-122"/>
                </a:rPr>
                <a:t>在成熟果上要割</a:t>
              </a:r>
              <a:r>
                <a:rPr lang="en-US" altLang="zh-CN" dirty="0">
                  <a:latin typeface="楷体" pitchFamily="49" charset="-122"/>
                  <a:ea typeface="楷体" pitchFamily="49" charset="-122"/>
                  <a:sym typeface="微软雅黑" panose="020B0503020204020204" pitchFamily="34" charset="-122"/>
                </a:rPr>
                <a:t>,</a:t>
              </a:r>
              <a:r>
                <a:rPr lang="zh-CN" altLang="en-US" dirty="0">
                  <a:latin typeface="楷体" pitchFamily="49" charset="-122"/>
                  <a:ea typeface="楷体" pitchFamily="49" charset="-122"/>
                  <a:sym typeface="微软雅黑" panose="020B0503020204020204" pitchFamily="34" charset="-122"/>
                </a:rPr>
                <a:t>可渗出白色浆汁</a:t>
              </a:r>
              <a:r>
                <a:rPr lang="en-US" altLang="zh-CN" dirty="0">
                  <a:latin typeface="楷体" pitchFamily="49" charset="-122"/>
                  <a:ea typeface="楷体" pitchFamily="49" charset="-122"/>
                  <a:sym typeface="微软雅黑" panose="020B0503020204020204" pitchFamily="34" charset="-122"/>
                </a:rPr>
                <a:t>,</a:t>
              </a:r>
              <a:r>
                <a:rPr lang="zh-CN" altLang="en-US" dirty="0">
                  <a:latin typeface="楷体" pitchFamily="49" charset="-122"/>
                  <a:ea typeface="楷体" pitchFamily="49" charset="-122"/>
                  <a:sym typeface="微软雅黑" panose="020B0503020204020204" pitchFamily="34" charset="-122"/>
                </a:rPr>
                <a:t>把浆汁凉干</a:t>
              </a:r>
              <a:r>
                <a:rPr lang="en-US" altLang="zh-CN" dirty="0">
                  <a:latin typeface="楷体" pitchFamily="49" charset="-122"/>
                  <a:ea typeface="楷体" pitchFamily="49" charset="-122"/>
                  <a:sym typeface="微软雅黑" panose="020B0503020204020204" pitchFamily="34" charset="-122"/>
                </a:rPr>
                <a:t>,</a:t>
              </a:r>
              <a:r>
                <a:rPr lang="zh-CN" altLang="en-US" dirty="0">
                  <a:latin typeface="楷体" pitchFamily="49" charset="-122"/>
                  <a:ea typeface="楷体" pitchFamily="49" charset="-122"/>
                  <a:sym typeface="微软雅黑" panose="020B0503020204020204" pitchFamily="34" charset="-122"/>
                </a:rPr>
                <a:t>就成为棕黑色胶状物</a:t>
              </a:r>
              <a:r>
                <a:rPr lang="en-US" altLang="zh-CN" dirty="0">
                  <a:latin typeface="楷体" pitchFamily="49" charset="-122"/>
                  <a:ea typeface="楷体" pitchFamily="49" charset="-122"/>
                  <a:sym typeface="微软雅黑" panose="020B0503020204020204" pitchFamily="34" charset="-122"/>
                </a:rPr>
                <a:t>——</a:t>
              </a:r>
              <a:r>
                <a:rPr lang="zh-CN" altLang="en-US" dirty="0">
                  <a:latin typeface="楷体" pitchFamily="49" charset="-122"/>
                  <a:ea typeface="楷体" pitchFamily="49" charset="-122"/>
                  <a:sym typeface="微软雅黑" panose="020B0503020204020204" pitchFamily="34" charset="-122"/>
                </a:rPr>
                <a:t>鸦片。鸦片是制造吗啡、海洛因的的原料</a:t>
              </a:r>
              <a:r>
                <a:rPr lang="zh-CN" altLang="en-US" dirty="0" smtClean="0">
                  <a:latin typeface="楷体" pitchFamily="49" charset="-122"/>
                  <a:ea typeface="楷体" pitchFamily="49" charset="-122"/>
                  <a:sym typeface="微软雅黑" panose="020B0503020204020204" pitchFamily="34" charset="-122"/>
                </a:rPr>
                <a:t>。</a:t>
              </a:r>
              <a:endParaRPr lang="zh-CN" altLang="en-US" dirty="0">
                <a:latin typeface="楷体" pitchFamily="49" charset="-122"/>
                <a:ea typeface="楷体" pitchFamily="49" charset="-122"/>
                <a:sym typeface="微软雅黑" panose="020B0503020204020204" pitchFamily="34" charset="-122"/>
              </a:endParaRPr>
            </a:p>
          </p:txBody>
        </p:sp>
      </p:grpSp>
      <p:grpSp>
        <p:nvGrpSpPr>
          <p:cNvPr id="51" name="组合 50"/>
          <p:cNvGrpSpPr>
            <a:grpSpLocks/>
          </p:cNvGrpSpPr>
          <p:nvPr/>
        </p:nvGrpSpPr>
        <p:grpSpPr bwMode="auto">
          <a:xfrm>
            <a:off x="3869558" y="3725865"/>
            <a:ext cx="3879899" cy="2742542"/>
            <a:chOff x="4536012" y="4144213"/>
            <a:chExt cx="2309557" cy="1424909"/>
          </a:xfrm>
        </p:grpSpPr>
        <p:sp>
          <p:nvSpPr>
            <p:cNvPr id="39" name="文本框 38"/>
            <p:cNvSpPr txBox="1"/>
            <p:nvPr/>
          </p:nvSpPr>
          <p:spPr>
            <a:xfrm>
              <a:off x="5620981" y="4144213"/>
              <a:ext cx="584964" cy="229225"/>
            </a:xfrm>
            <a:prstGeom prst="rect">
              <a:avLst/>
            </a:prstGeom>
            <a:noFill/>
          </p:spPr>
          <p:txBody>
            <a:bodyPr wrap="none">
              <a:spAutoFit/>
            </a:bodyPr>
            <a:lstStyle/>
            <a:p>
              <a:pPr algn="ctr" eaLnBrk="1" fontAlgn="auto" hangingPunct="1">
                <a:spcBef>
                  <a:spcPts val="0"/>
                </a:spcBef>
                <a:spcAft>
                  <a:spcPts val="0"/>
                </a:spcAft>
                <a:defRPr/>
              </a:pPr>
              <a:r>
                <a:rPr lang="zh-CN" altLang="en-US" sz="20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大麻</a:t>
              </a:r>
              <a:endPar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矩形 41"/>
            <p:cNvSpPr/>
            <p:nvPr/>
          </p:nvSpPr>
          <p:spPr>
            <a:xfrm>
              <a:off x="4536012" y="4369814"/>
              <a:ext cx="2309557" cy="1199308"/>
            </a:xfrm>
            <a:prstGeom prst="rect">
              <a:avLst/>
            </a:prstGeom>
          </p:spPr>
          <p:txBody>
            <a:bodyPr wrap="square">
              <a:spAutoFit/>
            </a:bodyPr>
            <a:lstStyle/>
            <a:p>
              <a:pPr eaLnBrk="1" fontAlgn="auto" hangingPunct="1">
                <a:spcBef>
                  <a:spcPts val="0"/>
                </a:spcBef>
                <a:spcAft>
                  <a:spcPts val="0"/>
                </a:spcAft>
                <a:defRPr/>
              </a:pPr>
              <a:r>
                <a:rPr lang="zh-CN" altLang="en-US" dirty="0" smtClean="0">
                  <a:latin typeface="楷体" pitchFamily="49" charset="-122"/>
                  <a:ea typeface="楷体" pitchFamily="49" charset="-122"/>
                  <a:sym typeface="微软雅黑" panose="020B0503020204020204" pitchFamily="34" charset="-122"/>
                </a:rPr>
                <a:t>    大麻</a:t>
              </a:r>
              <a:r>
                <a:rPr lang="zh-CN" altLang="en-US" dirty="0">
                  <a:latin typeface="楷体" pitchFamily="49" charset="-122"/>
                  <a:ea typeface="楷体" pitchFamily="49" charset="-122"/>
                  <a:sym typeface="微软雅黑" panose="020B0503020204020204" pitchFamily="34" charset="-122"/>
                </a:rPr>
                <a:t>为桑科一年生草本植物</a:t>
              </a:r>
              <a:r>
                <a:rPr lang="en-US" altLang="zh-CN" dirty="0">
                  <a:latin typeface="楷体" pitchFamily="49" charset="-122"/>
                  <a:ea typeface="楷体" pitchFamily="49" charset="-122"/>
                  <a:sym typeface="微软雅黑" panose="020B0503020204020204" pitchFamily="34" charset="-122"/>
                </a:rPr>
                <a:t>,</a:t>
              </a:r>
              <a:r>
                <a:rPr lang="zh-CN" altLang="en-US" dirty="0">
                  <a:latin typeface="楷体" pitchFamily="49" charset="-122"/>
                  <a:ea typeface="楷体" pitchFamily="49" charset="-122"/>
                  <a:sym typeface="微软雅黑" panose="020B0503020204020204" pitchFamily="34" charset="-122"/>
                </a:rPr>
                <a:t>雌雄分株</a:t>
              </a:r>
              <a:r>
                <a:rPr lang="en-US" altLang="zh-CN" dirty="0">
                  <a:latin typeface="楷体" pitchFamily="49" charset="-122"/>
                  <a:ea typeface="楷体" pitchFamily="49" charset="-122"/>
                  <a:sym typeface="微软雅黑" panose="020B0503020204020204" pitchFamily="34" charset="-122"/>
                </a:rPr>
                <a:t>,</a:t>
              </a:r>
              <a:r>
                <a:rPr lang="zh-CN" altLang="en-US" dirty="0">
                  <a:latin typeface="楷体" pitchFamily="49" charset="-122"/>
                  <a:ea typeface="楷体" pitchFamily="49" charset="-122"/>
                  <a:sym typeface="微软雅黑" panose="020B0503020204020204" pitchFamily="34" charset="-122"/>
                </a:rPr>
                <a:t>原产亚洲中部</a:t>
              </a:r>
              <a:r>
                <a:rPr lang="en-US" altLang="zh-CN" dirty="0">
                  <a:latin typeface="楷体" pitchFamily="49" charset="-122"/>
                  <a:ea typeface="楷体" pitchFamily="49" charset="-122"/>
                  <a:sym typeface="微软雅黑" panose="020B0503020204020204" pitchFamily="34" charset="-122"/>
                </a:rPr>
                <a:t>,</a:t>
              </a:r>
              <a:r>
                <a:rPr lang="zh-CN" altLang="en-US" dirty="0">
                  <a:latin typeface="楷体" pitchFamily="49" charset="-122"/>
                  <a:ea typeface="楷体" pitchFamily="49" charset="-122"/>
                  <a:sym typeface="微软雅黑" panose="020B0503020204020204" pitchFamily="34" charset="-122"/>
                </a:rPr>
                <a:t>现遍及全球</a:t>
              </a:r>
              <a:r>
                <a:rPr lang="en-US" altLang="zh-CN" dirty="0">
                  <a:latin typeface="楷体" pitchFamily="49" charset="-122"/>
                  <a:ea typeface="楷体" pitchFamily="49" charset="-122"/>
                  <a:sym typeface="微软雅黑" panose="020B0503020204020204" pitchFamily="34" charset="-122"/>
                </a:rPr>
                <a:t>,</a:t>
              </a:r>
              <a:r>
                <a:rPr lang="zh-CN" altLang="en-US" dirty="0">
                  <a:latin typeface="楷体" pitchFamily="49" charset="-122"/>
                  <a:ea typeface="楷体" pitchFamily="49" charset="-122"/>
                  <a:sym typeface="微软雅黑" panose="020B0503020204020204" pitchFamily="34" charset="-122"/>
                </a:rPr>
                <a:t>有野生、有栽培。大麻的变种很多</a:t>
              </a:r>
              <a:r>
                <a:rPr lang="en-US" altLang="zh-CN" dirty="0">
                  <a:latin typeface="楷体" pitchFamily="49" charset="-122"/>
                  <a:ea typeface="楷体" pitchFamily="49" charset="-122"/>
                  <a:sym typeface="微软雅黑" panose="020B0503020204020204" pitchFamily="34" charset="-122"/>
                </a:rPr>
                <a:t>,</a:t>
              </a:r>
              <a:r>
                <a:rPr lang="zh-CN" altLang="en-US" dirty="0">
                  <a:latin typeface="楷体" pitchFamily="49" charset="-122"/>
                  <a:ea typeface="楷体" pitchFamily="49" charset="-122"/>
                  <a:sym typeface="微软雅黑" panose="020B0503020204020204" pitchFamily="34" charset="-122"/>
                </a:rPr>
                <a:t>是人类最早种植的植物之一。大麻的茎、杆可制成纤维</a:t>
              </a:r>
              <a:r>
                <a:rPr lang="en-US" altLang="zh-CN" dirty="0">
                  <a:latin typeface="楷体" pitchFamily="49" charset="-122"/>
                  <a:ea typeface="楷体" pitchFamily="49" charset="-122"/>
                  <a:sym typeface="微软雅黑" panose="020B0503020204020204" pitchFamily="34" charset="-122"/>
                </a:rPr>
                <a:t>,</a:t>
              </a:r>
              <a:r>
                <a:rPr lang="zh-CN" altLang="en-US" dirty="0">
                  <a:latin typeface="楷体" pitchFamily="49" charset="-122"/>
                  <a:ea typeface="楷体" pitchFamily="49" charset="-122"/>
                  <a:sym typeface="微软雅黑" panose="020B0503020204020204" pitchFamily="34" charset="-122"/>
                </a:rPr>
                <a:t>籽可榨油。作为毒品的大麻主要是指矮小、多分枝的印度大麻。大麻类毒品主要的活性成分是四氢大麻酚</a:t>
              </a:r>
              <a:r>
                <a:rPr lang="en-US" altLang="zh-CN" dirty="0">
                  <a:latin typeface="楷体" pitchFamily="49" charset="-122"/>
                  <a:ea typeface="楷体" pitchFamily="49" charset="-122"/>
                  <a:sym typeface="微软雅黑" panose="020B0503020204020204" pitchFamily="34" charset="-122"/>
                </a:rPr>
                <a:t>(THC)</a:t>
              </a:r>
              <a:r>
                <a:rPr lang="zh-CN" altLang="en-US" dirty="0" smtClean="0">
                  <a:latin typeface="楷体" pitchFamily="49" charset="-122"/>
                  <a:ea typeface="楷体" pitchFamily="49" charset="-122"/>
                  <a:sym typeface="微软雅黑" panose="020B0503020204020204" pitchFamily="34" charset="-122"/>
                </a:rPr>
                <a:t>。</a:t>
              </a:r>
              <a:endParaRPr lang="en-US" altLang="zh-CN" dirty="0">
                <a:latin typeface="楷体" pitchFamily="49" charset="-122"/>
                <a:ea typeface="楷体" pitchFamily="49" charset="-122"/>
                <a:sym typeface="微软雅黑" panose="020B0503020204020204" pitchFamily="34" charset="-122"/>
              </a:endParaRPr>
            </a:p>
          </p:txBody>
        </p:sp>
      </p:grpSp>
      <p:sp>
        <p:nvSpPr>
          <p:cNvPr id="40" name="文本框 39"/>
          <p:cNvSpPr txBox="1"/>
          <p:nvPr/>
        </p:nvSpPr>
        <p:spPr bwMode="auto">
          <a:xfrm>
            <a:off x="9483376" y="3751168"/>
            <a:ext cx="975589" cy="490159"/>
          </a:xfrm>
          <a:prstGeom prst="rect">
            <a:avLst/>
          </a:prstGeom>
          <a:noFill/>
        </p:spPr>
        <p:txBody>
          <a:bodyPr wrap="none">
            <a:spAutoFit/>
          </a:bodyPr>
          <a:lstStyle/>
          <a:p>
            <a:pPr algn="ctr" eaLnBrk="1" fontAlgn="auto" hangingPunct="1">
              <a:spcBef>
                <a:spcPts val="0"/>
              </a:spcBef>
              <a:spcAft>
                <a:spcPts val="0"/>
              </a:spcAft>
              <a:defRPr/>
            </a:pPr>
            <a:r>
              <a:rPr lang="zh-CN" altLang="en-US" sz="2000" b="1" dirty="0">
                <a:solidFill>
                  <a:schemeClr val="accent4">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古柯</a:t>
            </a:r>
          </a:p>
        </p:txBody>
      </p:sp>
      <p:sp>
        <p:nvSpPr>
          <p:cNvPr id="44" name="TextBox 43"/>
          <p:cNvSpPr txBox="1"/>
          <p:nvPr/>
        </p:nvSpPr>
        <p:spPr>
          <a:xfrm>
            <a:off x="2733551" y="613684"/>
            <a:ext cx="7403429" cy="646331"/>
          </a:xfrm>
          <a:prstGeom prst="rect">
            <a:avLst/>
          </a:prstGeom>
          <a:solidFill>
            <a:schemeClr val="tx2">
              <a:lumMod val="40000"/>
              <a:lumOff val="60000"/>
            </a:schemeClr>
          </a:solidFill>
        </p:spPr>
        <p:txBody>
          <a:bodyPr wrap="square" rtlCol="0">
            <a:spAutoFit/>
          </a:bodyPr>
          <a:lstStyle/>
          <a:p>
            <a:r>
              <a:rPr lang="zh-CN" altLang="en-US" sz="3600" dirty="0" smtClean="0">
                <a:latin typeface="微软雅黑 Light" panose="020B0502040204020203" pitchFamily="34" charset="-122"/>
                <a:ea typeface="微软雅黑 Light" panose="020B0502040204020203" pitchFamily="34" charset="-122"/>
              </a:rPr>
              <a:t>（</a:t>
            </a:r>
            <a:r>
              <a:rPr lang="en-US" altLang="zh-CN" sz="3600" dirty="0" smtClean="0">
                <a:latin typeface="微软雅黑 Light" panose="020B0502040204020203" pitchFamily="34" charset="-122"/>
                <a:ea typeface="微软雅黑 Light" panose="020B0502040204020203" pitchFamily="34" charset="-122"/>
              </a:rPr>
              <a:t>1</a:t>
            </a:r>
            <a:r>
              <a:rPr lang="zh-CN" altLang="en-US" sz="3600" dirty="0" smtClean="0">
                <a:latin typeface="微软雅黑 Light" panose="020B0502040204020203" pitchFamily="34" charset="-122"/>
                <a:ea typeface="微软雅黑 Light" panose="020B0502040204020203" pitchFamily="34" charset="-122"/>
              </a:rPr>
              <a:t>）、毒品朦胧期（毒品原植物）</a:t>
            </a:r>
            <a:endParaRPr lang="zh-CN" altLang="en-US" sz="3600" dirty="0">
              <a:latin typeface="微软雅黑 Light" panose="020B0502040204020203" pitchFamily="34" charset="-122"/>
              <a:ea typeface="微软雅黑 Light" panose="020B0502040204020203" pitchFamily="34" charset="-122"/>
            </a:endParaRPr>
          </a:p>
        </p:txBody>
      </p:sp>
      <p:sp>
        <p:nvSpPr>
          <p:cNvPr id="2" name="椭圆 1"/>
          <p:cNvSpPr/>
          <p:nvPr/>
        </p:nvSpPr>
        <p:spPr>
          <a:xfrm>
            <a:off x="564943" y="2111375"/>
            <a:ext cx="289335" cy="34542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7879080" y="4124445"/>
            <a:ext cx="4160520" cy="2585323"/>
          </a:xfrm>
          <a:prstGeom prst="rect">
            <a:avLst/>
          </a:prstGeom>
          <a:noFill/>
        </p:spPr>
        <p:txBody>
          <a:bodyPr wrap="square" rtlCol="0">
            <a:spAutoFit/>
          </a:bodyPr>
          <a:lstStyle/>
          <a:p>
            <a:r>
              <a:rPr lang="zh-CN" altLang="en-US" sz="1600" dirty="0" smtClean="0">
                <a:latin typeface="楷体" pitchFamily="49" charset="-122"/>
                <a:ea typeface="楷体" pitchFamily="49" charset="-122"/>
              </a:rPr>
              <a:t>    </a:t>
            </a:r>
            <a:r>
              <a:rPr lang="zh-CN" altLang="en-US" dirty="0" smtClean="0">
                <a:latin typeface="楷体" pitchFamily="49" charset="-122"/>
                <a:ea typeface="楷体" pitchFamily="49" charset="-122"/>
              </a:rPr>
              <a:t>古柯</a:t>
            </a:r>
            <a:r>
              <a:rPr lang="zh-CN" altLang="en-US" dirty="0">
                <a:latin typeface="楷体" pitchFamily="49" charset="-122"/>
                <a:ea typeface="楷体" pitchFamily="49" charset="-122"/>
              </a:rPr>
              <a:t>科古柯属灌木或小灌木，古柯科植物的叶子，可以</a:t>
            </a:r>
            <a:r>
              <a:rPr lang="zh-CN" altLang="en-US" dirty="0" smtClean="0">
                <a:latin typeface="楷体" pitchFamily="49" charset="-122"/>
                <a:ea typeface="楷体" pitchFamily="49" charset="-122"/>
              </a:rPr>
              <a:t>入药。</a:t>
            </a:r>
            <a:r>
              <a:rPr lang="zh-CN" altLang="en-US" dirty="0">
                <a:latin typeface="楷体" pitchFamily="49" charset="-122"/>
                <a:ea typeface="楷体" pitchFamily="49" charset="-122"/>
              </a:rPr>
              <a:t>由叶提取出的古柯碱，为重要的局部麻醉药物。可卡因学名苯甲酰甲荃芽子碱，是从古柯树叶中分离出来的一种最主要的生物碱，属于中枢神经兴奋剂，该种亦为毒品海洛因的原植物。主产地位于秘鲁、玻利维亚、巴西、智利和哥伦比亚等国。</a:t>
            </a:r>
            <a:br>
              <a:rPr lang="zh-CN" altLang="en-US" dirty="0">
                <a:latin typeface="楷体" pitchFamily="49" charset="-122"/>
                <a:ea typeface="楷体" pitchFamily="49" charset="-122"/>
              </a:rPr>
            </a:br>
            <a:endParaRPr lang="zh-CN" altLang="en-US" dirty="0">
              <a:latin typeface="楷体" pitchFamily="49" charset="-122"/>
              <a:ea typeface="楷体"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Effect transition="in" filter="fade">
                                      <p:cBhvr>
                                        <p:cTn id="44" dur="500"/>
                                        <p:tgtEl>
                                          <p:spTgt spid="2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childTnLst>
                          </p:cTn>
                        </p:par>
                        <p:par>
                          <p:cTn id="50" fill="hold" nodeType="afterGroup">
                            <p:stCondLst>
                              <p:cond delay="500"/>
                            </p:stCondLst>
                            <p:childTnLst>
                              <p:par>
                                <p:cTn id="51" presetID="10" presetClass="entr" presetSubtype="0" fill="hold" nodeType="after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fade">
                                      <p:cBhvr>
                                        <p:cTn id="53" dur="500"/>
                                        <p:tgtEl>
                                          <p:spTgt spid="50"/>
                                        </p:tgtEl>
                                      </p:cBhvr>
                                    </p:animEffect>
                                  </p:childTnLst>
                                </p:cTn>
                              </p:par>
                            </p:childTnLst>
                          </p:cTn>
                        </p:par>
                        <p:par>
                          <p:cTn id="54" fill="hold" nodeType="afterGroup">
                            <p:stCondLst>
                              <p:cond delay="1000"/>
                            </p:stCondLst>
                            <p:childTnLst>
                              <p:par>
                                <p:cTn id="55" presetID="53" presetClass="entr" presetSubtype="16"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p:cTn id="62" dur="500" fill="hold"/>
                                        <p:tgtEl>
                                          <p:spTgt spid="37"/>
                                        </p:tgtEl>
                                        <p:attrNameLst>
                                          <p:attrName>ppt_w</p:attrName>
                                        </p:attrNameLst>
                                      </p:cBhvr>
                                      <p:tavLst>
                                        <p:tav tm="0">
                                          <p:val>
                                            <p:fltVal val="0"/>
                                          </p:val>
                                        </p:tav>
                                        <p:tav tm="100000">
                                          <p:val>
                                            <p:strVal val="#ppt_w"/>
                                          </p:val>
                                        </p:tav>
                                      </p:tavLst>
                                    </p:anim>
                                    <p:anim calcmode="lin" valueType="num">
                                      <p:cBhvr>
                                        <p:cTn id="63" dur="500" fill="hold"/>
                                        <p:tgtEl>
                                          <p:spTgt spid="37"/>
                                        </p:tgtEl>
                                        <p:attrNameLst>
                                          <p:attrName>ppt_h</p:attrName>
                                        </p:attrNameLst>
                                      </p:cBhvr>
                                      <p:tavLst>
                                        <p:tav tm="0">
                                          <p:val>
                                            <p:fltVal val="0"/>
                                          </p:val>
                                        </p:tav>
                                        <p:tav tm="100000">
                                          <p:val>
                                            <p:strVal val="#ppt_h"/>
                                          </p:val>
                                        </p:tav>
                                      </p:tavLst>
                                    </p:anim>
                                    <p:animEffect transition="in" filter="fade">
                                      <p:cBhvr>
                                        <p:cTn id="64" dur="500"/>
                                        <p:tgtEl>
                                          <p:spTgt spid="37"/>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fltVal val="0"/>
                                          </p:val>
                                        </p:tav>
                                        <p:tav tm="100000">
                                          <p:val>
                                            <p:strVal val="#ppt_w"/>
                                          </p:val>
                                        </p:tav>
                                      </p:tavLst>
                                    </p:anim>
                                    <p:anim calcmode="lin" valueType="num">
                                      <p:cBhvr>
                                        <p:cTn id="73" dur="500" fill="hold"/>
                                        <p:tgtEl>
                                          <p:spTgt spid="29"/>
                                        </p:tgtEl>
                                        <p:attrNameLst>
                                          <p:attrName>ppt_h</p:attrName>
                                        </p:attrNameLst>
                                      </p:cBhvr>
                                      <p:tavLst>
                                        <p:tav tm="0">
                                          <p:val>
                                            <p:fltVal val="0"/>
                                          </p:val>
                                        </p:tav>
                                        <p:tav tm="100000">
                                          <p:val>
                                            <p:strVal val="#ppt_h"/>
                                          </p:val>
                                        </p:tav>
                                      </p:tavLst>
                                    </p:anim>
                                    <p:animEffect transition="in" filter="fade">
                                      <p:cBhvr>
                                        <p:cTn id="74" dur="500"/>
                                        <p:tgtEl>
                                          <p:spTgt spid="29"/>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Effect transition="in" filter="fade">
                                      <p:cBhvr>
                                        <p:cTn id="79" dur="500"/>
                                        <p:tgtEl>
                                          <p:spTgt spid="3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p:cTn id="82" dur="500" fill="hold"/>
                                        <p:tgtEl>
                                          <p:spTgt spid="31"/>
                                        </p:tgtEl>
                                        <p:attrNameLst>
                                          <p:attrName>ppt_w</p:attrName>
                                        </p:attrNameLst>
                                      </p:cBhvr>
                                      <p:tavLst>
                                        <p:tav tm="0">
                                          <p:val>
                                            <p:fltVal val="0"/>
                                          </p:val>
                                        </p:tav>
                                        <p:tav tm="100000">
                                          <p:val>
                                            <p:strVal val="#ppt_w"/>
                                          </p:val>
                                        </p:tav>
                                      </p:tavLst>
                                    </p:anim>
                                    <p:anim calcmode="lin" valueType="num">
                                      <p:cBhvr>
                                        <p:cTn id="83" dur="500" fill="hold"/>
                                        <p:tgtEl>
                                          <p:spTgt spid="31"/>
                                        </p:tgtEl>
                                        <p:attrNameLst>
                                          <p:attrName>ppt_h</p:attrName>
                                        </p:attrNameLst>
                                      </p:cBhvr>
                                      <p:tavLst>
                                        <p:tav tm="0">
                                          <p:val>
                                            <p:fltVal val="0"/>
                                          </p:val>
                                        </p:tav>
                                        <p:tav tm="100000">
                                          <p:val>
                                            <p:strVal val="#ppt_h"/>
                                          </p:val>
                                        </p:tav>
                                      </p:tavLst>
                                    </p:anim>
                                    <p:animEffect transition="in" filter="fade">
                                      <p:cBhvr>
                                        <p:cTn id="84" dur="500"/>
                                        <p:tgtEl>
                                          <p:spTgt spid="31"/>
                                        </p:tgtEl>
                                      </p:cBhvr>
                                    </p:animEffect>
                                  </p:childTnLst>
                                </p:cTn>
                              </p:par>
                            </p:childTnLst>
                          </p:cTn>
                        </p:par>
                        <p:par>
                          <p:cTn id="85" fill="hold" nodeType="afterGroup">
                            <p:stCondLst>
                              <p:cond delay="1500"/>
                            </p:stCondLst>
                            <p:childTnLst>
                              <p:par>
                                <p:cTn id="86" presetID="10" presetClass="entr" presetSubtype="0" fill="hold"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fade">
                                      <p:cBhvr>
                                        <p:cTn id="88" dur="500"/>
                                        <p:tgtEl>
                                          <p:spTgt spid="51"/>
                                        </p:tgtEl>
                                      </p:cBhvr>
                                    </p:animEffect>
                                  </p:childTnLst>
                                </p:cTn>
                              </p:par>
                            </p:childTnLst>
                          </p:cTn>
                        </p:par>
                        <p:par>
                          <p:cTn id="89" fill="hold" nodeType="afterGroup">
                            <p:stCondLst>
                              <p:cond delay="2000"/>
                            </p:stCondLst>
                            <p:childTnLst>
                              <p:par>
                                <p:cTn id="90" presetID="53" presetClass="entr" presetSubtype="16" fill="hold" nodeType="afterEffect">
                                  <p:stCondLst>
                                    <p:cond delay="0"/>
                                  </p:stCondLst>
                                  <p:childTnLst>
                                    <p:set>
                                      <p:cBhvr>
                                        <p:cTn id="91" dur="1" fill="hold">
                                          <p:stCondLst>
                                            <p:cond delay="0"/>
                                          </p:stCondLst>
                                        </p:cTn>
                                        <p:tgtEl>
                                          <p:spTgt spid="14"/>
                                        </p:tgtEl>
                                        <p:attrNameLst>
                                          <p:attrName>style.visibility</p:attrName>
                                        </p:attrNameLst>
                                      </p:cBhvr>
                                      <p:to>
                                        <p:strVal val="visible"/>
                                      </p:to>
                                    </p:set>
                                    <p:anim calcmode="lin" valueType="num">
                                      <p:cBhvr>
                                        <p:cTn id="92" dur="500" fill="hold"/>
                                        <p:tgtEl>
                                          <p:spTgt spid="14"/>
                                        </p:tgtEl>
                                        <p:attrNameLst>
                                          <p:attrName>ppt_w</p:attrName>
                                        </p:attrNameLst>
                                      </p:cBhvr>
                                      <p:tavLst>
                                        <p:tav tm="0">
                                          <p:val>
                                            <p:fltVal val="0"/>
                                          </p:val>
                                        </p:tav>
                                        <p:tav tm="100000">
                                          <p:val>
                                            <p:strVal val="#ppt_w"/>
                                          </p:val>
                                        </p:tav>
                                      </p:tavLst>
                                    </p:anim>
                                    <p:anim calcmode="lin" valueType="num">
                                      <p:cBhvr>
                                        <p:cTn id="93" dur="500" fill="hold"/>
                                        <p:tgtEl>
                                          <p:spTgt spid="14"/>
                                        </p:tgtEl>
                                        <p:attrNameLst>
                                          <p:attrName>ppt_h</p:attrName>
                                        </p:attrNameLst>
                                      </p:cBhvr>
                                      <p:tavLst>
                                        <p:tav tm="0">
                                          <p:val>
                                            <p:fltVal val="0"/>
                                          </p:val>
                                        </p:tav>
                                        <p:tav tm="100000">
                                          <p:val>
                                            <p:strVal val="#ppt_h"/>
                                          </p:val>
                                        </p:tav>
                                      </p:tavLst>
                                    </p:anim>
                                    <p:animEffect transition="in" filter="fade">
                                      <p:cBhvr>
                                        <p:cTn id="94" dur="500"/>
                                        <p:tgtEl>
                                          <p:spTgt spid="14"/>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ppt_w</p:attrName>
                                        </p:attrNameLst>
                                      </p:cBhvr>
                                      <p:tavLst>
                                        <p:tav tm="0">
                                          <p:val>
                                            <p:fltVal val="0"/>
                                          </p:val>
                                        </p:tav>
                                        <p:tav tm="100000">
                                          <p:val>
                                            <p:strVal val="#ppt_w"/>
                                          </p:val>
                                        </p:tav>
                                      </p:tavLst>
                                    </p:anim>
                                    <p:anim calcmode="lin" valueType="num">
                                      <p:cBhvr>
                                        <p:cTn id="98" dur="500" fill="hold"/>
                                        <p:tgtEl>
                                          <p:spTgt spid="20"/>
                                        </p:tgtEl>
                                        <p:attrNameLst>
                                          <p:attrName>ppt_h</p:attrName>
                                        </p:attrNameLst>
                                      </p:cBhvr>
                                      <p:tavLst>
                                        <p:tav tm="0">
                                          <p:val>
                                            <p:fltVal val="0"/>
                                          </p:val>
                                        </p:tav>
                                        <p:tav tm="100000">
                                          <p:val>
                                            <p:strVal val="#ppt_h"/>
                                          </p:val>
                                        </p:tav>
                                      </p:tavLst>
                                    </p:anim>
                                    <p:animEffect transition="in" filter="fade">
                                      <p:cBhvr>
                                        <p:cTn id="99" dur="500"/>
                                        <p:tgtEl>
                                          <p:spTgt spid="20"/>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fill="hold"/>
                                        <p:tgtEl>
                                          <p:spTgt spid="19"/>
                                        </p:tgtEl>
                                        <p:attrNameLst>
                                          <p:attrName>ppt_w</p:attrName>
                                        </p:attrNameLst>
                                      </p:cBhvr>
                                      <p:tavLst>
                                        <p:tav tm="0">
                                          <p:val>
                                            <p:fltVal val="0"/>
                                          </p:val>
                                        </p:tav>
                                        <p:tav tm="100000">
                                          <p:val>
                                            <p:strVal val="#ppt_w"/>
                                          </p:val>
                                        </p:tav>
                                      </p:tavLst>
                                    </p:anim>
                                    <p:anim calcmode="lin" valueType="num">
                                      <p:cBhvr>
                                        <p:cTn id="103" dur="500" fill="hold"/>
                                        <p:tgtEl>
                                          <p:spTgt spid="19"/>
                                        </p:tgtEl>
                                        <p:attrNameLst>
                                          <p:attrName>ppt_h</p:attrName>
                                        </p:attrNameLst>
                                      </p:cBhvr>
                                      <p:tavLst>
                                        <p:tav tm="0">
                                          <p:val>
                                            <p:fltVal val="0"/>
                                          </p:val>
                                        </p:tav>
                                        <p:tav tm="100000">
                                          <p:val>
                                            <p:strVal val="#ppt_h"/>
                                          </p:val>
                                        </p:tav>
                                      </p:tavLst>
                                    </p:anim>
                                    <p:animEffect transition="in" filter="fade">
                                      <p:cBhvr>
                                        <p:cTn id="104" dur="500"/>
                                        <p:tgtEl>
                                          <p:spTgt spid="1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p:cTn id="107" dur="500" fill="hold"/>
                                        <p:tgtEl>
                                          <p:spTgt spid="32"/>
                                        </p:tgtEl>
                                        <p:attrNameLst>
                                          <p:attrName>ppt_w</p:attrName>
                                        </p:attrNameLst>
                                      </p:cBhvr>
                                      <p:tavLst>
                                        <p:tav tm="0">
                                          <p:val>
                                            <p:fltVal val="0"/>
                                          </p:val>
                                        </p:tav>
                                        <p:tav tm="100000">
                                          <p:val>
                                            <p:strVal val="#ppt_w"/>
                                          </p:val>
                                        </p:tav>
                                      </p:tavLst>
                                    </p:anim>
                                    <p:anim calcmode="lin" valueType="num">
                                      <p:cBhvr>
                                        <p:cTn id="108" dur="500" fill="hold"/>
                                        <p:tgtEl>
                                          <p:spTgt spid="32"/>
                                        </p:tgtEl>
                                        <p:attrNameLst>
                                          <p:attrName>ppt_h</p:attrName>
                                        </p:attrNameLst>
                                      </p:cBhvr>
                                      <p:tavLst>
                                        <p:tav tm="0">
                                          <p:val>
                                            <p:fltVal val="0"/>
                                          </p:val>
                                        </p:tav>
                                        <p:tav tm="100000">
                                          <p:val>
                                            <p:strVal val="#ppt_h"/>
                                          </p:val>
                                        </p:tav>
                                      </p:tavLst>
                                    </p:anim>
                                    <p:animEffect transition="in" filter="fade">
                                      <p:cBhvr>
                                        <p:cTn id="109" dur="500"/>
                                        <p:tgtEl>
                                          <p:spTgt spid="32"/>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500" fill="hold"/>
                                        <p:tgtEl>
                                          <p:spTgt spid="33"/>
                                        </p:tgtEl>
                                        <p:attrNameLst>
                                          <p:attrName>ppt_w</p:attrName>
                                        </p:attrNameLst>
                                      </p:cBhvr>
                                      <p:tavLst>
                                        <p:tav tm="0">
                                          <p:val>
                                            <p:fltVal val="0"/>
                                          </p:val>
                                        </p:tav>
                                        <p:tav tm="100000">
                                          <p:val>
                                            <p:strVal val="#ppt_w"/>
                                          </p:val>
                                        </p:tav>
                                      </p:tavLst>
                                    </p:anim>
                                    <p:anim calcmode="lin" valueType="num">
                                      <p:cBhvr>
                                        <p:cTn id="113" dur="500" fill="hold"/>
                                        <p:tgtEl>
                                          <p:spTgt spid="33"/>
                                        </p:tgtEl>
                                        <p:attrNameLst>
                                          <p:attrName>ppt_h</p:attrName>
                                        </p:attrNameLst>
                                      </p:cBhvr>
                                      <p:tavLst>
                                        <p:tav tm="0">
                                          <p:val>
                                            <p:fltVal val="0"/>
                                          </p:val>
                                        </p:tav>
                                        <p:tav tm="100000">
                                          <p:val>
                                            <p:strVal val="#ppt_h"/>
                                          </p:val>
                                        </p:tav>
                                      </p:tavLst>
                                    </p:anim>
                                    <p:animEffect transition="in" filter="fade">
                                      <p:cBhvr>
                                        <p:cTn id="114" dur="500"/>
                                        <p:tgtEl>
                                          <p:spTgt spid="33"/>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34"/>
                                        </p:tgtEl>
                                        <p:attrNameLst>
                                          <p:attrName>style.visibility</p:attrName>
                                        </p:attrNameLst>
                                      </p:cBhvr>
                                      <p:to>
                                        <p:strVal val="visible"/>
                                      </p:to>
                                    </p:set>
                                    <p:anim calcmode="lin" valueType="num">
                                      <p:cBhvr>
                                        <p:cTn id="117" dur="500" fill="hold"/>
                                        <p:tgtEl>
                                          <p:spTgt spid="34"/>
                                        </p:tgtEl>
                                        <p:attrNameLst>
                                          <p:attrName>ppt_w</p:attrName>
                                        </p:attrNameLst>
                                      </p:cBhvr>
                                      <p:tavLst>
                                        <p:tav tm="0">
                                          <p:val>
                                            <p:fltVal val="0"/>
                                          </p:val>
                                        </p:tav>
                                        <p:tav tm="100000">
                                          <p:val>
                                            <p:strVal val="#ppt_w"/>
                                          </p:val>
                                        </p:tav>
                                      </p:tavLst>
                                    </p:anim>
                                    <p:anim calcmode="lin" valueType="num">
                                      <p:cBhvr>
                                        <p:cTn id="118" dur="500" fill="hold"/>
                                        <p:tgtEl>
                                          <p:spTgt spid="34"/>
                                        </p:tgtEl>
                                        <p:attrNameLst>
                                          <p:attrName>ppt_h</p:attrName>
                                        </p:attrNameLst>
                                      </p:cBhvr>
                                      <p:tavLst>
                                        <p:tav tm="0">
                                          <p:val>
                                            <p:fltVal val="0"/>
                                          </p:val>
                                        </p:tav>
                                        <p:tav tm="100000">
                                          <p:val>
                                            <p:strVal val="#ppt_h"/>
                                          </p:val>
                                        </p:tav>
                                      </p:tavLst>
                                    </p:anim>
                                    <p:animEffect transition="in" filter="fade">
                                      <p:cBhvr>
                                        <p:cTn id="119" dur="500"/>
                                        <p:tgtEl>
                                          <p:spTgt spid="3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 calcmode="lin" valueType="num">
                                      <p:cBhvr>
                                        <p:cTn id="122" dur="500" fill="hold"/>
                                        <p:tgtEl>
                                          <p:spTgt spid="35"/>
                                        </p:tgtEl>
                                        <p:attrNameLst>
                                          <p:attrName>ppt_w</p:attrName>
                                        </p:attrNameLst>
                                      </p:cBhvr>
                                      <p:tavLst>
                                        <p:tav tm="0">
                                          <p:val>
                                            <p:fltVal val="0"/>
                                          </p:val>
                                        </p:tav>
                                        <p:tav tm="100000">
                                          <p:val>
                                            <p:strVal val="#ppt_w"/>
                                          </p:val>
                                        </p:tav>
                                      </p:tavLst>
                                    </p:anim>
                                    <p:anim calcmode="lin" valueType="num">
                                      <p:cBhvr>
                                        <p:cTn id="123" dur="500" fill="hold"/>
                                        <p:tgtEl>
                                          <p:spTgt spid="35"/>
                                        </p:tgtEl>
                                        <p:attrNameLst>
                                          <p:attrName>ppt_h</p:attrName>
                                        </p:attrNameLst>
                                      </p:cBhvr>
                                      <p:tavLst>
                                        <p:tav tm="0">
                                          <p:val>
                                            <p:fltVal val="0"/>
                                          </p:val>
                                        </p:tav>
                                        <p:tav tm="100000">
                                          <p:val>
                                            <p:strVal val="#ppt_h"/>
                                          </p:val>
                                        </p:tav>
                                      </p:tavLst>
                                    </p:anim>
                                    <p:animEffect transition="in" filter="fade">
                                      <p:cBhvr>
                                        <p:cTn id="124" dur="500"/>
                                        <p:tgtEl>
                                          <p:spTgt spid="35"/>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36"/>
                                        </p:tgtEl>
                                        <p:attrNameLst>
                                          <p:attrName>style.visibility</p:attrName>
                                        </p:attrNameLst>
                                      </p:cBhvr>
                                      <p:to>
                                        <p:strVal val="visible"/>
                                      </p:to>
                                    </p:set>
                                    <p:anim calcmode="lin" valueType="num">
                                      <p:cBhvr>
                                        <p:cTn id="127" dur="500" fill="hold"/>
                                        <p:tgtEl>
                                          <p:spTgt spid="36"/>
                                        </p:tgtEl>
                                        <p:attrNameLst>
                                          <p:attrName>ppt_w</p:attrName>
                                        </p:attrNameLst>
                                      </p:cBhvr>
                                      <p:tavLst>
                                        <p:tav tm="0">
                                          <p:val>
                                            <p:fltVal val="0"/>
                                          </p:val>
                                        </p:tav>
                                        <p:tav tm="100000">
                                          <p:val>
                                            <p:strVal val="#ppt_w"/>
                                          </p:val>
                                        </p:tav>
                                      </p:tavLst>
                                    </p:anim>
                                    <p:anim calcmode="lin" valueType="num">
                                      <p:cBhvr>
                                        <p:cTn id="128" dur="500" fill="hold"/>
                                        <p:tgtEl>
                                          <p:spTgt spid="36"/>
                                        </p:tgtEl>
                                        <p:attrNameLst>
                                          <p:attrName>ppt_h</p:attrName>
                                        </p:attrNameLst>
                                      </p:cBhvr>
                                      <p:tavLst>
                                        <p:tav tm="0">
                                          <p:val>
                                            <p:fltVal val="0"/>
                                          </p:val>
                                        </p:tav>
                                        <p:tav tm="100000">
                                          <p:val>
                                            <p:strVal val="#ppt_h"/>
                                          </p:val>
                                        </p:tav>
                                      </p:tavLst>
                                    </p:anim>
                                    <p:animEffect transition="in" filter="fade">
                                      <p:cBhvr>
                                        <p:cTn id="129" dur="500"/>
                                        <p:tgtEl>
                                          <p:spTgt spid="36"/>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
                                        </p:tgtEl>
                                        <p:attrNameLst>
                                          <p:attrName>style.visibility</p:attrName>
                                        </p:attrNameLst>
                                      </p:cBhvr>
                                      <p:to>
                                        <p:strVal val="visible"/>
                                      </p:to>
                                    </p:set>
                                    <p:anim calcmode="lin" valueType="num">
                                      <p:cBhvr>
                                        <p:cTn id="132" dur="500" fill="hold"/>
                                        <p:tgtEl>
                                          <p:spTgt spid="2"/>
                                        </p:tgtEl>
                                        <p:attrNameLst>
                                          <p:attrName>ppt_w</p:attrName>
                                        </p:attrNameLst>
                                      </p:cBhvr>
                                      <p:tavLst>
                                        <p:tav tm="0">
                                          <p:val>
                                            <p:fltVal val="0"/>
                                          </p:val>
                                        </p:tav>
                                        <p:tav tm="100000">
                                          <p:val>
                                            <p:strVal val="#ppt_w"/>
                                          </p:val>
                                        </p:tav>
                                      </p:tavLst>
                                    </p:anim>
                                    <p:anim calcmode="lin" valueType="num">
                                      <p:cBhvr>
                                        <p:cTn id="133" dur="500" fill="hold"/>
                                        <p:tgtEl>
                                          <p:spTgt spid="2"/>
                                        </p:tgtEl>
                                        <p:attrNameLst>
                                          <p:attrName>ppt_h</p:attrName>
                                        </p:attrNameLst>
                                      </p:cBhvr>
                                      <p:tavLst>
                                        <p:tav tm="0">
                                          <p:val>
                                            <p:fltVal val="0"/>
                                          </p:val>
                                        </p:tav>
                                        <p:tav tm="100000">
                                          <p:val>
                                            <p:strVal val="#ppt_h"/>
                                          </p:val>
                                        </p:tav>
                                      </p:tavLst>
                                    </p:anim>
                                    <p:animEffect transition="in" filter="fade">
                                      <p:cBhvr>
                                        <p:cTn id="134" dur="500"/>
                                        <p:tgtEl>
                                          <p:spTgt spid="2"/>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45"/>
                                        </p:tgtEl>
                                        <p:attrNameLst>
                                          <p:attrName>style.visibility</p:attrName>
                                        </p:attrNameLst>
                                      </p:cBhvr>
                                      <p:to>
                                        <p:strVal val="visible"/>
                                      </p:to>
                                    </p:set>
                                    <p:animEffect transition="in" filter="fade">
                                      <p:cBhvr>
                                        <p:cTn id="137" dur="500"/>
                                        <p:tgtEl>
                                          <p:spTgt spid="45"/>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40"/>
                                        </p:tgtEl>
                                        <p:attrNameLst>
                                          <p:attrName>style.visibility</p:attrName>
                                        </p:attrNameLst>
                                      </p:cBhvr>
                                      <p:to>
                                        <p:strVal val="visible"/>
                                      </p:to>
                                    </p:set>
                                    <p:animEffect transition="in" filter="fade">
                                      <p:cBhvr>
                                        <p:cTn id="140" dur="500"/>
                                        <p:tgtEl>
                                          <p:spTgt spid="40"/>
                                        </p:tgtEl>
                                      </p:cBhvr>
                                    </p:animEffect>
                                  </p:childTnLst>
                                </p:cTn>
                              </p:par>
                              <p:par>
                                <p:cTn id="141" presetID="2" presetClass="entr" presetSubtype="4" fill="hold" grpId="0" nodeType="withEffect">
                                  <p:stCondLst>
                                    <p:cond delay="0"/>
                                  </p:stCondLst>
                                  <p:childTnLst>
                                    <p:set>
                                      <p:cBhvr>
                                        <p:cTn id="142" dur="1" fill="hold">
                                          <p:stCondLst>
                                            <p:cond delay="0"/>
                                          </p:stCondLst>
                                        </p:cTn>
                                        <p:tgtEl>
                                          <p:spTgt spid="46"/>
                                        </p:tgtEl>
                                        <p:attrNameLst>
                                          <p:attrName>style.visibility</p:attrName>
                                        </p:attrNameLst>
                                      </p:cBhvr>
                                      <p:to>
                                        <p:strVal val="visible"/>
                                      </p:to>
                                    </p:set>
                                    <p:anim calcmode="lin" valueType="num">
                                      <p:cBhvr additive="base">
                                        <p:cTn id="143" dur="500" fill="hold"/>
                                        <p:tgtEl>
                                          <p:spTgt spid="46"/>
                                        </p:tgtEl>
                                        <p:attrNameLst>
                                          <p:attrName>ppt_x</p:attrName>
                                        </p:attrNameLst>
                                      </p:cBhvr>
                                      <p:tavLst>
                                        <p:tav tm="0">
                                          <p:val>
                                            <p:strVal val="#ppt_x"/>
                                          </p:val>
                                        </p:tav>
                                        <p:tav tm="100000">
                                          <p:val>
                                            <p:strVal val="#ppt_x"/>
                                          </p:val>
                                        </p:tav>
                                      </p:tavLst>
                                    </p:anim>
                                    <p:anim calcmode="lin" valueType="num">
                                      <p:cBhvr additive="base">
                                        <p:cTn id="144" dur="500" fill="hold"/>
                                        <p:tgtEl>
                                          <p:spTgt spid="46"/>
                                        </p:tgtEl>
                                        <p:attrNameLst>
                                          <p:attrName>ppt_y</p:attrName>
                                        </p:attrNameLst>
                                      </p:cBhvr>
                                      <p:tavLst>
                                        <p:tav tm="0">
                                          <p:val>
                                            <p:strVal val="1+#ppt_h/2"/>
                                          </p:val>
                                        </p:tav>
                                        <p:tav tm="100000">
                                          <p:val>
                                            <p:strVal val="#ppt_y"/>
                                          </p:val>
                                        </p:tav>
                                      </p:tavLst>
                                    </p:anim>
                                  </p:childTnLst>
                                </p:cTn>
                              </p:par>
                              <p:par>
                                <p:cTn id="145" presetID="2" presetClass="entr" presetSubtype="9" fill="hold" grpId="0" nodeType="withEffect">
                                  <p:stCondLst>
                                    <p:cond delay="0"/>
                                  </p:stCondLst>
                                  <p:childTnLst>
                                    <p:set>
                                      <p:cBhvr>
                                        <p:cTn id="146" dur="1" fill="hold">
                                          <p:stCondLst>
                                            <p:cond delay="0"/>
                                          </p:stCondLst>
                                        </p:cTn>
                                        <p:tgtEl>
                                          <p:spTgt spid="44"/>
                                        </p:tgtEl>
                                        <p:attrNameLst>
                                          <p:attrName>style.visibility</p:attrName>
                                        </p:attrNameLst>
                                      </p:cBhvr>
                                      <p:to>
                                        <p:strVal val="visible"/>
                                      </p:to>
                                    </p:set>
                                    <p:anim calcmode="lin" valueType="num">
                                      <p:cBhvr additive="base">
                                        <p:cTn id="147" dur="500" fill="hold"/>
                                        <p:tgtEl>
                                          <p:spTgt spid="44"/>
                                        </p:tgtEl>
                                        <p:attrNameLst>
                                          <p:attrName>ppt_x</p:attrName>
                                        </p:attrNameLst>
                                      </p:cBhvr>
                                      <p:tavLst>
                                        <p:tav tm="0">
                                          <p:val>
                                            <p:strVal val="0-#ppt_w/2"/>
                                          </p:val>
                                        </p:tav>
                                        <p:tav tm="100000">
                                          <p:val>
                                            <p:strVal val="#ppt_x"/>
                                          </p:val>
                                        </p:tav>
                                      </p:tavLst>
                                    </p:anim>
                                    <p:anim calcmode="lin" valueType="num">
                                      <p:cBhvr additive="base">
                                        <p:cTn id="148"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40" grpId="0"/>
      <p:bldP spid="44" grpId="0" animBg="1"/>
      <p:bldP spid="2" grpId="0" animBg="1"/>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4" name="波形 3"/>
          <p:cNvSpPr/>
          <p:nvPr/>
        </p:nvSpPr>
        <p:spPr>
          <a:xfrm>
            <a:off x="-137160" y="3998654"/>
            <a:ext cx="12542520" cy="2938790"/>
          </a:xfrm>
          <a:prstGeom prst="wave">
            <a:avLst>
              <a:gd name="adj1" fmla="val 12500"/>
              <a:gd name="adj2" fmla="val -875"/>
            </a:avLst>
          </a:prstGeom>
          <a:solidFill>
            <a:schemeClr val="accent6">
              <a:lumMod val="75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26" name="灯片编号占位符 1"/>
          <p:cNvSpPr>
            <a:spLocks noGrp="1"/>
          </p:cNvSpPr>
          <p:nvPr>
            <p:ph type="sldNum" sz="quarter" idx="4294967295"/>
          </p:nvPr>
        </p:nvSpPr>
        <p:spPr bwMode="auto">
          <a:xfrm>
            <a:off x="11761788" y="6048375"/>
            <a:ext cx="430212"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nSpc>
                <a:spcPct val="100000"/>
              </a:lnSpc>
              <a:spcBef>
                <a:spcPct val="0"/>
              </a:spcBef>
              <a:buFontTx/>
              <a:buNone/>
            </a:pPr>
            <a:fld id="{057CD96A-1A3D-4392-93F9-2E1336B7EE84}" type="slidenum">
              <a:rPr lang="zh-CN" altLang="en-US" sz="1200">
                <a:solidFill>
                  <a:schemeClr val="bg1"/>
                </a:solidFill>
                <a:latin typeface="微软雅黑" panose="020B0503020204020204" pitchFamily="34" charset="-122"/>
                <a:ea typeface="微软雅黑" pitchFamily="34" charset="-122"/>
                <a:sym typeface="微软雅黑" panose="020B0503020204020204" pitchFamily="34" charset="-122"/>
              </a:rPr>
              <a:pPr>
                <a:lnSpc>
                  <a:spcPct val="100000"/>
                </a:lnSpc>
                <a:spcBef>
                  <a:spcPct val="0"/>
                </a:spcBef>
                <a:buFontTx/>
                <a:buNone/>
              </a:pPr>
              <a:t>12</a:t>
            </a:fld>
            <a:endParaRPr lang="zh-CN" altLang="en-US" sz="1200">
              <a:solidFill>
                <a:schemeClr val="bg1"/>
              </a:solidFill>
              <a:latin typeface="微软雅黑" panose="020B0503020204020204" pitchFamily="34" charset="-122"/>
              <a:ea typeface="微软雅黑" pitchFamily="34" charset="-122"/>
              <a:sym typeface="微软雅黑" panose="020B0503020204020204" pitchFamily="34" charset="-122"/>
            </a:endParaRPr>
          </a:p>
        </p:txBody>
      </p:sp>
      <p:grpSp>
        <p:nvGrpSpPr>
          <p:cNvPr id="9" name="组合 8"/>
          <p:cNvGrpSpPr>
            <a:grpSpLocks/>
          </p:cNvGrpSpPr>
          <p:nvPr/>
        </p:nvGrpSpPr>
        <p:grpSpPr bwMode="auto">
          <a:xfrm>
            <a:off x="715961" y="1733551"/>
            <a:ext cx="2952750" cy="1962149"/>
            <a:chOff x="725173" y="1142234"/>
            <a:chExt cx="4291910" cy="4198858"/>
          </a:xfrm>
        </p:grpSpPr>
        <p:sp>
          <p:nvSpPr>
            <p:cNvPr id="6" name="椭圆 5"/>
            <p:cNvSpPr/>
            <p:nvPr/>
          </p:nvSpPr>
          <p:spPr>
            <a:xfrm>
              <a:off x="875160" y="1142234"/>
              <a:ext cx="4141923" cy="414114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 name="图片 6"/>
            <p:cNvPicPr>
              <a:picLocks noChangeAspect="1"/>
            </p:cNvPicPr>
            <p:nvPr/>
          </p:nvPicPr>
          <p:blipFill>
            <a:blip r:embed="rId2" cstate="print"/>
            <a:srcRect l="15987" t="309" r="20936" b="54406"/>
            <a:stretch>
              <a:fillRect/>
            </a:stretch>
          </p:blipFill>
          <p:spPr>
            <a:xfrm rot="2636422">
              <a:off x="725173" y="1862295"/>
              <a:ext cx="3478797" cy="3478797"/>
            </a:xfrm>
            <a:custGeom>
              <a:avLst/>
              <a:gdLst>
                <a:gd name="connsiteX0" fmla="*/ 1238250 w 2476500"/>
                <a:gd name="connsiteY0" fmla="*/ 0 h 2476500"/>
                <a:gd name="connsiteX1" fmla="*/ 2476500 w 2476500"/>
                <a:gd name="connsiteY1" fmla="*/ 1238250 h 2476500"/>
                <a:gd name="connsiteX2" fmla="*/ 1238250 w 2476500"/>
                <a:gd name="connsiteY2" fmla="*/ 2476500 h 2476500"/>
                <a:gd name="connsiteX3" fmla="*/ 0 w 2476500"/>
                <a:gd name="connsiteY3" fmla="*/ 1238250 h 2476500"/>
                <a:gd name="connsiteX4" fmla="*/ 1238250 w 2476500"/>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2476500">
                  <a:moveTo>
                    <a:pt x="1238250" y="0"/>
                  </a:moveTo>
                  <a:cubicBezTo>
                    <a:pt x="1922117" y="0"/>
                    <a:pt x="2476500" y="554383"/>
                    <a:pt x="2476500" y="1238250"/>
                  </a:cubicBezTo>
                  <a:cubicBezTo>
                    <a:pt x="2476500" y="1922117"/>
                    <a:pt x="1922117" y="2476500"/>
                    <a:pt x="1238250" y="2476500"/>
                  </a:cubicBezTo>
                  <a:cubicBezTo>
                    <a:pt x="554383" y="2476500"/>
                    <a:pt x="0" y="1922117"/>
                    <a:pt x="0" y="1238250"/>
                  </a:cubicBezTo>
                  <a:cubicBezTo>
                    <a:pt x="0" y="554383"/>
                    <a:pt x="554383" y="0"/>
                    <a:pt x="1238250" y="0"/>
                  </a:cubicBezTo>
                  <a:close/>
                </a:path>
              </a:pathLst>
            </a:custGeom>
          </p:spPr>
        </p:pic>
        <p:pic>
          <p:nvPicPr>
            <p:cNvPr id="8" name="图片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611708" y="1472151"/>
              <a:ext cx="3097681" cy="3397727"/>
            </a:xfrm>
            <a:prstGeom prst="ellipse">
              <a:avLst/>
            </a:prstGeom>
          </p:spPr>
        </p:pic>
      </p:grpSp>
      <p:grpSp>
        <p:nvGrpSpPr>
          <p:cNvPr id="10" name="组合 9"/>
          <p:cNvGrpSpPr>
            <a:grpSpLocks/>
          </p:cNvGrpSpPr>
          <p:nvPr/>
        </p:nvGrpSpPr>
        <p:grpSpPr bwMode="auto">
          <a:xfrm>
            <a:off x="4565649" y="1733550"/>
            <a:ext cx="2952750" cy="1921661"/>
            <a:chOff x="725173" y="1142234"/>
            <a:chExt cx="4291910" cy="4198858"/>
          </a:xfrm>
        </p:grpSpPr>
        <p:sp>
          <p:nvSpPr>
            <p:cNvPr id="11" name="椭圆 10"/>
            <p:cNvSpPr/>
            <p:nvPr/>
          </p:nvSpPr>
          <p:spPr>
            <a:xfrm>
              <a:off x="875158" y="1142234"/>
              <a:ext cx="4141925" cy="41411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2" name="图片 11"/>
            <p:cNvPicPr>
              <a:picLocks noChangeAspect="1"/>
            </p:cNvPicPr>
            <p:nvPr/>
          </p:nvPicPr>
          <p:blipFill>
            <a:blip r:embed="rId2" cstate="print"/>
            <a:srcRect l="15987" t="309" r="20936" b="54406"/>
            <a:stretch>
              <a:fillRect/>
            </a:stretch>
          </p:blipFill>
          <p:spPr>
            <a:xfrm rot="2636422">
              <a:off x="725173" y="1862295"/>
              <a:ext cx="3478797" cy="3478797"/>
            </a:xfrm>
            <a:custGeom>
              <a:avLst/>
              <a:gdLst>
                <a:gd name="connsiteX0" fmla="*/ 1238250 w 2476500"/>
                <a:gd name="connsiteY0" fmla="*/ 0 h 2476500"/>
                <a:gd name="connsiteX1" fmla="*/ 2476500 w 2476500"/>
                <a:gd name="connsiteY1" fmla="*/ 1238250 h 2476500"/>
                <a:gd name="connsiteX2" fmla="*/ 1238250 w 2476500"/>
                <a:gd name="connsiteY2" fmla="*/ 2476500 h 2476500"/>
                <a:gd name="connsiteX3" fmla="*/ 0 w 2476500"/>
                <a:gd name="connsiteY3" fmla="*/ 1238250 h 2476500"/>
                <a:gd name="connsiteX4" fmla="*/ 1238250 w 2476500"/>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2476500">
                  <a:moveTo>
                    <a:pt x="1238250" y="0"/>
                  </a:moveTo>
                  <a:cubicBezTo>
                    <a:pt x="1922117" y="0"/>
                    <a:pt x="2476500" y="554383"/>
                    <a:pt x="2476500" y="1238250"/>
                  </a:cubicBezTo>
                  <a:cubicBezTo>
                    <a:pt x="2476500" y="1922117"/>
                    <a:pt x="1922117" y="2476500"/>
                    <a:pt x="1238250" y="2476500"/>
                  </a:cubicBezTo>
                  <a:cubicBezTo>
                    <a:pt x="554383" y="2476500"/>
                    <a:pt x="0" y="1922117"/>
                    <a:pt x="0" y="1238250"/>
                  </a:cubicBezTo>
                  <a:cubicBezTo>
                    <a:pt x="0" y="554383"/>
                    <a:pt x="554383" y="0"/>
                    <a:pt x="1238250" y="0"/>
                  </a:cubicBezTo>
                  <a:close/>
                </a:path>
              </a:pathLst>
            </a:custGeom>
          </p:spPr>
        </p:pic>
        <p:pic>
          <p:nvPicPr>
            <p:cNvPr id="13" name="图片 1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620476" y="1481770"/>
              <a:ext cx="2969912" cy="3378490"/>
            </a:xfrm>
            <a:prstGeom prst="ellipse">
              <a:avLst/>
            </a:prstGeom>
          </p:spPr>
        </p:pic>
      </p:grpSp>
      <p:grpSp>
        <p:nvGrpSpPr>
          <p:cNvPr id="14" name="组合 13"/>
          <p:cNvGrpSpPr>
            <a:grpSpLocks/>
          </p:cNvGrpSpPr>
          <p:nvPr/>
        </p:nvGrpSpPr>
        <p:grpSpPr bwMode="auto">
          <a:xfrm>
            <a:off x="8415336" y="1733551"/>
            <a:ext cx="2952750" cy="1935182"/>
            <a:chOff x="725173" y="1142234"/>
            <a:chExt cx="4291910" cy="4198858"/>
          </a:xfrm>
        </p:grpSpPr>
        <p:sp>
          <p:nvSpPr>
            <p:cNvPr id="15" name="椭圆 14"/>
            <p:cNvSpPr/>
            <p:nvPr/>
          </p:nvSpPr>
          <p:spPr>
            <a:xfrm>
              <a:off x="875160" y="1142234"/>
              <a:ext cx="4141923" cy="414114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6" name="图片 15"/>
            <p:cNvPicPr>
              <a:picLocks noChangeAspect="1"/>
            </p:cNvPicPr>
            <p:nvPr/>
          </p:nvPicPr>
          <p:blipFill>
            <a:blip r:embed="rId2" cstate="print"/>
            <a:srcRect l="15987" t="309" r="20936" b="54406"/>
            <a:stretch>
              <a:fillRect/>
            </a:stretch>
          </p:blipFill>
          <p:spPr>
            <a:xfrm rot="2636422">
              <a:off x="725173" y="1862295"/>
              <a:ext cx="3478797" cy="3478797"/>
            </a:xfrm>
            <a:custGeom>
              <a:avLst/>
              <a:gdLst>
                <a:gd name="connsiteX0" fmla="*/ 1238250 w 2476500"/>
                <a:gd name="connsiteY0" fmla="*/ 0 h 2476500"/>
                <a:gd name="connsiteX1" fmla="*/ 2476500 w 2476500"/>
                <a:gd name="connsiteY1" fmla="*/ 1238250 h 2476500"/>
                <a:gd name="connsiteX2" fmla="*/ 1238250 w 2476500"/>
                <a:gd name="connsiteY2" fmla="*/ 2476500 h 2476500"/>
                <a:gd name="connsiteX3" fmla="*/ 0 w 2476500"/>
                <a:gd name="connsiteY3" fmla="*/ 1238250 h 2476500"/>
                <a:gd name="connsiteX4" fmla="*/ 1238250 w 2476500"/>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2476500">
                  <a:moveTo>
                    <a:pt x="1238250" y="0"/>
                  </a:moveTo>
                  <a:cubicBezTo>
                    <a:pt x="1922117" y="0"/>
                    <a:pt x="2476500" y="554383"/>
                    <a:pt x="2476500" y="1238250"/>
                  </a:cubicBezTo>
                  <a:cubicBezTo>
                    <a:pt x="2476500" y="1922117"/>
                    <a:pt x="1922117" y="2476500"/>
                    <a:pt x="1238250" y="2476500"/>
                  </a:cubicBezTo>
                  <a:cubicBezTo>
                    <a:pt x="554383" y="2476500"/>
                    <a:pt x="0" y="1922117"/>
                    <a:pt x="0" y="1238250"/>
                  </a:cubicBezTo>
                  <a:cubicBezTo>
                    <a:pt x="0" y="554383"/>
                    <a:pt x="554383" y="0"/>
                    <a:pt x="1238250" y="0"/>
                  </a:cubicBezTo>
                  <a:close/>
                </a:path>
              </a:pathLst>
            </a:custGeom>
          </p:spPr>
        </p:pic>
        <p:pic>
          <p:nvPicPr>
            <p:cNvPr id="17" name="图片 1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745310" y="1468725"/>
              <a:ext cx="3015411" cy="3404578"/>
            </a:xfrm>
            <a:prstGeom prst="ellipse">
              <a:avLst/>
            </a:prstGeom>
          </p:spPr>
        </p:pic>
      </p:grpSp>
      <p:sp>
        <p:nvSpPr>
          <p:cNvPr id="18" name="椭圆 17"/>
          <p:cNvSpPr/>
          <p:nvPr/>
        </p:nvSpPr>
        <p:spPr>
          <a:xfrm rot="10836226" flipV="1">
            <a:off x="3170236" y="4357688"/>
            <a:ext cx="117475" cy="1174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10836226">
            <a:off x="8543924" y="4195763"/>
            <a:ext cx="303212" cy="3032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21388349">
            <a:off x="8316911" y="3994150"/>
            <a:ext cx="165100" cy="1651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21388349">
            <a:off x="577849" y="2463800"/>
            <a:ext cx="234950" cy="2365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21388349">
            <a:off x="3541711" y="3417888"/>
            <a:ext cx="366713" cy="3683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21388349">
            <a:off x="3567111" y="4017963"/>
            <a:ext cx="293688" cy="2936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21388349">
            <a:off x="4505324" y="4079875"/>
            <a:ext cx="368300" cy="3683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21388349">
            <a:off x="573086" y="3852863"/>
            <a:ext cx="273050" cy="2730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21388349">
            <a:off x="300036" y="3043238"/>
            <a:ext cx="449263" cy="449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21388349">
            <a:off x="3311524" y="1965325"/>
            <a:ext cx="141287" cy="1412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10836226" flipV="1">
            <a:off x="4649786" y="3948113"/>
            <a:ext cx="117475" cy="1174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21388349">
            <a:off x="7235824" y="1927225"/>
            <a:ext cx="366712" cy="3683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21388349">
            <a:off x="7445374" y="3860800"/>
            <a:ext cx="295275" cy="295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椭圆 30"/>
          <p:cNvSpPr/>
          <p:nvPr/>
        </p:nvSpPr>
        <p:spPr>
          <a:xfrm rot="21388349">
            <a:off x="7551736" y="3659188"/>
            <a:ext cx="133350" cy="133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椭圆 31"/>
          <p:cNvSpPr/>
          <p:nvPr/>
        </p:nvSpPr>
        <p:spPr>
          <a:xfrm rot="10836226">
            <a:off x="11458574" y="3074988"/>
            <a:ext cx="301625" cy="3032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21388349">
            <a:off x="11318874" y="3613150"/>
            <a:ext cx="165100" cy="1651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椭圆 33"/>
          <p:cNvSpPr/>
          <p:nvPr/>
        </p:nvSpPr>
        <p:spPr>
          <a:xfrm rot="10836226">
            <a:off x="9985374" y="1328738"/>
            <a:ext cx="303212" cy="3032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椭圆 34"/>
          <p:cNvSpPr/>
          <p:nvPr/>
        </p:nvSpPr>
        <p:spPr>
          <a:xfrm rot="10836226" flipH="1">
            <a:off x="9569449" y="1570038"/>
            <a:ext cx="68262" cy="682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椭圆 35"/>
          <p:cNvSpPr/>
          <p:nvPr/>
        </p:nvSpPr>
        <p:spPr>
          <a:xfrm rot="21388349">
            <a:off x="11196636" y="2287588"/>
            <a:ext cx="166688" cy="1651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椭圆 36"/>
          <p:cNvSpPr/>
          <p:nvPr/>
        </p:nvSpPr>
        <p:spPr>
          <a:xfrm rot="21388349">
            <a:off x="4429124" y="3757613"/>
            <a:ext cx="215900" cy="2159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0" name="组合 49"/>
          <p:cNvGrpSpPr>
            <a:grpSpLocks/>
          </p:cNvGrpSpPr>
          <p:nvPr/>
        </p:nvGrpSpPr>
        <p:grpSpPr bwMode="auto">
          <a:xfrm>
            <a:off x="290589" y="3695709"/>
            <a:ext cx="3244087" cy="2911199"/>
            <a:chOff x="310004" y="4125511"/>
            <a:chExt cx="2716732" cy="1360447"/>
          </a:xfrm>
        </p:grpSpPr>
        <p:sp>
          <p:nvSpPr>
            <p:cNvPr id="38" name="文本框 37"/>
            <p:cNvSpPr txBox="1"/>
            <p:nvPr/>
          </p:nvSpPr>
          <p:spPr>
            <a:xfrm>
              <a:off x="1771620" y="4125511"/>
              <a:ext cx="584222" cy="186977"/>
            </a:xfrm>
            <a:prstGeom prst="rect">
              <a:avLst/>
            </a:prstGeom>
            <a:noFill/>
          </p:spPr>
          <p:txBody>
            <a:bodyPr wrap="none">
              <a:spAutoFit/>
            </a:bodyPr>
            <a:lstStyle/>
            <a:p>
              <a:pPr algn="ctr" eaLnBrk="1" fontAlgn="auto" hangingPunct="1">
                <a:spcBef>
                  <a:spcPts val="0"/>
                </a:spcBef>
                <a:spcAft>
                  <a:spcPts val="0"/>
                </a:spcAft>
                <a:defRPr/>
              </a:pPr>
              <a:r>
                <a:rPr lang="zh-CN" altLang="en-US" sz="2000" b="1" dirty="0" smtClean="0">
                  <a:solidFill>
                    <a:schemeClr val="accent2">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吗啡</a:t>
              </a:r>
              <a:endParaRPr lang="zh-CN" altLang="en-US" sz="2000" b="1" dirty="0">
                <a:solidFill>
                  <a:schemeClr val="accent2">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矩形 40"/>
            <p:cNvSpPr/>
            <p:nvPr/>
          </p:nvSpPr>
          <p:spPr>
            <a:xfrm>
              <a:off x="310004" y="4277797"/>
              <a:ext cx="2716732" cy="1208161"/>
            </a:xfrm>
            <a:prstGeom prst="rect">
              <a:avLst/>
            </a:prstGeom>
          </p:spPr>
          <p:txBody>
            <a:bodyPr wrap="square">
              <a:spAutoFit/>
            </a:bodyPr>
            <a:lstStyle/>
            <a:p>
              <a:pPr eaLnBrk="1" fontAlgn="auto" hangingPunct="1">
                <a:spcBef>
                  <a:spcPts val="0"/>
                </a:spcBef>
                <a:spcAft>
                  <a:spcPts val="0"/>
                </a:spcAft>
                <a:defRPr/>
              </a:pPr>
              <a:r>
                <a:rPr lang="zh-CN" altLang="en-US" dirty="0" smtClean="0">
                  <a:latin typeface="楷体" pitchFamily="49" charset="-122"/>
                  <a:ea typeface="楷体" pitchFamily="49" charset="-122"/>
                  <a:sym typeface="微软雅黑" panose="020B0503020204020204" pitchFamily="34" charset="-122"/>
                </a:rPr>
                <a:t>    从</a:t>
              </a:r>
              <a:r>
                <a:rPr lang="zh-CN" altLang="en-US" dirty="0">
                  <a:latin typeface="楷体" pitchFamily="49" charset="-122"/>
                  <a:ea typeface="楷体" pitchFamily="49" charset="-122"/>
                  <a:sym typeface="微软雅黑" panose="020B0503020204020204" pitchFamily="34" charset="-122"/>
                </a:rPr>
                <a:t>鸦片中分离出来的一种生物碱，在鸦片中含量</a:t>
              </a:r>
              <a:r>
                <a:rPr lang="en-US" altLang="zh-CN" dirty="0">
                  <a:latin typeface="楷体" pitchFamily="49" charset="-122"/>
                  <a:ea typeface="楷体" pitchFamily="49" charset="-122"/>
                  <a:sym typeface="微软雅黑" panose="020B0503020204020204" pitchFamily="34" charset="-122"/>
                </a:rPr>
                <a:t>10%</a:t>
              </a:r>
              <a:r>
                <a:rPr lang="zh-CN" altLang="en-US" dirty="0">
                  <a:latin typeface="楷体" pitchFamily="49" charset="-122"/>
                  <a:ea typeface="楷体" pitchFamily="49" charset="-122"/>
                  <a:sym typeface="微软雅黑" panose="020B0503020204020204" pitchFamily="34" charset="-122"/>
                </a:rPr>
                <a:t>左右，为无色或白色结晶粉末状，具有镇痛、催眠、止咳、止泻等作用，吸食后会产生欣快感，比鸦片容易成瘾。长期使用会引起精神失常、谵妄和幻想，过量使用会导致呼吸衰竭而死亡</a:t>
              </a:r>
              <a:r>
                <a:rPr lang="zh-CN" altLang="en-US" dirty="0" smtClean="0">
                  <a:latin typeface="楷体" pitchFamily="49" charset="-122"/>
                  <a:ea typeface="楷体" pitchFamily="49" charset="-122"/>
                  <a:sym typeface="微软雅黑" panose="020B0503020204020204" pitchFamily="34" charset="-122"/>
                </a:rPr>
                <a:t>。</a:t>
              </a:r>
              <a:endParaRPr lang="zh-CN" altLang="en-US" dirty="0">
                <a:latin typeface="楷体" pitchFamily="49" charset="-122"/>
                <a:ea typeface="楷体" pitchFamily="49" charset="-122"/>
                <a:sym typeface="微软雅黑" panose="020B0503020204020204" pitchFamily="34" charset="-122"/>
              </a:endParaRPr>
            </a:p>
          </p:txBody>
        </p:sp>
      </p:grpSp>
      <p:grpSp>
        <p:nvGrpSpPr>
          <p:cNvPr id="51" name="组合 50"/>
          <p:cNvGrpSpPr>
            <a:grpSpLocks/>
          </p:cNvGrpSpPr>
          <p:nvPr/>
        </p:nvGrpSpPr>
        <p:grpSpPr bwMode="auto">
          <a:xfrm>
            <a:off x="3869558" y="3725865"/>
            <a:ext cx="3879899" cy="2465543"/>
            <a:chOff x="4536012" y="4144213"/>
            <a:chExt cx="2309557" cy="1280992"/>
          </a:xfrm>
        </p:grpSpPr>
        <p:sp>
          <p:nvSpPr>
            <p:cNvPr id="39" name="文本框 38"/>
            <p:cNvSpPr txBox="1"/>
            <p:nvPr/>
          </p:nvSpPr>
          <p:spPr>
            <a:xfrm>
              <a:off x="5629490" y="4144213"/>
              <a:ext cx="567944" cy="207880"/>
            </a:xfrm>
            <a:prstGeom prst="rect">
              <a:avLst/>
            </a:prstGeom>
            <a:noFill/>
          </p:spPr>
          <p:txBody>
            <a:bodyPr wrap="none">
              <a:spAutoFit/>
            </a:bodyPr>
            <a:lstStyle/>
            <a:p>
              <a:pPr algn="ctr" eaLnBrk="1" fontAlgn="auto" hangingPunct="1">
                <a:spcBef>
                  <a:spcPts val="0"/>
                </a:spcBef>
                <a:spcAft>
                  <a:spcPts val="0"/>
                </a:spcAft>
                <a:defRPr/>
              </a:pPr>
              <a:r>
                <a:rPr lang="zh-CN" altLang="en-US" sz="20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海洛因</a:t>
              </a:r>
              <a:endPar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矩形 41"/>
            <p:cNvSpPr/>
            <p:nvPr/>
          </p:nvSpPr>
          <p:spPr>
            <a:xfrm>
              <a:off x="4536012" y="4369814"/>
              <a:ext cx="2309557" cy="1055391"/>
            </a:xfrm>
            <a:prstGeom prst="rect">
              <a:avLst/>
            </a:prstGeom>
          </p:spPr>
          <p:txBody>
            <a:bodyPr wrap="square">
              <a:spAutoFit/>
            </a:bodyPr>
            <a:lstStyle/>
            <a:p>
              <a:pPr eaLnBrk="1" fontAlgn="auto" hangingPunct="1">
                <a:spcBef>
                  <a:spcPts val="0"/>
                </a:spcBef>
                <a:spcAft>
                  <a:spcPts val="0"/>
                </a:spcAft>
                <a:defRPr/>
              </a:pPr>
              <a:r>
                <a:rPr lang="zh-CN" altLang="en-US" dirty="0" smtClean="0">
                  <a:latin typeface="楷体" pitchFamily="49" charset="-122"/>
                  <a:ea typeface="楷体" pitchFamily="49" charset="-122"/>
                  <a:sym typeface="微软雅黑" panose="020B0503020204020204" pitchFamily="34" charset="-122"/>
                </a:rPr>
                <a:t>    化学</a:t>
              </a:r>
              <a:r>
                <a:rPr lang="zh-CN" altLang="en-US" dirty="0">
                  <a:latin typeface="楷体" pitchFamily="49" charset="-122"/>
                  <a:ea typeface="楷体" pitchFamily="49" charset="-122"/>
                  <a:sym typeface="微软雅黑" panose="020B0503020204020204" pitchFamily="34" charset="-122"/>
                </a:rPr>
                <a:t>名称“二乙酰吗啡”，俗称白粉，由吗啡加工制作而成，镇痛作用是吗啡的</a:t>
              </a:r>
              <a:r>
                <a:rPr lang="en-US" altLang="zh-CN" dirty="0">
                  <a:latin typeface="楷体" pitchFamily="49" charset="-122"/>
                  <a:ea typeface="楷体" pitchFamily="49" charset="-122"/>
                  <a:sym typeface="微软雅黑" panose="020B0503020204020204" pitchFamily="34" charset="-122"/>
                </a:rPr>
                <a:t>4—8</a:t>
              </a:r>
              <a:r>
                <a:rPr lang="zh-CN" altLang="en-US" dirty="0">
                  <a:latin typeface="楷体" pitchFamily="49" charset="-122"/>
                  <a:ea typeface="楷体" pitchFamily="49" charset="-122"/>
                  <a:sym typeface="微软雅黑" panose="020B0503020204020204" pitchFamily="34" charset="-122"/>
                </a:rPr>
                <a:t>倍，医学上曾广泛用于麻醉镇痛，但成瘾快，极难戒断。长期使用会破坏人的免疫功能，并导致心、肝、肾等主要脏器的损害。注射吸食还能传播艾滋病等疾病。</a:t>
              </a:r>
              <a:endParaRPr lang="en-US" altLang="zh-CN" dirty="0">
                <a:latin typeface="楷体" pitchFamily="49" charset="-122"/>
                <a:ea typeface="楷体" pitchFamily="49" charset="-122"/>
                <a:sym typeface="微软雅黑" panose="020B0503020204020204" pitchFamily="34" charset="-122"/>
              </a:endParaRPr>
            </a:p>
          </p:txBody>
        </p:sp>
      </p:grpSp>
      <p:sp>
        <p:nvSpPr>
          <p:cNvPr id="40" name="文本框 39"/>
          <p:cNvSpPr txBox="1"/>
          <p:nvPr/>
        </p:nvSpPr>
        <p:spPr bwMode="auto">
          <a:xfrm>
            <a:off x="9494117" y="3751168"/>
            <a:ext cx="954107" cy="400110"/>
          </a:xfrm>
          <a:prstGeom prst="rect">
            <a:avLst/>
          </a:prstGeom>
          <a:noFill/>
        </p:spPr>
        <p:txBody>
          <a:bodyPr wrap="none">
            <a:spAutoFit/>
          </a:bodyPr>
          <a:lstStyle/>
          <a:p>
            <a:pPr algn="ctr" eaLnBrk="1" fontAlgn="auto" hangingPunct="1">
              <a:spcBef>
                <a:spcPts val="0"/>
              </a:spcBef>
              <a:spcAft>
                <a:spcPts val="0"/>
              </a:spcAft>
              <a:defRPr/>
            </a:pPr>
            <a:r>
              <a:rPr lang="zh-CN" altLang="en-US" sz="2000" b="1" dirty="0" smtClean="0">
                <a:solidFill>
                  <a:schemeClr val="accent4">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杜冷丁</a:t>
            </a:r>
            <a:endParaRPr lang="zh-CN" altLang="en-US" sz="2000" b="1" dirty="0">
              <a:solidFill>
                <a:schemeClr val="accent4">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TextBox 43"/>
          <p:cNvSpPr txBox="1"/>
          <p:nvPr/>
        </p:nvSpPr>
        <p:spPr>
          <a:xfrm>
            <a:off x="2733551" y="613684"/>
            <a:ext cx="7403429" cy="646331"/>
          </a:xfrm>
          <a:prstGeom prst="rect">
            <a:avLst/>
          </a:prstGeom>
          <a:solidFill>
            <a:schemeClr val="tx2">
              <a:lumMod val="40000"/>
              <a:lumOff val="60000"/>
            </a:schemeClr>
          </a:solidFill>
        </p:spPr>
        <p:txBody>
          <a:bodyPr wrap="square" rtlCol="0">
            <a:spAutoFit/>
          </a:bodyPr>
          <a:lstStyle/>
          <a:p>
            <a:pPr algn="ctr" eaLnBrk="1" fontAlgn="auto" hangingPunct="1">
              <a:spcBef>
                <a:spcPts val="0"/>
              </a:spcBef>
              <a:spcAft>
                <a:spcPts val="0"/>
              </a:spcAft>
              <a:defRPr/>
            </a:pPr>
            <a:r>
              <a:rPr lang="zh-CN" altLang="en-US" sz="36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600" dirty="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3600" dirty="0">
                <a:latin typeface="微软雅黑" panose="020B0503020204020204" pitchFamily="34" charset="-122"/>
                <a:ea typeface="微软雅黑" panose="020B0503020204020204" pitchFamily="34" charset="-122"/>
                <a:sym typeface="微软雅黑" panose="020B0503020204020204" pitchFamily="34" charset="-122"/>
              </a:rPr>
              <a:t>）、半合成、合成时期</a:t>
            </a:r>
          </a:p>
        </p:txBody>
      </p:sp>
      <p:sp>
        <p:nvSpPr>
          <p:cNvPr id="2" name="椭圆 1"/>
          <p:cNvSpPr/>
          <p:nvPr/>
        </p:nvSpPr>
        <p:spPr>
          <a:xfrm>
            <a:off x="564943" y="2111375"/>
            <a:ext cx="289335" cy="34542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8031480" y="4198188"/>
            <a:ext cx="4008120" cy="2585323"/>
          </a:xfrm>
          <a:prstGeom prst="rect">
            <a:avLst/>
          </a:prstGeom>
          <a:noFill/>
        </p:spPr>
        <p:txBody>
          <a:bodyPr wrap="square" rtlCol="0">
            <a:spAutoFit/>
          </a:bodyPr>
          <a:lstStyle/>
          <a:p>
            <a:r>
              <a:rPr lang="zh-CN" altLang="en-US" dirty="0" smtClean="0">
                <a:latin typeface="楷体" pitchFamily="49" charset="-122"/>
                <a:ea typeface="楷体" pitchFamily="49" charset="-122"/>
              </a:rPr>
              <a:t>    即</a:t>
            </a:r>
            <a:r>
              <a:rPr lang="zh-CN" altLang="en-US" dirty="0">
                <a:latin typeface="楷体" pitchFamily="49" charset="-122"/>
                <a:ea typeface="楷体" pitchFamily="49" charset="-122"/>
              </a:rPr>
              <a:t>盐酸哌替啶，是一种临床应用的合成镇痛药，为白色结晶性粉末，味微苦，无臭，其作用和机理与吗啡相似，但镇静、麻醉作用较小，仅相当于吗啡的</a:t>
            </a:r>
            <a:r>
              <a:rPr lang="en-US" altLang="zh-CN" dirty="0">
                <a:latin typeface="楷体" pitchFamily="49" charset="-122"/>
                <a:ea typeface="楷体" pitchFamily="49" charset="-122"/>
              </a:rPr>
              <a:t>1/10—1/8</a:t>
            </a:r>
            <a:r>
              <a:rPr lang="zh-CN" altLang="en-US" dirty="0">
                <a:latin typeface="楷体" pitchFamily="49" charset="-122"/>
                <a:ea typeface="楷体" pitchFamily="49" charset="-122"/>
              </a:rPr>
              <a:t>。长期使用会产生依赖性，被列为严格管制的麻醉药品。</a:t>
            </a:r>
          </a:p>
          <a:p>
            <a:r>
              <a:rPr lang="zh-CN" altLang="en-US" dirty="0">
                <a:latin typeface="楷体" pitchFamily="49" charset="-122"/>
                <a:ea typeface="楷体" pitchFamily="49" charset="-122"/>
              </a:rPr>
              <a:t/>
            </a:r>
            <a:br>
              <a:rPr lang="zh-CN" altLang="en-US" dirty="0">
                <a:latin typeface="楷体" pitchFamily="49" charset="-122"/>
                <a:ea typeface="楷体" pitchFamily="49" charset="-122"/>
              </a:rPr>
            </a:br>
            <a:endParaRPr lang="zh-CN" altLang="en-US" dirty="0">
              <a:latin typeface="楷体" pitchFamily="49" charset="-122"/>
              <a:ea typeface="楷体" pitchFamily="49" charset="-122"/>
            </a:endParaRPr>
          </a:p>
        </p:txBody>
      </p:sp>
    </p:spTree>
    <p:extLst>
      <p:ext uri="{BB962C8B-B14F-4D97-AF65-F5344CB8AC3E}">
        <p14:creationId xmlns="" xmlns:p14="http://schemas.microsoft.com/office/powerpoint/2010/main" val="973935745"/>
      </p:ext>
    </p:extLst>
  </p:cSld>
  <p:clrMapOvr>
    <a:masterClrMapping/>
  </p:clrMapOvr>
  <mc:AlternateContent xmlns:mc="http://schemas.openxmlformats.org/markup-compatibility/2006">
    <mc:Choice xmlns=""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Effect transition="in" filter="fade">
                                      <p:cBhvr>
                                        <p:cTn id="44" dur="500"/>
                                        <p:tgtEl>
                                          <p:spTgt spid="2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childTnLst>
                          </p:cTn>
                        </p:par>
                        <p:par>
                          <p:cTn id="50" fill="hold" nodeType="afterGroup">
                            <p:stCondLst>
                              <p:cond delay="500"/>
                            </p:stCondLst>
                            <p:childTnLst>
                              <p:par>
                                <p:cTn id="51" presetID="10" presetClass="entr" presetSubtype="0" fill="hold" nodeType="after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fade">
                                      <p:cBhvr>
                                        <p:cTn id="53" dur="500"/>
                                        <p:tgtEl>
                                          <p:spTgt spid="50"/>
                                        </p:tgtEl>
                                      </p:cBhvr>
                                    </p:animEffect>
                                  </p:childTnLst>
                                </p:cTn>
                              </p:par>
                            </p:childTnLst>
                          </p:cTn>
                        </p:par>
                        <p:par>
                          <p:cTn id="54" fill="hold" nodeType="afterGroup">
                            <p:stCondLst>
                              <p:cond delay="1000"/>
                            </p:stCondLst>
                            <p:childTnLst>
                              <p:par>
                                <p:cTn id="55" presetID="53" presetClass="entr" presetSubtype="16"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p:cTn id="62" dur="500" fill="hold"/>
                                        <p:tgtEl>
                                          <p:spTgt spid="37"/>
                                        </p:tgtEl>
                                        <p:attrNameLst>
                                          <p:attrName>ppt_w</p:attrName>
                                        </p:attrNameLst>
                                      </p:cBhvr>
                                      <p:tavLst>
                                        <p:tav tm="0">
                                          <p:val>
                                            <p:fltVal val="0"/>
                                          </p:val>
                                        </p:tav>
                                        <p:tav tm="100000">
                                          <p:val>
                                            <p:strVal val="#ppt_w"/>
                                          </p:val>
                                        </p:tav>
                                      </p:tavLst>
                                    </p:anim>
                                    <p:anim calcmode="lin" valueType="num">
                                      <p:cBhvr>
                                        <p:cTn id="63" dur="500" fill="hold"/>
                                        <p:tgtEl>
                                          <p:spTgt spid="37"/>
                                        </p:tgtEl>
                                        <p:attrNameLst>
                                          <p:attrName>ppt_h</p:attrName>
                                        </p:attrNameLst>
                                      </p:cBhvr>
                                      <p:tavLst>
                                        <p:tav tm="0">
                                          <p:val>
                                            <p:fltVal val="0"/>
                                          </p:val>
                                        </p:tav>
                                        <p:tav tm="100000">
                                          <p:val>
                                            <p:strVal val="#ppt_h"/>
                                          </p:val>
                                        </p:tav>
                                      </p:tavLst>
                                    </p:anim>
                                    <p:animEffect transition="in" filter="fade">
                                      <p:cBhvr>
                                        <p:cTn id="64" dur="500"/>
                                        <p:tgtEl>
                                          <p:spTgt spid="37"/>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fltVal val="0"/>
                                          </p:val>
                                        </p:tav>
                                        <p:tav tm="100000">
                                          <p:val>
                                            <p:strVal val="#ppt_w"/>
                                          </p:val>
                                        </p:tav>
                                      </p:tavLst>
                                    </p:anim>
                                    <p:anim calcmode="lin" valueType="num">
                                      <p:cBhvr>
                                        <p:cTn id="73" dur="500" fill="hold"/>
                                        <p:tgtEl>
                                          <p:spTgt spid="29"/>
                                        </p:tgtEl>
                                        <p:attrNameLst>
                                          <p:attrName>ppt_h</p:attrName>
                                        </p:attrNameLst>
                                      </p:cBhvr>
                                      <p:tavLst>
                                        <p:tav tm="0">
                                          <p:val>
                                            <p:fltVal val="0"/>
                                          </p:val>
                                        </p:tav>
                                        <p:tav tm="100000">
                                          <p:val>
                                            <p:strVal val="#ppt_h"/>
                                          </p:val>
                                        </p:tav>
                                      </p:tavLst>
                                    </p:anim>
                                    <p:animEffect transition="in" filter="fade">
                                      <p:cBhvr>
                                        <p:cTn id="74" dur="500"/>
                                        <p:tgtEl>
                                          <p:spTgt spid="29"/>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Effect transition="in" filter="fade">
                                      <p:cBhvr>
                                        <p:cTn id="79" dur="500"/>
                                        <p:tgtEl>
                                          <p:spTgt spid="3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p:cTn id="82" dur="500" fill="hold"/>
                                        <p:tgtEl>
                                          <p:spTgt spid="31"/>
                                        </p:tgtEl>
                                        <p:attrNameLst>
                                          <p:attrName>ppt_w</p:attrName>
                                        </p:attrNameLst>
                                      </p:cBhvr>
                                      <p:tavLst>
                                        <p:tav tm="0">
                                          <p:val>
                                            <p:fltVal val="0"/>
                                          </p:val>
                                        </p:tav>
                                        <p:tav tm="100000">
                                          <p:val>
                                            <p:strVal val="#ppt_w"/>
                                          </p:val>
                                        </p:tav>
                                      </p:tavLst>
                                    </p:anim>
                                    <p:anim calcmode="lin" valueType="num">
                                      <p:cBhvr>
                                        <p:cTn id="83" dur="500" fill="hold"/>
                                        <p:tgtEl>
                                          <p:spTgt spid="31"/>
                                        </p:tgtEl>
                                        <p:attrNameLst>
                                          <p:attrName>ppt_h</p:attrName>
                                        </p:attrNameLst>
                                      </p:cBhvr>
                                      <p:tavLst>
                                        <p:tav tm="0">
                                          <p:val>
                                            <p:fltVal val="0"/>
                                          </p:val>
                                        </p:tav>
                                        <p:tav tm="100000">
                                          <p:val>
                                            <p:strVal val="#ppt_h"/>
                                          </p:val>
                                        </p:tav>
                                      </p:tavLst>
                                    </p:anim>
                                    <p:animEffect transition="in" filter="fade">
                                      <p:cBhvr>
                                        <p:cTn id="84" dur="500"/>
                                        <p:tgtEl>
                                          <p:spTgt spid="31"/>
                                        </p:tgtEl>
                                      </p:cBhvr>
                                    </p:animEffect>
                                  </p:childTnLst>
                                </p:cTn>
                              </p:par>
                            </p:childTnLst>
                          </p:cTn>
                        </p:par>
                        <p:par>
                          <p:cTn id="85" fill="hold" nodeType="afterGroup">
                            <p:stCondLst>
                              <p:cond delay="1500"/>
                            </p:stCondLst>
                            <p:childTnLst>
                              <p:par>
                                <p:cTn id="86" presetID="10" presetClass="entr" presetSubtype="0" fill="hold"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fade">
                                      <p:cBhvr>
                                        <p:cTn id="88" dur="500"/>
                                        <p:tgtEl>
                                          <p:spTgt spid="51"/>
                                        </p:tgtEl>
                                      </p:cBhvr>
                                    </p:animEffect>
                                  </p:childTnLst>
                                </p:cTn>
                              </p:par>
                            </p:childTnLst>
                          </p:cTn>
                        </p:par>
                        <p:par>
                          <p:cTn id="89" fill="hold" nodeType="afterGroup">
                            <p:stCondLst>
                              <p:cond delay="2000"/>
                            </p:stCondLst>
                            <p:childTnLst>
                              <p:par>
                                <p:cTn id="90" presetID="53" presetClass="entr" presetSubtype="16" fill="hold" nodeType="afterEffect">
                                  <p:stCondLst>
                                    <p:cond delay="0"/>
                                  </p:stCondLst>
                                  <p:childTnLst>
                                    <p:set>
                                      <p:cBhvr>
                                        <p:cTn id="91" dur="1" fill="hold">
                                          <p:stCondLst>
                                            <p:cond delay="0"/>
                                          </p:stCondLst>
                                        </p:cTn>
                                        <p:tgtEl>
                                          <p:spTgt spid="14"/>
                                        </p:tgtEl>
                                        <p:attrNameLst>
                                          <p:attrName>style.visibility</p:attrName>
                                        </p:attrNameLst>
                                      </p:cBhvr>
                                      <p:to>
                                        <p:strVal val="visible"/>
                                      </p:to>
                                    </p:set>
                                    <p:anim calcmode="lin" valueType="num">
                                      <p:cBhvr>
                                        <p:cTn id="92" dur="500" fill="hold"/>
                                        <p:tgtEl>
                                          <p:spTgt spid="14"/>
                                        </p:tgtEl>
                                        <p:attrNameLst>
                                          <p:attrName>ppt_w</p:attrName>
                                        </p:attrNameLst>
                                      </p:cBhvr>
                                      <p:tavLst>
                                        <p:tav tm="0">
                                          <p:val>
                                            <p:fltVal val="0"/>
                                          </p:val>
                                        </p:tav>
                                        <p:tav tm="100000">
                                          <p:val>
                                            <p:strVal val="#ppt_w"/>
                                          </p:val>
                                        </p:tav>
                                      </p:tavLst>
                                    </p:anim>
                                    <p:anim calcmode="lin" valueType="num">
                                      <p:cBhvr>
                                        <p:cTn id="93" dur="500" fill="hold"/>
                                        <p:tgtEl>
                                          <p:spTgt spid="14"/>
                                        </p:tgtEl>
                                        <p:attrNameLst>
                                          <p:attrName>ppt_h</p:attrName>
                                        </p:attrNameLst>
                                      </p:cBhvr>
                                      <p:tavLst>
                                        <p:tav tm="0">
                                          <p:val>
                                            <p:fltVal val="0"/>
                                          </p:val>
                                        </p:tav>
                                        <p:tav tm="100000">
                                          <p:val>
                                            <p:strVal val="#ppt_h"/>
                                          </p:val>
                                        </p:tav>
                                      </p:tavLst>
                                    </p:anim>
                                    <p:animEffect transition="in" filter="fade">
                                      <p:cBhvr>
                                        <p:cTn id="94" dur="500"/>
                                        <p:tgtEl>
                                          <p:spTgt spid="14"/>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ppt_w</p:attrName>
                                        </p:attrNameLst>
                                      </p:cBhvr>
                                      <p:tavLst>
                                        <p:tav tm="0">
                                          <p:val>
                                            <p:fltVal val="0"/>
                                          </p:val>
                                        </p:tav>
                                        <p:tav tm="100000">
                                          <p:val>
                                            <p:strVal val="#ppt_w"/>
                                          </p:val>
                                        </p:tav>
                                      </p:tavLst>
                                    </p:anim>
                                    <p:anim calcmode="lin" valueType="num">
                                      <p:cBhvr>
                                        <p:cTn id="98" dur="500" fill="hold"/>
                                        <p:tgtEl>
                                          <p:spTgt spid="20"/>
                                        </p:tgtEl>
                                        <p:attrNameLst>
                                          <p:attrName>ppt_h</p:attrName>
                                        </p:attrNameLst>
                                      </p:cBhvr>
                                      <p:tavLst>
                                        <p:tav tm="0">
                                          <p:val>
                                            <p:fltVal val="0"/>
                                          </p:val>
                                        </p:tav>
                                        <p:tav tm="100000">
                                          <p:val>
                                            <p:strVal val="#ppt_h"/>
                                          </p:val>
                                        </p:tav>
                                      </p:tavLst>
                                    </p:anim>
                                    <p:animEffect transition="in" filter="fade">
                                      <p:cBhvr>
                                        <p:cTn id="99" dur="500"/>
                                        <p:tgtEl>
                                          <p:spTgt spid="20"/>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fill="hold"/>
                                        <p:tgtEl>
                                          <p:spTgt spid="19"/>
                                        </p:tgtEl>
                                        <p:attrNameLst>
                                          <p:attrName>ppt_w</p:attrName>
                                        </p:attrNameLst>
                                      </p:cBhvr>
                                      <p:tavLst>
                                        <p:tav tm="0">
                                          <p:val>
                                            <p:fltVal val="0"/>
                                          </p:val>
                                        </p:tav>
                                        <p:tav tm="100000">
                                          <p:val>
                                            <p:strVal val="#ppt_w"/>
                                          </p:val>
                                        </p:tav>
                                      </p:tavLst>
                                    </p:anim>
                                    <p:anim calcmode="lin" valueType="num">
                                      <p:cBhvr>
                                        <p:cTn id="103" dur="500" fill="hold"/>
                                        <p:tgtEl>
                                          <p:spTgt spid="19"/>
                                        </p:tgtEl>
                                        <p:attrNameLst>
                                          <p:attrName>ppt_h</p:attrName>
                                        </p:attrNameLst>
                                      </p:cBhvr>
                                      <p:tavLst>
                                        <p:tav tm="0">
                                          <p:val>
                                            <p:fltVal val="0"/>
                                          </p:val>
                                        </p:tav>
                                        <p:tav tm="100000">
                                          <p:val>
                                            <p:strVal val="#ppt_h"/>
                                          </p:val>
                                        </p:tav>
                                      </p:tavLst>
                                    </p:anim>
                                    <p:animEffect transition="in" filter="fade">
                                      <p:cBhvr>
                                        <p:cTn id="104" dur="500"/>
                                        <p:tgtEl>
                                          <p:spTgt spid="1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p:cTn id="107" dur="500" fill="hold"/>
                                        <p:tgtEl>
                                          <p:spTgt spid="32"/>
                                        </p:tgtEl>
                                        <p:attrNameLst>
                                          <p:attrName>ppt_w</p:attrName>
                                        </p:attrNameLst>
                                      </p:cBhvr>
                                      <p:tavLst>
                                        <p:tav tm="0">
                                          <p:val>
                                            <p:fltVal val="0"/>
                                          </p:val>
                                        </p:tav>
                                        <p:tav tm="100000">
                                          <p:val>
                                            <p:strVal val="#ppt_w"/>
                                          </p:val>
                                        </p:tav>
                                      </p:tavLst>
                                    </p:anim>
                                    <p:anim calcmode="lin" valueType="num">
                                      <p:cBhvr>
                                        <p:cTn id="108" dur="500" fill="hold"/>
                                        <p:tgtEl>
                                          <p:spTgt spid="32"/>
                                        </p:tgtEl>
                                        <p:attrNameLst>
                                          <p:attrName>ppt_h</p:attrName>
                                        </p:attrNameLst>
                                      </p:cBhvr>
                                      <p:tavLst>
                                        <p:tav tm="0">
                                          <p:val>
                                            <p:fltVal val="0"/>
                                          </p:val>
                                        </p:tav>
                                        <p:tav tm="100000">
                                          <p:val>
                                            <p:strVal val="#ppt_h"/>
                                          </p:val>
                                        </p:tav>
                                      </p:tavLst>
                                    </p:anim>
                                    <p:animEffect transition="in" filter="fade">
                                      <p:cBhvr>
                                        <p:cTn id="109" dur="500"/>
                                        <p:tgtEl>
                                          <p:spTgt spid="32"/>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500" fill="hold"/>
                                        <p:tgtEl>
                                          <p:spTgt spid="33"/>
                                        </p:tgtEl>
                                        <p:attrNameLst>
                                          <p:attrName>ppt_w</p:attrName>
                                        </p:attrNameLst>
                                      </p:cBhvr>
                                      <p:tavLst>
                                        <p:tav tm="0">
                                          <p:val>
                                            <p:fltVal val="0"/>
                                          </p:val>
                                        </p:tav>
                                        <p:tav tm="100000">
                                          <p:val>
                                            <p:strVal val="#ppt_w"/>
                                          </p:val>
                                        </p:tav>
                                      </p:tavLst>
                                    </p:anim>
                                    <p:anim calcmode="lin" valueType="num">
                                      <p:cBhvr>
                                        <p:cTn id="113" dur="500" fill="hold"/>
                                        <p:tgtEl>
                                          <p:spTgt spid="33"/>
                                        </p:tgtEl>
                                        <p:attrNameLst>
                                          <p:attrName>ppt_h</p:attrName>
                                        </p:attrNameLst>
                                      </p:cBhvr>
                                      <p:tavLst>
                                        <p:tav tm="0">
                                          <p:val>
                                            <p:fltVal val="0"/>
                                          </p:val>
                                        </p:tav>
                                        <p:tav tm="100000">
                                          <p:val>
                                            <p:strVal val="#ppt_h"/>
                                          </p:val>
                                        </p:tav>
                                      </p:tavLst>
                                    </p:anim>
                                    <p:animEffect transition="in" filter="fade">
                                      <p:cBhvr>
                                        <p:cTn id="114" dur="500"/>
                                        <p:tgtEl>
                                          <p:spTgt spid="33"/>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34"/>
                                        </p:tgtEl>
                                        <p:attrNameLst>
                                          <p:attrName>style.visibility</p:attrName>
                                        </p:attrNameLst>
                                      </p:cBhvr>
                                      <p:to>
                                        <p:strVal val="visible"/>
                                      </p:to>
                                    </p:set>
                                    <p:anim calcmode="lin" valueType="num">
                                      <p:cBhvr>
                                        <p:cTn id="117" dur="500" fill="hold"/>
                                        <p:tgtEl>
                                          <p:spTgt spid="34"/>
                                        </p:tgtEl>
                                        <p:attrNameLst>
                                          <p:attrName>ppt_w</p:attrName>
                                        </p:attrNameLst>
                                      </p:cBhvr>
                                      <p:tavLst>
                                        <p:tav tm="0">
                                          <p:val>
                                            <p:fltVal val="0"/>
                                          </p:val>
                                        </p:tav>
                                        <p:tav tm="100000">
                                          <p:val>
                                            <p:strVal val="#ppt_w"/>
                                          </p:val>
                                        </p:tav>
                                      </p:tavLst>
                                    </p:anim>
                                    <p:anim calcmode="lin" valueType="num">
                                      <p:cBhvr>
                                        <p:cTn id="118" dur="500" fill="hold"/>
                                        <p:tgtEl>
                                          <p:spTgt spid="34"/>
                                        </p:tgtEl>
                                        <p:attrNameLst>
                                          <p:attrName>ppt_h</p:attrName>
                                        </p:attrNameLst>
                                      </p:cBhvr>
                                      <p:tavLst>
                                        <p:tav tm="0">
                                          <p:val>
                                            <p:fltVal val="0"/>
                                          </p:val>
                                        </p:tav>
                                        <p:tav tm="100000">
                                          <p:val>
                                            <p:strVal val="#ppt_h"/>
                                          </p:val>
                                        </p:tav>
                                      </p:tavLst>
                                    </p:anim>
                                    <p:animEffect transition="in" filter="fade">
                                      <p:cBhvr>
                                        <p:cTn id="119" dur="500"/>
                                        <p:tgtEl>
                                          <p:spTgt spid="3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 calcmode="lin" valueType="num">
                                      <p:cBhvr>
                                        <p:cTn id="122" dur="500" fill="hold"/>
                                        <p:tgtEl>
                                          <p:spTgt spid="35"/>
                                        </p:tgtEl>
                                        <p:attrNameLst>
                                          <p:attrName>ppt_w</p:attrName>
                                        </p:attrNameLst>
                                      </p:cBhvr>
                                      <p:tavLst>
                                        <p:tav tm="0">
                                          <p:val>
                                            <p:fltVal val="0"/>
                                          </p:val>
                                        </p:tav>
                                        <p:tav tm="100000">
                                          <p:val>
                                            <p:strVal val="#ppt_w"/>
                                          </p:val>
                                        </p:tav>
                                      </p:tavLst>
                                    </p:anim>
                                    <p:anim calcmode="lin" valueType="num">
                                      <p:cBhvr>
                                        <p:cTn id="123" dur="500" fill="hold"/>
                                        <p:tgtEl>
                                          <p:spTgt spid="35"/>
                                        </p:tgtEl>
                                        <p:attrNameLst>
                                          <p:attrName>ppt_h</p:attrName>
                                        </p:attrNameLst>
                                      </p:cBhvr>
                                      <p:tavLst>
                                        <p:tav tm="0">
                                          <p:val>
                                            <p:fltVal val="0"/>
                                          </p:val>
                                        </p:tav>
                                        <p:tav tm="100000">
                                          <p:val>
                                            <p:strVal val="#ppt_h"/>
                                          </p:val>
                                        </p:tav>
                                      </p:tavLst>
                                    </p:anim>
                                    <p:animEffect transition="in" filter="fade">
                                      <p:cBhvr>
                                        <p:cTn id="124" dur="500"/>
                                        <p:tgtEl>
                                          <p:spTgt spid="35"/>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36"/>
                                        </p:tgtEl>
                                        <p:attrNameLst>
                                          <p:attrName>style.visibility</p:attrName>
                                        </p:attrNameLst>
                                      </p:cBhvr>
                                      <p:to>
                                        <p:strVal val="visible"/>
                                      </p:to>
                                    </p:set>
                                    <p:anim calcmode="lin" valueType="num">
                                      <p:cBhvr>
                                        <p:cTn id="127" dur="500" fill="hold"/>
                                        <p:tgtEl>
                                          <p:spTgt spid="36"/>
                                        </p:tgtEl>
                                        <p:attrNameLst>
                                          <p:attrName>ppt_w</p:attrName>
                                        </p:attrNameLst>
                                      </p:cBhvr>
                                      <p:tavLst>
                                        <p:tav tm="0">
                                          <p:val>
                                            <p:fltVal val="0"/>
                                          </p:val>
                                        </p:tav>
                                        <p:tav tm="100000">
                                          <p:val>
                                            <p:strVal val="#ppt_w"/>
                                          </p:val>
                                        </p:tav>
                                      </p:tavLst>
                                    </p:anim>
                                    <p:anim calcmode="lin" valueType="num">
                                      <p:cBhvr>
                                        <p:cTn id="128" dur="500" fill="hold"/>
                                        <p:tgtEl>
                                          <p:spTgt spid="36"/>
                                        </p:tgtEl>
                                        <p:attrNameLst>
                                          <p:attrName>ppt_h</p:attrName>
                                        </p:attrNameLst>
                                      </p:cBhvr>
                                      <p:tavLst>
                                        <p:tav tm="0">
                                          <p:val>
                                            <p:fltVal val="0"/>
                                          </p:val>
                                        </p:tav>
                                        <p:tav tm="100000">
                                          <p:val>
                                            <p:strVal val="#ppt_h"/>
                                          </p:val>
                                        </p:tav>
                                      </p:tavLst>
                                    </p:anim>
                                    <p:animEffect transition="in" filter="fade">
                                      <p:cBhvr>
                                        <p:cTn id="129" dur="500"/>
                                        <p:tgtEl>
                                          <p:spTgt spid="36"/>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
                                        </p:tgtEl>
                                        <p:attrNameLst>
                                          <p:attrName>style.visibility</p:attrName>
                                        </p:attrNameLst>
                                      </p:cBhvr>
                                      <p:to>
                                        <p:strVal val="visible"/>
                                      </p:to>
                                    </p:set>
                                    <p:anim calcmode="lin" valueType="num">
                                      <p:cBhvr>
                                        <p:cTn id="132" dur="500" fill="hold"/>
                                        <p:tgtEl>
                                          <p:spTgt spid="2"/>
                                        </p:tgtEl>
                                        <p:attrNameLst>
                                          <p:attrName>ppt_w</p:attrName>
                                        </p:attrNameLst>
                                      </p:cBhvr>
                                      <p:tavLst>
                                        <p:tav tm="0">
                                          <p:val>
                                            <p:fltVal val="0"/>
                                          </p:val>
                                        </p:tav>
                                        <p:tav tm="100000">
                                          <p:val>
                                            <p:strVal val="#ppt_w"/>
                                          </p:val>
                                        </p:tav>
                                      </p:tavLst>
                                    </p:anim>
                                    <p:anim calcmode="lin" valueType="num">
                                      <p:cBhvr>
                                        <p:cTn id="133" dur="500" fill="hold"/>
                                        <p:tgtEl>
                                          <p:spTgt spid="2"/>
                                        </p:tgtEl>
                                        <p:attrNameLst>
                                          <p:attrName>ppt_h</p:attrName>
                                        </p:attrNameLst>
                                      </p:cBhvr>
                                      <p:tavLst>
                                        <p:tav tm="0">
                                          <p:val>
                                            <p:fltVal val="0"/>
                                          </p:val>
                                        </p:tav>
                                        <p:tav tm="100000">
                                          <p:val>
                                            <p:strVal val="#ppt_h"/>
                                          </p:val>
                                        </p:tav>
                                      </p:tavLst>
                                    </p:anim>
                                    <p:animEffect transition="in" filter="fade">
                                      <p:cBhvr>
                                        <p:cTn id="134" dur="500"/>
                                        <p:tgtEl>
                                          <p:spTgt spid="2"/>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45"/>
                                        </p:tgtEl>
                                        <p:attrNameLst>
                                          <p:attrName>style.visibility</p:attrName>
                                        </p:attrNameLst>
                                      </p:cBhvr>
                                      <p:to>
                                        <p:strVal val="visible"/>
                                      </p:to>
                                    </p:set>
                                    <p:animEffect transition="in" filter="fade">
                                      <p:cBhvr>
                                        <p:cTn id="137" dur="500"/>
                                        <p:tgtEl>
                                          <p:spTgt spid="45"/>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40"/>
                                        </p:tgtEl>
                                        <p:attrNameLst>
                                          <p:attrName>style.visibility</p:attrName>
                                        </p:attrNameLst>
                                      </p:cBhvr>
                                      <p:to>
                                        <p:strVal val="visible"/>
                                      </p:to>
                                    </p:set>
                                    <p:animEffect transition="in" filter="fade">
                                      <p:cBhvr>
                                        <p:cTn id="140" dur="500"/>
                                        <p:tgtEl>
                                          <p:spTgt spid="40"/>
                                        </p:tgtEl>
                                      </p:cBhvr>
                                    </p:animEffect>
                                  </p:childTnLst>
                                </p:cTn>
                              </p:par>
                              <p:par>
                                <p:cTn id="141" presetID="2" presetClass="entr" presetSubtype="8" fill="hold" grpId="0" nodeType="withEffect">
                                  <p:stCondLst>
                                    <p:cond delay="0"/>
                                  </p:stCondLst>
                                  <p:childTnLst>
                                    <p:set>
                                      <p:cBhvr>
                                        <p:cTn id="142" dur="1" fill="hold">
                                          <p:stCondLst>
                                            <p:cond delay="0"/>
                                          </p:stCondLst>
                                        </p:cTn>
                                        <p:tgtEl>
                                          <p:spTgt spid="4"/>
                                        </p:tgtEl>
                                        <p:attrNameLst>
                                          <p:attrName>style.visibility</p:attrName>
                                        </p:attrNameLst>
                                      </p:cBhvr>
                                      <p:to>
                                        <p:strVal val="visible"/>
                                      </p:to>
                                    </p:set>
                                    <p:anim calcmode="lin" valueType="num">
                                      <p:cBhvr additive="base">
                                        <p:cTn id="143" dur="500" fill="hold"/>
                                        <p:tgtEl>
                                          <p:spTgt spid="4"/>
                                        </p:tgtEl>
                                        <p:attrNameLst>
                                          <p:attrName>ppt_x</p:attrName>
                                        </p:attrNameLst>
                                      </p:cBhvr>
                                      <p:tavLst>
                                        <p:tav tm="0">
                                          <p:val>
                                            <p:strVal val="0-#ppt_w/2"/>
                                          </p:val>
                                        </p:tav>
                                        <p:tav tm="100000">
                                          <p:val>
                                            <p:strVal val="#ppt_x"/>
                                          </p:val>
                                        </p:tav>
                                      </p:tavLst>
                                    </p:anim>
                                    <p:anim calcmode="lin" valueType="num">
                                      <p:cBhvr additive="base">
                                        <p:cTn id="144" dur="500" fill="hold"/>
                                        <p:tgtEl>
                                          <p:spTgt spid="4"/>
                                        </p:tgtEl>
                                        <p:attrNameLst>
                                          <p:attrName>ppt_y</p:attrName>
                                        </p:attrNameLst>
                                      </p:cBhvr>
                                      <p:tavLst>
                                        <p:tav tm="0">
                                          <p:val>
                                            <p:strVal val="#ppt_y"/>
                                          </p:val>
                                        </p:tav>
                                        <p:tav tm="100000">
                                          <p:val>
                                            <p:strVal val="#ppt_y"/>
                                          </p:val>
                                        </p:tav>
                                      </p:tavLst>
                                    </p:anim>
                                  </p:childTnLst>
                                </p:cTn>
                              </p:par>
                              <p:par>
                                <p:cTn id="145" presetID="2" presetClass="entr" presetSubtype="9" fill="hold" grpId="0" nodeType="withEffect">
                                  <p:stCondLst>
                                    <p:cond delay="0"/>
                                  </p:stCondLst>
                                  <p:childTnLst>
                                    <p:set>
                                      <p:cBhvr>
                                        <p:cTn id="146" dur="1" fill="hold">
                                          <p:stCondLst>
                                            <p:cond delay="0"/>
                                          </p:stCondLst>
                                        </p:cTn>
                                        <p:tgtEl>
                                          <p:spTgt spid="44"/>
                                        </p:tgtEl>
                                        <p:attrNameLst>
                                          <p:attrName>style.visibility</p:attrName>
                                        </p:attrNameLst>
                                      </p:cBhvr>
                                      <p:to>
                                        <p:strVal val="visible"/>
                                      </p:to>
                                    </p:set>
                                    <p:anim calcmode="lin" valueType="num">
                                      <p:cBhvr additive="base">
                                        <p:cTn id="147" dur="500" fill="hold"/>
                                        <p:tgtEl>
                                          <p:spTgt spid="44"/>
                                        </p:tgtEl>
                                        <p:attrNameLst>
                                          <p:attrName>ppt_x</p:attrName>
                                        </p:attrNameLst>
                                      </p:cBhvr>
                                      <p:tavLst>
                                        <p:tav tm="0">
                                          <p:val>
                                            <p:strVal val="0-#ppt_w/2"/>
                                          </p:val>
                                        </p:tav>
                                        <p:tav tm="100000">
                                          <p:val>
                                            <p:strVal val="#ppt_x"/>
                                          </p:val>
                                        </p:tav>
                                      </p:tavLst>
                                    </p:anim>
                                    <p:anim calcmode="lin" valueType="num">
                                      <p:cBhvr additive="base">
                                        <p:cTn id="148"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40" grpId="0"/>
      <p:bldP spid="44" grpId="0" animBg="1"/>
      <p:bldP spid="2" grpId="0" animBg="1"/>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33551" y="613684"/>
            <a:ext cx="7403429" cy="646331"/>
          </a:xfrm>
          <a:prstGeom prst="rect">
            <a:avLst/>
          </a:prstGeom>
          <a:solidFill>
            <a:schemeClr val="tx2">
              <a:lumMod val="40000"/>
              <a:lumOff val="60000"/>
            </a:schemeClr>
          </a:solidFill>
        </p:spPr>
        <p:txBody>
          <a:bodyPr wrap="square" rtlCol="0">
            <a:spAutoFit/>
          </a:bodyPr>
          <a:lstStyle/>
          <a:p>
            <a:pPr algn="ctr" eaLnBrk="1" fontAlgn="auto" hangingPunct="1">
              <a:spcBef>
                <a:spcPts val="0"/>
              </a:spcBef>
              <a:spcAft>
                <a:spcPts val="0"/>
              </a:spcAft>
              <a:defRPr/>
            </a:pPr>
            <a:r>
              <a:rPr lang="zh-CN" altLang="en-US" sz="3600" dirty="0" smtClean="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600" dirty="0" smtClean="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3600" dirty="0" smtClean="0">
                <a:latin typeface="微软雅黑" panose="020B0503020204020204" pitchFamily="34" charset="-122"/>
                <a:ea typeface="微软雅黑" panose="020B0503020204020204" pitchFamily="34" charset="-122"/>
                <a:sym typeface="微软雅黑" panose="020B0503020204020204" pitchFamily="34" charset="-122"/>
              </a:rPr>
              <a:t>）多元化时期</a:t>
            </a:r>
            <a:endParaRPr lang="zh-CN" altLang="en-US" sz="3600" dirty="0">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3" name="图示 2"/>
          <p:cNvGraphicFramePr/>
          <p:nvPr>
            <p:extLst>
              <p:ext uri="{D42A27DB-BD31-4B8C-83A1-F6EECF244321}">
                <p14:modId xmlns="" xmlns:p14="http://schemas.microsoft.com/office/powerpoint/2010/main" val="1479434689"/>
              </p:ext>
            </p:extLst>
          </p:nvPr>
        </p:nvGraphicFramePr>
        <p:xfrm>
          <a:off x="198120" y="1813709"/>
          <a:ext cx="5974080" cy="44162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图示 3"/>
          <p:cNvGraphicFramePr/>
          <p:nvPr>
            <p:extLst>
              <p:ext uri="{D42A27DB-BD31-4B8C-83A1-F6EECF244321}">
                <p14:modId xmlns="" xmlns:p14="http://schemas.microsoft.com/office/powerpoint/2010/main" val="2848321691"/>
              </p:ext>
            </p:extLst>
          </p:nvPr>
        </p:nvGraphicFramePr>
        <p:xfrm>
          <a:off x="6435265" y="2013764"/>
          <a:ext cx="4888056" cy="422148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nvGrpSpPr>
          <p:cNvPr id="7" name="组合 6"/>
          <p:cNvGrpSpPr/>
          <p:nvPr/>
        </p:nvGrpSpPr>
        <p:grpSpPr>
          <a:xfrm>
            <a:off x="6278880" y="1568081"/>
            <a:ext cx="3858100" cy="518160"/>
            <a:chOff x="6278880" y="1568081"/>
            <a:chExt cx="3858100" cy="518160"/>
          </a:xfrm>
        </p:grpSpPr>
        <p:sp>
          <p:nvSpPr>
            <p:cNvPr id="5" name="对角圆角矩形 4"/>
            <p:cNvSpPr/>
            <p:nvPr/>
          </p:nvSpPr>
          <p:spPr>
            <a:xfrm>
              <a:off x="6278880" y="1568081"/>
              <a:ext cx="3583780" cy="518160"/>
            </a:xfrm>
            <a:prstGeom prst="round2DiagRect">
              <a:avLst/>
            </a:prstGeom>
            <a:solidFill>
              <a:schemeClr val="accent2">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278880" y="1613654"/>
              <a:ext cx="3858100" cy="400110"/>
            </a:xfrm>
            <a:prstGeom prst="rect">
              <a:avLst/>
            </a:prstGeom>
            <a:noFill/>
          </p:spPr>
          <p:txBody>
            <a:bodyPr wrap="square" rtlCol="0">
              <a:spAutoFit/>
            </a:bodyPr>
            <a:lstStyle/>
            <a:p>
              <a:r>
                <a:rPr lang="zh-CN" altLang="en-US" sz="2000" dirty="0" smtClean="0">
                  <a:latin typeface="楷体" pitchFamily="49" charset="-122"/>
                  <a:ea typeface="楷体" pitchFamily="49" charset="-122"/>
                </a:rPr>
                <a:t>形式多样“变相毒品”：</a:t>
              </a:r>
              <a:endParaRPr lang="zh-CN" altLang="en-US" sz="2000" dirty="0">
                <a:latin typeface="楷体" pitchFamily="49" charset="-122"/>
                <a:ea typeface="楷体" pitchFamily="49" charset="-122"/>
              </a:endParaRPr>
            </a:p>
          </p:txBody>
        </p:sp>
      </p:grpSp>
      <p:sp>
        <p:nvSpPr>
          <p:cNvPr id="8" name="直角双向箭头 7"/>
          <p:cNvSpPr/>
          <p:nvPr/>
        </p:nvSpPr>
        <p:spPr>
          <a:xfrm rot="10800000">
            <a:off x="4754878" y="1567932"/>
            <a:ext cx="1264921" cy="1815347"/>
          </a:xfrm>
          <a:prstGeom prst="leftUpArrow">
            <a:avLst/>
          </a:prstGeom>
          <a:solidFill>
            <a:schemeClr val="accent5">
              <a:lumMod val="60000"/>
              <a:lumOff val="40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3759700015"/>
      </p:ext>
    </p:extLst>
  </p:cSld>
  <p:clrMapOvr>
    <a:masterClrMapping/>
  </p:clrMapOvr>
  <mc:AlternateContent xmlns:mc="http://schemas.openxmlformats.org/markup-compatibility/2006">
    <mc:Choice xmlns=""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graphicEl>
                                              <a:dgm id="{56B3A782-C700-43E1-A507-9B73605CCC8E}"/>
                                            </p:graphicEl>
                                          </p:spTgt>
                                        </p:tgtEl>
                                        <p:attrNameLst>
                                          <p:attrName>style.visibility</p:attrName>
                                        </p:attrNameLst>
                                      </p:cBhvr>
                                      <p:to>
                                        <p:strVal val="visible"/>
                                      </p:to>
                                    </p:set>
                                    <p:anim calcmode="lin" valueType="num">
                                      <p:cBhvr>
                                        <p:cTn id="7" dur="1000" fill="hold"/>
                                        <p:tgtEl>
                                          <p:spTgt spid="3">
                                            <p:graphicEl>
                                              <a:dgm id="{56B3A782-C700-43E1-A507-9B73605CCC8E}"/>
                                            </p:graphicEl>
                                          </p:spTgt>
                                        </p:tgtEl>
                                        <p:attrNameLst>
                                          <p:attrName>ppt_w</p:attrName>
                                        </p:attrNameLst>
                                      </p:cBhvr>
                                      <p:tavLst>
                                        <p:tav tm="0">
                                          <p:val>
                                            <p:fltVal val="0"/>
                                          </p:val>
                                        </p:tav>
                                        <p:tav tm="100000">
                                          <p:val>
                                            <p:strVal val="#ppt_w"/>
                                          </p:val>
                                        </p:tav>
                                      </p:tavLst>
                                    </p:anim>
                                    <p:anim calcmode="lin" valueType="num">
                                      <p:cBhvr>
                                        <p:cTn id="8" dur="1000" fill="hold"/>
                                        <p:tgtEl>
                                          <p:spTgt spid="3">
                                            <p:graphicEl>
                                              <a:dgm id="{56B3A782-C700-43E1-A507-9B73605CCC8E}"/>
                                            </p:graphicEl>
                                          </p:spTgt>
                                        </p:tgtEl>
                                        <p:attrNameLst>
                                          <p:attrName>ppt_h</p:attrName>
                                        </p:attrNameLst>
                                      </p:cBhvr>
                                      <p:tavLst>
                                        <p:tav tm="0">
                                          <p:val>
                                            <p:fltVal val="0"/>
                                          </p:val>
                                        </p:tav>
                                        <p:tav tm="100000">
                                          <p:val>
                                            <p:strVal val="#ppt_h"/>
                                          </p:val>
                                        </p:tav>
                                      </p:tavLst>
                                    </p:anim>
                                    <p:animEffect transition="in" filter="fade">
                                      <p:cBhvr>
                                        <p:cTn id="9" dur="1000"/>
                                        <p:tgtEl>
                                          <p:spTgt spid="3">
                                            <p:graphicEl>
                                              <a:dgm id="{56B3A782-C700-43E1-A507-9B73605CCC8E}"/>
                                            </p:graphic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graphicEl>
                                              <a:dgm id="{FD583F2B-3AE4-45B6-8214-464DA2544A3D}"/>
                                            </p:graphicEl>
                                          </p:spTgt>
                                        </p:tgtEl>
                                        <p:attrNameLst>
                                          <p:attrName>style.visibility</p:attrName>
                                        </p:attrNameLst>
                                      </p:cBhvr>
                                      <p:to>
                                        <p:strVal val="visible"/>
                                      </p:to>
                                    </p:set>
                                    <p:anim calcmode="lin" valueType="num">
                                      <p:cBhvr>
                                        <p:cTn id="12" dur="1000" fill="hold"/>
                                        <p:tgtEl>
                                          <p:spTgt spid="3">
                                            <p:graphicEl>
                                              <a:dgm id="{FD583F2B-3AE4-45B6-8214-464DA2544A3D}"/>
                                            </p:graphicEl>
                                          </p:spTgt>
                                        </p:tgtEl>
                                        <p:attrNameLst>
                                          <p:attrName>ppt_w</p:attrName>
                                        </p:attrNameLst>
                                      </p:cBhvr>
                                      <p:tavLst>
                                        <p:tav tm="0">
                                          <p:val>
                                            <p:fltVal val="0"/>
                                          </p:val>
                                        </p:tav>
                                        <p:tav tm="100000">
                                          <p:val>
                                            <p:strVal val="#ppt_w"/>
                                          </p:val>
                                        </p:tav>
                                      </p:tavLst>
                                    </p:anim>
                                    <p:anim calcmode="lin" valueType="num">
                                      <p:cBhvr>
                                        <p:cTn id="13" dur="1000" fill="hold"/>
                                        <p:tgtEl>
                                          <p:spTgt spid="3">
                                            <p:graphicEl>
                                              <a:dgm id="{FD583F2B-3AE4-45B6-8214-464DA2544A3D}"/>
                                            </p:graphicEl>
                                          </p:spTgt>
                                        </p:tgtEl>
                                        <p:attrNameLst>
                                          <p:attrName>ppt_h</p:attrName>
                                        </p:attrNameLst>
                                      </p:cBhvr>
                                      <p:tavLst>
                                        <p:tav tm="0">
                                          <p:val>
                                            <p:fltVal val="0"/>
                                          </p:val>
                                        </p:tav>
                                        <p:tav tm="100000">
                                          <p:val>
                                            <p:strVal val="#ppt_h"/>
                                          </p:val>
                                        </p:tav>
                                      </p:tavLst>
                                    </p:anim>
                                    <p:animEffect transition="in" filter="fade">
                                      <p:cBhvr>
                                        <p:cTn id="14" dur="1000"/>
                                        <p:tgtEl>
                                          <p:spTgt spid="3">
                                            <p:graphicEl>
                                              <a:dgm id="{FD583F2B-3AE4-45B6-8214-464DA2544A3D}"/>
                                            </p:graphicEl>
                                          </p:spTgt>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graphicEl>
                                              <a:dgm id="{36F3B490-F664-402E-B2CF-28C850B2AA46}"/>
                                            </p:graphicEl>
                                          </p:spTgt>
                                        </p:tgtEl>
                                        <p:attrNameLst>
                                          <p:attrName>style.visibility</p:attrName>
                                        </p:attrNameLst>
                                      </p:cBhvr>
                                      <p:to>
                                        <p:strVal val="visible"/>
                                      </p:to>
                                    </p:set>
                                    <p:anim calcmode="lin" valueType="num">
                                      <p:cBhvr>
                                        <p:cTn id="17" dur="1000" fill="hold"/>
                                        <p:tgtEl>
                                          <p:spTgt spid="3">
                                            <p:graphicEl>
                                              <a:dgm id="{36F3B490-F664-402E-B2CF-28C850B2AA46}"/>
                                            </p:graphicEl>
                                          </p:spTgt>
                                        </p:tgtEl>
                                        <p:attrNameLst>
                                          <p:attrName>ppt_w</p:attrName>
                                        </p:attrNameLst>
                                      </p:cBhvr>
                                      <p:tavLst>
                                        <p:tav tm="0">
                                          <p:val>
                                            <p:fltVal val="0"/>
                                          </p:val>
                                        </p:tav>
                                        <p:tav tm="100000">
                                          <p:val>
                                            <p:strVal val="#ppt_w"/>
                                          </p:val>
                                        </p:tav>
                                      </p:tavLst>
                                    </p:anim>
                                    <p:anim calcmode="lin" valueType="num">
                                      <p:cBhvr>
                                        <p:cTn id="18" dur="1000" fill="hold"/>
                                        <p:tgtEl>
                                          <p:spTgt spid="3">
                                            <p:graphicEl>
                                              <a:dgm id="{36F3B490-F664-402E-B2CF-28C850B2AA46}"/>
                                            </p:graphicEl>
                                          </p:spTgt>
                                        </p:tgtEl>
                                        <p:attrNameLst>
                                          <p:attrName>ppt_h</p:attrName>
                                        </p:attrNameLst>
                                      </p:cBhvr>
                                      <p:tavLst>
                                        <p:tav tm="0">
                                          <p:val>
                                            <p:fltVal val="0"/>
                                          </p:val>
                                        </p:tav>
                                        <p:tav tm="100000">
                                          <p:val>
                                            <p:strVal val="#ppt_h"/>
                                          </p:val>
                                        </p:tav>
                                      </p:tavLst>
                                    </p:anim>
                                    <p:animEffect transition="in" filter="fade">
                                      <p:cBhvr>
                                        <p:cTn id="19" dur="1000"/>
                                        <p:tgtEl>
                                          <p:spTgt spid="3">
                                            <p:graphicEl>
                                              <a:dgm id="{36F3B490-F664-402E-B2CF-28C850B2AA46}"/>
                                            </p:graphicEl>
                                          </p:spTgt>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
                                            <p:graphicEl>
                                              <a:dgm id="{105296C1-9799-40E2-8DD7-EE0B11184907}"/>
                                            </p:graphicEl>
                                          </p:spTgt>
                                        </p:tgtEl>
                                        <p:attrNameLst>
                                          <p:attrName>style.visibility</p:attrName>
                                        </p:attrNameLst>
                                      </p:cBhvr>
                                      <p:to>
                                        <p:strVal val="visible"/>
                                      </p:to>
                                    </p:set>
                                    <p:anim calcmode="lin" valueType="num">
                                      <p:cBhvr>
                                        <p:cTn id="22" dur="1000" fill="hold"/>
                                        <p:tgtEl>
                                          <p:spTgt spid="3">
                                            <p:graphicEl>
                                              <a:dgm id="{105296C1-9799-40E2-8DD7-EE0B11184907}"/>
                                            </p:graphicEl>
                                          </p:spTgt>
                                        </p:tgtEl>
                                        <p:attrNameLst>
                                          <p:attrName>ppt_w</p:attrName>
                                        </p:attrNameLst>
                                      </p:cBhvr>
                                      <p:tavLst>
                                        <p:tav tm="0">
                                          <p:val>
                                            <p:fltVal val="0"/>
                                          </p:val>
                                        </p:tav>
                                        <p:tav tm="100000">
                                          <p:val>
                                            <p:strVal val="#ppt_w"/>
                                          </p:val>
                                        </p:tav>
                                      </p:tavLst>
                                    </p:anim>
                                    <p:anim calcmode="lin" valueType="num">
                                      <p:cBhvr>
                                        <p:cTn id="23" dur="1000" fill="hold"/>
                                        <p:tgtEl>
                                          <p:spTgt spid="3">
                                            <p:graphicEl>
                                              <a:dgm id="{105296C1-9799-40E2-8DD7-EE0B11184907}"/>
                                            </p:graphicEl>
                                          </p:spTgt>
                                        </p:tgtEl>
                                        <p:attrNameLst>
                                          <p:attrName>ppt_h</p:attrName>
                                        </p:attrNameLst>
                                      </p:cBhvr>
                                      <p:tavLst>
                                        <p:tav tm="0">
                                          <p:val>
                                            <p:fltVal val="0"/>
                                          </p:val>
                                        </p:tav>
                                        <p:tav tm="100000">
                                          <p:val>
                                            <p:strVal val="#ppt_h"/>
                                          </p:val>
                                        </p:tav>
                                      </p:tavLst>
                                    </p:anim>
                                    <p:animEffect transition="in" filter="fade">
                                      <p:cBhvr>
                                        <p:cTn id="24" dur="1000"/>
                                        <p:tgtEl>
                                          <p:spTgt spid="3">
                                            <p:graphicEl>
                                              <a:dgm id="{105296C1-9799-40E2-8DD7-EE0B11184907}"/>
                                            </p:graphicEl>
                                          </p:spTgt>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
                                            <p:graphicEl>
                                              <a:dgm id="{2EC648AB-A2EA-4D6A-B343-FE4E0FFE08E3}"/>
                                            </p:graphicEl>
                                          </p:spTgt>
                                        </p:tgtEl>
                                        <p:attrNameLst>
                                          <p:attrName>style.visibility</p:attrName>
                                        </p:attrNameLst>
                                      </p:cBhvr>
                                      <p:to>
                                        <p:strVal val="visible"/>
                                      </p:to>
                                    </p:set>
                                    <p:anim calcmode="lin" valueType="num">
                                      <p:cBhvr>
                                        <p:cTn id="27" dur="1000" fill="hold"/>
                                        <p:tgtEl>
                                          <p:spTgt spid="3">
                                            <p:graphicEl>
                                              <a:dgm id="{2EC648AB-A2EA-4D6A-B343-FE4E0FFE08E3}"/>
                                            </p:graphicEl>
                                          </p:spTgt>
                                        </p:tgtEl>
                                        <p:attrNameLst>
                                          <p:attrName>ppt_w</p:attrName>
                                        </p:attrNameLst>
                                      </p:cBhvr>
                                      <p:tavLst>
                                        <p:tav tm="0">
                                          <p:val>
                                            <p:fltVal val="0"/>
                                          </p:val>
                                        </p:tav>
                                        <p:tav tm="100000">
                                          <p:val>
                                            <p:strVal val="#ppt_w"/>
                                          </p:val>
                                        </p:tav>
                                      </p:tavLst>
                                    </p:anim>
                                    <p:anim calcmode="lin" valueType="num">
                                      <p:cBhvr>
                                        <p:cTn id="28" dur="1000" fill="hold"/>
                                        <p:tgtEl>
                                          <p:spTgt spid="3">
                                            <p:graphicEl>
                                              <a:dgm id="{2EC648AB-A2EA-4D6A-B343-FE4E0FFE08E3}"/>
                                            </p:graphicEl>
                                          </p:spTgt>
                                        </p:tgtEl>
                                        <p:attrNameLst>
                                          <p:attrName>ppt_h</p:attrName>
                                        </p:attrNameLst>
                                      </p:cBhvr>
                                      <p:tavLst>
                                        <p:tav tm="0">
                                          <p:val>
                                            <p:fltVal val="0"/>
                                          </p:val>
                                        </p:tav>
                                        <p:tav tm="100000">
                                          <p:val>
                                            <p:strVal val="#ppt_h"/>
                                          </p:val>
                                        </p:tav>
                                      </p:tavLst>
                                    </p:anim>
                                    <p:animEffect transition="in" filter="fade">
                                      <p:cBhvr>
                                        <p:cTn id="29" dur="1000"/>
                                        <p:tgtEl>
                                          <p:spTgt spid="3">
                                            <p:graphicEl>
                                              <a:dgm id="{2EC648AB-A2EA-4D6A-B343-FE4E0FFE08E3}"/>
                                            </p:graphicEl>
                                          </p:spTgt>
                                        </p:tgtEl>
                                      </p:cBhvr>
                                    </p:animEffect>
                                  </p:childTnLst>
                                </p:cTn>
                              </p:par>
                              <p:par>
                                <p:cTn id="30" presetID="2" presetClass="entr" presetSubtype="4" fill="hold" grpId="0" nodeType="with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
                                            <p:graphicEl>
                                              <a:dgm id="{64F77530-D023-43BE-B5A5-301416DC0001}"/>
                                            </p:graphicEl>
                                          </p:spTgt>
                                        </p:tgtEl>
                                        <p:attrNameLst>
                                          <p:attrName>style.visibility</p:attrName>
                                        </p:attrNameLst>
                                      </p:cBhvr>
                                      <p:to>
                                        <p:strVal val="visible"/>
                                      </p:to>
                                    </p:set>
                                    <p:animEffect transition="in" filter="fade">
                                      <p:cBhvr>
                                        <p:cTn id="36" dur="1000"/>
                                        <p:tgtEl>
                                          <p:spTgt spid="4">
                                            <p:graphicEl>
                                              <a:dgm id="{64F77530-D023-43BE-B5A5-301416DC0001}"/>
                                            </p:graphicEl>
                                          </p:spTgt>
                                        </p:tgtEl>
                                      </p:cBhvr>
                                    </p:animEffect>
                                    <p:anim calcmode="lin" valueType="num">
                                      <p:cBhvr>
                                        <p:cTn id="37" dur="1000" fill="hold"/>
                                        <p:tgtEl>
                                          <p:spTgt spid="4">
                                            <p:graphicEl>
                                              <a:dgm id="{64F77530-D023-43BE-B5A5-301416DC0001}"/>
                                            </p:graphicEl>
                                          </p:spTgt>
                                        </p:tgtEl>
                                        <p:attrNameLst>
                                          <p:attrName>ppt_x</p:attrName>
                                        </p:attrNameLst>
                                      </p:cBhvr>
                                      <p:tavLst>
                                        <p:tav tm="0">
                                          <p:val>
                                            <p:strVal val="#ppt_x"/>
                                          </p:val>
                                        </p:tav>
                                        <p:tav tm="100000">
                                          <p:val>
                                            <p:strVal val="#ppt_x"/>
                                          </p:val>
                                        </p:tav>
                                      </p:tavLst>
                                    </p:anim>
                                    <p:anim calcmode="lin" valueType="num">
                                      <p:cBhvr>
                                        <p:cTn id="38" dur="1000" fill="hold"/>
                                        <p:tgtEl>
                                          <p:spTgt spid="4">
                                            <p:graphicEl>
                                              <a:dgm id="{64F77530-D023-43BE-B5A5-301416DC0001}"/>
                                            </p:graphic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
                                            <p:graphicEl>
                                              <a:dgm id="{661E74F7-0B3B-423C-AC2F-536A00A01AA6}"/>
                                            </p:graphicEl>
                                          </p:spTgt>
                                        </p:tgtEl>
                                        <p:attrNameLst>
                                          <p:attrName>style.visibility</p:attrName>
                                        </p:attrNameLst>
                                      </p:cBhvr>
                                      <p:to>
                                        <p:strVal val="visible"/>
                                      </p:to>
                                    </p:set>
                                    <p:animEffect transition="in" filter="fade">
                                      <p:cBhvr>
                                        <p:cTn id="41" dur="1000"/>
                                        <p:tgtEl>
                                          <p:spTgt spid="4">
                                            <p:graphicEl>
                                              <a:dgm id="{661E74F7-0B3B-423C-AC2F-536A00A01AA6}"/>
                                            </p:graphicEl>
                                          </p:spTgt>
                                        </p:tgtEl>
                                      </p:cBhvr>
                                    </p:animEffect>
                                    <p:anim calcmode="lin" valueType="num">
                                      <p:cBhvr>
                                        <p:cTn id="42" dur="1000" fill="hold"/>
                                        <p:tgtEl>
                                          <p:spTgt spid="4">
                                            <p:graphicEl>
                                              <a:dgm id="{661E74F7-0B3B-423C-AC2F-536A00A01AA6}"/>
                                            </p:graphicEl>
                                          </p:spTgt>
                                        </p:tgtEl>
                                        <p:attrNameLst>
                                          <p:attrName>ppt_x</p:attrName>
                                        </p:attrNameLst>
                                      </p:cBhvr>
                                      <p:tavLst>
                                        <p:tav tm="0">
                                          <p:val>
                                            <p:strVal val="#ppt_x"/>
                                          </p:val>
                                        </p:tav>
                                        <p:tav tm="100000">
                                          <p:val>
                                            <p:strVal val="#ppt_x"/>
                                          </p:val>
                                        </p:tav>
                                      </p:tavLst>
                                    </p:anim>
                                    <p:anim calcmode="lin" valueType="num">
                                      <p:cBhvr>
                                        <p:cTn id="43" dur="1000" fill="hold"/>
                                        <p:tgtEl>
                                          <p:spTgt spid="4">
                                            <p:graphicEl>
                                              <a:dgm id="{661E74F7-0B3B-423C-AC2F-536A00A01AA6}"/>
                                            </p:graphicEl>
                                          </p:spTgt>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4">
                                            <p:graphicEl>
                                              <a:dgm id="{2830DE33-1F86-4D44-842D-F59C02242B37}"/>
                                            </p:graphicEl>
                                          </p:spTgt>
                                        </p:tgtEl>
                                        <p:attrNameLst>
                                          <p:attrName>style.visibility</p:attrName>
                                        </p:attrNameLst>
                                      </p:cBhvr>
                                      <p:to>
                                        <p:strVal val="visible"/>
                                      </p:to>
                                    </p:set>
                                    <p:animEffect transition="in" filter="fade">
                                      <p:cBhvr>
                                        <p:cTn id="46" dur="1000"/>
                                        <p:tgtEl>
                                          <p:spTgt spid="4">
                                            <p:graphicEl>
                                              <a:dgm id="{2830DE33-1F86-4D44-842D-F59C02242B37}"/>
                                            </p:graphicEl>
                                          </p:spTgt>
                                        </p:tgtEl>
                                      </p:cBhvr>
                                    </p:animEffect>
                                    <p:anim calcmode="lin" valueType="num">
                                      <p:cBhvr>
                                        <p:cTn id="47" dur="1000" fill="hold"/>
                                        <p:tgtEl>
                                          <p:spTgt spid="4">
                                            <p:graphicEl>
                                              <a:dgm id="{2830DE33-1F86-4D44-842D-F59C02242B37}"/>
                                            </p:graphicEl>
                                          </p:spTgt>
                                        </p:tgtEl>
                                        <p:attrNameLst>
                                          <p:attrName>ppt_x</p:attrName>
                                        </p:attrNameLst>
                                      </p:cBhvr>
                                      <p:tavLst>
                                        <p:tav tm="0">
                                          <p:val>
                                            <p:strVal val="#ppt_x"/>
                                          </p:val>
                                        </p:tav>
                                        <p:tav tm="100000">
                                          <p:val>
                                            <p:strVal val="#ppt_x"/>
                                          </p:val>
                                        </p:tav>
                                      </p:tavLst>
                                    </p:anim>
                                    <p:anim calcmode="lin" valueType="num">
                                      <p:cBhvr>
                                        <p:cTn id="48" dur="1000" fill="hold"/>
                                        <p:tgtEl>
                                          <p:spTgt spid="4">
                                            <p:graphicEl>
                                              <a:dgm id="{2830DE33-1F86-4D44-842D-F59C02242B37}"/>
                                            </p:graphicEl>
                                          </p:spTgt>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
                                            <p:graphicEl>
                                              <a:dgm id="{D8BD040A-E0A8-4338-AA98-1D66C9EC7A1D}"/>
                                            </p:graphicEl>
                                          </p:spTgt>
                                        </p:tgtEl>
                                        <p:attrNameLst>
                                          <p:attrName>style.visibility</p:attrName>
                                        </p:attrNameLst>
                                      </p:cBhvr>
                                      <p:to>
                                        <p:strVal val="visible"/>
                                      </p:to>
                                    </p:set>
                                    <p:animEffect transition="in" filter="fade">
                                      <p:cBhvr>
                                        <p:cTn id="51" dur="1000"/>
                                        <p:tgtEl>
                                          <p:spTgt spid="4">
                                            <p:graphicEl>
                                              <a:dgm id="{D8BD040A-E0A8-4338-AA98-1D66C9EC7A1D}"/>
                                            </p:graphicEl>
                                          </p:spTgt>
                                        </p:tgtEl>
                                      </p:cBhvr>
                                    </p:animEffect>
                                    <p:anim calcmode="lin" valueType="num">
                                      <p:cBhvr>
                                        <p:cTn id="52" dur="1000" fill="hold"/>
                                        <p:tgtEl>
                                          <p:spTgt spid="4">
                                            <p:graphicEl>
                                              <a:dgm id="{D8BD040A-E0A8-4338-AA98-1D66C9EC7A1D}"/>
                                            </p:graphicEl>
                                          </p:spTgt>
                                        </p:tgtEl>
                                        <p:attrNameLst>
                                          <p:attrName>ppt_x</p:attrName>
                                        </p:attrNameLst>
                                      </p:cBhvr>
                                      <p:tavLst>
                                        <p:tav tm="0">
                                          <p:val>
                                            <p:strVal val="#ppt_x"/>
                                          </p:val>
                                        </p:tav>
                                        <p:tav tm="100000">
                                          <p:val>
                                            <p:strVal val="#ppt_x"/>
                                          </p:val>
                                        </p:tav>
                                      </p:tavLst>
                                    </p:anim>
                                    <p:anim calcmode="lin" valueType="num">
                                      <p:cBhvr>
                                        <p:cTn id="53" dur="1000" fill="hold"/>
                                        <p:tgtEl>
                                          <p:spTgt spid="4">
                                            <p:graphicEl>
                                              <a:dgm id="{D8BD040A-E0A8-4338-AA98-1D66C9EC7A1D}"/>
                                            </p:graphicEl>
                                          </p:spTgt>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
                                            <p:graphicEl>
                                              <a:dgm id="{91CC9E15-DF71-4107-8E8A-3B58376CFD7C}"/>
                                            </p:graphicEl>
                                          </p:spTgt>
                                        </p:tgtEl>
                                        <p:attrNameLst>
                                          <p:attrName>style.visibility</p:attrName>
                                        </p:attrNameLst>
                                      </p:cBhvr>
                                      <p:to>
                                        <p:strVal val="visible"/>
                                      </p:to>
                                    </p:set>
                                    <p:animEffect transition="in" filter="fade">
                                      <p:cBhvr>
                                        <p:cTn id="56" dur="1000"/>
                                        <p:tgtEl>
                                          <p:spTgt spid="4">
                                            <p:graphicEl>
                                              <a:dgm id="{91CC9E15-DF71-4107-8E8A-3B58376CFD7C}"/>
                                            </p:graphicEl>
                                          </p:spTgt>
                                        </p:tgtEl>
                                      </p:cBhvr>
                                    </p:animEffect>
                                    <p:anim calcmode="lin" valueType="num">
                                      <p:cBhvr>
                                        <p:cTn id="57" dur="1000" fill="hold"/>
                                        <p:tgtEl>
                                          <p:spTgt spid="4">
                                            <p:graphicEl>
                                              <a:dgm id="{91CC9E15-DF71-4107-8E8A-3B58376CFD7C}"/>
                                            </p:graphicEl>
                                          </p:spTgt>
                                        </p:tgtEl>
                                        <p:attrNameLst>
                                          <p:attrName>ppt_x</p:attrName>
                                        </p:attrNameLst>
                                      </p:cBhvr>
                                      <p:tavLst>
                                        <p:tav tm="0">
                                          <p:val>
                                            <p:strVal val="#ppt_x"/>
                                          </p:val>
                                        </p:tav>
                                        <p:tav tm="100000">
                                          <p:val>
                                            <p:strVal val="#ppt_x"/>
                                          </p:val>
                                        </p:tav>
                                      </p:tavLst>
                                    </p:anim>
                                    <p:anim calcmode="lin" valueType="num">
                                      <p:cBhvr>
                                        <p:cTn id="58" dur="1000" fill="hold"/>
                                        <p:tgtEl>
                                          <p:spTgt spid="4">
                                            <p:graphicEl>
                                              <a:dgm id="{91CC9E15-DF71-4107-8E8A-3B58376CFD7C}"/>
                                            </p:graphic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4">
                                            <p:graphicEl>
                                              <a:dgm id="{E40895F9-A2DE-41CC-9653-7AAD02379517}"/>
                                            </p:graphicEl>
                                          </p:spTgt>
                                        </p:tgtEl>
                                        <p:attrNameLst>
                                          <p:attrName>style.visibility</p:attrName>
                                        </p:attrNameLst>
                                      </p:cBhvr>
                                      <p:to>
                                        <p:strVal val="visible"/>
                                      </p:to>
                                    </p:set>
                                    <p:animEffect transition="in" filter="fade">
                                      <p:cBhvr>
                                        <p:cTn id="61" dur="1000"/>
                                        <p:tgtEl>
                                          <p:spTgt spid="4">
                                            <p:graphicEl>
                                              <a:dgm id="{E40895F9-A2DE-41CC-9653-7AAD02379517}"/>
                                            </p:graphicEl>
                                          </p:spTgt>
                                        </p:tgtEl>
                                      </p:cBhvr>
                                    </p:animEffect>
                                    <p:anim calcmode="lin" valueType="num">
                                      <p:cBhvr>
                                        <p:cTn id="62" dur="1000" fill="hold"/>
                                        <p:tgtEl>
                                          <p:spTgt spid="4">
                                            <p:graphicEl>
                                              <a:dgm id="{E40895F9-A2DE-41CC-9653-7AAD02379517}"/>
                                            </p:graphicEl>
                                          </p:spTgt>
                                        </p:tgtEl>
                                        <p:attrNameLst>
                                          <p:attrName>ppt_x</p:attrName>
                                        </p:attrNameLst>
                                      </p:cBhvr>
                                      <p:tavLst>
                                        <p:tav tm="0">
                                          <p:val>
                                            <p:strVal val="#ppt_x"/>
                                          </p:val>
                                        </p:tav>
                                        <p:tav tm="100000">
                                          <p:val>
                                            <p:strVal val="#ppt_x"/>
                                          </p:val>
                                        </p:tav>
                                      </p:tavLst>
                                    </p:anim>
                                    <p:anim calcmode="lin" valueType="num">
                                      <p:cBhvr>
                                        <p:cTn id="63" dur="1000" fill="hold"/>
                                        <p:tgtEl>
                                          <p:spTgt spid="4">
                                            <p:graphicEl>
                                              <a:dgm id="{E40895F9-A2DE-41CC-9653-7AAD02379517}"/>
                                            </p:graphicEl>
                                          </p:spTgt>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4">
                                            <p:graphicEl>
                                              <a:dgm id="{E2759B4E-F7B4-43A0-9E4C-8DD22AB0714D}"/>
                                            </p:graphicEl>
                                          </p:spTgt>
                                        </p:tgtEl>
                                        <p:attrNameLst>
                                          <p:attrName>style.visibility</p:attrName>
                                        </p:attrNameLst>
                                      </p:cBhvr>
                                      <p:to>
                                        <p:strVal val="visible"/>
                                      </p:to>
                                    </p:set>
                                    <p:animEffect transition="in" filter="fade">
                                      <p:cBhvr>
                                        <p:cTn id="66" dur="1000"/>
                                        <p:tgtEl>
                                          <p:spTgt spid="4">
                                            <p:graphicEl>
                                              <a:dgm id="{E2759B4E-F7B4-43A0-9E4C-8DD22AB0714D}"/>
                                            </p:graphicEl>
                                          </p:spTgt>
                                        </p:tgtEl>
                                      </p:cBhvr>
                                    </p:animEffect>
                                    <p:anim calcmode="lin" valueType="num">
                                      <p:cBhvr>
                                        <p:cTn id="67" dur="1000" fill="hold"/>
                                        <p:tgtEl>
                                          <p:spTgt spid="4">
                                            <p:graphicEl>
                                              <a:dgm id="{E2759B4E-F7B4-43A0-9E4C-8DD22AB0714D}"/>
                                            </p:graphicEl>
                                          </p:spTgt>
                                        </p:tgtEl>
                                        <p:attrNameLst>
                                          <p:attrName>ppt_x</p:attrName>
                                        </p:attrNameLst>
                                      </p:cBhvr>
                                      <p:tavLst>
                                        <p:tav tm="0">
                                          <p:val>
                                            <p:strVal val="#ppt_x"/>
                                          </p:val>
                                        </p:tav>
                                        <p:tav tm="100000">
                                          <p:val>
                                            <p:strVal val="#ppt_x"/>
                                          </p:val>
                                        </p:tav>
                                      </p:tavLst>
                                    </p:anim>
                                    <p:anim calcmode="lin" valueType="num">
                                      <p:cBhvr>
                                        <p:cTn id="68" dur="1000" fill="hold"/>
                                        <p:tgtEl>
                                          <p:spTgt spid="4">
                                            <p:graphicEl>
                                              <a:dgm id="{E2759B4E-F7B4-43A0-9E4C-8DD22AB0714D}"/>
                                            </p:graphicEl>
                                          </p:spTgt>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4">
                                            <p:graphicEl>
                                              <a:dgm id="{A06CD242-42D8-4CFC-8FF7-716B1DDEB228}"/>
                                            </p:graphicEl>
                                          </p:spTgt>
                                        </p:tgtEl>
                                        <p:attrNameLst>
                                          <p:attrName>style.visibility</p:attrName>
                                        </p:attrNameLst>
                                      </p:cBhvr>
                                      <p:to>
                                        <p:strVal val="visible"/>
                                      </p:to>
                                    </p:set>
                                    <p:animEffect transition="in" filter="fade">
                                      <p:cBhvr>
                                        <p:cTn id="71" dur="1000"/>
                                        <p:tgtEl>
                                          <p:spTgt spid="4">
                                            <p:graphicEl>
                                              <a:dgm id="{A06CD242-42D8-4CFC-8FF7-716B1DDEB228}"/>
                                            </p:graphicEl>
                                          </p:spTgt>
                                        </p:tgtEl>
                                      </p:cBhvr>
                                    </p:animEffect>
                                    <p:anim calcmode="lin" valueType="num">
                                      <p:cBhvr>
                                        <p:cTn id="72" dur="1000" fill="hold"/>
                                        <p:tgtEl>
                                          <p:spTgt spid="4">
                                            <p:graphicEl>
                                              <a:dgm id="{A06CD242-42D8-4CFC-8FF7-716B1DDEB228}"/>
                                            </p:graphicEl>
                                          </p:spTgt>
                                        </p:tgtEl>
                                        <p:attrNameLst>
                                          <p:attrName>ppt_x</p:attrName>
                                        </p:attrNameLst>
                                      </p:cBhvr>
                                      <p:tavLst>
                                        <p:tav tm="0">
                                          <p:val>
                                            <p:strVal val="#ppt_x"/>
                                          </p:val>
                                        </p:tav>
                                        <p:tav tm="100000">
                                          <p:val>
                                            <p:strVal val="#ppt_x"/>
                                          </p:val>
                                        </p:tav>
                                      </p:tavLst>
                                    </p:anim>
                                    <p:anim calcmode="lin" valueType="num">
                                      <p:cBhvr>
                                        <p:cTn id="73" dur="1000" fill="hold"/>
                                        <p:tgtEl>
                                          <p:spTgt spid="4">
                                            <p:graphicEl>
                                              <a:dgm id="{A06CD242-42D8-4CFC-8FF7-716B1DDEB228}"/>
                                            </p:graphicEl>
                                          </p:spTgt>
                                        </p:tgtEl>
                                        <p:attrNameLst>
                                          <p:attrName>ppt_y</p:attrName>
                                        </p:attrNameLst>
                                      </p:cBhvr>
                                      <p:tavLst>
                                        <p:tav tm="0">
                                          <p:val>
                                            <p:strVal val="#ppt_y+.1"/>
                                          </p:val>
                                        </p:tav>
                                        <p:tav tm="100000">
                                          <p:val>
                                            <p:strVal val="#ppt_y"/>
                                          </p:val>
                                        </p:tav>
                                      </p:tavLst>
                                    </p:anim>
                                  </p:childTnLst>
                                </p:cTn>
                              </p:par>
                              <p:par>
                                <p:cTn id="74" presetID="14" presetClass="entr" presetSubtype="10" fill="hold" grpId="0" nodeType="withEffect">
                                  <p:stCondLst>
                                    <p:cond delay="0"/>
                                  </p:stCondLst>
                                  <p:childTnLst>
                                    <p:set>
                                      <p:cBhvr>
                                        <p:cTn id="75" dur="1" fill="hold">
                                          <p:stCondLst>
                                            <p:cond delay="0"/>
                                          </p:stCondLst>
                                        </p:cTn>
                                        <p:tgtEl>
                                          <p:spTgt spid="8"/>
                                        </p:tgtEl>
                                        <p:attrNameLst>
                                          <p:attrName>style.visibility</p:attrName>
                                        </p:attrNameLst>
                                      </p:cBhvr>
                                      <p:to>
                                        <p:strVal val="visible"/>
                                      </p:to>
                                    </p:set>
                                    <p:animEffect transition="in" filter="randombar(horizontal)">
                                      <p:cBhvr>
                                        <p:cTn id="76" dur="500"/>
                                        <p:tgtEl>
                                          <p:spTgt spid="8"/>
                                        </p:tgtEl>
                                      </p:cBhvr>
                                    </p:animEffect>
                                  </p:childTnLst>
                                </p:cTn>
                              </p:par>
                              <p:par>
                                <p:cTn id="77" presetID="42" presetClass="entr" presetSubtype="0" fill="hold"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fade">
                                      <p:cBhvr>
                                        <p:cTn id="79" dur="500"/>
                                        <p:tgtEl>
                                          <p:spTgt spid="7"/>
                                        </p:tgtEl>
                                      </p:cBhvr>
                                    </p:animEffect>
                                    <p:anim calcmode="lin" valueType="num">
                                      <p:cBhvr>
                                        <p:cTn id="80" dur="500" fill="hold"/>
                                        <p:tgtEl>
                                          <p:spTgt spid="7"/>
                                        </p:tgtEl>
                                        <p:attrNameLst>
                                          <p:attrName>ppt_x</p:attrName>
                                        </p:attrNameLst>
                                      </p:cBhvr>
                                      <p:tavLst>
                                        <p:tav tm="0">
                                          <p:val>
                                            <p:strVal val="#ppt_x"/>
                                          </p:val>
                                        </p:tav>
                                        <p:tav tm="100000">
                                          <p:val>
                                            <p:strVal val="#ppt_x"/>
                                          </p:val>
                                        </p:tav>
                                      </p:tavLst>
                                    </p:anim>
                                    <p:anim calcmode="lin" valueType="num">
                                      <p:cBhvr>
                                        <p:cTn id="81"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3" grpId="0">
        <p:bldSub>
          <a:bldDgm bld="one"/>
        </p:bldSub>
      </p:bldGraphic>
      <p:bldGraphic spid="4" grpId="0">
        <p:bldSub>
          <a:bldDgm bld="one"/>
        </p:bldSub>
      </p:bldGraphic>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右箭头 10"/>
          <p:cNvSpPr/>
          <p:nvPr/>
        </p:nvSpPr>
        <p:spPr>
          <a:xfrm>
            <a:off x="5334001" y="3710940"/>
            <a:ext cx="899160" cy="441960"/>
          </a:xfrm>
          <a:prstGeom prst="rightArrow">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733551" y="613684"/>
            <a:ext cx="7403429" cy="646331"/>
          </a:xfrm>
          <a:prstGeom prst="rect">
            <a:avLst/>
          </a:prstGeom>
          <a:solidFill>
            <a:schemeClr val="tx2">
              <a:lumMod val="40000"/>
              <a:lumOff val="60000"/>
            </a:schemeClr>
          </a:solidFill>
        </p:spPr>
        <p:txBody>
          <a:bodyPr wrap="square" rtlCol="0">
            <a:spAutoFit/>
          </a:bodyPr>
          <a:lstStyle/>
          <a:p>
            <a:pPr algn="ctr" eaLnBrk="1" fontAlgn="auto" hangingPunct="1">
              <a:spcBef>
                <a:spcPts val="0"/>
              </a:spcBef>
              <a:spcAft>
                <a:spcPts val="0"/>
              </a:spcAft>
              <a:defRPr/>
            </a:pPr>
            <a:r>
              <a:rPr lang="zh-CN" altLang="en-US" sz="3600" dirty="0" smtClean="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600" dirty="0" smtClean="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3600" dirty="0" smtClean="0">
                <a:latin typeface="微软雅黑" panose="020B0503020204020204" pitchFamily="34" charset="-122"/>
                <a:ea typeface="微软雅黑" panose="020B0503020204020204" pitchFamily="34" charset="-122"/>
                <a:sym typeface="微软雅黑" panose="020B0503020204020204" pitchFamily="34" charset="-122"/>
              </a:rPr>
              <a:t>）多元化时期</a:t>
            </a:r>
            <a:endParaRPr lang="zh-CN" altLang="en-US" sz="36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990600" y="1783080"/>
            <a:ext cx="4556760" cy="4297680"/>
            <a:chOff x="990600" y="1783080"/>
            <a:chExt cx="4556760" cy="4297680"/>
          </a:xfrm>
        </p:grpSpPr>
        <p:sp>
          <p:nvSpPr>
            <p:cNvPr id="9" name="五边形 8"/>
            <p:cNvSpPr/>
            <p:nvPr/>
          </p:nvSpPr>
          <p:spPr>
            <a:xfrm>
              <a:off x="990600" y="1783080"/>
              <a:ext cx="4556760" cy="4297680"/>
            </a:xfrm>
            <a:prstGeom prst="homePlate">
              <a:avLst>
                <a:gd name="adj" fmla="val 23563"/>
              </a:avLst>
            </a:prstGeom>
            <a:solidFill>
              <a:schemeClr val="accent6">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127760" y="1987332"/>
              <a:ext cx="3642360" cy="4093428"/>
            </a:xfrm>
            <a:prstGeom prst="rect">
              <a:avLst/>
            </a:prstGeom>
            <a:noFill/>
          </p:spPr>
          <p:txBody>
            <a:bodyPr wrap="square" rtlCol="0">
              <a:spAutoFit/>
            </a:bodyPr>
            <a:lstStyle/>
            <a:p>
              <a:r>
                <a:rPr lang="zh-CN" altLang="en-US" sz="2000" dirty="0" smtClean="0">
                  <a:latin typeface="楷体" pitchFamily="49" charset="-122"/>
                  <a:ea typeface="楷体" pitchFamily="49" charset="-122"/>
                </a:rPr>
                <a:t>   </a:t>
              </a:r>
              <a:r>
                <a:rPr lang="zh-CN" altLang="en-US" sz="2000" dirty="0" smtClean="0">
                  <a:solidFill>
                    <a:srgbClr val="FF0000"/>
                  </a:solidFill>
                  <a:latin typeface="楷体" pitchFamily="49" charset="-122"/>
                  <a:ea typeface="楷体" pitchFamily="49" charset="-122"/>
                </a:rPr>
                <a:t>“软毒品”</a:t>
              </a:r>
              <a:r>
                <a:rPr lang="zh-CN" altLang="en-US" sz="2000" dirty="0">
                  <a:latin typeface="楷体" pitchFamily="49" charset="-122"/>
                  <a:ea typeface="楷体" pitchFamily="49" charset="-122"/>
                </a:rPr>
                <a:t>是相对海洛因等传统毒品而言的，戒断时出现精神戒断症状，因为精神戒断症状不容易界定而导致很长一段时间人们误以为其成瘾性不高。</a:t>
              </a:r>
              <a:r>
                <a:rPr lang="zh-CN" altLang="en-US" sz="2000" dirty="0">
                  <a:solidFill>
                    <a:srgbClr val="FF0000"/>
                  </a:solidFill>
                  <a:latin typeface="楷体" pitchFamily="49" charset="-122"/>
                  <a:ea typeface="楷体" pitchFamily="49" charset="-122"/>
                </a:rPr>
                <a:t>它有强烈致幻的效果， 会对大脑的神经造成极为严重的伤害，且伤害是不可逆的。</a:t>
              </a:r>
              <a:br>
                <a:rPr lang="zh-CN" altLang="en-US" sz="2000" dirty="0">
                  <a:solidFill>
                    <a:srgbClr val="FF0000"/>
                  </a:solidFill>
                  <a:latin typeface="楷体" pitchFamily="49" charset="-122"/>
                  <a:ea typeface="楷体" pitchFamily="49" charset="-122"/>
                </a:rPr>
              </a:br>
              <a:r>
                <a:rPr lang="zh-CN" altLang="en-US" sz="2000" dirty="0" smtClean="0">
                  <a:latin typeface="楷体" pitchFamily="49" charset="-122"/>
                  <a:ea typeface="楷体" pitchFamily="49" charset="-122"/>
                </a:rPr>
                <a:t>    市场</a:t>
              </a:r>
              <a:r>
                <a:rPr lang="zh-CN" altLang="en-US" sz="2000" dirty="0">
                  <a:latin typeface="楷体" pitchFamily="49" charset="-122"/>
                  <a:ea typeface="楷体" pitchFamily="49" charset="-122"/>
                </a:rPr>
                <a:t>上主要分四类。</a:t>
              </a:r>
              <a:r>
                <a:rPr lang="en-US" altLang="zh-CN" sz="2000" dirty="0" smtClean="0">
                  <a:latin typeface="楷体" pitchFamily="49" charset="-122"/>
                  <a:ea typeface="楷体" pitchFamily="49" charset="-122"/>
                </a:rPr>
                <a:t>1</a:t>
              </a:r>
              <a:r>
                <a:rPr lang="zh-CN" altLang="en-US" sz="2000" dirty="0" smtClean="0">
                  <a:latin typeface="楷体" pitchFamily="49" charset="-122"/>
                  <a:ea typeface="楷体" pitchFamily="49" charset="-122"/>
                </a:rPr>
                <a:t>、摇头丸，</a:t>
              </a:r>
              <a:r>
                <a:rPr lang="en-US" altLang="zh-CN" sz="2000" dirty="0" smtClean="0">
                  <a:latin typeface="楷体" pitchFamily="49" charset="-122"/>
                  <a:ea typeface="楷体" pitchFamily="49" charset="-122"/>
                </a:rPr>
                <a:t>2</a:t>
              </a:r>
              <a:r>
                <a:rPr lang="zh-CN" altLang="en-US"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KEN</a:t>
              </a:r>
              <a:r>
                <a:rPr lang="zh-CN" altLang="en-US" sz="2000" dirty="0" smtClean="0">
                  <a:latin typeface="楷体" pitchFamily="49" charset="-122"/>
                  <a:ea typeface="楷体" pitchFamily="49" charset="-122"/>
                </a:rPr>
                <a:t>粉，</a:t>
              </a:r>
              <a:r>
                <a:rPr lang="en-US" altLang="zh-CN" sz="2000" dirty="0" smtClean="0">
                  <a:latin typeface="楷体" pitchFamily="49" charset="-122"/>
                  <a:ea typeface="楷体" pitchFamily="49" charset="-122"/>
                </a:rPr>
                <a:t>3</a:t>
              </a:r>
              <a:r>
                <a:rPr lang="zh-CN" altLang="en-US" sz="2000" dirty="0" smtClean="0">
                  <a:latin typeface="楷体" pitchFamily="49" charset="-122"/>
                  <a:ea typeface="楷体" pitchFamily="49" charset="-122"/>
                </a:rPr>
                <a:t>、麻古，</a:t>
              </a:r>
              <a:r>
                <a:rPr lang="en-US" altLang="zh-CN" sz="2000" dirty="0" smtClean="0">
                  <a:latin typeface="楷体" pitchFamily="49" charset="-122"/>
                  <a:ea typeface="楷体" pitchFamily="49" charset="-122"/>
                </a:rPr>
                <a:t>4</a:t>
              </a:r>
              <a:r>
                <a:rPr lang="zh-CN" altLang="en-US" sz="2000" dirty="0" smtClean="0">
                  <a:latin typeface="楷体" pitchFamily="49" charset="-122"/>
                  <a:ea typeface="楷体" pitchFamily="49" charset="-122"/>
                </a:rPr>
                <a:t>、冰</a:t>
              </a:r>
              <a:r>
                <a:rPr lang="zh-CN" altLang="en-US" sz="2000" dirty="0">
                  <a:latin typeface="楷体" pitchFamily="49" charset="-122"/>
                  <a:ea typeface="楷体" pitchFamily="49" charset="-122"/>
                </a:rPr>
                <a:t>（含有少量冰毒</a:t>
              </a:r>
              <a:r>
                <a:rPr lang="zh-CN" altLang="en-US" sz="2000" dirty="0" smtClean="0">
                  <a:latin typeface="楷体" pitchFamily="49" charset="-122"/>
                  <a:ea typeface="楷体" pitchFamily="49" charset="-122"/>
                </a:rPr>
                <a:t>）。</a:t>
              </a:r>
              <a:endParaRPr lang="en-US" altLang="zh-CN" sz="2000" dirty="0" smtClean="0">
                <a:latin typeface="楷体" pitchFamily="49" charset="-122"/>
                <a:ea typeface="楷体" pitchFamily="49" charset="-122"/>
              </a:endParaRPr>
            </a:p>
            <a:p>
              <a:r>
                <a:rPr lang="zh-CN" altLang="en-US" sz="2000" dirty="0" smtClean="0">
                  <a:latin typeface="楷体" pitchFamily="49" charset="-122"/>
                  <a:ea typeface="楷体" pitchFamily="49" charset="-122"/>
                </a:rPr>
                <a:t>    这些</a:t>
              </a:r>
              <a:r>
                <a:rPr lang="zh-CN" altLang="en-US" sz="2000" dirty="0">
                  <a:latin typeface="楷体" pitchFamily="49" charset="-122"/>
                  <a:ea typeface="楷体" pitchFamily="49" charset="-122"/>
                </a:rPr>
                <a:t>毒品一般是在</a:t>
              </a:r>
              <a:r>
                <a:rPr lang="zh-CN" altLang="en-US" sz="2000" dirty="0">
                  <a:solidFill>
                    <a:srgbClr val="FF0000"/>
                  </a:solidFill>
                  <a:latin typeface="楷体" pitchFamily="49" charset="-122"/>
                  <a:ea typeface="楷体" pitchFamily="49" charset="-122"/>
                </a:rPr>
                <a:t>地下酒吧和舞厅</a:t>
              </a:r>
              <a:r>
                <a:rPr lang="zh-CN" altLang="en-US" sz="2000" dirty="0">
                  <a:latin typeface="楷体" pitchFamily="49" charset="-122"/>
                  <a:ea typeface="楷体" pitchFamily="49" charset="-122"/>
                </a:rPr>
                <a:t>多见</a:t>
              </a:r>
              <a:r>
                <a:rPr lang="zh-CN" altLang="en-US" sz="2000" dirty="0" smtClean="0">
                  <a:latin typeface="楷体" pitchFamily="49" charset="-122"/>
                  <a:ea typeface="楷体" pitchFamily="49" charset="-122"/>
                </a:rPr>
                <a:t>。</a:t>
              </a:r>
              <a:endParaRPr lang="zh-CN" altLang="en-US" sz="2000" dirty="0">
                <a:latin typeface="楷体" pitchFamily="49" charset="-122"/>
                <a:ea typeface="楷体" pitchFamily="49" charset="-122"/>
              </a:endParaRPr>
            </a:p>
          </p:txBody>
        </p:sp>
      </p:grpSp>
      <p:graphicFrame>
        <p:nvGraphicFramePr>
          <p:cNvPr id="12" name="图示 11"/>
          <p:cNvGraphicFramePr/>
          <p:nvPr>
            <p:extLst>
              <p:ext uri="{D42A27DB-BD31-4B8C-83A1-F6EECF244321}">
                <p14:modId xmlns="" xmlns:p14="http://schemas.microsoft.com/office/powerpoint/2010/main" val="4173833382"/>
              </p:ext>
            </p:extLst>
          </p:nvPr>
        </p:nvGraphicFramePr>
        <p:xfrm>
          <a:off x="6435265" y="1600200"/>
          <a:ext cx="4888056" cy="4221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645890140"/>
      </p:ext>
    </p:extLst>
  </p:cSld>
  <p:clrMapOvr>
    <a:masterClrMapping/>
  </p:clrMapOvr>
  <mc:AlternateContent xmlns:mc="http://schemas.openxmlformats.org/markup-compatibility/2006">
    <mc:Choice xmlns=""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2">
                                            <p:graphicEl>
                                              <a:dgm id="{64F77530-D023-43BE-B5A5-301416DC0001}"/>
                                            </p:graphicEl>
                                          </p:spTgt>
                                        </p:tgtEl>
                                        <p:attrNameLst>
                                          <p:attrName>style.visibility</p:attrName>
                                        </p:attrNameLst>
                                      </p:cBhvr>
                                      <p:to>
                                        <p:strVal val="visible"/>
                                      </p:to>
                                    </p:set>
                                    <p:animEffect transition="in" filter="fade">
                                      <p:cBhvr>
                                        <p:cTn id="19" dur="1000"/>
                                        <p:tgtEl>
                                          <p:spTgt spid="12">
                                            <p:graphicEl>
                                              <a:dgm id="{64F77530-D023-43BE-B5A5-301416DC0001}"/>
                                            </p:graphicEl>
                                          </p:spTgt>
                                        </p:tgtEl>
                                      </p:cBhvr>
                                    </p:animEffect>
                                    <p:anim calcmode="lin" valueType="num">
                                      <p:cBhvr>
                                        <p:cTn id="20" dur="1000" fill="hold"/>
                                        <p:tgtEl>
                                          <p:spTgt spid="12">
                                            <p:graphicEl>
                                              <a:dgm id="{64F77530-D023-43BE-B5A5-301416DC0001}"/>
                                            </p:graphicEl>
                                          </p:spTgt>
                                        </p:tgtEl>
                                        <p:attrNameLst>
                                          <p:attrName>ppt_x</p:attrName>
                                        </p:attrNameLst>
                                      </p:cBhvr>
                                      <p:tavLst>
                                        <p:tav tm="0">
                                          <p:val>
                                            <p:strVal val="#ppt_x"/>
                                          </p:val>
                                        </p:tav>
                                        <p:tav tm="100000">
                                          <p:val>
                                            <p:strVal val="#ppt_x"/>
                                          </p:val>
                                        </p:tav>
                                      </p:tavLst>
                                    </p:anim>
                                    <p:anim calcmode="lin" valueType="num">
                                      <p:cBhvr>
                                        <p:cTn id="21" dur="1000" fill="hold"/>
                                        <p:tgtEl>
                                          <p:spTgt spid="12">
                                            <p:graphicEl>
                                              <a:dgm id="{64F77530-D023-43BE-B5A5-301416DC0001}"/>
                                            </p:graphic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2">
                                            <p:graphicEl>
                                              <a:dgm id="{661E74F7-0B3B-423C-AC2F-536A00A01AA6}"/>
                                            </p:graphicEl>
                                          </p:spTgt>
                                        </p:tgtEl>
                                        <p:attrNameLst>
                                          <p:attrName>style.visibility</p:attrName>
                                        </p:attrNameLst>
                                      </p:cBhvr>
                                      <p:to>
                                        <p:strVal val="visible"/>
                                      </p:to>
                                    </p:set>
                                    <p:animEffect transition="in" filter="fade">
                                      <p:cBhvr>
                                        <p:cTn id="24" dur="1000"/>
                                        <p:tgtEl>
                                          <p:spTgt spid="12">
                                            <p:graphicEl>
                                              <a:dgm id="{661E74F7-0B3B-423C-AC2F-536A00A01AA6}"/>
                                            </p:graphicEl>
                                          </p:spTgt>
                                        </p:tgtEl>
                                      </p:cBhvr>
                                    </p:animEffect>
                                    <p:anim calcmode="lin" valueType="num">
                                      <p:cBhvr>
                                        <p:cTn id="25" dur="1000" fill="hold"/>
                                        <p:tgtEl>
                                          <p:spTgt spid="12">
                                            <p:graphicEl>
                                              <a:dgm id="{661E74F7-0B3B-423C-AC2F-536A00A01AA6}"/>
                                            </p:graphicEl>
                                          </p:spTgt>
                                        </p:tgtEl>
                                        <p:attrNameLst>
                                          <p:attrName>ppt_x</p:attrName>
                                        </p:attrNameLst>
                                      </p:cBhvr>
                                      <p:tavLst>
                                        <p:tav tm="0">
                                          <p:val>
                                            <p:strVal val="#ppt_x"/>
                                          </p:val>
                                        </p:tav>
                                        <p:tav tm="100000">
                                          <p:val>
                                            <p:strVal val="#ppt_x"/>
                                          </p:val>
                                        </p:tav>
                                      </p:tavLst>
                                    </p:anim>
                                    <p:anim calcmode="lin" valueType="num">
                                      <p:cBhvr>
                                        <p:cTn id="26" dur="1000" fill="hold"/>
                                        <p:tgtEl>
                                          <p:spTgt spid="12">
                                            <p:graphicEl>
                                              <a:dgm id="{661E74F7-0B3B-423C-AC2F-536A00A01AA6}"/>
                                            </p:graphic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2">
                                            <p:graphicEl>
                                              <a:dgm id="{2830DE33-1F86-4D44-842D-F59C02242B37}"/>
                                            </p:graphicEl>
                                          </p:spTgt>
                                        </p:tgtEl>
                                        <p:attrNameLst>
                                          <p:attrName>style.visibility</p:attrName>
                                        </p:attrNameLst>
                                      </p:cBhvr>
                                      <p:to>
                                        <p:strVal val="visible"/>
                                      </p:to>
                                    </p:set>
                                    <p:animEffect transition="in" filter="fade">
                                      <p:cBhvr>
                                        <p:cTn id="29" dur="1000"/>
                                        <p:tgtEl>
                                          <p:spTgt spid="12">
                                            <p:graphicEl>
                                              <a:dgm id="{2830DE33-1F86-4D44-842D-F59C02242B37}"/>
                                            </p:graphicEl>
                                          </p:spTgt>
                                        </p:tgtEl>
                                      </p:cBhvr>
                                    </p:animEffect>
                                    <p:anim calcmode="lin" valueType="num">
                                      <p:cBhvr>
                                        <p:cTn id="30" dur="1000" fill="hold"/>
                                        <p:tgtEl>
                                          <p:spTgt spid="12">
                                            <p:graphicEl>
                                              <a:dgm id="{2830DE33-1F86-4D44-842D-F59C02242B37}"/>
                                            </p:graphicEl>
                                          </p:spTgt>
                                        </p:tgtEl>
                                        <p:attrNameLst>
                                          <p:attrName>ppt_x</p:attrName>
                                        </p:attrNameLst>
                                      </p:cBhvr>
                                      <p:tavLst>
                                        <p:tav tm="0">
                                          <p:val>
                                            <p:strVal val="#ppt_x"/>
                                          </p:val>
                                        </p:tav>
                                        <p:tav tm="100000">
                                          <p:val>
                                            <p:strVal val="#ppt_x"/>
                                          </p:val>
                                        </p:tav>
                                      </p:tavLst>
                                    </p:anim>
                                    <p:anim calcmode="lin" valueType="num">
                                      <p:cBhvr>
                                        <p:cTn id="31" dur="1000" fill="hold"/>
                                        <p:tgtEl>
                                          <p:spTgt spid="12">
                                            <p:graphicEl>
                                              <a:dgm id="{2830DE33-1F86-4D44-842D-F59C02242B37}"/>
                                            </p:graphic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2">
                                            <p:graphicEl>
                                              <a:dgm id="{D8BD040A-E0A8-4338-AA98-1D66C9EC7A1D}"/>
                                            </p:graphicEl>
                                          </p:spTgt>
                                        </p:tgtEl>
                                        <p:attrNameLst>
                                          <p:attrName>style.visibility</p:attrName>
                                        </p:attrNameLst>
                                      </p:cBhvr>
                                      <p:to>
                                        <p:strVal val="visible"/>
                                      </p:to>
                                    </p:set>
                                    <p:animEffect transition="in" filter="fade">
                                      <p:cBhvr>
                                        <p:cTn id="34" dur="1000"/>
                                        <p:tgtEl>
                                          <p:spTgt spid="12">
                                            <p:graphicEl>
                                              <a:dgm id="{D8BD040A-E0A8-4338-AA98-1D66C9EC7A1D}"/>
                                            </p:graphicEl>
                                          </p:spTgt>
                                        </p:tgtEl>
                                      </p:cBhvr>
                                    </p:animEffect>
                                    <p:anim calcmode="lin" valueType="num">
                                      <p:cBhvr>
                                        <p:cTn id="35" dur="1000" fill="hold"/>
                                        <p:tgtEl>
                                          <p:spTgt spid="12">
                                            <p:graphicEl>
                                              <a:dgm id="{D8BD040A-E0A8-4338-AA98-1D66C9EC7A1D}"/>
                                            </p:graphicEl>
                                          </p:spTgt>
                                        </p:tgtEl>
                                        <p:attrNameLst>
                                          <p:attrName>ppt_x</p:attrName>
                                        </p:attrNameLst>
                                      </p:cBhvr>
                                      <p:tavLst>
                                        <p:tav tm="0">
                                          <p:val>
                                            <p:strVal val="#ppt_x"/>
                                          </p:val>
                                        </p:tav>
                                        <p:tav tm="100000">
                                          <p:val>
                                            <p:strVal val="#ppt_x"/>
                                          </p:val>
                                        </p:tav>
                                      </p:tavLst>
                                    </p:anim>
                                    <p:anim calcmode="lin" valueType="num">
                                      <p:cBhvr>
                                        <p:cTn id="36" dur="1000" fill="hold"/>
                                        <p:tgtEl>
                                          <p:spTgt spid="12">
                                            <p:graphicEl>
                                              <a:dgm id="{D8BD040A-E0A8-4338-AA98-1D66C9EC7A1D}"/>
                                            </p:graphic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2">
                                            <p:graphicEl>
                                              <a:dgm id="{91CC9E15-DF71-4107-8E8A-3B58376CFD7C}"/>
                                            </p:graphicEl>
                                          </p:spTgt>
                                        </p:tgtEl>
                                        <p:attrNameLst>
                                          <p:attrName>style.visibility</p:attrName>
                                        </p:attrNameLst>
                                      </p:cBhvr>
                                      <p:to>
                                        <p:strVal val="visible"/>
                                      </p:to>
                                    </p:set>
                                    <p:animEffect transition="in" filter="fade">
                                      <p:cBhvr>
                                        <p:cTn id="39" dur="1000"/>
                                        <p:tgtEl>
                                          <p:spTgt spid="12">
                                            <p:graphicEl>
                                              <a:dgm id="{91CC9E15-DF71-4107-8E8A-3B58376CFD7C}"/>
                                            </p:graphicEl>
                                          </p:spTgt>
                                        </p:tgtEl>
                                      </p:cBhvr>
                                    </p:animEffect>
                                    <p:anim calcmode="lin" valueType="num">
                                      <p:cBhvr>
                                        <p:cTn id="40" dur="1000" fill="hold"/>
                                        <p:tgtEl>
                                          <p:spTgt spid="12">
                                            <p:graphicEl>
                                              <a:dgm id="{91CC9E15-DF71-4107-8E8A-3B58376CFD7C}"/>
                                            </p:graphicEl>
                                          </p:spTgt>
                                        </p:tgtEl>
                                        <p:attrNameLst>
                                          <p:attrName>ppt_x</p:attrName>
                                        </p:attrNameLst>
                                      </p:cBhvr>
                                      <p:tavLst>
                                        <p:tav tm="0">
                                          <p:val>
                                            <p:strVal val="#ppt_x"/>
                                          </p:val>
                                        </p:tav>
                                        <p:tav tm="100000">
                                          <p:val>
                                            <p:strVal val="#ppt_x"/>
                                          </p:val>
                                        </p:tav>
                                      </p:tavLst>
                                    </p:anim>
                                    <p:anim calcmode="lin" valueType="num">
                                      <p:cBhvr>
                                        <p:cTn id="41" dur="1000" fill="hold"/>
                                        <p:tgtEl>
                                          <p:spTgt spid="12">
                                            <p:graphicEl>
                                              <a:dgm id="{91CC9E15-DF71-4107-8E8A-3B58376CFD7C}"/>
                                            </p:graphic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2">
                                            <p:graphicEl>
                                              <a:dgm id="{E40895F9-A2DE-41CC-9653-7AAD02379517}"/>
                                            </p:graphicEl>
                                          </p:spTgt>
                                        </p:tgtEl>
                                        <p:attrNameLst>
                                          <p:attrName>style.visibility</p:attrName>
                                        </p:attrNameLst>
                                      </p:cBhvr>
                                      <p:to>
                                        <p:strVal val="visible"/>
                                      </p:to>
                                    </p:set>
                                    <p:animEffect transition="in" filter="fade">
                                      <p:cBhvr>
                                        <p:cTn id="44" dur="1000"/>
                                        <p:tgtEl>
                                          <p:spTgt spid="12">
                                            <p:graphicEl>
                                              <a:dgm id="{E40895F9-A2DE-41CC-9653-7AAD02379517}"/>
                                            </p:graphicEl>
                                          </p:spTgt>
                                        </p:tgtEl>
                                      </p:cBhvr>
                                    </p:animEffect>
                                    <p:anim calcmode="lin" valueType="num">
                                      <p:cBhvr>
                                        <p:cTn id="45" dur="1000" fill="hold"/>
                                        <p:tgtEl>
                                          <p:spTgt spid="12">
                                            <p:graphicEl>
                                              <a:dgm id="{E40895F9-A2DE-41CC-9653-7AAD02379517}"/>
                                            </p:graphicEl>
                                          </p:spTgt>
                                        </p:tgtEl>
                                        <p:attrNameLst>
                                          <p:attrName>ppt_x</p:attrName>
                                        </p:attrNameLst>
                                      </p:cBhvr>
                                      <p:tavLst>
                                        <p:tav tm="0">
                                          <p:val>
                                            <p:strVal val="#ppt_x"/>
                                          </p:val>
                                        </p:tav>
                                        <p:tav tm="100000">
                                          <p:val>
                                            <p:strVal val="#ppt_x"/>
                                          </p:val>
                                        </p:tav>
                                      </p:tavLst>
                                    </p:anim>
                                    <p:anim calcmode="lin" valueType="num">
                                      <p:cBhvr>
                                        <p:cTn id="46" dur="1000" fill="hold"/>
                                        <p:tgtEl>
                                          <p:spTgt spid="12">
                                            <p:graphicEl>
                                              <a:dgm id="{E40895F9-A2DE-41CC-9653-7AAD02379517}"/>
                                            </p:graphic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2">
                                            <p:graphicEl>
                                              <a:dgm id="{E2759B4E-F7B4-43A0-9E4C-8DD22AB0714D}"/>
                                            </p:graphicEl>
                                          </p:spTgt>
                                        </p:tgtEl>
                                        <p:attrNameLst>
                                          <p:attrName>style.visibility</p:attrName>
                                        </p:attrNameLst>
                                      </p:cBhvr>
                                      <p:to>
                                        <p:strVal val="visible"/>
                                      </p:to>
                                    </p:set>
                                    <p:animEffect transition="in" filter="fade">
                                      <p:cBhvr>
                                        <p:cTn id="49" dur="1000"/>
                                        <p:tgtEl>
                                          <p:spTgt spid="12">
                                            <p:graphicEl>
                                              <a:dgm id="{E2759B4E-F7B4-43A0-9E4C-8DD22AB0714D}"/>
                                            </p:graphicEl>
                                          </p:spTgt>
                                        </p:tgtEl>
                                      </p:cBhvr>
                                    </p:animEffect>
                                    <p:anim calcmode="lin" valueType="num">
                                      <p:cBhvr>
                                        <p:cTn id="50" dur="1000" fill="hold"/>
                                        <p:tgtEl>
                                          <p:spTgt spid="12">
                                            <p:graphicEl>
                                              <a:dgm id="{E2759B4E-F7B4-43A0-9E4C-8DD22AB0714D}"/>
                                            </p:graphicEl>
                                          </p:spTgt>
                                        </p:tgtEl>
                                        <p:attrNameLst>
                                          <p:attrName>ppt_x</p:attrName>
                                        </p:attrNameLst>
                                      </p:cBhvr>
                                      <p:tavLst>
                                        <p:tav tm="0">
                                          <p:val>
                                            <p:strVal val="#ppt_x"/>
                                          </p:val>
                                        </p:tav>
                                        <p:tav tm="100000">
                                          <p:val>
                                            <p:strVal val="#ppt_x"/>
                                          </p:val>
                                        </p:tav>
                                      </p:tavLst>
                                    </p:anim>
                                    <p:anim calcmode="lin" valueType="num">
                                      <p:cBhvr>
                                        <p:cTn id="51" dur="1000" fill="hold"/>
                                        <p:tgtEl>
                                          <p:spTgt spid="12">
                                            <p:graphicEl>
                                              <a:dgm id="{E2759B4E-F7B4-43A0-9E4C-8DD22AB0714D}"/>
                                            </p:graphic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2">
                                            <p:graphicEl>
                                              <a:dgm id="{A06CD242-42D8-4CFC-8FF7-716B1DDEB228}"/>
                                            </p:graphicEl>
                                          </p:spTgt>
                                        </p:tgtEl>
                                        <p:attrNameLst>
                                          <p:attrName>style.visibility</p:attrName>
                                        </p:attrNameLst>
                                      </p:cBhvr>
                                      <p:to>
                                        <p:strVal val="visible"/>
                                      </p:to>
                                    </p:set>
                                    <p:animEffect transition="in" filter="fade">
                                      <p:cBhvr>
                                        <p:cTn id="54" dur="1000"/>
                                        <p:tgtEl>
                                          <p:spTgt spid="12">
                                            <p:graphicEl>
                                              <a:dgm id="{A06CD242-42D8-4CFC-8FF7-716B1DDEB228}"/>
                                            </p:graphicEl>
                                          </p:spTgt>
                                        </p:tgtEl>
                                      </p:cBhvr>
                                    </p:animEffect>
                                    <p:anim calcmode="lin" valueType="num">
                                      <p:cBhvr>
                                        <p:cTn id="55" dur="1000" fill="hold"/>
                                        <p:tgtEl>
                                          <p:spTgt spid="12">
                                            <p:graphicEl>
                                              <a:dgm id="{A06CD242-42D8-4CFC-8FF7-716B1DDEB228}"/>
                                            </p:graphicEl>
                                          </p:spTgt>
                                        </p:tgtEl>
                                        <p:attrNameLst>
                                          <p:attrName>ppt_x</p:attrName>
                                        </p:attrNameLst>
                                      </p:cBhvr>
                                      <p:tavLst>
                                        <p:tav tm="0">
                                          <p:val>
                                            <p:strVal val="#ppt_x"/>
                                          </p:val>
                                        </p:tav>
                                        <p:tav tm="100000">
                                          <p:val>
                                            <p:strVal val="#ppt_x"/>
                                          </p:val>
                                        </p:tav>
                                      </p:tavLst>
                                    </p:anim>
                                    <p:anim calcmode="lin" valueType="num">
                                      <p:cBhvr>
                                        <p:cTn id="56" dur="1000" fill="hold"/>
                                        <p:tgtEl>
                                          <p:spTgt spid="12">
                                            <p:graphicEl>
                                              <a:dgm id="{A06CD242-42D8-4CFC-8FF7-716B1DDEB228}"/>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animBg="1"/>
      <p:bldGraphic spid="12" grpId="0">
        <p:bldSub>
          <a:bldDgm bld="one"/>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bg1">
                <a:alpha val="58000"/>
              </a:schemeClr>
            </a:gs>
            <a:gs pos="0">
              <a:srgbClr val="99CCFF"/>
            </a:gs>
            <a:gs pos="13000">
              <a:srgbClr val="9966FF">
                <a:alpha val="11000"/>
              </a:srgbClr>
            </a:gs>
            <a:gs pos="68000">
              <a:srgbClr val="CC99FF">
                <a:alpha val="22000"/>
              </a:srgbClr>
            </a:gs>
            <a:gs pos="89000">
              <a:srgbClr val="99CCFF">
                <a:alpha val="66000"/>
              </a:srgbClr>
            </a:gs>
            <a:gs pos="100000">
              <a:srgbClr val="CCCCFF"/>
            </a:gs>
          </a:gsLst>
          <a:lin ang="5400000" scaled="0"/>
        </a:gradFill>
        <a:effectLst/>
      </p:bgPr>
    </p:bg>
    <p:spTree>
      <p:nvGrpSpPr>
        <p:cNvPr id="1" name=""/>
        <p:cNvGrpSpPr/>
        <p:nvPr/>
      </p:nvGrpSpPr>
      <p:grpSpPr>
        <a:xfrm>
          <a:off x="0" y="0"/>
          <a:ext cx="0" cy="0"/>
          <a:chOff x="0" y="0"/>
          <a:chExt cx="0" cy="0"/>
        </a:xfrm>
      </p:grpSpPr>
      <p:grpSp>
        <p:nvGrpSpPr>
          <p:cNvPr id="77" name="组合 76"/>
          <p:cNvGrpSpPr>
            <a:grpSpLocks/>
          </p:cNvGrpSpPr>
          <p:nvPr/>
        </p:nvGrpSpPr>
        <p:grpSpPr bwMode="auto">
          <a:xfrm>
            <a:off x="7026270" y="1438275"/>
            <a:ext cx="1116148" cy="1073150"/>
            <a:chOff x="7026060" y="1437835"/>
            <a:chExt cx="1116596" cy="1073578"/>
          </a:xfrm>
        </p:grpSpPr>
        <p:sp>
          <p:nvSpPr>
            <p:cNvPr id="60" name="椭圆 59"/>
            <p:cNvSpPr/>
            <p:nvPr/>
          </p:nvSpPr>
          <p:spPr>
            <a:xfrm>
              <a:off x="7026060" y="1437835"/>
              <a:ext cx="1073580" cy="10735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2" name="文本框 23"/>
            <p:cNvSpPr txBox="1">
              <a:spLocks noChangeArrowheads="1"/>
            </p:cNvSpPr>
            <p:nvPr/>
          </p:nvSpPr>
          <p:spPr bwMode="auto">
            <a:xfrm>
              <a:off x="7034216" y="1690151"/>
              <a:ext cx="1108440" cy="4618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 typeface="Arial" charset="0"/>
                <a:buNone/>
              </a:pP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金新月</a:t>
              </a:r>
            </a:p>
          </p:txBody>
        </p:sp>
        <p:sp>
          <p:nvSpPr>
            <p:cNvPr id="16403" name="文本框 29"/>
            <p:cNvSpPr txBox="1">
              <a:spLocks noChangeArrowheads="1"/>
            </p:cNvSpPr>
            <p:nvPr/>
          </p:nvSpPr>
          <p:spPr bwMode="auto">
            <a:xfrm>
              <a:off x="7470447" y="2060603"/>
              <a:ext cx="184804" cy="3694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 typeface="Arial" charset="0"/>
                <a:buNone/>
              </a:pPr>
              <a:endParaRPr lang="zh-CN" altLang="zh-CN"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2" name="矩形 61"/>
          <p:cNvSpPr/>
          <p:nvPr/>
        </p:nvSpPr>
        <p:spPr>
          <a:xfrm>
            <a:off x="8272463" y="1444762"/>
            <a:ext cx="3397250" cy="1015663"/>
          </a:xfrm>
          <a:prstGeom prst="rect">
            <a:avLst/>
          </a:prstGeom>
          <a:solidFill>
            <a:schemeClr val="accent1">
              <a:lumMod val="20000"/>
              <a:lumOff val="80000"/>
            </a:schemeClr>
          </a:solidFill>
        </p:spPr>
        <p:txBody>
          <a:bodyPr>
            <a:spAutoFit/>
          </a:bodyPr>
          <a:lstStyle/>
          <a:p>
            <a:pPr eaLnBrk="1" fontAlgn="auto" hangingPunct="1">
              <a:spcBef>
                <a:spcPts val="0"/>
              </a:spcBef>
              <a:spcAft>
                <a:spcPts val="0"/>
              </a:spcAft>
              <a:defRPr/>
            </a:pPr>
            <a:r>
              <a:rPr lang="zh-CN" altLang="en-US" sz="2000" dirty="0">
                <a:latin typeface="楷体" pitchFamily="49" charset="-122"/>
                <a:ea typeface="楷体" pitchFamily="49" charset="-122"/>
                <a:sym typeface="微软雅黑" panose="020B0503020204020204" pitchFamily="34" charset="-122"/>
              </a:rPr>
              <a:t>位于西南亚的阿富汗、巴基斯坦、伊朗三国接壤地区</a:t>
            </a:r>
            <a:r>
              <a:rPr lang="en-US" altLang="zh-CN" sz="2000" dirty="0">
                <a:latin typeface="楷体" pitchFamily="49" charset="-122"/>
                <a:ea typeface="楷体" pitchFamily="49" charset="-122"/>
                <a:sym typeface="微软雅黑" panose="020B0503020204020204" pitchFamily="34" charset="-122"/>
              </a:rPr>
              <a:t>,</a:t>
            </a:r>
            <a:r>
              <a:rPr lang="zh-CN" altLang="en-US" sz="2000" dirty="0">
                <a:latin typeface="楷体" pitchFamily="49" charset="-122"/>
                <a:ea typeface="楷体" pitchFamily="49" charset="-122"/>
                <a:sym typeface="微软雅黑" panose="020B0503020204020204" pitchFamily="34" charset="-122"/>
              </a:rPr>
              <a:t>是世界鸦片生产的另一在产地</a:t>
            </a:r>
            <a:r>
              <a:rPr lang="zh-CN" altLang="en-US" sz="2000" dirty="0" smtClean="0">
                <a:latin typeface="楷体" pitchFamily="49" charset="-122"/>
                <a:ea typeface="楷体" pitchFamily="49" charset="-122"/>
                <a:sym typeface="微软雅黑" panose="020B0503020204020204" pitchFamily="34" charset="-122"/>
              </a:rPr>
              <a:t>。</a:t>
            </a:r>
            <a:endParaRPr lang="zh-CN" altLang="en-US" sz="2000" dirty="0">
              <a:latin typeface="楷体" pitchFamily="49" charset="-122"/>
              <a:ea typeface="楷体" pitchFamily="49" charset="-122"/>
              <a:sym typeface="微软雅黑" panose="020B0503020204020204" pitchFamily="34" charset="-122"/>
            </a:endParaRPr>
          </a:p>
        </p:txBody>
      </p:sp>
      <p:grpSp>
        <p:nvGrpSpPr>
          <p:cNvPr id="78" name="组合 77"/>
          <p:cNvGrpSpPr>
            <a:grpSpLocks/>
          </p:cNvGrpSpPr>
          <p:nvPr/>
        </p:nvGrpSpPr>
        <p:grpSpPr bwMode="auto">
          <a:xfrm>
            <a:off x="7008843" y="2898775"/>
            <a:ext cx="1107997" cy="1073150"/>
            <a:chOff x="7008622" y="2898238"/>
            <a:chExt cx="1108441" cy="1073578"/>
          </a:xfrm>
        </p:grpSpPr>
        <p:sp>
          <p:nvSpPr>
            <p:cNvPr id="64" name="椭圆 63"/>
            <p:cNvSpPr/>
            <p:nvPr/>
          </p:nvSpPr>
          <p:spPr>
            <a:xfrm>
              <a:off x="7026060" y="2898238"/>
              <a:ext cx="1073580" cy="10735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9" name="文本框 23"/>
            <p:cNvSpPr txBox="1">
              <a:spLocks noChangeArrowheads="1"/>
            </p:cNvSpPr>
            <p:nvPr/>
          </p:nvSpPr>
          <p:spPr bwMode="auto">
            <a:xfrm>
              <a:off x="7008622" y="3167491"/>
              <a:ext cx="1108441" cy="4618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 typeface="Arial" charset="0"/>
                <a:buNone/>
              </a:pPr>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金三角</a:t>
              </a:r>
              <a:endPar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0" name="文本框 29"/>
            <p:cNvSpPr txBox="1">
              <a:spLocks noChangeArrowheads="1"/>
            </p:cNvSpPr>
            <p:nvPr/>
          </p:nvSpPr>
          <p:spPr bwMode="auto">
            <a:xfrm>
              <a:off x="7470446" y="3521006"/>
              <a:ext cx="184805" cy="3694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 typeface="Arial" charset="0"/>
                <a:buNone/>
              </a:pPr>
              <a:endParaRPr lang="zh-CN" altLang="zh-CN"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7" name="矩形 66"/>
          <p:cNvSpPr/>
          <p:nvPr/>
        </p:nvSpPr>
        <p:spPr>
          <a:xfrm>
            <a:off x="8272463" y="2506201"/>
            <a:ext cx="3397250" cy="2246769"/>
          </a:xfrm>
          <a:prstGeom prst="rect">
            <a:avLst/>
          </a:prstGeom>
          <a:solidFill>
            <a:schemeClr val="accent2">
              <a:lumMod val="20000"/>
              <a:lumOff val="80000"/>
            </a:schemeClr>
          </a:solidFill>
        </p:spPr>
        <p:txBody>
          <a:bodyPr wrap="square">
            <a:spAutoFit/>
          </a:bodyPr>
          <a:lstStyle/>
          <a:p>
            <a:pPr eaLnBrk="1" fontAlgn="auto" hangingPunct="1">
              <a:spcBef>
                <a:spcPts val="0"/>
              </a:spcBef>
              <a:spcAft>
                <a:spcPts val="0"/>
              </a:spcAft>
              <a:defRPr/>
            </a:pPr>
            <a:r>
              <a:rPr lang="zh-CN" altLang="en-US" sz="2000" dirty="0">
                <a:latin typeface="楷体" pitchFamily="49" charset="-122"/>
                <a:ea typeface="楷体" pitchFamily="49" charset="-122"/>
                <a:sym typeface="微软雅黑" panose="020B0503020204020204" pitchFamily="34" charset="-122"/>
              </a:rPr>
              <a:t>位于老挝、泰国、缅甸三个国家的接壤地区。因盛产鸦片</a:t>
            </a:r>
            <a:r>
              <a:rPr lang="en-US" altLang="zh-CN" sz="2000" dirty="0">
                <a:latin typeface="楷体" pitchFamily="49" charset="-122"/>
                <a:ea typeface="楷体" pitchFamily="49" charset="-122"/>
                <a:sym typeface="微软雅黑" panose="020B0503020204020204" pitchFamily="34" charset="-122"/>
              </a:rPr>
              <a:t>,</a:t>
            </a:r>
            <a:r>
              <a:rPr lang="zh-CN" altLang="en-US" sz="2000" dirty="0">
                <a:latin typeface="楷体" pitchFamily="49" charset="-122"/>
                <a:ea typeface="楷体" pitchFamily="49" charset="-122"/>
                <a:sym typeface="微软雅黑" panose="020B0503020204020204" pitchFamily="34" charset="-122"/>
              </a:rPr>
              <a:t>以“金三角”在世界著称。“金三角”的毒品主要产于缅甸</a:t>
            </a:r>
            <a:r>
              <a:rPr lang="en-US" altLang="zh-CN" sz="2000" dirty="0">
                <a:latin typeface="楷体" pitchFamily="49" charset="-122"/>
                <a:ea typeface="楷体" pitchFamily="49" charset="-122"/>
                <a:sym typeface="微软雅黑" panose="020B0503020204020204" pitchFamily="34" charset="-122"/>
              </a:rPr>
              <a:t>,</a:t>
            </a:r>
            <a:r>
              <a:rPr lang="zh-CN" altLang="en-US" sz="2000" dirty="0">
                <a:latin typeface="楷体" pitchFamily="49" charset="-122"/>
                <a:ea typeface="楷体" pitchFamily="49" charset="-122"/>
                <a:sym typeface="微软雅黑" panose="020B0503020204020204" pitchFamily="34" charset="-122"/>
              </a:rPr>
              <a:t>缅甸与我国有漫长的边境线</a:t>
            </a:r>
            <a:r>
              <a:rPr lang="en-US" altLang="zh-CN" sz="2000" dirty="0">
                <a:latin typeface="楷体" pitchFamily="49" charset="-122"/>
                <a:ea typeface="楷体" pitchFamily="49" charset="-122"/>
                <a:sym typeface="微软雅黑" panose="020B0503020204020204" pitchFamily="34" charset="-122"/>
              </a:rPr>
              <a:t>,</a:t>
            </a:r>
            <a:r>
              <a:rPr lang="zh-CN" altLang="en-US" sz="2000" dirty="0">
                <a:latin typeface="楷体" pitchFamily="49" charset="-122"/>
                <a:ea typeface="楷体" pitchFamily="49" charset="-122"/>
                <a:sym typeface="微软雅黑" panose="020B0503020204020204" pitchFamily="34" charset="-122"/>
              </a:rPr>
              <a:t>是我国海洛因来源的主要毒源地</a:t>
            </a:r>
            <a:r>
              <a:rPr lang="zh-CN" altLang="en-US" sz="2000" dirty="0" smtClean="0">
                <a:latin typeface="楷体" pitchFamily="49" charset="-122"/>
                <a:ea typeface="楷体" pitchFamily="49" charset="-122"/>
                <a:sym typeface="微软雅黑" panose="020B0503020204020204" pitchFamily="34" charset="-122"/>
              </a:rPr>
              <a:t>。</a:t>
            </a:r>
            <a:endParaRPr lang="zh-CN" altLang="en-US" sz="2000" dirty="0">
              <a:latin typeface="楷体" pitchFamily="49" charset="-122"/>
              <a:ea typeface="楷体" pitchFamily="49" charset="-122"/>
              <a:sym typeface="微软雅黑" panose="020B0503020204020204" pitchFamily="34" charset="-122"/>
            </a:endParaRPr>
          </a:p>
        </p:txBody>
      </p:sp>
      <p:grpSp>
        <p:nvGrpSpPr>
          <p:cNvPr id="79" name="组合 78"/>
          <p:cNvGrpSpPr>
            <a:grpSpLocks/>
          </p:cNvGrpSpPr>
          <p:nvPr/>
        </p:nvGrpSpPr>
        <p:grpSpPr bwMode="auto">
          <a:xfrm>
            <a:off x="7026276" y="4359275"/>
            <a:ext cx="1116148" cy="1073150"/>
            <a:chOff x="7026060" y="4358640"/>
            <a:chExt cx="1116595" cy="1073578"/>
          </a:xfrm>
        </p:grpSpPr>
        <p:sp>
          <p:nvSpPr>
            <p:cNvPr id="69" name="椭圆 68"/>
            <p:cNvSpPr/>
            <p:nvPr/>
          </p:nvSpPr>
          <p:spPr>
            <a:xfrm>
              <a:off x="7026060" y="4358640"/>
              <a:ext cx="1073580" cy="107357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6" name="文本框 23"/>
            <p:cNvSpPr txBox="1">
              <a:spLocks noChangeArrowheads="1"/>
            </p:cNvSpPr>
            <p:nvPr/>
          </p:nvSpPr>
          <p:spPr bwMode="auto">
            <a:xfrm>
              <a:off x="7034214" y="4605874"/>
              <a:ext cx="1108441" cy="4618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 typeface="Arial" charset="0"/>
                <a:buNone/>
              </a:pPr>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银三角</a:t>
              </a:r>
              <a:endPar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7" name="文本框 29"/>
            <p:cNvSpPr txBox="1">
              <a:spLocks noChangeArrowheads="1"/>
            </p:cNvSpPr>
            <p:nvPr/>
          </p:nvSpPr>
          <p:spPr bwMode="auto">
            <a:xfrm>
              <a:off x="7470447" y="4981408"/>
              <a:ext cx="184804" cy="3694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 typeface="Arial" charset="0"/>
                <a:buNone/>
              </a:pPr>
              <a:endParaRPr lang="zh-CN" altLang="zh-CN"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2" name="矩形 71"/>
          <p:cNvSpPr/>
          <p:nvPr/>
        </p:nvSpPr>
        <p:spPr>
          <a:xfrm>
            <a:off x="8272463" y="4865812"/>
            <a:ext cx="3397250" cy="1015663"/>
          </a:xfrm>
          <a:prstGeom prst="rect">
            <a:avLst/>
          </a:prstGeom>
          <a:solidFill>
            <a:schemeClr val="accent5">
              <a:lumMod val="20000"/>
              <a:lumOff val="80000"/>
            </a:schemeClr>
          </a:solidFill>
        </p:spPr>
        <p:txBody>
          <a:bodyPr>
            <a:spAutoFit/>
          </a:bodyPr>
          <a:lstStyle/>
          <a:p>
            <a:pPr eaLnBrk="1" fontAlgn="auto" hangingPunct="1">
              <a:spcBef>
                <a:spcPts val="0"/>
              </a:spcBef>
              <a:spcAft>
                <a:spcPts val="0"/>
              </a:spcAft>
              <a:defRPr/>
            </a:pPr>
            <a:r>
              <a:rPr lang="zh-CN" altLang="en-US" sz="2000" dirty="0" smtClean="0">
                <a:latin typeface="楷体" pitchFamily="49" charset="-122"/>
                <a:ea typeface="楷体" pitchFamily="49" charset="-122"/>
                <a:sym typeface="微软雅黑" panose="020B0503020204020204" pitchFamily="34" charset="-122"/>
              </a:rPr>
              <a:t>位于</a:t>
            </a:r>
            <a:r>
              <a:rPr lang="zh-CN" altLang="en-US" sz="2000" dirty="0">
                <a:latin typeface="楷体" pitchFamily="49" charset="-122"/>
                <a:ea typeface="楷体" pitchFamily="49" charset="-122"/>
                <a:sym typeface="微软雅黑" panose="020B0503020204020204" pitchFamily="34" charset="-122"/>
              </a:rPr>
              <a:t>南美</a:t>
            </a:r>
            <a:r>
              <a:rPr lang="en-US" altLang="zh-CN" sz="2000" dirty="0">
                <a:latin typeface="楷体" pitchFamily="49" charset="-122"/>
                <a:ea typeface="楷体" pitchFamily="49" charset="-122"/>
                <a:sym typeface="微软雅黑" panose="020B0503020204020204" pitchFamily="34" charset="-122"/>
              </a:rPr>
              <a:t>,</a:t>
            </a:r>
            <a:r>
              <a:rPr lang="zh-CN" altLang="en-US" sz="2000" dirty="0">
                <a:latin typeface="楷体" pitchFamily="49" charset="-122"/>
                <a:ea typeface="楷体" pitchFamily="49" charset="-122"/>
                <a:sym typeface="微软雅黑" panose="020B0503020204020204" pitchFamily="34" charset="-122"/>
              </a:rPr>
              <a:t>盛产古柯、可卡因。可卡因为白色粉末</a:t>
            </a:r>
            <a:r>
              <a:rPr lang="en-US" altLang="zh-CN" sz="2000" dirty="0">
                <a:latin typeface="楷体" pitchFamily="49" charset="-122"/>
                <a:ea typeface="楷体" pitchFamily="49" charset="-122"/>
                <a:sym typeface="微软雅黑" panose="020B0503020204020204" pitchFamily="34" charset="-122"/>
              </a:rPr>
              <a:t>,</a:t>
            </a:r>
            <a:r>
              <a:rPr lang="zh-CN" altLang="en-US" sz="2000" dirty="0">
                <a:latin typeface="楷体" pitchFamily="49" charset="-122"/>
                <a:ea typeface="楷体" pitchFamily="49" charset="-122"/>
                <a:sym typeface="微软雅黑" panose="020B0503020204020204" pitchFamily="34" charset="-122"/>
              </a:rPr>
              <a:t>人们便将该地区称为“银三角”</a:t>
            </a:r>
            <a:r>
              <a:rPr lang="zh-CN" altLang="en-US" sz="2000" dirty="0" smtClean="0">
                <a:latin typeface="楷体" pitchFamily="49" charset="-122"/>
                <a:ea typeface="楷体" pitchFamily="49" charset="-122"/>
                <a:sym typeface="微软雅黑" panose="020B0503020204020204" pitchFamily="34" charset="-122"/>
              </a:rPr>
              <a:t>。</a:t>
            </a:r>
            <a:endParaRPr lang="en-US" altLang="zh-CN" sz="2000" dirty="0">
              <a:latin typeface="楷体" pitchFamily="49" charset="-122"/>
              <a:ea typeface="楷体" pitchFamily="49" charset="-122"/>
              <a:sym typeface="微软雅黑" panose="020B0503020204020204" pitchFamily="34" charset="-122"/>
            </a:endParaRPr>
          </a:p>
        </p:txBody>
      </p:sp>
      <p:pic>
        <p:nvPicPr>
          <p:cNvPr id="2" name="图片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34390" y="2511425"/>
            <a:ext cx="5520690" cy="3601893"/>
          </a:xfrm>
          <a:prstGeom prst="rect">
            <a:avLst/>
          </a:prstGeom>
        </p:spPr>
      </p:pic>
      <p:sp>
        <p:nvSpPr>
          <p:cNvPr id="3" name="TextBox 2"/>
          <p:cNvSpPr txBox="1"/>
          <p:nvPr/>
        </p:nvSpPr>
        <p:spPr>
          <a:xfrm>
            <a:off x="834390" y="1676844"/>
            <a:ext cx="5520690" cy="523220"/>
          </a:xfrm>
          <a:prstGeom prst="rect">
            <a:avLst/>
          </a:prstGeom>
          <a:noFill/>
        </p:spPr>
        <p:txBody>
          <a:bodyPr wrap="square" rtlCol="0">
            <a:spAutoFit/>
          </a:bodyPr>
          <a:lstStyle/>
          <a:p>
            <a:r>
              <a:rPr lang="zh-CN" altLang="en-US" sz="2800" dirty="0" smtClean="0">
                <a:latin typeface="微软雅黑 Light" panose="020B0502040204020203" pitchFamily="34" charset="-122"/>
                <a:ea typeface="微软雅黑 Light" panose="020B0502040204020203" pitchFamily="34" charset="-122"/>
              </a:rPr>
              <a:t>（</a:t>
            </a:r>
            <a:r>
              <a:rPr lang="en-US" altLang="zh-CN" sz="2800" dirty="0" smtClean="0">
                <a:latin typeface="微软雅黑 Light" panose="020B0502040204020203" pitchFamily="34" charset="-122"/>
                <a:ea typeface="微软雅黑 Light" panose="020B0502040204020203" pitchFamily="34" charset="-122"/>
              </a:rPr>
              <a:t>1</a:t>
            </a:r>
            <a:r>
              <a:rPr lang="zh-CN" altLang="en-US" sz="2800" dirty="0" smtClean="0">
                <a:latin typeface="微软雅黑 Light" panose="020B0502040204020203" pitchFamily="34" charset="-122"/>
                <a:ea typeface="微软雅黑 Light" panose="020B0502040204020203" pitchFamily="34" charset="-122"/>
              </a:rPr>
              <a:t>）、世界三大毒品产地</a:t>
            </a:r>
            <a:endParaRPr lang="zh-CN" altLang="en-US" sz="2800" dirty="0">
              <a:latin typeface="微软雅黑 Light" panose="020B0502040204020203" pitchFamily="34" charset="-122"/>
              <a:ea typeface="微软雅黑 Light" panose="020B0502040204020203" pitchFamily="34" charset="-122"/>
            </a:endParaRPr>
          </a:p>
        </p:txBody>
      </p:sp>
      <p:sp>
        <p:nvSpPr>
          <p:cNvPr id="52" name="TextBox 51"/>
          <p:cNvSpPr txBox="1"/>
          <p:nvPr/>
        </p:nvSpPr>
        <p:spPr>
          <a:xfrm>
            <a:off x="3396615" y="594358"/>
            <a:ext cx="5334001" cy="769441"/>
          </a:xfrm>
          <a:prstGeom prst="rect">
            <a:avLst/>
          </a:prstGeom>
          <a:solidFill>
            <a:schemeClr val="tx2">
              <a:lumMod val="40000"/>
              <a:lumOff val="60000"/>
            </a:schemeClr>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2</a:t>
            </a:r>
            <a:r>
              <a:rPr lang="zh-CN" altLang="en-US" sz="4400" dirty="0" smtClean="0">
                <a:latin typeface="微软雅黑 Light" panose="020B0502040204020203" pitchFamily="34" charset="-122"/>
                <a:ea typeface="微软雅黑 Light" panose="020B0502040204020203" pitchFamily="34" charset="-122"/>
              </a:rPr>
              <a:t>、毒品的</a:t>
            </a:r>
            <a:r>
              <a:rPr lang="zh-CN" altLang="en-US" sz="4400" dirty="0">
                <a:latin typeface="微软雅黑 Light" panose="020B0502040204020203" pitchFamily="34" charset="-122"/>
                <a:ea typeface="微软雅黑 Light" panose="020B0502040204020203" pitchFamily="34" charset="-122"/>
              </a:rPr>
              <a:t>扩散</a:t>
            </a:r>
            <a:r>
              <a:rPr lang="zh-CN" altLang="en-US" sz="4400" dirty="0" smtClean="0">
                <a:latin typeface="微软雅黑 Light" panose="020B0502040204020203" pitchFamily="34" charset="-122"/>
                <a:ea typeface="微软雅黑 Light" panose="020B0502040204020203" pitchFamily="34" charset="-122"/>
              </a:rPr>
              <a:t>现状</a:t>
            </a:r>
            <a:endParaRPr lang="zh-CN" altLang="en-US" sz="4400" dirty="0">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0-#ppt_w/2"/>
                                          </p:val>
                                        </p:tav>
                                        <p:tav tm="100000">
                                          <p:val>
                                            <p:strVal val="#ppt_x"/>
                                          </p:val>
                                        </p:tav>
                                      </p:tavLst>
                                    </p:anim>
                                    <p:anim calcmode="lin" valueType="num">
                                      <p:cBhvr additive="base">
                                        <p:cTn id="8" dur="500" fill="hold"/>
                                        <p:tgtEl>
                                          <p:spTgt spid="52"/>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77"/>
                                        </p:tgtEl>
                                        <p:attrNameLst>
                                          <p:attrName>style.visibility</p:attrName>
                                        </p:attrNameLst>
                                      </p:cBhvr>
                                      <p:to>
                                        <p:strVal val="visible"/>
                                      </p:to>
                                    </p:set>
                                    <p:anim calcmode="lin" valueType="num">
                                      <p:cBhvr>
                                        <p:cTn id="21" dur="500" fill="hold"/>
                                        <p:tgtEl>
                                          <p:spTgt spid="77"/>
                                        </p:tgtEl>
                                        <p:attrNameLst>
                                          <p:attrName>ppt_w</p:attrName>
                                        </p:attrNameLst>
                                      </p:cBhvr>
                                      <p:tavLst>
                                        <p:tav tm="0">
                                          <p:val>
                                            <p:fltVal val="0"/>
                                          </p:val>
                                        </p:tav>
                                        <p:tav tm="100000">
                                          <p:val>
                                            <p:strVal val="#ppt_w"/>
                                          </p:val>
                                        </p:tav>
                                      </p:tavLst>
                                    </p:anim>
                                    <p:anim calcmode="lin" valueType="num">
                                      <p:cBhvr>
                                        <p:cTn id="22" dur="500" fill="hold"/>
                                        <p:tgtEl>
                                          <p:spTgt spid="77"/>
                                        </p:tgtEl>
                                        <p:attrNameLst>
                                          <p:attrName>ppt_h</p:attrName>
                                        </p:attrNameLst>
                                      </p:cBhvr>
                                      <p:tavLst>
                                        <p:tav tm="0">
                                          <p:val>
                                            <p:fltVal val="0"/>
                                          </p:val>
                                        </p:tav>
                                        <p:tav tm="100000">
                                          <p:val>
                                            <p:strVal val="#ppt_h"/>
                                          </p:val>
                                        </p:tav>
                                      </p:tavLst>
                                    </p:anim>
                                    <p:animEffect transition="in" filter="fade">
                                      <p:cBhvr>
                                        <p:cTn id="23" dur="500"/>
                                        <p:tgtEl>
                                          <p:spTgt spid="7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wipe(left)">
                                      <p:cBhvr>
                                        <p:cTn id="26" dur="500"/>
                                        <p:tgtEl>
                                          <p:spTgt spid="62"/>
                                        </p:tgtEl>
                                      </p:cBhvr>
                                    </p:animEffect>
                                  </p:childTnLst>
                                </p:cTn>
                              </p:par>
                            </p:childTnLst>
                          </p:cTn>
                        </p:par>
                        <p:par>
                          <p:cTn id="27" fill="hold" nodeType="afterGroup">
                            <p:stCondLst>
                              <p:cond delay="1500"/>
                            </p:stCondLst>
                            <p:childTnLst>
                              <p:par>
                                <p:cTn id="28" presetID="53" presetClass="entr" presetSubtype="16" fill="hold" nodeType="afterEffect">
                                  <p:stCondLst>
                                    <p:cond delay="0"/>
                                  </p:stCondLst>
                                  <p:childTnLst>
                                    <p:set>
                                      <p:cBhvr>
                                        <p:cTn id="29" dur="1" fill="hold">
                                          <p:stCondLst>
                                            <p:cond delay="0"/>
                                          </p:stCondLst>
                                        </p:cTn>
                                        <p:tgtEl>
                                          <p:spTgt spid="78"/>
                                        </p:tgtEl>
                                        <p:attrNameLst>
                                          <p:attrName>style.visibility</p:attrName>
                                        </p:attrNameLst>
                                      </p:cBhvr>
                                      <p:to>
                                        <p:strVal val="visible"/>
                                      </p:to>
                                    </p:set>
                                    <p:anim calcmode="lin" valueType="num">
                                      <p:cBhvr>
                                        <p:cTn id="30" dur="500" fill="hold"/>
                                        <p:tgtEl>
                                          <p:spTgt spid="78"/>
                                        </p:tgtEl>
                                        <p:attrNameLst>
                                          <p:attrName>ppt_w</p:attrName>
                                        </p:attrNameLst>
                                      </p:cBhvr>
                                      <p:tavLst>
                                        <p:tav tm="0">
                                          <p:val>
                                            <p:fltVal val="0"/>
                                          </p:val>
                                        </p:tav>
                                        <p:tav tm="100000">
                                          <p:val>
                                            <p:strVal val="#ppt_w"/>
                                          </p:val>
                                        </p:tav>
                                      </p:tavLst>
                                    </p:anim>
                                    <p:anim calcmode="lin" valueType="num">
                                      <p:cBhvr>
                                        <p:cTn id="31" dur="500" fill="hold"/>
                                        <p:tgtEl>
                                          <p:spTgt spid="78"/>
                                        </p:tgtEl>
                                        <p:attrNameLst>
                                          <p:attrName>ppt_h</p:attrName>
                                        </p:attrNameLst>
                                      </p:cBhvr>
                                      <p:tavLst>
                                        <p:tav tm="0">
                                          <p:val>
                                            <p:fltVal val="0"/>
                                          </p:val>
                                        </p:tav>
                                        <p:tav tm="100000">
                                          <p:val>
                                            <p:strVal val="#ppt_h"/>
                                          </p:val>
                                        </p:tav>
                                      </p:tavLst>
                                    </p:anim>
                                    <p:animEffect transition="in" filter="fade">
                                      <p:cBhvr>
                                        <p:cTn id="32" dur="500"/>
                                        <p:tgtEl>
                                          <p:spTgt spid="7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ipe(left)">
                                      <p:cBhvr>
                                        <p:cTn id="35" dur="500"/>
                                        <p:tgtEl>
                                          <p:spTgt spid="67"/>
                                        </p:tgtEl>
                                      </p:cBhvr>
                                    </p:animEffect>
                                  </p:childTnLst>
                                </p:cTn>
                              </p:par>
                            </p:childTnLst>
                          </p:cTn>
                        </p:par>
                        <p:par>
                          <p:cTn id="36" fill="hold" nodeType="afterGroup">
                            <p:stCondLst>
                              <p:cond delay="2000"/>
                            </p:stCondLst>
                            <p:childTnLst>
                              <p:par>
                                <p:cTn id="37" presetID="53" presetClass="entr" presetSubtype="16" fill="hold"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p:cTn id="39" dur="500" fill="hold"/>
                                        <p:tgtEl>
                                          <p:spTgt spid="79"/>
                                        </p:tgtEl>
                                        <p:attrNameLst>
                                          <p:attrName>ppt_w</p:attrName>
                                        </p:attrNameLst>
                                      </p:cBhvr>
                                      <p:tavLst>
                                        <p:tav tm="0">
                                          <p:val>
                                            <p:fltVal val="0"/>
                                          </p:val>
                                        </p:tav>
                                        <p:tav tm="100000">
                                          <p:val>
                                            <p:strVal val="#ppt_w"/>
                                          </p:val>
                                        </p:tav>
                                      </p:tavLst>
                                    </p:anim>
                                    <p:anim calcmode="lin" valueType="num">
                                      <p:cBhvr>
                                        <p:cTn id="40" dur="500" fill="hold"/>
                                        <p:tgtEl>
                                          <p:spTgt spid="79"/>
                                        </p:tgtEl>
                                        <p:attrNameLst>
                                          <p:attrName>ppt_h</p:attrName>
                                        </p:attrNameLst>
                                      </p:cBhvr>
                                      <p:tavLst>
                                        <p:tav tm="0">
                                          <p:val>
                                            <p:fltVal val="0"/>
                                          </p:val>
                                        </p:tav>
                                        <p:tav tm="100000">
                                          <p:val>
                                            <p:strVal val="#ppt_h"/>
                                          </p:val>
                                        </p:tav>
                                      </p:tavLst>
                                    </p:anim>
                                    <p:animEffect transition="in" filter="fade">
                                      <p:cBhvr>
                                        <p:cTn id="41" dur="500"/>
                                        <p:tgtEl>
                                          <p:spTgt spid="79"/>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wipe(left)">
                                      <p:cBhvr>
                                        <p:cTn id="44"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7" grpId="0" animBg="1"/>
      <p:bldP spid="72" grpId="0" animBg="1"/>
      <p:bldP spid="3" grpId="0"/>
      <p:bldP spid="5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grpSp>
        <p:nvGrpSpPr>
          <p:cNvPr id="41" name="组合 40"/>
          <p:cNvGrpSpPr/>
          <p:nvPr/>
        </p:nvGrpSpPr>
        <p:grpSpPr>
          <a:xfrm>
            <a:off x="401639" y="2343627"/>
            <a:ext cx="5744936" cy="4118132"/>
            <a:chOff x="401638" y="982315"/>
            <a:chExt cx="6124575" cy="5065712"/>
          </a:xfrm>
          <a:solidFill>
            <a:schemeClr val="accent4"/>
          </a:solidFill>
        </p:grpSpPr>
        <p:sp>
          <p:nvSpPr>
            <p:cNvPr id="9" name="Freeform 5"/>
            <p:cNvSpPr>
              <a:spLocks/>
            </p:cNvSpPr>
            <p:nvPr/>
          </p:nvSpPr>
          <p:spPr bwMode="auto">
            <a:xfrm>
              <a:off x="2971801" y="1047402"/>
              <a:ext cx="2682875" cy="2287588"/>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6"/>
            <p:cNvSpPr>
              <a:spLocks/>
            </p:cNvSpPr>
            <p:nvPr/>
          </p:nvSpPr>
          <p:spPr bwMode="auto">
            <a:xfrm>
              <a:off x="2455863" y="2595215"/>
              <a:ext cx="1714500" cy="1449388"/>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7"/>
            <p:cNvSpPr>
              <a:spLocks/>
            </p:cNvSpPr>
            <p:nvPr/>
          </p:nvSpPr>
          <p:spPr bwMode="auto">
            <a:xfrm>
              <a:off x="3673476" y="3098452"/>
              <a:ext cx="346075" cy="571500"/>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8"/>
            <p:cNvSpPr>
              <a:spLocks/>
            </p:cNvSpPr>
            <p:nvPr/>
          </p:nvSpPr>
          <p:spPr bwMode="auto">
            <a:xfrm>
              <a:off x="401638" y="1595090"/>
              <a:ext cx="2449513" cy="1852613"/>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9"/>
            <p:cNvSpPr>
              <a:spLocks/>
            </p:cNvSpPr>
            <p:nvPr/>
          </p:nvSpPr>
          <p:spPr bwMode="auto">
            <a:xfrm>
              <a:off x="1990726" y="3049240"/>
              <a:ext cx="1525588" cy="1093788"/>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Freeform 10"/>
            <p:cNvSpPr>
              <a:spLocks/>
            </p:cNvSpPr>
            <p:nvPr/>
          </p:nvSpPr>
          <p:spPr bwMode="auto">
            <a:xfrm>
              <a:off x="2865438" y="3816002"/>
              <a:ext cx="1319213" cy="1157288"/>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solidFill>
              <a:srgbClr val="FF0000"/>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11"/>
            <p:cNvSpPr>
              <a:spLocks/>
            </p:cNvSpPr>
            <p:nvPr/>
          </p:nvSpPr>
          <p:spPr bwMode="auto">
            <a:xfrm>
              <a:off x="671513" y="3346102"/>
              <a:ext cx="2363788" cy="1435100"/>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12"/>
            <p:cNvSpPr>
              <a:spLocks/>
            </p:cNvSpPr>
            <p:nvPr/>
          </p:nvSpPr>
          <p:spPr bwMode="auto">
            <a:xfrm>
              <a:off x="2824163" y="4541490"/>
              <a:ext cx="1068388" cy="1111250"/>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solidFill>
              <a:srgbClr val="FFC000"/>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13"/>
            <p:cNvSpPr>
              <a:spLocks/>
            </p:cNvSpPr>
            <p:nvPr/>
          </p:nvSpPr>
          <p:spPr bwMode="auto">
            <a:xfrm>
              <a:off x="3590926" y="4525615"/>
              <a:ext cx="722313" cy="623888"/>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Freeform 14"/>
            <p:cNvSpPr>
              <a:spLocks/>
            </p:cNvSpPr>
            <p:nvPr/>
          </p:nvSpPr>
          <p:spPr bwMode="auto">
            <a:xfrm>
              <a:off x="3708401" y="4909790"/>
              <a:ext cx="942975" cy="717550"/>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solidFill>
              <a:srgbClr val="FFC000"/>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Freeform 15"/>
            <p:cNvSpPr>
              <a:spLocks/>
            </p:cNvSpPr>
            <p:nvPr/>
          </p:nvSpPr>
          <p:spPr bwMode="auto">
            <a:xfrm>
              <a:off x="3840163" y="4120802"/>
              <a:ext cx="533400" cy="539750"/>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reeform 16"/>
            <p:cNvSpPr>
              <a:spLocks/>
            </p:cNvSpPr>
            <p:nvPr/>
          </p:nvSpPr>
          <p:spPr bwMode="auto">
            <a:xfrm>
              <a:off x="3840163" y="3068290"/>
              <a:ext cx="608013" cy="1085850"/>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solidFill>
              <a:schemeClr val="accent4"/>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17"/>
            <p:cNvSpPr>
              <a:spLocks/>
            </p:cNvSpPr>
            <p:nvPr/>
          </p:nvSpPr>
          <p:spPr bwMode="auto">
            <a:xfrm>
              <a:off x="4365626" y="2865090"/>
              <a:ext cx="406400" cy="890588"/>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Freeform 18"/>
            <p:cNvSpPr>
              <a:spLocks/>
            </p:cNvSpPr>
            <p:nvPr/>
          </p:nvSpPr>
          <p:spPr bwMode="auto">
            <a:xfrm>
              <a:off x="4260851" y="4382740"/>
              <a:ext cx="649288" cy="752475"/>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Freeform 19"/>
            <p:cNvSpPr>
              <a:spLocks/>
            </p:cNvSpPr>
            <p:nvPr/>
          </p:nvSpPr>
          <p:spPr bwMode="auto">
            <a:xfrm>
              <a:off x="4184651" y="3950940"/>
              <a:ext cx="917575" cy="574675"/>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Freeform 20"/>
            <p:cNvSpPr>
              <a:spLocks/>
            </p:cNvSpPr>
            <p:nvPr/>
          </p:nvSpPr>
          <p:spPr bwMode="auto">
            <a:xfrm>
              <a:off x="4387851" y="5006627"/>
              <a:ext cx="954088" cy="755650"/>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solidFill>
              <a:srgbClr val="FF0000"/>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Freeform 21"/>
            <p:cNvSpPr>
              <a:spLocks/>
            </p:cNvSpPr>
            <p:nvPr/>
          </p:nvSpPr>
          <p:spPr bwMode="auto">
            <a:xfrm>
              <a:off x="4838701" y="4352577"/>
              <a:ext cx="571500" cy="777875"/>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Freeform 22"/>
            <p:cNvSpPr>
              <a:spLocks/>
            </p:cNvSpPr>
            <p:nvPr/>
          </p:nvSpPr>
          <p:spPr bwMode="auto">
            <a:xfrm>
              <a:off x="5135563" y="4555777"/>
              <a:ext cx="530225" cy="650875"/>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Freeform 23"/>
            <p:cNvSpPr>
              <a:spLocks/>
            </p:cNvSpPr>
            <p:nvPr/>
          </p:nvSpPr>
          <p:spPr bwMode="auto">
            <a:xfrm>
              <a:off x="5368926" y="4150965"/>
              <a:ext cx="458788" cy="525463"/>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solidFill>
              <a:schemeClr val="accent4"/>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Freeform 24"/>
            <p:cNvSpPr>
              <a:spLocks/>
            </p:cNvSpPr>
            <p:nvPr/>
          </p:nvSpPr>
          <p:spPr bwMode="auto">
            <a:xfrm>
              <a:off x="4929188" y="3695352"/>
              <a:ext cx="574675" cy="703263"/>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Freeform 25"/>
            <p:cNvSpPr>
              <a:spLocks/>
            </p:cNvSpPr>
            <p:nvPr/>
          </p:nvSpPr>
          <p:spPr bwMode="auto">
            <a:xfrm>
              <a:off x="5038726" y="2884140"/>
              <a:ext cx="153988" cy="217488"/>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solidFill>
              <a:srgbClr val="C8C2AC"/>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Freeform 26"/>
            <p:cNvSpPr>
              <a:spLocks/>
            </p:cNvSpPr>
            <p:nvPr/>
          </p:nvSpPr>
          <p:spPr bwMode="auto">
            <a:xfrm>
              <a:off x="4891088" y="2785715"/>
              <a:ext cx="200025" cy="214313"/>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solidFill>
              <a:srgbClr val="FF0000"/>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27"/>
            <p:cNvSpPr>
              <a:spLocks/>
            </p:cNvSpPr>
            <p:nvPr/>
          </p:nvSpPr>
          <p:spPr bwMode="auto">
            <a:xfrm>
              <a:off x="5229226" y="2361852"/>
              <a:ext cx="706438" cy="673100"/>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Freeform 28"/>
            <p:cNvSpPr>
              <a:spLocks/>
            </p:cNvSpPr>
            <p:nvPr/>
          </p:nvSpPr>
          <p:spPr bwMode="auto">
            <a:xfrm>
              <a:off x="5387976" y="1955452"/>
              <a:ext cx="1006475" cy="684213"/>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29"/>
            <p:cNvSpPr>
              <a:spLocks/>
            </p:cNvSpPr>
            <p:nvPr/>
          </p:nvSpPr>
          <p:spPr bwMode="auto">
            <a:xfrm>
              <a:off x="5173663" y="982315"/>
              <a:ext cx="1352550" cy="1233488"/>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Freeform 30"/>
            <p:cNvSpPr>
              <a:spLocks/>
            </p:cNvSpPr>
            <p:nvPr/>
          </p:nvSpPr>
          <p:spPr bwMode="auto">
            <a:xfrm>
              <a:off x="4906963" y="3188940"/>
              <a:ext cx="814388" cy="511175"/>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Freeform 31"/>
            <p:cNvSpPr>
              <a:spLocks/>
            </p:cNvSpPr>
            <p:nvPr/>
          </p:nvSpPr>
          <p:spPr bwMode="auto">
            <a:xfrm>
              <a:off x="5668963" y="4033490"/>
              <a:ext cx="128588" cy="117475"/>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Freeform 32"/>
            <p:cNvSpPr>
              <a:spLocks/>
            </p:cNvSpPr>
            <p:nvPr/>
          </p:nvSpPr>
          <p:spPr bwMode="auto">
            <a:xfrm>
              <a:off x="5072063" y="3604865"/>
              <a:ext cx="709613" cy="549275"/>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solidFill>
              <a:srgbClr val="C8C2AC"/>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Freeform 33"/>
            <p:cNvSpPr>
              <a:spLocks/>
            </p:cNvSpPr>
            <p:nvPr/>
          </p:nvSpPr>
          <p:spPr bwMode="auto">
            <a:xfrm>
              <a:off x="4700588" y="2557115"/>
              <a:ext cx="660400" cy="942975"/>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Freeform 34"/>
            <p:cNvSpPr>
              <a:spLocks/>
            </p:cNvSpPr>
            <p:nvPr/>
          </p:nvSpPr>
          <p:spPr bwMode="auto">
            <a:xfrm>
              <a:off x="4395788" y="3461990"/>
              <a:ext cx="698500" cy="688975"/>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Freeform 35"/>
            <p:cNvSpPr>
              <a:spLocks/>
            </p:cNvSpPr>
            <p:nvPr/>
          </p:nvSpPr>
          <p:spPr bwMode="auto">
            <a:xfrm>
              <a:off x="5707063" y="4932015"/>
              <a:ext cx="198438" cy="481013"/>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Freeform 36"/>
            <p:cNvSpPr>
              <a:spLocks/>
            </p:cNvSpPr>
            <p:nvPr/>
          </p:nvSpPr>
          <p:spPr bwMode="auto">
            <a:xfrm>
              <a:off x="4237038" y="5784502"/>
              <a:ext cx="309563" cy="263525"/>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7" name="组合 76"/>
          <p:cNvGrpSpPr>
            <a:grpSpLocks/>
          </p:cNvGrpSpPr>
          <p:nvPr/>
        </p:nvGrpSpPr>
        <p:grpSpPr bwMode="auto">
          <a:xfrm>
            <a:off x="6285321" y="2331406"/>
            <a:ext cx="1124963" cy="1073150"/>
            <a:chOff x="7026060" y="1437835"/>
            <a:chExt cx="1125414" cy="1073578"/>
          </a:xfrm>
        </p:grpSpPr>
        <p:sp>
          <p:nvSpPr>
            <p:cNvPr id="60" name="椭圆 59"/>
            <p:cNvSpPr/>
            <p:nvPr/>
          </p:nvSpPr>
          <p:spPr>
            <a:xfrm>
              <a:off x="7026060" y="1437835"/>
              <a:ext cx="1073580" cy="10735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2" name="文本框 23"/>
            <p:cNvSpPr txBox="1">
              <a:spLocks noChangeArrowheads="1"/>
            </p:cNvSpPr>
            <p:nvPr/>
          </p:nvSpPr>
          <p:spPr bwMode="auto">
            <a:xfrm>
              <a:off x="7043033" y="1743144"/>
              <a:ext cx="1108441" cy="4618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 typeface="Arial" charset="0"/>
                <a:buNone/>
              </a:pPr>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四川省</a:t>
              </a:r>
              <a:endPar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3" name="文本框 29"/>
            <p:cNvSpPr txBox="1">
              <a:spLocks noChangeArrowheads="1"/>
            </p:cNvSpPr>
            <p:nvPr/>
          </p:nvSpPr>
          <p:spPr bwMode="auto">
            <a:xfrm>
              <a:off x="7470448" y="2060603"/>
              <a:ext cx="184804" cy="3694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 typeface="Arial" charset="0"/>
                <a:buNone/>
              </a:pPr>
              <a:endParaRPr lang="zh-CN" altLang="zh-CN"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2" name="矩形 61"/>
          <p:cNvSpPr/>
          <p:nvPr/>
        </p:nvSpPr>
        <p:spPr>
          <a:xfrm>
            <a:off x="7477453" y="1383131"/>
            <a:ext cx="4301576" cy="738664"/>
          </a:xfrm>
          <a:prstGeom prst="rect">
            <a:avLst/>
          </a:prstGeom>
        </p:spPr>
        <p:txBody>
          <a:bodyPr wrap="square">
            <a:spAutoFit/>
          </a:bodyPr>
          <a:lstStyle/>
          <a:p>
            <a:pPr eaLnBrk="1" fontAlgn="auto" hangingPunct="1">
              <a:spcBef>
                <a:spcPts val="0"/>
              </a:spcBef>
              <a:spcAft>
                <a:spcPts val="0"/>
              </a:spcAft>
              <a:defRPr/>
            </a:pPr>
            <a:r>
              <a:rPr lang="zh-CN" altLang="en-US" sz="1400" dirty="0"/>
              <a:t> </a:t>
            </a:r>
          </a:p>
          <a:p>
            <a:pPr eaLnBrk="1" fontAlgn="auto" hangingPunct="1">
              <a:spcBef>
                <a:spcPts val="0"/>
              </a:spcBef>
              <a:spcAft>
                <a:spcPts val="0"/>
              </a:spcAft>
              <a:defRPr/>
            </a:pPr>
            <a:r>
              <a:rPr lang="zh-CN" altLang="en-US" sz="1400" dirty="0"/>
              <a:t/>
            </a:r>
            <a:br>
              <a:rPr lang="zh-CN" altLang="en-US" sz="1400" dirty="0"/>
            </a:b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8" name="组合 77"/>
          <p:cNvGrpSpPr>
            <a:grpSpLocks/>
          </p:cNvGrpSpPr>
          <p:nvPr/>
        </p:nvGrpSpPr>
        <p:grpSpPr bwMode="auto">
          <a:xfrm>
            <a:off x="6218152" y="4296516"/>
            <a:ext cx="1140319" cy="1073150"/>
            <a:chOff x="7026060" y="2898238"/>
            <a:chExt cx="1140776" cy="1073578"/>
          </a:xfrm>
        </p:grpSpPr>
        <p:sp>
          <p:nvSpPr>
            <p:cNvPr id="64" name="椭圆 63"/>
            <p:cNvSpPr/>
            <p:nvPr/>
          </p:nvSpPr>
          <p:spPr>
            <a:xfrm>
              <a:off x="7026060" y="2898238"/>
              <a:ext cx="1073580" cy="10735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9" name="文本框 23"/>
            <p:cNvSpPr txBox="1">
              <a:spLocks noChangeArrowheads="1"/>
            </p:cNvSpPr>
            <p:nvPr/>
          </p:nvSpPr>
          <p:spPr bwMode="auto">
            <a:xfrm>
              <a:off x="7058395" y="3181587"/>
              <a:ext cx="1108441" cy="4618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 typeface="Arial" charset="0"/>
                <a:buNone/>
              </a:pPr>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云南省</a:t>
              </a:r>
              <a:endPar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0" name="文本框 29"/>
            <p:cNvSpPr txBox="1">
              <a:spLocks noChangeArrowheads="1"/>
            </p:cNvSpPr>
            <p:nvPr/>
          </p:nvSpPr>
          <p:spPr bwMode="auto">
            <a:xfrm>
              <a:off x="7470447" y="3521006"/>
              <a:ext cx="184804" cy="3694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 typeface="Arial" charset="0"/>
                <a:buNone/>
              </a:pPr>
              <a:endParaRPr lang="zh-CN" altLang="zh-CN"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7" name="矩形 66"/>
          <p:cNvSpPr/>
          <p:nvPr/>
        </p:nvSpPr>
        <p:spPr>
          <a:xfrm>
            <a:off x="7410284" y="4062866"/>
            <a:ext cx="4394394" cy="2246769"/>
          </a:xfrm>
          <a:prstGeom prst="rect">
            <a:avLst/>
          </a:prstGeom>
          <a:solidFill>
            <a:schemeClr val="accent3">
              <a:lumMod val="40000"/>
              <a:lumOff val="60000"/>
            </a:schemeClr>
          </a:solidFill>
        </p:spPr>
        <p:txBody>
          <a:bodyPr wrap="square">
            <a:spAutoFit/>
          </a:bodyPr>
          <a:lstStyle/>
          <a:p>
            <a:pPr eaLnBrk="1" fontAlgn="auto" hangingPunct="1">
              <a:spcBef>
                <a:spcPts val="0"/>
              </a:spcBef>
              <a:spcAft>
                <a:spcPts val="0"/>
              </a:spcAft>
              <a:defRPr/>
            </a:pPr>
            <a:r>
              <a:rPr lang="zh-CN" altLang="en-US" sz="2000" dirty="0">
                <a:latin typeface="楷体" pitchFamily="49" charset="-122"/>
                <a:ea typeface="楷体" pitchFamily="49" charset="-122"/>
              </a:rPr>
              <a:t>云南由于其地理位置毗邻世界上的最大毒源“金三角”，从这一地区销往全国或世界各地的毒品，有超过一半要从云南运出去。云南的大理州作为一个非边境地州，下属一个县一个星期被查获的毒品就有</a:t>
            </a:r>
            <a:r>
              <a:rPr lang="en-US" altLang="zh-CN" sz="2000" dirty="0">
                <a:latin typeface="楷体" pitchFamily="49" charset="-122"/>
                <a:ea typeface="楷体" pitchFamily="49" charset="-122"/>
              </a:rPr>
              <a:t>8</a:t>
            </a:r>
            <a:r>
              <a:rPr lang="zh-CN" altLang="en-US" sz="2000" dirty="0">
                <a:latin typeface="楷体" pitchFamily="49" charset="-122"/>
                <a:ea typeface="楷体" pitchFamily="49" charset="-122"/>
              </a:rPr>
              <a:t>～</a:t>
            </a:r>
            <a:r>
              <a:rPr lang="en-US" altLang="zh-CN" sz="2000" dirty="0">
                <a:latin typeface="楷体" pitchFamily="49" charset="-122"/>
                <a:ea typeface="楷体" pitchFamily="49" charset="-122"/>
              </a:rPr>
              <a:t>13</a:t>
            </a:r>
            <a:r>
              <a:rPr lang="zh-CN" altLang="en-US" sz="2000" dirty="0">
                <a:latin typeface="楷体" pitchFamily="49" charset="-122"/>
                <a:ea typeface="楷体" pitchFamily="49" charset="-122"/>
              </a:rPr>
              <a:t>公斤。</a:t>
            </a:r>
            <a:br>
              <a:rPr lang="zh-CN" altLang="en-US" sz="2000" dirty="0">
                <a:latin typeface="楷体" pitchFamily="49" charset="-122"/>
                <a:ea typeface="楷体" pitchFamily="49" charset="-122"/>
              </a:rPr>
            </a:br>
            <a:endParaRPr lang="en-US" altLang="zh-CN" sz="2000" dirty="0">
              <a:solidFill>
                <a:schemeClr val="tx1">
                  <a:lumMod val="50000"/>
                  <a:lumOff val="50000"/>
                </a:schemeClr>
              </a:solidFill>
              <a:latin typeface="楷体" pitchFamily="49" charset="-122"/>
              <a:ea typeface="楷体" pitchFamily="49" charset="-122"/>
              <a:sym typeface="微软雅黑" panose="020B0503020204020204" pitchFamily="34" charset="-122"/>
            </a:endParaRPr>
          </a:p>
        </p:txBody>
      </p:sp>
      <p:sp>
        <p:nvSpPr>
          <p:cNvPr id="50" name="TextBox 49"/>
          <p:cNvSpPr txBox="1"/>
          <p:nvPr/>
        </p:nvSpPr>
        <p:spPr>
          <a:xfrm>
            <a:off x="3396615" y="594358"/>
            <a:ext cx="5334001" cy="769441"/>
          </a:xfrm>
          <a:prstGeom prst="rect">
            <a:avLst/>
          </a:prstGeom>
          <a:solidFill>
            <a:schemeClr val="tx2">
              <a:lumMod val="40000"/>
              <a:lumOff val="60000"/>
            </a:schemeClr>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2</a:t>
            </a:r>
            <a:r>
              <a:rPr lang="zh-CN" altLang="en-US" sz="4400" dirty="0" smtClean="0">
                <a:latin typeface="微软雅黑 Light" panose="020B0502040204020203" pitchFamily="34" charset="-122"/>
                <a:ea typeface="微软雅黑 Light" panose="020B0502040204020203" pitchFamily="34" charset="-122"/>
              </a:rPr>
              <a:t>、毒品的</a:t>
            </a:r>
            <a:r>
              <a:rPr lang="zh-CN" altLang="en-US" sz="4400" dirty="0">
                <a:latin typeface="微软雅黑 Light" panose="020B0502040204020203" pitchFamily="34" charset="-122"/>
                <a:ea typeface="微软雅黑 Light" panose="020B0502040204020203" pitchFamily="34" charset="-122"/>
              </a:rPr>
              <a:t>扩散</a:t>
            </a:r>
            <a:r>
              <a:rPr lang="zh-CN" altLang="en-US" sz="4400" dirty="0" smtClean="0">
                <a:latin typeface="微软雅黑 Light" panose="020B0502040204020203" pitchFamily="34" charset="-122"/>
                <a:ea typeface="微软雅黑 Light" panose="020B0502040204020203" pitchFamily="34" charset="-122"/>
              </a:rPr>
              <a:t>现状</a:t>
            </a:r>
            <a:endParaRPr lang="zh-CN" altLang="en-US" sz="4400" dirty="0">
              <a:latin typeface="微软雅黑 Light" panose="020B0502040204020203" pitchFamily="34" charset="-122"/>
              <a:ea typeface="微软雅黑 Light" panose="020B0502040204020203" pitchFamily="34" charset="-122"/>
            </a:endParaRPr>
          </a:p>
        </p:txBody>
      </p:sp>
      <p:grpSp>
        <p:nvGrpSpPr>
          <p:cNvPr id="8" name="组合 7"/>
          <p:cNvGrpSpPr/>
          <p:nvPr/>
        </p:nvGrpSpPr>
        <p:grpSpPr>
          <a:xfrm>
            <a:off x="2828179" y="2841779"/>
            <a:ext cx="1316143" cy="504603"/>
            <a:chOff x="2828179" y="2841779"/>
            <a:chExt cx="1316143" cy="504603"/>
          </a:xfrm>
          <a:scene3d>
            <a:camera prst="isometricLeftDown"/>
            <a:lightRig rig="threePt" dir="t"/>
          </a:scene3d>
        </p:grpSpPr>
        <p:sp>
          <p:nvSpPr>
            <p:cNvPr id="4" name="矩形标注 3"/>
            <p:cNvSpPr/>
            <p:nvPr/>
          </p:nvSpPr>
          <p:spPr>
            <a:xfrm>
              <a:off x="2828179" y="2841779"/>
              <a:ext cx="1316143" cy="504603"/>
            </a:xfrm>
            <a:prstGeom prst="wedgeRectCallout">
              <a:avLst>
                <a:gd name="adj1" fmla="val -28939"/>
                <a:gd name="adj2" fmla="val 369818"/>
              </a:avLst>
            </a:prstGeom>
            <a:solidFill>
              <a:schemeClr val="accent3">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944402" y="2937089"/>
              <a:ext cx="1122961" cy="369332"/>
            </a:xfrm>
            <a:prstGeom prst="rect">
              <a:avLst/>
            </a:prstGeom>
            <a:noFill/>
          </p:spPr>
          <p:txBody>
            <a:bodyPr wrap="square" rtlCol="0">
              <a:spAutoFit/>
            </a:bodyPr>
            <a:lstStyle/>
            <a:p>
              <a:r>
                <a:rPr lang="zh-CN" altLang="en-US" dirty="0" smtClean="0">
                  <a:latin typeface="微软雅黑 Light" panose="020B0502040204020203" pitchFamily="34" charset="-122"/>
                  <a:ea typeface="微软雅黑 Light" panose="020B0502040204020203" pitchFamily="34" charset="-122"/>
                </a:rPr>
                <a:t>四川省</a:t>
              </a:r>
              <a:endParaRPr lang="zh-CN" altLang="en-US" dirty="0">
                <a:latin typeface="微软雅黑 Light" panose="020B0502040204020203" pitchFamily="34" charset="-122"/>
                <a:ea typeface="微软雅黑 Light" panose="020B0502040204020203" pitchFamily="34" charset="-122"/>
              </a:endParaRPr>
            </a:p>
          </p:txBody>
        </p:sp>
      </p:grpSp>
      <p:grpSp>
        <p:nvGrpSpPr>
          <p:cNvPr id="42" name="组合 41"/>
          <p:cNvGrpSpPr/>
          <p:nvPr/>
        </p:nvGrpSpPr>
        <p:grpSpPr>
          <a:xfrm>
            <a:off x="1728895" y="4895036"/>
            <a:ext cx="489782" cy="955005"/>
            <a:chOff x="1624144" y="5224125"/>
            <a:chExt cx="489782" cy="955005"/>
          </a:xfrm>
          <a:scene3d>
            <a:camera prst="isometricLeftDown"/>
            <a:lightRig rig="threePt" dir="t"/>
          </a:scene3d>
        </p:grpSpPr>
        <p:sp>
          <p:nvSpPr>
            <p:cNvPr id="6" name="矩形标注 5"/>
            <p:cNvSpPr/>
            <p:nvPr/>
          </p:nvSpPr>
          <p:spPr>
            <a:xfrm rot="16200000">
              <a:off x="1392277" y="5455992"/>
              <a:ext cx="953515" cy="489782"/>
            </a:xfrm>
            <a:prstGeom prst="wedgeRectCallout">
              <a:avLst>
                <a:gd name="adj1" fmla="val -4332"/>
                <a:gd name="adj2" fmla="val 270317"/>
              </a:avLst>
            </a:prstGeom>
            <a:solidFill>
              <a:schemeClr val="accent3">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638201" y="5283491"/>
              <a:ext cx="461665" cy="895639"/>
            </a:xfrm>
            <a:prstGeom prst="rect">
              <a:avLst/>
            </a:prstGeom>
            <a:noFill/>
          </p:spPr>
          <p:txBody>
            <a:bodyPr vert="eaVert" wrap="square" rtlCol="0">
              <a:spAutoFit/>
            </a:bodyPr>
            <a:lstStyle/>
            <a:p>
              <a:r>
                <a:rPr lang="zh-CN" altLang="en-US" dirty="0" smtClean="0">
                  <a:latin typeface="微软雅黑 Light" panose="020B0502040204020203" pitchFamily="34" charset="-122"/>
                  <a:ea typeface="微软雅黑 Light" panose="020B0502040204020203" pitchFamily="34" charset="-122"/>
                </a:rPr>
                <a:t>云南省</a:t>
              </a:r>
              <a:endParaRPr lang="zh-CN" altLang="en-US" dirty="0">
                <a:latin typeface="微软雅黑 Light" panose="020B0502040204020203" pitchFamily="34" charset="-122"/>
                <a:ea typeface="微软雅黑 Light" panose="020B0502040204020203" pitchFamily="34" charset="-122"/>
              </a:endParaRPr>
            </a:p>
          </p:txBody>
        </p:sp>
      </p:grpSp>
      <p:grpSp>
        <p:nvGrpSpPr>
          <p:cNvPr id="45" name="组合 44"/>
          <p:cNvGrpSpPr/>
          <p:nvPr/>
        </p:nvGrpSpPr>
        <p:grpSpPr>
          <a:xfrm>
            <a:off x="4219710" y="4359274"/>
            <a:ext cx="722464" cy="864852"/>
            <a:chOff x="4219710" y="4359274"/>
            <a:chExt cx="722464" cy="724181"/>
          </a:xfrm>
          <a:scene3d>
            <a:camera prst="isometricLeftDown"/>
            <a:lightRig rig="threePt" dir="t"/>
          </a:scene3d>
        </p:grpSpPr>
        <p:sp>
          <p:nvSpPr>
            <p:cNvPr id="43" name="矩形标注 42"/>
            <p:cNvSpPr/>
            <p:nvPr/>
          </p:nvSpPr>
          <p:spPr>
            <a:xfrm>
              <a:off x="4219710" y="4359274"/>
              <a:ext cx="722464" cy="724181"/>
            </a:xfrm>
            <a:prstGeom prst="wedgeRectCallout">
              <a:avLst>
                <a:gd name="adj1" fmla="val -65349"/>
                <a:gd name="adj2" fmla="val 167626"/>
              </a:avLst>
            </a:prstGeom>
            <a:solidFill>
              <a:srgbClr val="FF0000">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4277035" y="4465187"/>
              <a:ext cx="658071" cy="369332"/>
            </a:xfrm>
            <a:prstGeom prst="rect">
              <a:avLst/>
            </a:prstGeom>
            <a:noFill/>
          </p:spPr>
          <p:txBody>
            <a:bodyPr wrap="square" rtlCol="0">
              <a:spAutoFit/>
            </a:bodyPr>
            <a:lstStyle/>
            <a:p>
              <a:r>
                <a:rPr lang="zh-CN" altLang="en-US" dirty="0" smtClean="0">
                  <a:latin typeface="微软雅黑 Light" panose="020B0502040204020203" pitchFamily="34" charset="-122"/>
                  <a:ea typeface="微软雅黑 Light" panose="020B0502040204020203" pitchFamily="34" charset="-122"/>
                </a:rPr>
                <a:t>广西</a:t>
              </a:r>
              <a:endParaRPr lang="zh-CN" altLang="en-US" dirty="0">
                <a:latin typeface="微软雅黑 Light" panose="020B0502040204020203" pitchFamily="34" charset="-122"/>
                <a:ea typeface="微软雅黑 Light" panose="020B0502040204020203" pitchFamily="34" charset="-122"/>
              </a:endParaRPr>
            </a:p>
          </p:txBody>
        </p:sp>
      </p:grpSp>
      <p:grpSp>
        <p:nvGrpSpPr>
          <p:cNvPr id="49" name="组合 48"/>
          <p:cNvGrpSpPr/>
          <p:nvPr/>
        </p:nvGrpSpPr>
        <p:grpSpPr>
          <a:xfrm>
            <a:off x="5203944" y="5371794"/>
            <a:ext cx="552558" cy="954311"/>
            <a:chOff x="5203944" y="5371794"/>
            <a:chExt cx="552558" cy="954311"/>
          </a:xfrm>
          <a:scene3d>
            <a:camera prst="isometricOffAxis2Left"/>
            <a:lightRig rig="threePt" dir="t"/>
          </a:scene3d>
        </p:grpSpPr>
        <p:sp>
          <p:nvSpPr>
            <p:cNvPr id="46" name="矩形标注 45"/>
            <p:cNvSpPr/>
            <p:nvPr/>
          </p:nvSpPr>
          <p:spPr>
            <a:xfrm rot="5827928">
              <a:off x="4981577" y="5607076"/>
              <a:ext cx="940806" cy="496072"/>
            </a:xfrm>
            <a:prstGeom prst="wedgeRectCallout">
              <a:avLst>
                <a:gd name="adj1" fmla="val 1472"/>
                <a:gd name="adj2" fmla="val 220704"/>
              </a:avLst>
            </a:prstGeom>
            <a:solidFill>
              <a:srgbClr val="FF00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5277762" y="5371794"/>
              <a:ext cx="478740" cy="954311"/>
            </a:xfrm>
            <a:prstGeom prst="rect">
              <a:avLst/>
            </a:prstGeom>
            <a:noFill/>
          </p:spPr>
          <p:txBody>
            <a:bodyPr wrap="square" rtlCol="0">
              <a:spAutoFit/>
            </a:bodyPr>
            <a:lstStyle/>
            <a:p>
              <a:r>
                <a:rPr lang="zh-CN" altLang="en-US" dirty="0" smtClean="0">
                  <a:latin typeface="微软雅黑 Light" panose="020B0502040204020203" pitchFamily="34" charset="-122"/>
                  <a:ea typeface="微软雅黑 Light" panose="020B0502040204020203" pitchFamily="34" charset="-122"/>
                </a:rPr>
                <a:t>广州省</a:t>
              </a:r>
              <a:endParaRPr lang="zh-CN" altLang="en-US" dirty="0">
                <a:latin typeface="微软雅黑 Light" panose="020B0502040204020203" pitchFamily="34" charset="-122"/>
                <a:ea typeface="微软雅黑 Light" panose="020B0502040204020203" pitchFamily="34" charset="-122"/>
              </a:endParaRPr>
            </a:p>
          </p:txBody>
        </p:sp>
      </p:grpSp>
      <p:sp>
        <p:nvSpPr>
          <p:cNvPr id="51" name="TextBox 50"/>
          <p:cNvSpPr txBox="1"/>
          <p:nvPr/>
        </p:nvSpPr>
        <p:spPr>
          <a:xfrm>
            <a:off x="7410284" y="2072393"/>
            <a:ext cx="4394393" cy="1938992"/>
          </a:xfrm>
          <a:prstGeom prst="rect">
            <a:avLst/>
          </a:prstGeom>
          <a:solidFill>
            <a:schemeClr val="accent5">
              <a:lumMod val="40000"/>
              <a:lumOff val="60000"/>
            </a:schemeClr>
          </a:solidFill>
        </p:spPr>
        <p:txBody>
          <a:bodyPr wrap="square" rtlCol="0">
            <a:spAutoFit/>
          </a:bodyPr>
          <a:lstStyle/>
          <a:p>
            <a:r>
              <a:rPr lang="zh-CN" altLang="en-US" sz="2000" dirty="0">
                <a:latin typeface="楷体" pitchFamily="49" charset="-122"/>
                <a:ea typeface="楷体" pitchFamily="49" charset="-122"/>
              </a:rPr>
              <a:t>四川成都曾成功破获一起特大毒品案，查获冰毒、麻古成品及液体冰毒</a:t>
            </a:r>
            <a:r>
              <a:rPr lang="en-US" altLang="zh-CN" sz="2000" dirty="0">
                <a:latin typeface="楷体" pitchFamily="49" charset="-122"/>
                <a:ea typeface="楷体" pitchFamily="49" charset="-122"/>
              </a:rPr>
              <a:t>40</a:t>
            </a:r>
            <a:r>
              <a:rPr lang="zh-CN" altLang="en-US" sz="2000" dirty="0">
                <a:latin typeface="楷体" pitchFamily="49" charset="-122"/>
                <a:ea typeface="楷体" pitchFamily="49" charset="-122"/>
              </a:rPr>
              <a:t>余公斤，当场缴获仿六四手枪</a:t>
            </a:r>
            <a:r>
              <a:rPr lang="en-US" altLang="zh-CN" sz="2000" dirty="0">
                <a:latin typeface="楷体" pitchFamily="49" charset="-122"/>
                <a:ea typeface="楷体" pitchFamily="49" charset="-122"/>
              </a:rPr>
              <a:t>1</a:t>
            </a:r>
            <a:r>
              <a:rPr lang="zh-CN" altLang="en-US" sz="2000" dirty="0">
                <a:latin typeface="楷体" pitchFamily="49" charset="-122"/>
                <a:ea typeface="楷体" pitchFamily="49" charset="-122"/>
              </a:rPr>
              <a:t>支、子弹</a:t>
            </a:r>
            <a:r>
              <a:rPr lang="en-US" altLang="zh-CN" sz="2000" dirty="0">
                <a:latin typeface="楷体" pitchFamily="49" charset="-122"/>
                <a:ea typeface="楷体" pitchFamily="49" charset="-122"/>
              </a:rPr>
              <a:t>3</a:t>
            </a:r>
            <a:r>
              <a:rPr lang="zh-CN" altLang="en-US" sz="2000" dirty="0">
                <a:latin typeface="楷体" pitchFamily="49" charset="-122"/>
                <a:ea typeface="楷体" pitchFamily="49" charset="-122"/>
              </a:rPr>
              <a:t>发，甚至犯罪嫌疑人租住房屋内搜出一枚制式军用手榴弹。</a:t>
            </a:r>
            <a:br>
              <a:rPr lang="zh-CN" altLang="en-US" sz="2000" dirty="0">
                <a:latin typeface="楷体" pitchFamily="49" charset="-122"/>
                <a:ea typeface="楷体" pitchFamily="49" charset="-122"/>
              </a:rPr>
            </a:br>
            <a:endParaRPr lang="zh-CN" altLang="en-US" sz="2000" dirty="0">
              <a:latin typeface="楷体" pitchFamily="49" charset="-122"/>
              <a:ea typeface="楷体" pitchFamily="49" charset="-122"/>
            </a:endParaRPr>
          </a:p>
        </p:txBody>
      </p:sp>
      <p:sp>
        <p:nvSpPr>
          <p:cNvPr id="2" name="TextBox 1"/>
          <p:cNvSpPr txBox="1"/>
          <p:nvPr/>
        </p:nvSpPr>
        <p:spPr>
          <a:xfrm>
            <a:off x="807623" y="1536004"/>
            <a:ext cx="5638800" cy="523220"/>
          </a:xfrm>
          <a:prstGeom prst="rect">
            <a:avLst/>
          </a:prstGeom>
          <a:noFill/>
        </p:spPr>
        <p:txBody>
          <a:bodyPr wrap="square" rtlCol="0">
            <a:spAutoFit/>
          </a:bodyPr>
          <a:lstStyle/>
          <a:p>
            <a:r>
              <a:rPr lang="zh-CN" altLang="en-US" sz="2800" dirty="0" smtClean="0">
                <a:latin typeface="微软雅黑 Light" panose="020B0502040204020203" pitchFamily="34" charset="-122"/>
                <a:ea typeface="微软雅黑 Light" panose="020B0502040204020203" pitchFamily="34" charset="-122"/>
              </a:rPr>
              <a:t>（</a:t>
            </a:r>
            <a:r>
              <a:rPr lang="en-US" altLang="zh-CN" sz="2800" dirty="0" smtClean="0">
                <a:latin typeface="微软雅黑 Light" panose="020B0502040204020203" pitchFamily="34" charset="-122"/>
                <a:ea typeface="微软雅黑 Light" panose="020B0502040204020203" pitchFamily="34" charset="-122"/>
              </a:rPr>
              <a:t>2</a:t>
            </a:r>
            <a:r>
              <a:rPr lang="zh-CN" altLang="en-US" sz="2800" dirty="0" smtClean="0">
                <a:latin typeface="微软雅黑 Light" panose="020B0502040204020203" pitchFamily="34" charset="-122"/>
                <a:ea typeface="微软雅黑 Light" panose="020B0502040204020203" pitchFamily="34" charset="-122"/>
              </a:rPr>
              <a:t>）、中国主要的毒品重灾区</a:t>
            </a:r>
            <a:endParaRPr lang="zh-CN" altLang="en-US" sz="2800" dirty="0">
              <a:latin typeface="微软雅黑 Light" panose="020B0502040204020203" pitchFamily="34" charset="-122"/>
              <a:ea typeface="微软雅黑 Light" panose="020B0502040204020203" pitchFamily="34" charset="-122"/>
            </a:endParaRPr>
          </a:p>
        </p:txBody>
      </p:sp>
      <p:grpSp>
        <p:nvGrpSpPr>
          <p:cNvPr id="52" name="组合 51"/>
          <p:cNvGrpSpPr/>
          <p:nvPr/>
        </p:nvGrpSpPr>
        <p:grpSpPr>
          <a:xfrm>
            <a:off x="4842748" y="2636593"/>
            <a:ext cx="913754" cy="405297"/>
            <a:chOff x="4842748" y="2636593"/>
            <a:chExt cx="913754" cy="405297"/>
          </a:xfrm>
        </p:grpSpPr>
        <p:sp>
          <p:nvSpPr>
            <p:cNvPr id="3" name="矩形标注 2"/>
            <p:cNvSpPr/>
            <p:nvPr/>
          </p:nvSpPr>
          <p:spPr>
            <a:xfrm>
              <a:off x="4842748" y="2636593"/>
              <a:ext cx="913754" cy="405296"/>
            </a:xfrm>
            <a:prstGeom prst="wedgeRectCallout">
              <a:avLst>
                <a:gd name="adj1" fmla="val -69328"/>
                <a:gd name="adj2" fmla="val 254271"/>
              </a:avLst>
            </a:prstGeom>
            <a:solidFill>
              <a:srgbClr val="FF000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4960031" y="2662644"/>
              <a:ext cx="796471" cy="379246"/>
            </a:xfrm>
            <a:prstGeom prst="rect">
              <a:avLst/>
            </a:prstGeom>
            <a:noFill/>
          </p:spPr>
          <p:txBody>
            <a:bodyPr wrap="square" rtlCol="0">
              <a:spAutoFit/>
            </a:bodyPr>
            <a:lstStyle/>
            <a:p>
              <a:r>
                <a:rPr lang="zh-CN" altLang="en-US" dirty="0" smtClean="0">
                  <a:latin typeface="微软雅黑 Light" panose="020B0502040204020203" pitchFamily="34" charset="-122"/>
                  <a:ea typeface="微软雅黑 Light" panose="020B0502040204020203" pitchFamily="34" charset="-122"/>
                </a:rPr>
                <a:t>北京</a:t>
              </a:r>
              <a:endParaRPr lang="zh-CN" altLang="en-US" dirty="0">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 xmlns:p14="http://schemas.microsoft.com/office/powerpoint/2010/main" val="1773310846"/>
      </p:ext>
    </p:extLst>
  </p:cSld>
  <p:clrMapOvr>
    <a:masterClrMapping/>
  </p:clrMapOvr>
  <mc:AlternateContent xmlns:mc="http://schemas.openxmlformats.org/markup-compatibility/2006">
    <mc:Choice xmlns=""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53" presetClass="entr" presetSubtype="16" fill="hold" nodeType="after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p:cTn id="12" dur="500" fill="hold"/>
                                        <p:tgtEl>
                                          <p:spTgt spid="77"/>
                                        </p:tgtEl>
                                        <p:attrNameLst>
                                          <p:attrName>ppt_w</p:attrName>
                                        </p:attrNameLst>
                                      </p:cBhvr>
                                      <p:tavLst>
                                        <p:tav tm="0">
                                          <p:val>
                                            <p:fltVal val="0"/>
                                          </p:val>
                                        </p:tav>
                                        <p:tav tm="100000">
                                          <p:val>
                                            <p:strVal val="#ppt_w"/>
                                          </p:val>
                                        </p:tav>
                                      </p:tavLst>
                                    </p:anim>
                                    <p:anim calcmode="lin" valueType="num">
                                      <p:cBhvr>
                                        <p:cTn id="13" dur="500" fill="hold"/>
                                        <p:tgtEl>
                                          <p:spTgt spid="77"/>
                                        </p:tgtEl>
                                        <p:attrNameLst>
                                          <p:attrName>ppt_h</p:attrName>
                                        </p:attrNameLst>
                                      </p:cBhvr>
                                      <p:tavLst>
                                        <p:tav tm="0">
                                          <p:val>
                                            <p:fltVal val="0"/>
                                          </p:val>
                                        </p:tav>
                                        <p:tav tm="100000">
                                          <p:val>
                                            <p:strVal val="#ppt_h"/>
                                          </p:val>
                                        </p:tav>
                                      </p:tavLst>
                                    </p:anim>
                                    <p:animEffect transition="in" filter="fade">
                                      <p:cBhvr>
                                        <p:cTn id="14" dur="500"/>
                                        <p:tgtEl>
                                          <p:spTgt spid="77"/>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wipe(left)">
                                      <p:cBhvr>
                                        <p:cTn id="17" dur="500"/>
                                        <p:tgtEl>
                                          <p:spTgt spid="62"/>
                                        </p:tgtEl>
                                      </p:cBhvr>
                                    </p:animEffect>
                                  </p:childTnLst>
                                </p:cTn>
                              </p:par>
                            </p:childTnLst>
                          </p:cTn>
                        </p:par>
                        <p:par>
                          <p:cTn id="18" fill="hold" nodeType="afterGroup">
                            <p:stCondLst>
                              <p:cond delay="1000"/>
                            </p:stCondLst>
                            <p:childTnLst>
                              <p:par>
                                <p:cTn id="19" presetID="53" presetClass="entr" presetSubtype="16" fill="hold" nodeType="afterEffect">
                                  <p:stCondLst>
                                    <p:cond delay="0"/>
                                  </p:stCondLst>
                                  <p:childTnLst>
                                    <p:set>
                                      <p:cBhvr>
                                        <p:cTn id="20" dur="1" fill="hold">
                                          <p:stCondLst>
                                            <p:cond delay="0"/>
                                          </p:stCondLst>
                                        </p:cTn>
                                        <p:tgtEl>
                                          <p:spTgt spid="78"/>
                                        </p:tgtEl>
                                        <p:attrNameLst>
                                          <p:attrName>style.visibility</p:attrName>
                                        </p:attrNameLst>
                                      </p:cBhvr>
                                      <p:to>
                                        <p:strVal val="visible"/>
                                      </p:to>
                                    </p:set>
                                    <p:anim calcmode="lin" valueType="num">
                                      <p:cBhvr>
                                        <p:cTn id="21" dur="500" fill="hold"/>
                                        <p:tgtEl>
                                          <p:spTgt spid="78"/>
                                        </p:tgtEl>
                                        <p:attrNameLst>
                                          <p:attrName>ppt_w</p:attrName>
                                        </p:attrNameLst>
                                      </p:cBhvr>
                                      <p:tavLst>
                                        <p:tav tm="0">
                                          <p:val>
                                            <p:fltVal val="0"/>
                                          </p:val>
                                        </p:tav>
                                        <p:tav tm="100000">
                                          <p:val>
                                            <p:strVal val="#ppt_w"/>
                                          </p:val>
                                        </p:tav>
                                      </p:tavLst>
                                    </p:anim>
                                    <p:anim calcmode="lin" valueType="num">
                                      <p:cBhvr>
                                        <p:cTn id="22" dur="500" fill="hold"/>
                                        <p:tgtEl>
                                          <p:spTgt spid="78"/>
                                        </p:tgtEl>
                                        <p:attrNameLst>
                                          <p:attrName>ppt_h</p:attrName>
                                        </p:attrNameLst>
                                      </p:cBhvr>
                                      <p:tavLst>
                                        <p:tav tm="0">
                                          <p:val>
                                            <p:fltVal val="0"/>
                                          </p:val>
                                        </p:tav>
                                        <p:tav tm="100000">
                                          <p:val>
                                            <p:strVal val="#ppt_h"/>
                                          </p:val>
                                        </p:tav>
                                      </p:tavLst>
                                    </p:anim>
                                    <p:animEffect transition="in" filter="fade">
                                      <p:cBhvr>
                                        <p:cTn id="23" dur="500"/>
                                        <p:tgtEl>
                                          <p:spTgt spid="7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wipe(left)">
                                      <p:cBhvr>
                                        <p:cTn id="26" dur="500"/>
                                        <p:tgtEl>
                                          <p:spTgt spid="67"/>
                                        </p:tgtEl>
                                      </p:cBhvr>
                                    </p:animEffect>
                                  </p:childTnLst>
                                </p:cTn>
                              </p:par>
                              <p:par>
                                <p:cTn id="27" presetID="2" presetClass="entr" presetSubtype="4"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additive="base">
                                        <p:cTn id="33" dur="500" fill="hold"/>
                                        <p:tgtEl>
                                          <p:spTgt spid="52"/>
                                        </p:tgtEl>
                                        <p:attrNameLst>
                                          <p:attrName>ppt_x</p:attrName>
                                        </p:attrNameLst>
                                      </p:cBhvr>
                                      <p:tavLst>
                                        <p:tav tm="0">
                                          <p:val>
                                            <p:strVal val="#ppt_x"/>
                                          </p:val>
                                        </p:tav>
                                        <p:tav tm="100000">
                                          <p:val>
                                            <p:strVal val="#ppt_x"/>
                                          </p:val>
                                        </p:tav>
                                      </p:tavLst>
                                    </p:anim>
                                    <p:anim calcmode="lin" valueType="num">
                                      <p:cBhvr additive="base">
                                        <p:cTn id="34" dur="500" fill="hold"/>
                                        <p:tgtEl>
                                          <p:spTgt spid="52"/>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ppt_x"/>
                                          </p:val>
                                        </p:tav>
                                        <p:tav tm="100000">
                                          <p:val>
                                            <p:strVal val="#ppt_x"/>
                                          </p:val>
                                        </p:tav>
                                      </p:tavLst>
                                    </p:anim>
                                    <p:anim calcmode="lin" valueType="num">
                                      <p:cBhvr additive="base">
                                        <p:cTn id="38" dur="500" fill="hold"/>
                                        <p:tgtEl>
                                          <p:spTgt spid="42"/>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ppt_x"/>
                                          </p:val>
                                        </p:tav>
                                        <p:tav tm="100000">
                                          <p:val>
                                            <p:strVal val="#ppt_x"/>
                                          </p:val>
                                        </p:tav>
                                      </p:tavLst>
                                    </p:anim>
                                    <p:anim calcmode="lin" valueType="num">
                                      <p:cBhvr additive="base">
                                        <p:cTn id="42" dur="500" fill="hold"/>
                                        <p:tgtEl>
                                          <p:spTgt spid="45"/>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fill="hold"/>
                                        <p:tgtEl>
                                          <p:spTgt spid="49"/>
                                        </p:tgtEl>
                                        <p:attrNameLst>
                                          <p:attrName>ppt_x</p:attrName>
                                        </p:attrNameLst>
                                      </p:cBhvr>
                                      <p:tavLst>
                                        <p:tav tm="0">
                                          <p:val>
                                            <p:strVal val="#ppt_x"/>
                                          </p:val>
                                        </p:tav>
                                        <p:tav tm="100000">
                                          <p:val>
                                            <p:strVal val="#ppt_x"/>
                                          </p:val>
                                        </p:tav>
                                      </p:tavLst>
                                    </p:anim>
                                    <p:anim calcmode="lin" valueType="num">
                                      <p:cBhvr additive="base">
                                        <p:cTn id="46" dur="500" fill="hold"/>
                                        <p:tgtEl>
                                          <p:spTgt spid="49"/>
                                        </p:tgtEl>
                                        <p:attrNameLst>
                                          <p:attrName>ppt_y</p:attrName>
                                        </p:attrNameLst>
                                      </p:cBhvr>
                                      <p:tavLst>
                                        <p:tav tm="0">
                                          <p:val>
                                            <p:strVal val="1+#ppt_h/2"/>
                                          </p:val>
                                        </p:tav>
                                        <p:tav tm="100000">
                                          <p:val>
                                            <p:strVal val="#ppt_y"/>
                                          </p:val>
                                        </p:tav>
                                      </p:tavLst>
                                    </p:anim>
                                  </p:childTnLst>
                                </p:cTn>
                              </p:par>
                              <p:par>
                                <p:cTn id="47" presetID="2" presetClass="entr" presetSubtype="9" fill="hold" grpId="0" nodeType="with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additive="base">
                                        <p:cTn id="49" dur="500" fill="hold"/>
                                        <p:tgtEl>
                                          <p:spTgt spid="50"/>
                                        </p:tgtEl>
                                        <p:attrNameLst>
                                          <p:attrName>ppt_x</p:attrName>
                                        </p:attrNameLst>
                                      </p:cBhvr>
                                      <p:tavLst>
                                        <p:tav tm="0">
                                          <p:val>
                                            <p:strVal val="0-#ppt_w/2"/>
                                          </p:val>
                                        </p:tav>
                                        <p:tav tm="100000">
                                          <p:val>
                                            <p:strVal val="#ppt_x"/>
                                          </p:val>
                                        </p:tav>
                                      </p:tavLst>
                                    </p:anim>
                                    <p:anim calcmode="lin" valueType="num">
                                      <p:cBhvr additive="base">
                                        <p:cTn id="50" dur="500" fill="hold"/>
                                        <p:tgtEl>
                                          <p:spTgt spid="50"/>
                                        </p:tgtEl>
                                        <p:attrNameLst>
                                          <p:attrName>ppt_y</p:attrName>
                                        </p:attrNameLst>
                                      </p:cBhvr>
                                      <p:tavLst>
                                        <p:tav tm="0">
                                          <p:val>
                                            <p:strVal val="0-#ppt_h/2"/>
                                          </p:val>
                                        </p:tav>
                                        <p:tav tm="100000">
                                          <p:val>
                                            <p:strVal val="#ppt_y"/>
                                          </p:val>
                                        </p:tav>
                                      </p:tavLst>
                                    </p:anim>
                                  </p:childTnLst>
                                </p:cTn>
                              </p:par>
                              <p:par>
                                <p:cTn id="51" presetID="22" presetClass="entr" presetSubtype="8" fill="hold" grpId="0" nodeType="with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wipe(left)">
                                      <p:cBhvr>
                                        <p:cTn id="53" dur="500"/>
                                        <p:tgtEl>
                                          <p:spTgt spid="51"/>
                                        </p:tgtEl>
                                      </p:cBhvr>
                                    </p:animEffect>
                                  </p:childTnLst>
                                </p:cTn>
                              </p:par>
                              <p:par>
                                <p:cTn id="54" presetID="2" presetClass="entr" presetSubtype="8" fill="hold" grpId="0" nodeType="withEffect">
                                  <p:stCondLst>
                                    <p:cond delay="0"/>
                                  </p:stCondLst>
                                  <p:childTnLst>
                                    <p:set>
                                      <p:cBhvr>
                                        <p:cTn id="55" dur="1" fill="hold">
                                          <p:stCondLst>
                                            <p:cond delay="0"/>
                                          </p:stCondLst>
                                        </p:cTn>
                                        <p:tgtEl>
                                          <p:spTgt spid="2"/>
                                        </p:tgtEl>
                                        <p:attrNameLst>
                                          <p:attrName>style.visibility</p:attrName>
                                        </p:attrNameLst>
                                      </p:cBhvr>
                                      <p:to>
                                        <p:strVal val="visible"/>
                                      </p:to>
                                    </p:set>
                                    <p:anim calcmode="lin" valueType="num">
                                      <p:cBhvr additive="base">
                                        <p:cTn id="56" dur="500" fill="hold"/>
                                        <p:tgtEl>
                                          <p:spTgt spid="2"/>
                                        </p:tgtEl>
                                        <p:attrNameLst>
                                          <p:attrName>ppt_x</p:attrName>
                                        </p:attrNameLst>
                                      </p:cBhvr>
                                      <p:tavLst>
                                        <p:tav tm="0">
                                          <p:val>
                                            <p:strVal val="0-#ppt_w/2"/>
                                          </p:val>
                                        </p:tav>
                                        <p:tav tm="100000">
                                          <p:val>
                                            <p:strVal val="#ppt_x"/>
                                          </p:val>
                                        </p:tav>
                                      </p:tavLst>
                                    </p:anim>
                                    <p:anim calcmode="lin" valueType="num">
                                      <p:cBhvr additive="base">
                                        <p:cTn id="57"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7" grpId="0" animBg="1"/>
      <p:bldP spid="50" grpId="0" animBg="1"/>
      <p:bldP spid="51" grpId="0" animBg="1"/>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grpSp>
        <p:nvGrpSpPr>
          <p:cNvPr id="41" name="组合 40"/>
          <p:cNvGrpSpPr/>
          <p:nvPr/>
        </p:nvGrpSpPr>
        <p:grpSpPr>
          <a:xfrm>
            <a:off x="401639" y="2343627"/>
            <a:ext cx="5744936" cy="4118132"/>
            <a:chOff x="401638" y="982315"/>
            <a:chExt cx="6124575" cy="5065712"/>
          </a:xfrm>
          <a:solidFill>
            <a:schemeClr val="accent4"/>
          </a:solidFill>
        </p:grpSpPr>
        <p:sp>
          <p:nvSpPr>
            <p:cNvPr id="9" name="Freeform 5"/>
            <p:cNvSpPr>
              <a:spLocks/>
            </p:cNvSpPr>
            <p:nvPr/>
          </p:nvSpPr>
          <p:spPr bwMode="auto">
            <a:xfrm>
              <a:off x="2971801" y="1047402"/>
              <a:ext cx="2682875" cy="2287588"/>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6"/>
            <p:cNvSpPr>
              <a:spLocks/>
            </p:cNvSpPr>
            <p:nvPr/>
          </p:nvSpPr>
          <p:spPr bwMode="auto">
            <a:xfrm>
              <a:off x="2455863" y="2595215"/>
              <a:ext cx="1714500" cy="1449388"/>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7"/>
            <p:cNvSpPr>
              <a:spLocks/>
            </p:cNvSpPr>
            <p:nvPr/>
          </p:nvSpPr>
          <p:spPr bwMode="auto">
            <a:xfrm>
              <a:off x="3673476" y="3098452"/>
              <a:ext cx="346075" cy="571500"/>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8"/>
            <p:cNvSpPr>
              <a:spLocks/>
            </p:cNvSpPr>
            <p:nvPr/>
          </p:nvSpPr>
          <p:spPr bwMode="auto">
            <a:xfrm>
              <a:off x="401638" y="1595090"/>
              <a:ext cx="2449513" cy="1852613"/>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9"/>
            <p:cNvSpPr>
              <a:spLocks/>
            </p:cNvSpPr>
            <p:nvPr/>
          </p:nvSpPr>
          <p:spPr bwMode="auto">
            <a:xfrm>
              <a:off x="1990726" y="3049240"/>
              <a:ext cx="1525588" cy="1093788"/>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Freeform 10"/>
            <p:cNvSpPr>
              <a:spLocks/>
            </p:cNvSpPr>
            <p:nvPr/>
          </p:nvSpPr>
          <p:spPr bwMode="auto">
            <a:xfrm>
              <a:off x="2865438" y="3816002"/>
              <a:ext cx="1319213" cy="1157288"/>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solidFill>
              <a:srgbClr val="FF0000"/>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11"/>
            <p:cNvSpPr>
              <a:spLocks/>
            </p:cNvSpPr>
            <p:nvPr/>
          </p:nvSpPr>
          <p:spPr bwMode="auto">
            <a:xfrm>
              <a:off x="671513" y="3346102"/>
              <a:ext cx="2363788" cy="1435100"/>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12"/>
            <p:cNvSpPr>
              <a:spLocks/>
            </p:cNvSpPr>
            <p:nvPr/>
          </p:nvSpPr>
          <p:spPr bwMode="auto">
            <a:xfrm>
              <a:off x="2824163" y="4541490"/>
              <a:ext cx="1068388" cy="1111250"/>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solidFill>
              <a:srgbClr val="FFC000"/>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13"/>
            <p:cNvSpPr>
              <a:spLocks/>
            </p:cNvSpPr>
            <p:nvPr/>
          </p:nvSpPr>
          <p:spPr bwMode="auto">
            <a:xfrm>
              <a:off x="3590926" y="4525615"/>
              <a:ext cx="722313" cy="623888"/>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Freeform 14"/>
            <p:cNvSpPr>
              <a:spLocks/>
            </p:cNvSpPr>
            <p:nvPr/>
          </p:nvSpPr>
          <p:spPr bwMode="auto">
            <a:xfrm>
              <a:off x="3708401" y="4909790"/>
              <a:ext cx="942975" cy="717550"/>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solidFill>
              <a:srgbClr val="FFC000"/>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Freeform 15"/>
            <p:cNvSpPr>
              <a:spLocks/>
            </p:cNvSpPr>
            <p:nvPr/>
          </p:nvSpPr>
          <p:spPr bwMode="auto">
            <a:xfrm>
              <a:off x="3840163" y="4120802"/>
              <a:ext cx="533400" cy="539750"/>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reeform 16"/>
            <p:cNvSpPr>
              <a:spLocks/>
            </p:cNvSpPr>
            <p:nvPr/>
          </p:nvSpPr>
          <p:spPr bwMode="auto">
            <a:xfrm>
              <a:off x="3840163" y="3068290"/>
              <a:ext cx="608013" cy="1085850"/>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solidFill>
              <a:schemeClr val="accent4"/>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17"/>
            <p:cNvSpPr>
              <a:spLocks/>
            </p:cNvSpPr>
            <p:nvPr/>
          </p:nvSpPr>
          <p:spPr bwMode="auto">
            <a:xfrm>
              <a:off x="4365626" y="2865090"/>
              <a:ext cx="406400" cy="890588"/>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Freeform 18"/>
            <p:cNvSpPr>
              <a:spLocks/>
            </p:cNvSpPr>
            <p:nvPr/>
          </p:nvSpPr>
          <p:spPr bwMode="auto">
            <a:xfrm>
              <a:off x="4260851" y="4382740"/>
              <a:ext cx="649288" cy="752475"/>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Freeform 19"/>
            <p:cNvSpPr>
              <a:spLocks/>
            </p:cNvSpPr>
            <p:nvPr/>
          </p:nvSpPr>
          <p:spPr bwMode="auto">
            <a:xfrm>
              <a:off x="4184651" y="3950940"/>
              <a:ext cx="917575" cy="574675"/>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Freeform 20"/>
            <p:cNvSpPr>
              <a:spLocks/>
            </p:cNvSpPr>
            <p:nvPr/>
          </p:nvSpPr>
          <p:spPr bwMode="auto">
            <a:xfrm>
              <a:off x="4387851" y="5006627"/>
              <a:ext cx="954088" cy="755650"/>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solidFill>
              <a:srgbClr val="FF0000"/>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Freeform 21"/>
            <p:cNvSpPr>
              <a:spLocks/>
            </p:cNvSpPr>
            <p:nvPr/>
          </p:nvSpPr>
          <p:spPr bwMode="auto">
            <a:xfrm>
              <a:off x="4838701" y="4352577"/>
              <a:ext cx="571500" cy="777875"/>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Freeform 22"/>
            <p:cNvSpPr>
              <a:spLocks/>
            </p:cNvSpPr>
            <p:nvPr/>
          </p:nvSpPr>
          <p:spPr bwMode="auto">
            <a:xfrm>
              <a:off x="5135563" y="4555777"/>
              <a:ext cx="530225" cy="650875"/>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Freeform 23"/>
            <p:cNvSpPr>
              <a:spLocks/>
            </p:cNvSpPr>
            <p:nvPr/>
          </p:nvSpPr>
          <p:spPr bwMode="auto">
            <a:xfrm>
              <a:off x="5368926" y="4150965"/>
              <a:ext cx="458788" cy="525463"/>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solidFill>
              <a:schemeClr val="accent4"/>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Freeform 24"/>
            <p:cNvSpPr>
              <a:spLocks/>
            </p:cNvSpPr>
            <p:nvPr/>
          </p:nvSpPr>
          <p:spPr bwMode="auto">
            <a:xfrm>
              <a:off x="4929188" y="3695352"/>
              <a:ext cx="574675" cy="703263"/>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Freeform 25"/>
            <p:cNvSpPr>
              <a:spLocks/>
            </p:cNvSpPr>
            <p:nvPr/>
          </p:nvSpPr>
          <p:spPr bwMode="auto">
            <a:xfrm>
              <a:off x="5038726" y="2884140"/>
              <a:ext cx="153988" cy="217488"/>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solidFill>
              <a:srgbClr val="C8C2AC"/>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Freeform 26"/>
            <p:cNvSpPr>
              <a:spLocks/>
            </p:cNvSpPr>
            <p:nvPr/>
          </p:nvSpPr>
          <p:spPr bwMode="auto">
            <a:xfrm>
              <a:off x="4891088" y="2785715"/>
              <a:ext cx="200025" cy="214313"/>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solidFill>
              <a:srgbClr val="FF0000"/>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27"/>
            <p:cNvSpPr>
              <a:spLocks/>
            </p:cNvSpPr>
            <p:nvPr/>
          </p:nvSpPr>
          <p:spPr bwMode="auto">
            <a:xfrm>
              <a:off x="5229226" y="2361852"/>
              <a:ext cx="706438" cy="673100"/>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Freeform 28"/>
            <p:cNvSpPr>
              <a:spLocks/>
            </p:cNvSpPr>
            <p:nvPr/>
          </p:nvSpPr>
          <p:spPr bwMode="auto">
            <a:xfrm>
              <a:off x="5387976" y="1955452"/>
              <a:ext cx="1006475" cy="684213"/>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29"/>
            <p:cNvSpPr>
              <a:spLocks/>
            </p:cNvSpPr>
            <p:nvPr/>
          </p:nvSpPr>
          <p:spPr bwMode="auto">
            <a:xfrm>
              <a:off x="5173663" y="982315"/>
              <a:ext cx="1352550" cy="1233488"/>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Freeform 30"/>
            <p:cNvSpPr>
              <a:spLocks/>
            </p:cNvSpPr>
            <p:nvPr/>
          </p:nvSpPr>
          <p:spPr bwMode="auto">
            <a:xfrm>
              <a:off x="4906963" y="3188940"/>
              <a:ext cx="814388" cy="511175"/>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Freeform 31"/>
            <p:cNvSpPr>
              <a:spLocks/>
            </p:cNvSpPr>
            <p:nvPr/>
          </p:nvSpPr>
          <p:spPr bwMode="auto">
            <a:xfrm>
              <a:off x="5668963" y="4033490"/>
              <a:ext cx="128588" cy="117475"/>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Freeform 32"/>
            <p:cNvSpPr>
              <a:spLocks/>
            </p:cNvSpPr>
            <p:nvPr/>
          </p:nvSpPr>
          <p:spPr bwMode="auto">
            <a:xfrm>
              <a:off x="5072063" y="3604865"/>
              <a:ext cx="709613" cy="549275"/>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solidFill>
              <a:srgbClr val="C8C2AC"/>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Freeform 33"/>
            <p:cNvSpPr>
              <a:spLocks/>
            </p:cNvSpPr>
            <p:nvPr/>
          </p:nvSpPr>
          <p:spPr bwMode="auto">
            <a:xfrm>
              <a:off x="4700588" y="2557115"/>
              <a:ext cx="660400" cy="942975"/>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Freeform 34"/>
            <p:cNvSpPr>
              <a:spLocks/>
            </p:cNvSpPr>
            <p:nvPr/>
          </p:nvSpPr>
          <p:spPr bwMode="auto">
            <a:xfrm>
              <a:off x="4395788" y="3461990"/>
              <a:ext cx="698500" cy="688975"/>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Freeform 35"/>
            <p:cNvSpPr>
              <a:spLocks/>
            </p:cNvSpPr>
            <p:nvPr/>
          </p:nvSpPr>
          <p:spPr bwMode="auto">
            <a:xfrm>
              <a:off x="5707063" y="4932015"/>
              <a:ext cx="198438" cy="481013"/>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Freeform 36"/>
            <p:cNvSpPr>
              <a:spLocks/>
            </p:cNvSpPr>
            <p:nvPr/>
          </p:nvSpPr>
          <p:spPr bwMode="auto">
            <a:xfrm>
              <a:off x="4237038" y="5784502"/>
              <a:ext cx="309563" cy="263525"/>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9" name="组合 78"/>
          <p:cNvGrpSpPr>
            <a:grpSpLocks/>
          </p:cNvGrpSpPr>
          <p:nvPr/>
        </p:nvGrpSpPr>
        <p:grpSpPr bwMode="auto">
          <a:xfrm>
            <a:off x="6158011" y="2020930"/>
            <a:ext cx="1073150" cy="1073150"/>
            <a:chOff x="7026060" y="4358640"/>
            <a:chExt cx="1073580" cy="1073578"/>
          </a:xfrm>
        </p:grpSpPr>
        <p:sp>
          <p:nvSpPr>
            <p:cNvPr id="69" name="椭圆 68"/>
            <p:cNvSpPr/>
            <p:nvPr/>
          </p:nvSpPr>
          <p:spPr>
            <a:xfrm>
              <a:off x="7026060" y="4358640"/>
              <a:ext cx="1073580" cy="10735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6" name="文本框 23"/>
            <p:cNvSpPr txBox="1">
              <a:spLocks noChangeArrowheads="1"/>
            </p:cNvSpPr>
            <p:nvPr/>
          </p:nvSpPr>
          <p:spPr bwMode="auto">
            <a:xfrm>
              <a:off x="7162578" y="4603656"/>
              <a:ext cx="800541" cy="4618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 typeface="Arial" charset="0"/>
                <a:buNone/>
              </a:pPr>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广西</a:t>
              </a:r>
              <a:endPar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7" name="文本框 29"/>
            <p:cNvSpPr txBox="1">
              <a:spLocks noChangeArrowheads="1"/>
            </p:cNvSpPr>
            <p:nvPr/>
          </p:nvSpPr>
          <p:spPr bwMode="auto">
            <a:xfrm>
              <a:off x="7470446" y="4981408"/>
              <a:ext cx="184805" cy="3694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 typeface="Arial" charset="0"/>
                <a:buNone/>
              </a:pPr>
              <a:endParaRPr lang="zh-CN" altLang="zh-CN"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2" name="矩形 71"/>
          <p:cNvSpPr/>
          <p:nvPr/>
        </p:nvSpPr>
        <p:spPr>
          <a:xfrm>
            <a:off x="7266350" y="1336719"/>
            <a:ext cx="4688199" cy="2800767"/>
          </a:xfrm>
          <a:prstGeom prst="rect">
            <a:avLst/>
          </a:prstGeom>
          <a:solidFill>
            <a:schemeClr val="accent2">
              <a:lumMod val="20000"/>
              <a:lumOff val="80000"/>
            </a:schemeClr>
          </a:solidFill>
        </p:spPr>
        <p:txBody>
          <a:bodyPr wrap="square">
            <a:spAutoFit/>
          </a:bodyPr>
          <a:lstStyle/>
          <a:p>
            <a:pPr eaLnBrk="1" fontAlgn="auto" hangingPunct="1">
              <a:spcBef>
                <a:spcPts val="0"/>
              </a:spcBef>
              <a:spcAft>
                <a:spcPts val="0"/>
              </a:spcAft>
              <a:defRPr/>
            </a:pPr>
            <a:r>
              <a:rPr lang="zh-CN" altLang="en-US" dirty="0">
                <a:latin typeface="楷体" pitchFamily="49" charset="-122"/>
                <a:ea typeface="楷体" pitchFamily="49" charset="-122"/>
                <a:sym typeface="微软雅黑" panose="020B0503020204020204" pitchFamily="34" charset="-122"/>
              </a:rPr>
              <a:t>广西</a:t>
            </a:r>
            <a:r>
              <a:rPr lang="zh-CN" altLang="en-US" dirty="0" smtClean="0">
                <a:latin typeface="楷体" pitchFamily="49" charset="-122"/>
                <a:ea typeface="楷体" pitchFamily="49" charset="-122"/>
                <a:sym typeface="微软雅黑" panose="020B0503020204020204" pitchFamily="34" charset="-122"/>
              </a:rPr>
              <a:t>南宁，在</a:t>
            </a:r>
            <a:r>
              <a:rPr lang="en-US" altLang="zh-CN" dirty="0">
                <a:latin typeface="楷体" pitchFamily="49" charset="-122"/>
                <a:ea typeface="楷体" pitchFamily="49" charset="-122"/>
                <a:sym typeface="微软雅黑" panose="020B0503020204020204" pitchFamily="34" charset="-122"/>
              </a:rPr>
              <a:t>2017</a:t>
            </a:r>
            <a:r>
              <a:rPr lang="zh-CN" altLang="en-US" dirty="0">
                <a:latin typeface="楷体" pitchFamily="49" charset="-122"/>
                <a:ea typeface="楷体" pitchFamily="49" charset="-122"/>
                <a:sym typeface="微软雅黑" panose="020B0503020204020204" pitchFamily="34" charset="-122"/>
              </a:rPr>
              <a:t>年</a:t>
            </a:r>
            <a:r>
              <a:rPr lang="en-US" altLang="zh-CN" dirty="0">
                <a:latin typeface="楷体" pitchFamily="49" charset="-122"/>
                <a:ea typeface="楷体" pitchFamily="49" charset="-122"/>
                <a:sym typeface="微软雅黑" panose="020B0503020204020204" pitchFamily="34" charset="-122"/>
              </a:rPr>
              <a:t>1</a:t>
            </a:r>
            <a:r>
              <a:rPr lang="zh-CN" altLang="en-US" dirty="0">
                <a:latin typeface="楷体" pitchFamily="49" charset="-122"/>
                <a:ea typeface="楷体" pitchFamily="49" charset="-122"/>
                <a:sym typeface="微软雅黑" panose="020B0503020204020204" pitchFamily="34" charset="-122"/>
              </a:rPr>
              <a:t>月</a:t>
            </a:r>
            <a:r>
              <a:rPr lang="en-US" altLang="zh-CN" dirty="0">
                <a:latin typeface="楷体" pitchFamily="49" charset="-122"/>
                <a:ea typeface="楷体" pitchFamily="49" charset="-122"/>
                <a:sym typeface="微软雅黑" panose="020B0503020204020204" pitchFamily="34" charset="-122"/>
              </a:rPr>
              <a:t>12</a:t>
            </a:r>
            <a:r>
              <a:rPr lang="zh-CN" altLang="en-US" dirty="0">
                <a:latin typeface="楷体" pitchFamily="49" charset="-122"/>
                <a:ea typeface="楷体" pitchFamily="49" charset="-122"/>
                <a:sym typeface="微软雅黑" panose="020B0503020204020204" pitchFamily="34" charset="-122"/>
              </a:rPr>
              <a:t>日，南宁市公安局成功破获公安部“</a:t>
            </a:r>
            <a:r>
              <a:rPr lang="en-US" altLang="zh-CN" dirty="0">
                <a:latin typeface="楷体" pitchFamily="49" charset="-122"/>
                <a:ea typeface="楷体" pitchFamily="49" charset="-122"/>
                <a:sym typeface="微软雅黑" panose="020B0503020204020204" pitchFamily="34" charset="-122"/>
              </a:rPr>
              <a:t>2016-1028”</a:t>
            </a:r>
            <a:r>
              <a:rPr lang="zh-CN" altLang="en-US" dirty="0">
                <a:latin typeface="楷体" pitchFamily="49" charset="-122"/>
                <a:ea typeface="楷体" pitchFamily="49" charset="-122"/>
                <a:sym typeface="微软雅黑" panose="020B0503020204020204" pitchFamily="34" charset="-122"/>
              </a:rPr>
              <a:t>特大制毒目标案，共抓获</a:t>
            </a:r>
            <a:r>
              <a:rPr lang="en-US" altLang="zh-CN" dirty="0">
                <a:latin typeface="楷体" pitchFamily="49" charset="-122"/>
                <a:ea typeface="楷体" pitchFamily="49" charset="-122"/>
                <a:sym typeface="微软雅黑" panose="020B0503020204020204" pitchFamily="34" charset="-122"/>
              </a:rPr>
              <a:t>12</a:t>
            </a:r>
            <a:r>
              <a:rPr lang="zh-CN" altLang="en-US" dirty="0">
                <a:latin typeface="楷体" pitchFamily="49" charset="-122"/>
                <a:ea typeface="楷体" pitchFamily="49" charset="-122"/>
                <a:sym typeface="微软雅黑" panose="020B0503020204020204" pitchFamily="34" charset="-122"/>
              </a:rPr>
              <a:t>名涉案嫌疑人，查获毒品半成品</a:t>
            </a:r>
            <a:r>
              <a:rPr lang="en-US" altLang="zh-CN" dirty="0">
                <a:latin typeface="楷体" pitchFamily="49" charset="-122"/>
                <a:ea typeface="楷体" pitchFamily="49" charset="-122"/>
                <a:sym typeface="微软雅黑" panose="020B0503020204020204" pitchFamily="34" charset="-122"/>
              </a:rPr>
              <a:t>10</a:t>
            </a:r>
            <a:r>
              <a:rPr lang="zh-CN" altLang="en-US" dirty="0">
                <a:latin typeface="楷体" pitchFamily="49" charset="-122"/>
                <a:ea typeface="楷体" pitchFamily="49" charset="-122"/>
                <a:sym typeface="微软雅黑" panose="020B0503020204020204" pitchFamily="34" charset="-122"/>
              </a:rPr>
              <a:t>吨左右，总价值</a:t>
            </a:r>
            <a:r>
              <a:rPr lang="en-US" altLang="zh-CN" dirty="0">
                <a:latin typeface="楷体" pitchFamily="49" charset="-122"/>
                <a:ea typeface="楷体" pitchFamily="49" charset="-122"/>
                <a:sym typeface="微软雅黑" panose="020B0503020204020204" pitchFamily="34" charset="-122"/>
              </a:rPr>
              <a:t>3</a:t>
            </a:r>
            <a:r>
              <a:rPr lang="zh-CN" altLang="en-US" dirty="0">
                <a:latin typeface="楷体" pitchFamily="49" charset="-122"/>
                <a:ea typeface="楷体" pitchFamily="49" charset="-122"/>
                <a:sym typeface="微软雅黑" panose="020B0503020204020204" pitchFamily="34" charset="-122"/>
              </a:rPr>
              <a:t>千多万元。该案是广西近年来破获的最大宗生产制毒物品案件，缴获的制毒物品数量之大在国内也属罕见。而且南宁市的合成毒品吸食者有</a:t>
            </a:r>
            <a:r>
              <a:rPr lang="en-US" altLang="zh-CN" dirty="0">
                <a:latin typeface="楷体" pitchFamily="49" charset="-122"/>
                <a:ea typeface="楷体" pitchFamily="49" charset="-122"/>
                <a:sym typeface="微软雅黑" panose="020B0503020204020204" pitchFamily="34" charset="-122"/>
              </a:rPr>
              <a:t>2.9</a:t>
            </a:r>
            <a:r>
              <a:rPr lang="zh-CN" altLang="en-US" dirty="0">
                <a:latin typeface="楷体" pitchFamily="49" charset="-122"/>
                <a:ea typeface="楷体" pitchFamily="49" charset="-122"/>
                <a:sym typeface="微软雅黑" panose="020B0503020204020204" pitchFamily="34" charset="-122"/>
              </a:rPr>
              <a:t>万人，其中</a:t>
            </a:r>
            <a:r>
              <a:rPr lang="en-US" altLang="zh-CN" dirty="0">
                <a:latin typeface="楷体" pitchFamily="49" charset="-122"/>
                <a:ea typeface="楷体" pitchFamily="49" charset="-122"/>
                <a:sym typeface="微软雅黑" panose="020B0503020204020204" pitchFamily="34" charset="-122"/>
              </a:rPr>
              <a:t>90</a:t>
            </a:r>
            <a:r>
              <a:rPr lang="zh-CN" altLang="en-US" dirty="0">
                <a:latin typeface="楷体" pitchFamily="49" charset="-122"/>
                <a:ea typeface="楷体" pitchFamily="49" charset="-122"/>
                <a:sym typeface="微软雅黑" panose="020B0503020204020204" pitchFamily="34" charset="-122"/>
              </a:rPr>
              <a:t>后吸毒人员超</a:t>
            </a:r>
            <a:r>
              <a:rPr lang="en-US" altLang="zh-CN" dirty="0">
                <a:latin typeface="楷体" pitchFamily="49" charset="-122"/>
                <a:ea typeface="楷体" pitchFamily="49" charset="-122"/>
                <a:sym typeface="微软雅黑" panose="020B0503020204020204" pitchFamily="34" charset="-122"/>
              </a:rPr>
              <a:t>6000</a:t>
            </a:r>
            <a:r>
              <a:rPr lang="zh-CN" altLang="en-US" dirty="0">
                <a:latin typeface="楷体" pitchFamily="49" charset="-122"/>
                <a:ea typeface="楷体" pitchFamily="49" charset="-122"/>
                <a:sym typeface="微软雅黑" panose="020B0503020204020204" pitchFamily="34" charset="-122"/>
              </a:rPr>
              <a:t>人</a:t>
            </a:r>
            <a:r>
              <a:rPr lang="en-US" altLang="zh-CN" dirty="0">
                <a:latin typeface="楷体" pitchFamily="49" charset="-122"/>
                <a:ea typeface="楷体" pitchFamily="49" charset="-122"/>
                <a:sym typeface="微软雅黑" panose="020B0503020204020204" pitchFamily="34" charset="-122"/>
              </a:rPr>
              <a:t>!</a:t>
            </a:r>
            <a:r>
              <a:rPr lang="zh-CN" altLang="en-US" dirty="0">
                <a:latin typeface="楷体" pitchFamily="49" charset="-122"/>
                <a:ea typeface="楷体" pitchFamily="49" charset="-122"/>
                <a:sym typeface="微软雅黑" panose="020B0503020204020204" pitchFamily="34" charset="-122"/>
              </a:rPr>
              <a:t>由此可以看出南宁的毒品是有多壮大</a:t>
            </a:r>
            <a:r>
              <a:rPr lang="zh-CN" altLang="en-US" dirty="0" smtClean="0">
                <a:latin typeface="楷体" pitchFamily="49" charset="-122"/>
                <a:ea typeface="楷体" pitchFamily="49" charset="-122"/>
                <a:sym typeface="微软雅黑" panose="020B0503020204020204" pitchFamily="34" charset="-122"/>
              </a:rPr>
              <a:t>。</a:t>
            </a:r>
            <a:endParaRPr lang="zh-CN" altLang="en-US" dirty="0">
              <a:latin typeface="楷体" pitchFamily="49" charset="-122"/>
              <a:ea typeface="楷体" pitchFamily="49" charset="-122"/>
              <a:sym typeface="微软雅黑" panose="020B0503020204020204" pitchFamily="34" charset="-122"/>
            </a:endParaRPr>
          </a:p>
          <a:p>
            <a:pPr eaLnBrk="1" fontAlgn="auto" hangingPunct="1">
              <a:spcBef>
                <a:spcPts val="0"/>
              </a:spcBef>
              <a:spcAft>
                <a:spcPts val="0"/>
              </a:spcAft>
              <a:defRPr/>
            </a:pP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TextBox 49"/>
          <p:cNvSpPr txBox="1"/>
          <p:nvPr/>
        </p:nvSpPr>
        <p:spPr>
          <a:xfrm>
            <a:off x="3396615" y="594358"/>
            <a:ext cx="5334001" cy="769441"/>
          </a:xfrm>
          <a:prstGeom prst="rect">
            <a:avLst/>
          </a:prstGeom>
          <a:solidFill>
            <a:schemeClr val="tx2">
              <a:lumMod val="40000"/>
              <a:lumOff val="60000"/>
            </a:schemeClr>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2</a:t>
            </a:r>
            <a:r>
              <a:rPr lang="zh-CN" altLang="en-US" sz="4400" dirty="0" smtClean="0">
                <a:latin typeface="微软雅黑 Light" panose="020B0502040204020203" pitchFamily="34" charset="-122"/>
                <a:ea typeface="微软雅黑 Light" panose="020B0502040204020203" pitchFamily="34" charset="-122"/>
              </a:rPr>
              <a:t>、毒品的</a:t>
            </a:r>
            <a:r>
              <a:rPr lang="zh-CN" altLang="en-US" sz="4400" dirty="0">
                <a:latin typeface="微软雅黑 Light" panose="020B0502040204020203" pitchFamily="34" charset="-122"/>
                <a:ea typeface="微软雅黑 Light" panose="020B0502040204020203" pitchFamily="34" charset="-122"/>
              </a:rPr>
              <a:t>扩散</a:t>
            </a:r>
            <a:r>
              <a:rPr lang="zh-CN" altLang="en-US" sz="4400" dirty="0" smtClean="0">
                <a:latin typeface="微软雅黑 Light" panose="020B0502040204020203" pitchFamily="34" charset="-122"/>
                <a:ea typeface="微软雅黑 Light" panose="020B0502040204020203" pitchFamily="34" charset="-122"/>
              </a:rPr>
              <a:t>现状</a:t>
            </a:r>
            <a:endParaRPr lang="zh-CN" altLang="en-US" sz="4400" dirty="0">
              <a:latin typeface="微软雅黑 Light" panose="020B0502040204020203" pitchFamily="34" charset="-122"/>
              <a:ea typeface="微软雅黑 Light" panose="020B0502040204020203" pitchFamily="34" charset="-122"/>
            </a:endParaRPr>
          </a:p>
        </p:txBody>
      </p:sp>
      <p:grpSp>
        <p:nvGrpSpPr>
          <p:cNvPr id="8" name="组合 7"/>
          <p:cNvGrpSpPr/>
          <p:nvPr/>
        </p:nvGrpSpPr>
        <p:grpSpPr>
          <a:xfrm>
            <a:off x="2828179" y="2841779"/>
            <a:ext cx="1316143" cy="504603"/>
            <a:chOff x="2828179" y="2841779"/>
            <a:chExt cx="1316143" cy="504603"/>
          </a:xfrm>
          <a:scene3d>
            <a:camera prst="isometricLeftDown"/>
            <a:lightRig rig="threePt" dir="t"/>
          </a:scene3d>
        </p:grpSpPr>
        <p:sp>
          <p:nvSpPr>
            <p:cNvPr id="4" name="矩形标注 3"/>
            <p:cNvSpPr/>
            <p:nvPr/>
          </p:nvSpPr>
          <p:spPr>
            <a:xfrm>
              <a:off x="2828179" y="2841779"/>
              <a:ext cx="1316143" cy="504603"/>
            </a:xfrm>
            <a:prstGeom prst="wedgeRectCallout">
              <a:avLst>
                <a:gd name="adj1" fmla="val -28939"/>
                <a:gd name="adj2" fmla="val 369818"/>
              </a:avLst>
            </a:prstGeom>
            <a:solidFill>
              <a:schemeClr val="accent3">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944402" y="2937089"/>
              <a:ext cx="1122961" cy="369332"/>
            </a:xfrm>
            <a:prstGeom prst="rect">
              <a:avLst/>
            </a:prstGeom>
            <a:noFill/>
          </p:spPr>
          <p:txBody>
            <a:bodyPr wrap="square" rtlCol="0">
              <a:spAutoFit/>
            </a:bodyPr>
            <a:lstStyle/>
            <a:p>
              <a:r>
                <a:rPr lang="zh-CN" altLang="en-US" dirty="0" smtClean="0">
                  <a:latin typeface="微软雅黑 Light" panose="020B0502040204020203" pitchFamily="34" charset="-122"/>
                  <a:ea typeface="微软雅黑 Light" panose="020B0502040204020203" pitchFamily="34" charset="-122"/>
                </a:rPr>
                <a:t>四川省</a:t>
              </a:r>
              <a:endParaRPr lang="zh-CN" altLang="en-US" dirty="0">
                <a:latin typeface="微软雅黑 Light" panose="020B0502040204020203" pitchFamily="34" charset="-122"/>
                <a:ea typeface="微软雅黑 Light" panose="020B0502040204020203" pitchFamily="34" charset="-122"/>
              </a:endParaRPr>
            </a:p>
          </p:txBody>
        </p:sp>
      </p:grpSp>
      <p:grpSp>
        <p:nvGrpSpPr>
          <p:cNvPr id="42" name="组合 41"/>
          <p:cNvGrpSpPr/>
          <p:nvPr/>
        </p:nvGrpSpPr>
        <p:grpSpPr>
          <a:xfrm>
            <a:off x="1728895" y="4895036"/>
            <a:ext cx="489782" cy="955005"/>
            <a:chOff x="1624144" y="5224125"/>
            <a:chExt cx="489782" cy="955005"/>
          </a:xfrm>
          <a:scene3d>
            <a:camera prst="isometricLeftDown"/>
            <a:lightRig rig="threePt" dir="t"/>
          </a:scene3d>
        </p:grpSpPr>
        <p:sp>
          <p:nvSpPr>
            <p:cNvPr id="6" name="矩形标注 5"/>
            <p:cNvSpPr/>
            <p:nvPr/>
          </p:nvSpPr>
          <p:spPr>
            <a:xfrm rot="16200000">
              <a:off x="1392277" y="5455992"/>
              <a:ext cx="953515" cy="489782"/>
            </a:xfrm>
            <a:prstGeom prst="wedgeRectCallout">
              <a:avLst>
                <a:gd name="adj1" fmla="val -4332"/>
                <a:gd name="adj2" fmla="val 270317"/>
              </a:avLst>
            </a:prstGeom>
            <a:solidFill>
              <a:schemeClr val="accent3">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638201" y="5283491"/>
              <a:ext cx="461665" cy="895639"/>
            </a:xfrm>
            <a:prstGeom prst="rect">
              <a:avLst/>
            </a:prstGeom>
            <a:noFill/>
          </p:spPr>
          <p:txBody>
            <a:bodyPr vert="eaVert" wrap="square" rtlCol="0">
              <a:spAutoFit/>
            </a:bodyPr>
            <a:lstStyle/>
            <a:p>
              <a:r>
                <a:rPr lang="zh-CN" altLang="en-US" dirty="0" smtClean="0">
                  <a:latin typeface="微软雅黑 Light" panose="020B0502040204020203" pitchFamily="34" charset="-122"/>
                  <a:ea typeface="微软雅黑 Light" panose="020B0502040204020203" pitchFamily="34" charset="-122"/>
                </a:rPr>
                <a:t>云南省</a:t>
              </a:r>
              <a:endParaRPr lang="zh-CN" altLang="en-US" dirty="0">
                <a:latin typeface="微软雅黑 Light" panose="020B0502040204020203" pitchFamily="34" charset="-122"/>
                <a:ea typeface="微软雅黑 Light" panose="020B0502040204020203" pitchFamily="34" charset="-122"/>
              </a:endParaRPr>
            </a:p>
          </p:txBody>
        </p:sp>
      </p:grpSp>
      <p:grpSp>
        <p:nvGrpSpPr>
          <p:cNvPr id="45" name="组合 44"/>
          <p:cNvGrpSpPr/>
          <p:nvPr/>
        </p:nvGrpSpPr>
        <p:grpSpPr>
          <a:xfrm>
            <a:off x="4219710" y="4359274"/>
            <a:ext cx="722464" cy="864852"/>
            <a:chOff x="4219710" y="4359274"/>
            <a:chExt cx="722464" cy="724181"/>
          </a:xfrm>
          <a:scene3d>
            <a:camera prst="isometricLeftDown"/>
            <a:lightRig rig="threePt" dir="t"/>
          </a:scene3d>
        </p:grpSpPr>
        <p:sp>
          <p:nvSpPr>
            <p:cNvPr id="43" name="矩形标注 42"/>
            <p:cNvSpPr/>
            <p:nvPr/>
          </p:nvSpPr>
          <p:spPr>
            <a:xfrm>
              <a:off x="4219710" y="4359274"/>
              <a:ext cx="722464" cy="724181"/>
            </a:xfrm>
            <a:prstGeom prst="wedgeRectCallout">
              <a:avLst>
                <a:gd name="adj1" fmla="val -65349"/>
                <a:gd name="adj2" fmla="val 167626"/>
              </a:avLst>
            </a:prstGeom>
            <a:solidFill>
              <a:srgbClr val="FF0000">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4277035" y="4465187"/>
              <a:ext cx="658071" cy="369332"/>
            </a:xfrm>
            <a:prstGeom prst="rect">
              <a:avLst/>
            </a:prstGeom>
            <a:noFill/>
          </p:spPr>
          <p:txBody>
            <a:bodyPr wrap="square" rtlCol="0">
              <a:spAutoFit/>
            </a:bodyPr>
            <a:lstStyle/>
            <a:p>
              <a:r>
                <a:rPr lang="zh-CN" altLang="en-US" dirty="0" smtClean="0">
                  <a:latin typeface="微软雅黑 Light" panose="020B0502040204020203" pitchFamily="34" charset="-122"/>
                  <a:ea typeface="微软雅黑 Light" panose="020B0502040204020203" pitchFamily="34" charset="-122"/>
                </a:rPr>
                <a:t>广西</a:t>
              </a:r>
              <a:endParaRPr lang="zh-CN" altLang="en-US" dirty="0">
                <a:latin typeface="微软雅黑 Light" panose="020B0502040204020203" pitchFamily="34" charset="-122"/>
                <a:ea typeface="微软雅黑 Light" panose="020B0502040204020203" pitchFamily="34" charset="-122"/>
              </a:endParaRPr>
            </a:p>
          </p:txBody>
        </p:sp>
      </p:grpSp>
      <p:grpSp>
        <p:nvGrpSpPr>
          <p:cNvPr id="49" name="组合 48"/>
          <p:cNvGrpSpPr/>
          <p:nvPr/>
        </p:nvGrpSpPr>
        <p:grpSpPr>
          <a:xfrm>
            <a:off x="5203944" y="5371794"/>
            <a:ext cx="552558" cy="954311"/>
            <a:chOff x="5203944" y="5371794"/>
            <a:chExt cx="552558" cy="954311"/>
          </a:xfrm>
          <a:scene3d>
            <a:camera prst="isometricOffAxis2Left"/>
            <a:lightRig rig="threePt" dir="t"/>
          </a:scene3d>
        </p:grpSpPr>
        <p:sp>
          <p:nvSpPr>
            <p:cNvPr id="46" name="矩形标注 45"/>
            <p:cNvSpPr/>
            <p:nvPr/>
          </p:nvSpPr>
          <p:spPr>
            <a:xfrm rot="5827928">
              <a:off x="4981577" y="5607076"/>
              <a:ext cx="940806" cy="496072"/>
            </a:xfrm>
            <a:prstGeom prst="wedgeRectCallout">
              <a:avLst>
                <a:gd name="adj1" fmla="val 1472"/>
                <a:gd name="adj2" fmla="val 220704"/>
              </a:avLst>
            </a:prstGeom>
            <a:solidFill>
              <a:srgbClr val="FF00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5277762" y="5371794"/>
              <a:ext cx="478740" cy="954311"/>
            </a:xfrm>
            <a:prstGeom prst="rect">
              <a:avLst/>
            </a:prstGeom>
            <a:noFill/>
          </p:spPr>
          <p:txBody>
            <a:bodyPr wrap="square" rtlCol="0">
              <a:spAutoFit/>
            </a:bodyPr>
            <a:lstStyle/>
            <a:p>
              <a:r>
                <a:rPr lang="zh-CN" altLang="en-US" dirty="0" smtClean="0">
                  <a:latin typeface="微软雅黑 Light" panose="020B0502040204020203" pitchFamily="34" charset="-122"/>
                  <a:ea typeface="微软雅黑 Light" panose="020B0502040204020203" pitchFamily="34" charset="-122"/>
                </a:rPr>
                <a:t>广州省</a:t>
              </a:r>
              <a:endParaRPr lang="zh-CN" altLang="en-US" dirty="0">
                <a:latin typeface="微软雅黑 Light" panose="020B0502040204020203" pitchFamily="34" charset="-122"/>
                <a:ea typeface="微软雅黑 Light" panose="020B0502040204020203" pitchFamily="34" charset="-122"/>
              </a:endParaRPr>
            </a:p>
          </p:txBody>
        </p:sp>
      </p:grpSp>
      <p:grpSp>
        <p:nvGrpSpPr>
          <p:cNvPr id="66" name="组合 65"/>
          <p:cNvGrpSpPr>
            <a:grpSpLocks/>
          </p:cNvGrpSpPr>
          <p:nvPr/>
        </p:nvGrpSpPr>
        <p:grpSpPr bwMode="auto">
          <a:xfrm>
            <a:off x="6158354" y="4485760"/>
            <a:ext cx="1107996" cy="1073150"/>
            <a:chOff x="7008629" y="4358640"/>
            <a:chExt cx="1108440" cy="1073578"/>
          </a:xfrm>
        </p:grpSpPr>
        <p:sp>
          <p:nvSpPr>
            <p:cNvPr id="68" name="椭圆 67"/>
            <p:cNvSpPr/>
            <p:nvPr/>
          </p:nvSpPr>
          <p:spPr>
            <a:xfrm>
              <a:off x="7026060" y="4358640"/>
              <a:ext cx="1073580" cy="10735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文本框 23"/>
            <p:cNvSpPr txBox="1">
              <a:spLocks noChangeArrowheads="1"/>
            </p:cNvSpPr>
            <p:nvPr/>
          </p:nvSpPr>
          <p:spPr bwMode="auto">
            <a:xfrm>
              <a:off x="7008629" y="4603656"/>
              <a:ext cx="1108440" cy="4618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 typeface="Arial" charset="0"/>
                <a:buNone/>
              </a:pPr>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广州省</a:t>
              </a:r>
              <a:endPar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文本框 29"/>
            <p:cNvSpPr txBox="1">
              <a:spLocks noChangeArrowheads="1"/>
            </p:cNvSpPr>
            <p:nvPr/>
          </p:nvSpPr>
          <p:spPr bwMode="auto">
            <a:xfrm>
              <a:off x="7470446" y="4981408"/>
              <a:ext cx="184805" cy="3694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 typeface="Arial" charset="0"/>
                <a:buNone/>
              </a:pPr>
              <a:endParaRPr lang="zh-CN" altLang="zh-CN"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2" name="TextBox 51"/>
          <p:cNvSpPr txBox="1"/>
          <p:nvPr/>
        </p:nvSpPr>
        <p:spPr>
          <a:xfrm>
            <a:off x="7266350" y="3978103"/>
            <a:ext cx="4698954" cy="2554545"/>
          </a:xfrm>
          <a:prstGeom prst="rect">
            <a:avLst/>
          </a:prstGeom>
          <a:solidFill>
            <a:schemeClr val="accent4">
              <a:lumMod val="40000"/>
              <a:lumOff val="60000"/>
            </a:schemeClr>
          </a:solidFill>
        </p:spPr>
        <p:txBody>
          <a:bodyPr wrap="square" rtlCol="0">
            <a:spAutoFit/>
          </a:bodyPr>
          <a:lstStyle/>
          <a:p>
            <a:r>
              <a:rPr lang="zh-CN" altLang="en-US" dirty="0">
                <a:latin typeface="楷体" pitchFamily="49" charset="-122"/>
                <a:ea typeface="楷体" pitchFamily="49" charset="-122"/>
              </a:rPr>
              <a:t>广东吸毒人员全国第一</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2017</a:t>
            </a:r>
            <a:r>
              <a:rPr lang="zh-CN" altLang="en-US" dirty="0" smtClean="0">
                <a:latin typeface="楷体" pitchFamily="49" charset="-122"/>
                <a:ea typeface="楷体" pitchFamily="49" charset="-122"/>
              </a:rPr>
              <a:t>年</a:t>
            </a:r>
            <a:r>
              <a:rPr lang="en-US" altLang="zh-CN" dirty="0" smtClean="0">
                <a:latin typeface="楷体" pitchFamily="49" charset="-122"/>
                <a:ea typeface="楷体" pitchFamily="49" charset="-122"/>
              </a:rPr>
              <a:t>7</a:t>
            </a:r>
            <a:r>
              <a:rPr lang="zh-CN" altLang="en-US" dirty="0">
                <a:latin typeface="楷体" pitchFamily="49" charset="-122"/>
                <a:ea typeface="楷体" pitchFamily="49" charset="-122"/>
              </a:rPr>
              <a:t>月份在册吸毒人员达到了</a:t>
            </a:r>
            <a:r>
              <a:rPr lang="en-US" altLang="zh-CN" dirty="0">
                <a:latin typeface="楷体" pitchFamily="49" charset="-122"/>
                <a:ea typeface="楷体" pitchFamily="49" charset="-122"/>
              </a:rPr>
              <a:t>37</a:t>
            </a:r>
            <a:r>
              <a:rPr lang="zh-CN" altLang="en-US" dirty="0">
                <a:latin typeface="楷体" pitchFamily="49" charset="-122"/>
                <a:ea typeface="楷体" pitchFamily="49" charset="-122"/>
              </a:rPr>
              <a:t>万，占全国</a:t>
            </a:r>
            <a:r>
              <a:rPr lang="en-US" altLang="zh-CN" dirty="0">
                <a:latin typeface="楷体" pitchFamily="49" charset="-122"/>
                <a:ea typeface="楷体" pitchFamily="49" charset="-122"/>
              </a:rPr>
              <a:t>1/6</a:t>
            </a:r>
            <a:r>
              <a:rPr lang="zh-CN" altLang="en-US" dirty="0">
                <a:latin typeface="楷体" pitchFamily="49" charset="-122"/>
                <a:ea typeface="楷体" pitchFamily="49" charset="-122"/>
              </a:rPr>
              <a:t>。广东制造毒品犯罪冰毒、</a:t>
            </a:r>
            <a:r>
              <a:rPr lang="en-US" altLang="zh-CN" dirty="0">
                <a:latin typeface="楷体" pitchFamily="49" charset="-122"/>
                <a:ea typeface="楷体" pitchFamily="49" charset="-122"/>
              </a:rPr>
              <a:t>K</a:t>
            </a:r>
            <a:r>
              <a:rPr lang="zh-CN" altLang="en-US" dirty="0">
                <a:latin typeface="楷体" pitchFamily="49" charset="-122"/>
                <a:ea typeface="楷体" pitchFamily="49" charset="-122"/>
              </a:rPr>
              <a:t>粉全国第一，全国</a:t>
            </a:r>
            <a:r>
              <a:rPr lang="en-US" altLang="zh-CN" dirty="0">
                <a:latin typeface="楷体" pitchFamily="49" charset="-122"/>
                <a:ea typeface="楷体" pitchFamily="49" charset="-122"/>
              </a:rPr>
              <a:t>20%</a:t>
            </a:r>
            <a:r>
              <a:rPr lang="zh-CN" altLang="en-US" dirty="0">
                <a:latin typeface="楷体" pitchFamily="49" charset="-122"/>
                <a:ea typeface="楷体" pitchFamily="49" charset="-122"/>
              </a:rPr>
              <a:t>以上的</a:t>
            </a:r>
            <a:r>
              <a:rPr lang="en-US" altLang="zh-CN" dirty="0">
                <a:latin typeface="楷体" pitchFamily="49" charset="-122"/>
                <a:ea typeface="楷体" pitchFamily="49" charset="-122"/>
              </a:rPr>
              <a:t>K</a:t>
            </a:r>
            <a:r>
              <a:rPr lang="zh-CN" altLang="en-US" dirty="0">
                <a:latin typeface="楷体" pitchFamily="49" charset="-122"/>
                <a:ea typeface="楷体" pitchFamily="49" charset="-122"/>
              </a:rPr>
              <a:t>粉来自惠东，全国</a:t>
            </a:r>
            <a:r>
              <a:rPr lang="en-US" altLang="zh-CN" dirty="0">
                <a:latin typeface="楷体" pitchFamily="49" charset="-122"/>
                <a:ea typeface="楷体" pitchFamily="49" charset="-122"/>
              </a:rPr>
              <a:t>30%</a:t>
            </a:r>
            <a:r>
              <a:rPr lang="zh-CN" altLang="en-US" dirty="0">
                <a:latin typeface="楷体" pitchFamily="49" charset="-122"/>
                <a:ea typeface="楷体" pitchFamily="49" charset="-122"/>
              </a:rPr>
              <a:t>以上的冰毒来自陆丰。广东毒品的集散也是全国第一，金山角的海洛因流入广东，南美的可卡因从海、陆流到广东，阿富汗的海洛因从航空渠道流入广东。其中惠州吸毒人员人数全省第一。</a:t>
            </a:r>
          </a:p>
          <a:p>
            <a:endParaRPr lang="zh-CN" altLang="en-US" sz="1600" dirty="0">
              <a:latin typeface="楷体" pitchFamily="49" charset="-122"/>
              <a:ea typeface="楷体" pitchFamily="49" charset="-122"/>
            </a:endParaRPr>
          </a:p>
        </p:txBody>
      </p:sp>
      <p:sp>
        <p:nvSpPr>
          <p:cNvPr id="58" name="TextBox 57"/>
          <p:cNvSpPr txBox="1"/>
          <p:nvPr/>
        </p:nvSpPr>
        <p:spPr>
          <a:xfrm>
            <a:off x="807623" y="1536004"/>
            <a:ext cx="5638800" cy="523220"/>
          </a:xfrm>
          <a:prstGeom prst="rect">
            <a:avLst/>
          </a:prstGeom>
          <a:noFill/>
        </p:spPr>
        <p:txBody>
          <a:bodyPr wrap="square" rtlCol="0">
            <a:spAutoFit/>
          </a:bodyPr>
          <a:lstStyle/>
          <a:p>
            <a:r>
              <a:rPr lang="zh-CN" altLang="en-US" sz="2800" dirty="0" smtClean="0">
                <a:latin typeface="微软雅黑 Light" panose="020B0502040204020203" pitchFamily="34" charset="-122"/>
                <a:ea typeface="微软雅黑 Light" panose="020B0502040204020203" pitchFamily="34" charset="-122"/>
              </a:rPr>
              <a:t>（</a:t>
            </a:r>
            <a:r>
              <a:rPr lang="en-US" altLang="zh-CN" sz="2800" dirty="0" smtClean="0">
                <a:latin typeface="微软雅黑 Light" panose="020B0502040204020203" pitchFamily="34" charset="-122"/>
                <a:ea typeface="微软雅黑 Light" panose="020B0502040204020203" pitchFamily="34" charset="-122"/>
              </a:rPr>
              <a:t>2</a:t>
            </a:r>
            <a:r>
              <a:rPr lang="zh-CN" altLang="en-US" sz="2800" dirty="0" smtClean="0">
                <a:latin typeface="微软雅黑 Light" panose="020B0502040204020203" pitchFamily="34" charset="-122"/>
                <a:ea typeface="微软雅黑 Light" panose="020B0502040204020203" pitchFamily="34" charset="-122"/>
              </a:rPr>
              <a:t>）、中国主要的毒品重灾区</a:t>
            </a:r>
            <a:endParaRPr lang="zh-CN" altLang="en-US" sz="2800" dirty="0">
              <a:latin typeface="微软雅黑 Light" panose="020B0502040204020203" pitchFamily="34" charset="-122"/>
              <a:ea typeface="微软雅黑 Light" panose="020B0502040204020203" pitchFamily="34" charset="-122"/>
            </a:endParaRPr>
          </a:p>
        </p:txBody>
      </p:sp>
      <p:grpSp>
        <p:nvGrpSpPr>
          <p:cNvPr id="3" name="组合 2"/>
          <p:cNvGrpSpPr/>
          <p:nvPr/>
        </p:nvGrpSpPr>
        <p:grpSpPr>
          <a:xfrm>
            <a:off x="4842748" y="2636593"/>
            <a:ext cx="913754" cy="460252"/>
            <a:chOff x="4842748" y="2636593"/>
            <a:chExt cx="913754" cy="460252"/>
          </a:xfrm>
        </p:grpSpPr>
        <p:sp>
          <p:nvSpPr>
            <p:cNvPr id="99" name="矩形标注 98"/>
            <p:cNvSpPr/>
            <p:nvPr/>
          </p:nvSpPr>
          <p:spPr>
            <a:xfrm>
              <a:off x="4842748" y="2636593"/>
              <a:ext cx="913754" cy="405296"/>
            </a:xfrm>
            <a:prstGeom prst="wedgeRectCallout">
              <a:avLst>
                <a:gd name="adj1" fmla="val -69328"/>
                <a:gd name="adj2" fmla="val 254271"/>
              </a:avLst>
            </a:prstGeom>
            <a:solidFill>
              <a:srgbClr val="FF000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918069" y="2727513"/>
              <a:ext cx="838433" cy="369332"/>
            </a:xfrm>
            <a:prstGeom prst="rect">
              <a:avLst/>
            </a:prstGeom>
            <a:noFill/>
          </p:spPr>
          <p:txBody>
            <a:bodyPr wrap="square" rtlCol="0">
              <a:spAutoFit/>
            </a:bodyPr>
            <a:lstStyle/>
            <a:p>
              <a:r>
                <a:rPr lang="zh-CN" altLang="en-US" dirty="0" smtClean="0">
                  <a:latin typeface="微软雅黑 Light" panose="020B0502040204020203" pitchFamily="34" charset="-122"/>
                  <a:ea typeface="微软雅黑 Light" panose="020B0502040204020203" pitchFamily="34" charset="-122"/>
                </a:rPr>
                <a:t>北京</a:t>
              </a:r>
              <a:endParaRPr lang="zh-CN" altLang="en-US" dirty="0">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 xmlns:p14="http://schemas.microsoft.com/office/powerpoint/2010/main" val="2757952114"/>
      </p:ext>
    </p:extLst>
  </p:cSld>
  <p:clrMapOvr>
    <a:masterClrMapping/>
  </p:clrMapOvr>
  <mc:AlternateContent xmlns:mc="http://schemas.openxmlformats.org/markup-compatibility/2006">
    <mc:Choice xmlns=""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53" presetClass="entr" presetSubtype="16"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 calcmode="lin" valueType="num">
                                      <p:cBhvr>
                                        <p:cTn id="12" dur="500" fill="hold"/>
                                        <p:tgtEl>
                                          <p:spTgt spid="79"/>
                                        </p:tgtEl>
                                        <p:attrNameLst>
                                          <p:attrName>ppt_w</p:attrName>
                                        </p:attrNameLst>
                                      </p:cBhvr>
                                      <p:tavLst>
                                        <p:tav tm="0">
                                          <p:val>
                                            <p:fltVal val="0"/>
                                          </p:val>
                                        </p:tav>
                                        <p:tav tm="100000">
                                          <p:val>
                                            <p:strVal val="#ppt_w"/>
                                          </p:val>
                                        </p:tav>
                                      </p:tavLst>
                                    </p:anim>
                                    <p:anim calcmode="lin" valueType="num">
                                      <p:cBhvr>
                                        <p:cTn id="13" dur="500" fill="hold"/>
                                        <p:tgtEl>
                                          <p:spTgt spid="79"/>
                                        </p:tgtEl>
                                        <p:attrNameLst>
                                          <p:attrName>ppt_h</p:attrName>
                                        </p:attrNameLst>
                                      </p:cBhvr>
                                      <p:tavLst>
                                        <p:tav tm="0">
                                          <p:val>
                                            <p:fltVal val="0"/>
                                          </p:val>
                                        </p:tav>
                                        <p:tav tm="100000">
                                          <p:val>
                                            <p:strVal val="#ppt_h"/>
                                          </p:val>
                                        </p:tav>
                                      </p:tavLst>
                                    </p:anim>
                                    <p:animEffect transition="in" filter="fade">
                                      <p:cBhvr>
                                        <p:cTn id="14" dur="500"/>
                                        <p:tgtEl>
                                          <p:spTgt spid="7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wipe(left)">
                                      <p:cBhvr>
                                        <p:cTn id="17" dur="500"/>
                                        <p:tgtEl>
                                          <p:spTgt spid="72"/>
                                        </p:tgtEl>
                                      </p:cBhvr>
                                    </p:animEffect>
                                  </p:childTnLst>
                                </p:cTn>
                              </p:par>
                              <p:par>
                                <p:cTn id="18" presetID="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ppt_x"/>
                                          </p:val>
                                        </p:tav>
                                        <p:tav tm="100000">
                                          <p:val>
                                            <p:strVal val="#ppt_x"/>
                                          </p:val>
                                        </p:tav>
                                      </p:tavLst>
                                    </p:anim>
                                    <p:anim calcmode="lin" valueType="num">
                                      <p:cBhvr additive="base">
                                        <p:cTn id="29" dur="500" fill="hold"/>
                                        <p:tgtEl>
                                          <p:spTgt spid="42"/>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ppt_x"/>
                                          </p:val>
                                        </p:tav>
                                        <p:tav tm="100000">
                                          <p:val>
                                            <p:strVal val="#ppt_x"/>
                                          </p:val>
                                        </p:tav>
                                      </p:tavLst>
                                    </p:anim>
                                    <p:anim calcmode="lin" valueType="num">
                                      <p:cBhvr additive="base">
                                        <p:cTn id="33" dur="500" fill="hold"/>
                                        <p:tgtEl>
                                          <p:spTgt spid="45"/>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fill="hold"/>
                                        <p:tgtEl>
                                          <p:spTgt spid="49"/>
                                        </p:tgtEl>
                                        <p:attrNameLst>
                                          <p:attrName>ppt_x</p:attrName>
                                        </p:attrNameLst>
                                      </p:cBhvr>
                                      <p:tavLst>
                                        <p:tav tm="0">
                                          <p:val>
                                            <p:strVal val="#ppt_x"/>
                                          </p:val>
                                        </p:tav>
                                        <p:tav tm="100000">
                                          <p:val>
                                            <p:strVal val="#ppt_x"/>
                                          </p:val>
                                        </p:tav>
                                      </p:tavLst>
                                    </p:anim>
                                    <p:anim calcmode="lin" valueType="num">
                                      <p:cBhvr additive="base">
                                        <p:cTn id="37" dur="500" fill="hold"/>
                                        <p:tgtEl>
                                          <p:spTgt spid="49"/>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53" presetClass="entr" presetSubtype="16" fill="hold" nodeType="afterEffect">
                                  <p:stCondLst>
                                    <p:cond delay="0"/>
                                  </p:stCondLst>
                                  <p:childTnLst>
                                    <p:set>
                                      <p:cBhvr>
                                        <p:cTn id="40" dur="1" fill="hold">
                                          <p:stCondLst>
                                            <p:cond delay="0"/>
                                          </p:stCondLst>
                                        </p:cTn>
                                        <p:tgtEl>
                                          <p:spTgt spid="66"/>
                                        </p:tgtEl>
                                        <p:attrNameLst>
                                          <p:attrName>style.visibility</p:attrName>
                                        </p:attrNameLst>
                                      </p:cBhvr>
                                      <p:to>
                                        <p:strVal val="visible"/>
                                      </p:to>
                                    </p:set>
                                    <p:anim calcmode="lin" valueType="num">
                                      <p:cBhvr>
                                        <p:cTn id="41" dur="500" fill="hold"/>
                                        <p:tgtEl>
                                          <p:spTgt spid="66"/>
                                        </p:tgtEl>
                                        <p:attrNameLst>
                                          <p:attrName>ppt_w</p:attrName>
                                        </p:attrNameLst>
                                      </p:cBhvr>
                                      <p:tavLst>
                                        <p:tav tm="0">
                                          <p:val>
                                            <p:fltVal val="0"/>
                                          </p:val>
                                        </p:tav>
                                        <p:tav tm="100000">
                                          <p:val>
                                            <p:strVal val="#ppt_w"/>
                                          </p:val>
                                        </p:tav>
                                      </p:tavLst>
                                    </p:anim>
                                    <p:anim calcmode="lin" valueType="num">
                                      <p:cBhvr>
                                        <p:cTn id="42" dur="500" fill="hold"/>
                                        <p:tgtEl>
                                          <p:spTgt spid="66"/>
                                        </p:tgtEl>
                                        <p:attrNameLst>
                                          <p:attrName>ppt_h</p:attrName>
                                        </p:attrNameLst>
                                      </p:cBhvr>
                                      <p:tavLst>
                                        <p:tav tm="0">
                                          <p:val>
                                            <p:fltVal val="0"/>
                                          </p:val>
                                        </p:tav>
                                        <p:tav tm="100000">
                                          <p:val>
                                            <p:strVal val="#ppt_h"/>
                                          </p:val>
                                        </p:tav>
                                      </p:tavLst>
                                    </p:anim>
                                    <p:animEffect transition="in" filter="fade">
                                      <p:cBhvr>
                                        <p:cTn id="43" dur="500"/>
                                        <p:tgtEl>
                                          <p:spTgt spid="66"/>
                                        </p:tgtEl>
                                      </p:cBhvr>
                                    </p:animEffect>
                                  </p:childTnLst>
                                </p:cTn>
                              </p:par>
                              <p:par>
                                <p:cTn id="44" presetID="2" presetClass="entr" presetSubtype="8" fill="hold" grpId="0" nodeType="withEffect">
                                  <p:stCondLst>
                                    <p:cond delay="0"/>
                                  </p:stCondLst>
                                  <p:childTnLst>
                                    <p:set>
                                      <p:cBhvr>
                                        <p:cTn id="45" dur="1" fill="hold">
                                          <p:stCondLst>
                                            <p:cond delay="0"/>
                                          </p:stCondLst>
                                        </p:cTn>
                                        <p:tgtEl>
                                          <p:spTgt spid="58"/>
                                        </p:tgtEl>
                                        <p:attrNameLst>
                                          <p:attrName>style.visibility</p:attrName>
                                        </p:attrNameLst>
                                      </p:cBhvr>
                                      <p:to>
                                        <p:strVal val="visible"/>
                                      </p:to>
                                    </p:set>
                                    <p:anim calcmode="lin" valueType="num">
                                      <p:cBhvr additive="base">
                                        <p:cTn id="46" dur="500" fill="hold"/>
                                        <p:tgtEl>
                                          <p:spTgt spid="58"/>
                                        </p:tgtEl>
                                        <p:attrNameLst>
                                          <p:attrName>ppt_x</p:attrName>
                                        </p:attrNameLst>
                                      </p:cBhvr>
                                      <p:tavLst>
                                        <p:tav tm="0">
                                          <p:val>
                                            <p:strVal val="0-#ppt_w/2"/>
                                          </p:val>
                                        </p:tav>
                                        <p:tav tm="100000">
                                          <p:val>
                                            <p:strVal val="#ppt_x"/>
                                          </p:val>
                                        </p:tav>
                                      </p:tavLst>
                                    </p:anim>
                                    <p:anim calcmode="lin" valueType="num">
                                      <p:cBhvr additive="base">
                                        <p:cTn id="47" dur="500" fill="hold"/>
                                        <p:tgtEl>
                                          <p:spTgt spid="58"/>
                                        </p:tgtEl>
                                        <p:attrNameLst>
                                          <p:attrName>ppt_y</p:attrName>
                                        </p:attrNameLst>
                                      </p:cBhvr>
                                      <p:tavLst>
                                        <p:tav tm="0">
                                          <p:val>
                                            <p:strVal val="#ppt_y"/>
                                          </p:val>
                                        </p:tav>
                                        <p:tav tm="100000">
                                          <p:val>
                                            <p:strVal val="#ppt_y"/>
                                          </p:val>
                                        </p:tav>
                                      </p:tavLst>
                                    </p:anim>
                                  </p:childTnLst>
                                </p:cTn>
                              </p:par>
                              <p:par>
                                <p:cTn id="48" presetID="22" presetClass="entr" presetSubtype="8" fill="hold" grpId="0" nodeType="with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wipe(left)">
                                      <p:cBhvr>
                                        <p:cTn id="5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52" grpId="0" animBg="1"/>
      <p:bldP spid="5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grpSp>
        <p:nvGrpSpPr>
          <p:cNvPr id="41" name="组合 40"/>
          <p:cNvGrpSpPr/>
          <p:nvPr/>
        </p:nvGrpSpPr>
        <p:grpSpPr>
          <a:xfrm>
            <a:off x="401639" y="2343627"/>
            <a:ext cx="5744936" cy="4118132"/>
            <a:chOff x="401638" y="982315"/>
            <a:chExt cx="6124575" cy="5065712"/>
          </a:xfrm>
          <a:solidFill>
            <a:schemeClr val="accent4"/>
          </a:solidFill>
        </p:grpSpPr>
        <p:sp>
          <p:nvSpPr>
            <p:cNvPr id="9" name="Freeform 5"/>
            <p:cNvSpPr>
              <a:spLocks/>
            </p:cNvSpPr>
            <p:nvPr/>
          </p:nvSpPr>
          <p:spPr bwMode="auto">
            <a:xfrm>
              <a:off x="2971801" y="1047402"/>
              <a:ext cx="2682875" cy="2287588"/>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6"/>
            <p:cNvSpPr>
              <a:spLocks/>
            </p:cNvSpPr>
            <p:nvPr/>
          </p:nvSpPr>
          <p:spPr bwMode="auto">
            <a:xfrm>
              <a:off x="2455863" y="2595215"/>
              <a:ext cx="1714500" cy="1449388"/>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7"/>
            <p:cNvSpPr>
              <a:spLocks/>
            </p:cNvSpPr>
            <p:nvPr/>
          </p:nvSpPr>
          <p:spPr bwMode="auto">
            <a:xfrm>
              <a:off x="3673476" y="3098452"/>
              <a:ext cx="346075" cy="571500"/>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8"/>
            <p:cNvSpPr>
              <a:spLocks/>
            </p:cNvSpPr>
            <p:nvPr/>
          </p:nvSpPr>
          <p:spPr bwMode="auto">
            <a:xfrm>
              <a:off x="401638" y="1595090"/>
              <a:ext cx="2449513" cy="1852613"/>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9"/>
            <p:cNvSpPr>
              <a:spLocks/>
            </p:cNvSpPr>
            <p:nvPr/>
          </p:nvSpPr>
          <p:spPr bwMode="auto">
            <a:xfrm>
              <a:off x="1990726" y="3049240"/>
              <a:ext cx="1525588" cy="1093788"/>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Freeform 10"/>
            <p:cNvSpPr>
              <a:spLocks/>
            </p:cNvSpPr>
            <p:nvPr/>
          </p:nvSpPr>
          <p:spPr bwMode="auto">
            <a:xfrm>
              <a:off x="2865438" y="3816002"/>
              <a:ext cx="1319213" cy="1157288"/>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solidFill>
              <a:srgbClr val="FF0000"/>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11"/>
            <p:cNvSpPr>
              <a:spLocks/>
            </p:cNvSpPr>
            <p:nvPr/>
          </p:nvSpPr>
          <p:spPr bwMode="auto">
            <a:xfrm>
              <a:off x="671513" y="3346102"/>
              <a:ext cx="2363788" cy="1435100"/>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12"/>
            <p:cNvSpPr>
              <a:spLocks/>
            </p:cNvSpPr>
            <p:nvPr/>
          </p:nvSpPr>
          <p:spPr bwMode="auto">
            <a:xfrm>
              <a:off x="2824163" y="4541490"/>
              <a:ext cx="1068388" cy="1111250"/>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solidFill>
              <a:srgbClr val="FFC000"/>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13"/>
            <p:cNvSpPr>
              <a:spLocks/>
            </p:cNvSpPr>
            <p:nvPr/>
          </p:nvSpPr>
          <p:spPr bwMode="auto">
            <a:xfrm>
              <a:off x="3590926" y="4525615"/>
              <a:ext cx="722313" cy="623888"/>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Freeform 14"/>
            <p:cNvSpPr>
              <a:spLocks/>
            </p:cNvSpPr>
            <p:nvPr/>
          </p:nvSpPr>
          <p:spPr bwMode="auto">
            <a:xfrm>
              <a:off x="3708401" y="4909790"/>
              <a:ext cx="942975" cy="717550"/>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solidFill>
              <a:srgbClr val="FFC000"/>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Freeform 15"/>
            <p:cNvSpPr>
              <a:spLocks/>
            </p:cNvSpPr>
            <p:nvPr/>
          </p:nvSpPr>
          <p:spPr bwMode="auto">
            <a:xfrm>
              <a:off x="3840163" y="4120802"/>
              <a:ext cx="533400" cy="539750"/>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reeform 16"/>
            <p:cNvSpPr>
              <a:spLocks/>
            </p:cNvSpPr>
            <p:nvPr/>
          </p:nvSpPr>
          <p:spPr bwMode="auto">
            <a:xfrm>
              <a:off x="3840163" y="3068290"/>
              <a:ext cx="608013" cy="1085850"/>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solidFill>
              <a:schemeClr val="accent4"/>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17"/>
            <p:cNvSpPr>
              <a:spLocks/>
            </p:cNvSpPr>
            <p:nvPr/>
          </p:nvSpPr>
          <p:spPr bwMode="auto">
            <a:xfrm>
              <a:off x="4365626" y="2865090"/>
              <a:ext cx="406400" cy="890588"/>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Freeform 18"/>
            <p:cNvSpPr>
              <a:spLocks/>
            </p:cNvSpPr>
            <p:nvPr/>
          </p:nvSpPr>
          <p:spPr bwMode="auto">
            <a:xfrm>
              <a:off x="4260851" y="4382740"/>
              <a:ext cx="649288" cy="752475"/>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Freeform 19"/>
            <p:cNvSpPr>
              <a:spLocks/>
            </p:cNvSpPr>
            <p:nvPr/>
          </p:nvSpPr>
          <p:spPr bwMode="auto">
            <a:xfrm>
              <a:off x="4184651" y="3950940"/>
              <a:ext cx="917575" cy="574675"/>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Freeform 20"/>
            <p:cNvSpPr>
              <a:spLocks/>
            </p:cNvSpPr>
            <p:nvPr/>
          </p:nvSpPr>
          <p:spPr bwMode="auto">
            <a:xfrm>
              <a:off x="4387851" y="5006627"/>
              <a:ext cx="954088" cy="755650"/>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solidFill>
              <a:srgbClr val="FF0000"/>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Freeform 21"/>
            <p:cNvSpPr>
              <a:spLocks/>
            </p:cNvSpPr>
            <p:nvPr/>
          </p:nvSpPr>
          <p:spPr bwMode="auto">
            <a:xfrm>
              <a:off x="4838701" y="4352577"/>
              <a:ext cx="571500" cy="777875"/>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Freeform 22"/>
            <p:cNvSpPr>
              <a:spLocks/>
            </p:cNvSpPr>
            <p:nvPr/>
          </p:nvSpPr>
          <p:spPr bwMode="auto">
            <a:xfrm>
              <a:off x="5135563" y="4555777"/>
              <a:ext cx="530225" cy="650875"/>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Freeform 23"/>
            <p:cNvSpPr>
              <a:spLocks/>
            </p:cNvSpPr>
            <p:nvPr/>
          </p:nvSpPr>
          <p:spPr bwMode="auto">
            <a:xfrm>
              <a:off x="5368926" y="4150965"/>
              <a:ext cx="458788" cy="525463"/>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solidFill>
              <a:schemeClr val="accent4"/>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Freeform 24"/>
            <p:cNvSpPr>
              <a:spLocks/>
            </p:cNvSpPr>
            <p:nvPr/>
          </p:nvSpPr>
          <p:spPr bwMode="auto">
            <a:xfrm>
              <a:off x="4929188" y="3695352"/>
              <a:ext cx="574675" cy="703263"/>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Freeform 25"/>
            <p:cNvSpPr>
              <a:spLocks/>
            </p:cNvSpPr>
            <p:nvPr/>
          </p:nvSpPr>
          <p:spPr bwMode="auto">
            <a:xfrm>
              <a:off x="5038726" y="2884140"/>
              <a:ext cx="153988" cy="217488"/>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solidFill>
              <a:srgbClr val="C8C2AC"/>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Freeform 26"/>
            <p:cNvSpPr>
              <a:spLocks/>
            </p:cNvSpPr>
            <p:nvPr/>
          </p:nvSpPr>
          <p:spPr bwMode="auto">
            <a:xfrm>
              <a:off x="4891088" y="2785715"/>
              <a:ext cx="200025" cy="214313"/>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solidFill>
              <a:srgbClr val="FF0000"/>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27"/>
            <p:cNvSpPr>
              <a:spLocks/>
            </p:cNvSpPr>
            <p:nvPr/>
          </p:nvSpPr>
          <p:spPr bwMode="auto">
            <a:xfrm>
              <a:off x="5229226" y="2361852"/>
              <a:ext cx="706438" cy="673100"/>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Freeform 28"/>
            <p:cNvSpPr>
              <a:spLocks/>
            </p:cNvSpPr>
            <p:nvPr/>
          </p:nvSpPr>
          <p:spPr bwMode="auto">
            <a:xfrm>
              <a:off x="5387976" y="1955452"/>
              <a:ext cx="1006475" cy="684213"/>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29"/>
            <p:cNvSpPr>
              <a:spLocks/>
            </p:cNvSpPr>
            <p:nvPr/>
          </p:nvSpPr>
          <p:spPr bwMode="auto">
            <a:xfrm>
              <a:off x="5173663" y="982315"/>
              <a:ext cx="1352550" cy="1233488"/>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Freeform 30"/>
            <p:cNvSpPr>
              <a:spLocks/>
            </p:cNvSpPr>
            <p:nvPr/>
          </p:nvSpPr>
          <p:spPr bwMode="auto">
            <a:xfrm>
              <a:off x="4906963" y="3188940"/>
              <a:ext cx="814388" cy="511175"/>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Freeform 31"/>
            <p:cNvSpPr>
              <a:spLocks/>
            </p:cNvSpPr>
            <p:nvPr/>
          </p:nvSpPr>
          <p:spPr bwMode="auto">
            <a:xfrm>
              <a:off x="5668963" y="4033490"/>
              <a:ext cx="128588" cy="117475"/>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Freeform 32"/>
            <p:cNvSpPr>
              <a:spLocks/>
            </p:cNvSpPr>
            <p:nvPr/>
          </p:nvSpPr>
          <p:spPr bwMode="auto">
            <a:xfrm>
              <a:off x="5072063" y="3604865"/>
              <a:ext cx="709613" cy="549275"/>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solidFill>
              <a:srgbClr val="C8C2AC"/>
            </a:solid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Freeform 33"/>
            <p:cNvSpPr>
              <a:spLocks/>
            </p:cNvSpPr>
            <p:nvPr/>
          </p:nvSpPr>
          <p:spPr bwMode="auto">
            <a:xfrm>
              <a:off x="4700588" y="2557115"/>
              <a:ext cx="660400" cy="942975"/>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Freeform 34"/>
            <p:cNvSpPr>
              <a:spLocks/>
            </p:cNvSpPr>
            <p:nvPr/>
          </p:nvSpPr>
          <p:spPr bwMode="auto">
            <a:xfrm>
              <a:off x="4395788" y="3461990"/>
              <a:ext cx="698500" cy="688975"/>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Freeform 35"/>
            <p:cNvSpPr>
              <a:spLocks/>
            </p:cNvSpPr>
            <p:nvPr/>
          </p:nvSpPr>
          <p:spPr bwMode="auto">
            <a:xfrm>
              <a:off x="5707063" y="4932015"/>
              <a:ext cx="198438" cy="481013"/>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Freeform 36"/>
            <p:cNvSpPr>
              <a:spLocks/>
            </p:cNvSpPr>
            <p:nvPr/>
          </p:nvSpPr>
          <p:spPr bwMode="auto">
            <a:xfrm>
              <a:off x="4237038" y="5784502"/>
              <a:ext cx="309563" cy="263525"/>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9" name="组合 78"/>
          <p:cNvGrpSpPr>
            <a:grpSpLocks/>
          </p:cNvGrpSpPr>
          <p:nvPr/>
        </p:nvGrpSpPr>
        <p:grpSpPr bwMode="auto">
          <a:xfrm>
            <a:off x="5971248" y="1797614"/>
            <a:ext cx="1073150" cy="1073150"/>
            <a:chOff x="7026060" y="4358640"/>
            <a:chExt cx="1073580" cy="1073578"/>
          </a:xfrm>
        </p:grpSpPr>
        <p:sp>
          <p:nvSpPr>
            <p:cNvPr id="69" name="椭圆 68"/>
            <p:cNvSpPr/>
            <p:nvPr/>
          </p:nvSpPr>
          <p:spPr>
            <a:xfrm>
              <a:off x="7026060" y="4358640"/>
              <a:ext cx="1073580" cy="10735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6" name="文本框 23"/>
            <p:cNvSpPr txBox="1">
              <a:spLocks noChangeArrowheads="1"/>
            </p:cNvSpPr>
            <p:nvPr/>
          </p:nvSpPr>
          <p:spPr bwMode="auto">
            <a:xfrm>
              <a:off x="7162579" y="4603656"/>
              <a:ext cx="800541" cy="4618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 typeface="Arial" charset="0"/>
                <a:buNone/>
              </a:pP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北京</a:t>
              </a:r>
            </a:p>
          </p:txBody>
        </p:sp>
        <p:sp>
          <p:nvSpPr>
            <p:cNvPr id="16397" name="文本框 29"/>
            <p:cNvSpPr txBox="1">
              <a:spLocks noChangeArrowheads="1"/>
            </p:cNvSpPr>
            <p:nvPr/>
          </p:nvSpPr>
          <p:spPr bwMode="auto">
            <a:xfrm>
              <a:off x="7470446" y="4981408"/>
              <a:ext cx="184805" cy="3694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 typeface="Arial" charset="0"/>
                <a:buNone/>
              </a:pPr>
              <a:endParaRPr lang="zh-CN" altLang="zh-CN"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2" name="矩形 71"/>
          <p:cNvSpPr/>
          <p:nvPr/>
        </p:nvSpPr>
        <p:spPr>
          <a:xfrm>
            <a:off x="7104918" y="1638690"/>
            <a:ext cx="4675602" cy="4524315"/>
          </a:xfrm>
          <a:prstGeom prst="rect">
            <a:avLst/>
          </a:prstGeom>
          <a:solidFill>
            <a:schemeClr val="tx2">
              <a:lumMod val="20000"/>
              <a:lumOff val="80000"/>
            </a:schemeClr>
          </a:solidFill>
        </p:spPr>
        <p:txBody>
          <a:bodyPr wrap="square">
            <a:spAutoFit/>
          </a:bodyPr>
          <a:lstStyle/>
          <a:p>
            <a:r>
              <a:rPr lang="en-US" altLang="zh-CN" dirty="0" smtClean="0"/>
              <a:t>         </a:t>
            </a:r>
            <a:r>
              <a:rPr lang="en-US" altLang="zh-CN" dirty="0" smtClean="0">
                <a:latin typeface="楷体" pitchFamily="49" charset="-122"/>
                <a:ea typeface="楷体" pitchFamily="49" charset="-122"/>
              </a:rPr>
              <a:t>2017</a:t>
            </a:r>
            <a:r>
              <a:rPr lang="zh-CN" altLang="en-US" dirty="0" smtClean="0">
                <a:latin typeface="楷体" pitchFamily="49" charset="-122"/>
                <a:ea typeface="楷体" pitchFamily="49" charset="-122"/>
              </a:rPr>
              <a:t>年全市</a:t>
            </a:r>
            <a:r>
              <a:rPr lang="zh-CN" altLang="en-US" dirty="0">
                <a:latin typeface="楷体" pitchFamily="49" charset="-122"/>
                <a:ea typeface="楷体" pitchFamily="49" charset="-122"/>
              </a:rPr>
              <a:t>在册吸毒人员已达</a:t>
            </a:r>
            <a:r>
              <a:rPr lang="en-US" altLang="zh-CN" dirty="0">
                <a:latin typeface="楷体" pitchFamily="49" charset="-122"/>
                <a:ea typeface="楷体" pitchFamily="49" charset="-122"/>
              </a:rPr>
              <a:t>3.1</a:t>
            </a:r>
            <a:r>
              <a:rPr lang="zh-CN" altLang="en-US" dirty="0">
                <a:latin typeface="楷体" pitchFamily="49" charset="-122"/>
                <a:ea typeface="楷体" pitchFamily="49" charset="-122"/>
              </a:rPr>
              <a:t>万余名，实际吸毒人员已近</a:t>
            </a:r>
            <a:r>
              <a:rPr lang="en-US" altLang="zh-CN" dirty="0">
                <a:latin typeface="楷体" pitchFamily="49" charset="-122"/>
                <a:ea typeface="楷体" pitchFamily="49" charset="-122"/>
              </a:rPr>
              <a:t>15</a:t>
            </a:r>
            <a:r>
              <a:rPr lang="zh-CN" altLang="en-US" dirty="0">
                <a:latin typeface="楷体" pitchFamily="49" charset="-122"/>
                <a:ea typeface="楷体" pitchFamily="49" charset="-122"/>
              </a:rPr>
              <a:t>万人</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2016</a:t>
            </a:r>
            <a:r>
              <a:rPr lang="zh-CN" altLang="en-US" dirty="0" smtClean="0">
                <a:latin typeface="楷体" pitchFamily="49" charset="-122"/>
                <a:ea typeface="楷体" pitchFamily="49" charset="-122"/>
              </a:rPr>
              <a:t>全年</a:t>
            </a:r>
            <a:r>
              <a:rPr lang="zh-CN" altLang="en-US" dirty="0">
                <a:latin typeface="楷体" pitchFamily="49" charset="-122"/>
                <a:ea typeface="楷体" pitchFamily="49" charset="-122"/>
              </a:rPr>
              <a:t>北京查获涉毒人员</a:t>
            </a:r>
            <a:r>
              <a:rPr lang="en-US" altLang="zh-CN" dirty="0">
                <a:latin typeface="楷体" pitchFamily="49" charset="-122"/>
                <a:ea typeface="楷体" pitchFamily="49" charset="-122"/>
              </a:rPr>
              <a:t>1</a:t>
            </a:r>
            <a:r>
              <a:rPr lang="zh-CN" altLang="en-US" dirty="0">
                <a:latin typeface="楷体" pitchFamily="49" charset="-122"/>
                <a:ea typeface="楷体" pitchFamily="49" charset="-122"/>
              </a:rPr>
              <a:t>万余人，同比上升近一倍，当前北京地区的毒情形势严峻。而且易制毒化学品管理存在隐患，娱乐场所内涉毒问题开始抬头，达到警示等级娱乐场所</a:t>
            </a:r>
            <a:r>
              <a:rPr lang="en-US" altLang="zh-CN" dirty="0">
                <a:latin typeface="楷体" pitchFamily="49" charset="-122"/>
                <a:ea typeface="楷体" pitchFamily="49" charset="-122"/>
              </a:rPr>
              <a:t>60</a:t>
            </a:r>
            <a:r>
              <a:rPr lang="zh-CN" altLang="en-US" dirty="0">
                <a:latin typeface="楷体" pitchFamily="49" charset="-122"/>
                <a:ea typeface="楷体" pitchFamily="49" charset="-122"/>
              </a:rPr>
              <a:t>家，抓获涉毒人员</a:t>
            </a:r>
            <a:r>
              <a:rPr lang="en-US" altLang="zh-CN" dirty="0">
                <a:latin typeface="楷体" pitchFamily="49" charset="-122"/>
                <a:ea typeface="楷体" pitchFamily="49" charset="-122"/>
              </a:rPr>
              <a:t>70</a:t>
            </a:r>
            <a:r>
              <a:rPr lang="zh-CN" altLang="en-US" dirty="0">
                <a:latin typeface="楷体" pitchFamily="49" charset="-122"/>
                <a:ea typeface="楷体" pitchFamily="49" charset="-122"/>
              </a:rPr>
              <a:t>余名，易制毒化学品管理还存在盲区漏洞。北京也是中国十大毒品城市之一。而且北京的明星吸毒事件屡屡发生，外国人在京吸毒呈上升趋势，对社会风气的影响很不好</a:t>
            </a:r>
            <a:r>
              <a:rPr lang="zh-CN" altLang="en-US" dirty="0" smtClean="0">
                <a:latin typeface="楷体" pitchFamily="49" charset="-122"/>
                <a:ea typeface="楷体" pitchFamily="49" charset="-122"/>
              </a:rPr>
              <a:t>。</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    北京市</a:t>
            </a:r>
            <a:r>
              <a:rPr lang="zh-CN" altLang="en-US" dirty="0">
                <a:latin typeface="楷体" pitchFamily="49" charset="-122"/>
                <a:ea typeface="楷体" pitchFamily="49" charset="-122"/>
              </a:rPr>
              <a:t>已逐步成为境外毒品从我国西南边境入境向东北、华北地区分销，从我国东北边境入境向华南、华东地区分销的重要通道。</a:t>
            </a:r>
          </a:p>
          <a:p>
            <a:endParaRPr lang="zh-CN" altLang="en-US" dirty="0">
              <a:latin typeface="楷体" pitchFamily="49" charset="-122"/>
              <a:ea typeface="楷体" pitchFamily="49" charset="-122"/>
            </a:endParaRPr>
          </a:p>
        </p:txBody>
      </p:sp>
      <p:sp>
        <p:nvSpPr>
          <p:cNvPr id="50" name="TextBox 49"/>
          <p:cNvSpPr txBox="1"/>
          <p:nvPr/>
        </p:nvSpPr>
        <p:spPr>
          <a:xfrm>
            <a:off x="3396615" y="594358"/>
            <a:ext cx="5334001" cy="769441"/>
          </a:xfrm>
          <a:prstGeom prst="rect">
            <a:avLst/>
          </a:prstGeom>
          <a:solidFill>
            <a:schemeClr val="tx2">
              <a:lumMod val="40000"/>
              <a:lumOff val="60000"/>
            </a:schemeClr>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2</a:t>
            </a:r>
            <a:r>
              <a:rPr lang="zh-CN" altLang="en-US" sz="4400" dirty="0" smtClean="0">
                <a:latin typeface="微软雅黑 Light" panose="020B0502040204020203" pitchFamily="34" charset="-122"/>
                <a:ea typeface="微软雅黑 Light" panose="020B0502040204020203" pitchFamily="34" charset="-122"/>
              </a:rPr>
              <a:t>、毒品的</a:t>
            </a:r>
            <a:r>
              <a:rPr lang="zh-CN" altLang="en-US" sz="4400" dirty="0">
                <a:latin typeface="微软雅黑 Light" panose="020B0502040204020203" pitchFamily="34" charset="-122"/>
                <a:ea typeface="微软雅黑 Light" panose="020B0502040204020203" pitchFamily="34" charset="-122"/>
              </a:rPr>
              <a:t>扩散</a:t>
            </a:r>
            <a:r>
              <a:rPr lang="zh-CN" altLang="en-US" sz="4400" dirty="0" smtClean="0">
                <a:latin typeface="微软雅黑 Light" panose="020B0502040204020203" pitchFamily="34" charset="-122"/>
                <a:ea typeface="微软雅黑 Light" panose="020B0502040204020203" pitchFamily="34" charset="-122"/>
              </a:rPr>
              <a:t>现状</a:t>
            </a:r>
            <a:endParaRPr lang="zh-CN" altLang="en-US" sz="4400" dirty="0">
              <a:latin typeface="微软雅黑 Light" panose="020B0502040204020203" pitchFamily="34" charset="-122"/>
              <a:ea typeface="微软雅黑 Light" panose="020B0502040204020203" pitchFamily="34" charset="-122"/>
            </a:endParaRPr>
          </a:p>
        </p:txBody>
      </p:sp>
      <p:grpSp>
        <p:nvGrpSpPr>
          <p:cNvPr id="8" name="组合 7"/>
          <p:cNvGrpSpPr/>
          <p:nvPr/>
        </p:nvGrpSpPr>
        <p:grpSpPr>
          <a:xfrm>
            <a:off x="2828179" y="2841779"/>
            <a:ext cx="1316143" cy="504603"/>
            <a:chOff x="2828179" y="2841779"/>
            <a:chExt cx="1316143" cy="504603"/>
          </a:xfrm>
          <a:scene3d>
            <a:camera prst="isometricLeftDown"/>
            <a:lightRig rig="threePt" dir="t"/>
          </a:scene3d>
        </p:grpSpPr>
        <p:sp>
          <p:nvSpPr>
            <p:cNvPr id="4" name="矩形标注 3"/>
            <p:cNvSpPr/>
            <p:nvPr/>
          </p:nvSpPr>
          <p:spPr>
            <a:xfrm>
              <a:off x="2828179" y="2841779"/>
              <a:ext cx="1316143" cy="504603"/>
            </a:xfrm>
            <a:prstGeom prst="wedgeRectCallout">
              <a:avLst>
                <a:gd name="adj1" fmla="val -28939"/>
                <a:gd name="adj2" fmla="val 369818"/>
              </a:avLst>
            </a:prstGeom>
            <a:solidFill>
              <a:schemeClr val="accent3">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944402" y="2937089"/>
              <a:ext cx="1122961" cy="369332"/>
            </a:xfrm>
            <a:prstGeom prst="rect">
              <a:avLst/>
            </a:prstGeom>
            <a:noFill/>
          </p:spPr>
          <p:txBody>
            <a:bodyPr wrap="square" rtlCol="0">
              <a:spAutoFit/>
            </a:bodyPr>
            <a:lstStyle/>
            <a:p>
              <a:r>
                <a:rPr lang="zh-CN" altLang="en-US" dirty="0" smtClean="0">
                  <a:latin typeface="微软雅黑 Light" panose="020B0502040204020203" pitchFamily="34" charset="-122"/>
                  <a:ea typeface="微软雅黑 Light" panose="020B0502040204020203" pitchFamily="34" charset="-122"/>
                </a:rPr>
                <a:t>四川省</a:t>
              </a:r>
              <a:endParaRPr lang="zh-CN" altLang="en-US" dirty="0">
                <a:latin typeface="微软雅黑 Light" panose="020B0502040204020203" pitchFamily="34" charset="-122"/>
                <a:ea typeface="微软雅黑 Light" panose="020B0502040204020203" pitchFamily="34" charset="-122"/>
              </a:endParaRPr>
            </a:p>
          </p:txBody>
        </p:sp>
      </p:grpSp>
      <p:grpSp>
        <p:nvGrpSpPr>
          <p:cNvPr id="42" name="组合 41"/>
          <p:cNvGrpSpPr/>
          <p:nvPr/>
        </p:nvGrpSpPr>
        <p:grpSpPr>
          <a:xfrm>
            <a:off x="1728895" y="4895036"/>
            <a:ext cx="489782" cy="955005"/>
            <a:chOff x="1624144" y="5224125"/>
            <a:chExt cx="489782" cy="955005"/>
          </a:xfrm>
          <a:scene3d>
            <a:camera prst="isometricLeftDown"/>
            <a:lightRig rig="threePt" dir="t"/>
          </a:scene3d>
        </p:grpSpPr>
        <p:sp>
          <p:nvSpPr>
            <p:cNvPr id="6" name="矩形标注 5"/>
            <p:cNvSpPr/>
            <p:nvPr/>
          </p:nvSpPr>
          <p:spPr>
            <a:xfrm rot="16200000">
              <a:off x="1392277" y="5455992"/>
              <a:ext cx="953515" cy="489782"/>
            </a:xfrm>
            <a:prstGeom prst="wedgeRectCallout">
              <a:avLst>
                <a:gd name="adj1" fmla="val -4332"/>
                <a:gd name="adj2" fmla="val 270317"/>
              </a:avLst>
            </a:prstGeom>
            <a:solidFill>
              <a:schemeClr val="accent3">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638201" y="5283491"/>
              <a:ext cx="461665" cy="895639"/>
            </a:xfrm>
            <a:prstGeom prst="rect">
              <a:avLst/>
            </a:prstGeom>
            <a:noFill/>
          </p:spPr>
          <p:txBody>
            <a:bodyPr vert="eaVert" wrap="square" rtlCol="0">
              <a:spAutoFit/>
            </a:bodyPr>
            <a:lstStyle/>
            <a:p>
              <a:r>
                <a:rPr lang="zh-CN" altLang="en-US" dirty="0" smtClean="0">
                  <a:latin typeface="微软雅黑 Light" panose="020B0502040204020203" pitchFamily="34" charset="-122"/>
                  <a:ea typeface="微软雅黑 Light" panose="020B0502040204020203" pitchFamily="34" charset="-122"/>
                </a:rPr>
                <a:t>云南省</a:t>
              </a:r>
              <a:endParaRPr lang="zh-CN" altLang="en-US" dirty="0">
                <a:latin typeface="微软雅黑 Light" panose="020B0502040204020203" pitchFamily="34" charset="-122"/>
                <a:ea typeface="微软雅黑 Light" panose="020B0502040204020203" pitchFamily="34" charset="-122"/>
              </a:endParaRPr>
            </a:p>
          </p:txBody>
        </p:sp>
      </p:grpSp>
      <p:grpSp>
        <p:nvGrpSpPr>
          <p:cNvPr id="45" name="组合 44"/>
          <p:cNvGrpSpPr/>
          <p:nvPr/>
        </p:nvGrpSpPr>
        <p:grpSpPr>
          <a:xfrm>
            <a:off x="4219710" y="4359274"/>
            <a:ext cx="722464" cy="864852"/>
            <a:chOff x="4219710" y="4359274"/>
            <a:chExt cx="722464" cy="724181"/>
          </a:xfrm>
          <a:scene3d>
            <a:camera prst="isometricLeftDown"/>
            <a:lightRig rig="threePt" dir="t"/>
          </a:scene3d>
        </p:grpSpPr>
        <p:sp>
          <p:nvSpPr>
            <p:cNvPr id="43" name="矩形标注 42"/>
            <p:cNvSpPr/>
            <p:nvPr/>
          </p:nvSpPr>
          <p:spPr>
            <a:xfrm>
              <a:off x="4219710" y="4359274"/>
              <a:ext cx="722464" cy="724181"/>
            </a:xfrm>
            <a:prstGeom prst="wedgeRectCallout">
              <a:avLst>
                <a:gd name="adj1" fmla="val -65349"/>
                <a:gd name="adj2" fmla="val 167626"/>
              </a:avLst>
            </a:prstGeom>
            <a:solidFill>
              <a:srgbClr val="FF0000">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4277035" y="4465187"/>
              <a:ext cx="658071" cy="369332"/>
            </a:xfrm>
            <a:prstGeom prst="rect">
              <a:avLst/>
            </a:prstGeom>
            <a:noFill/>
          </p:spPr>
          <p:txBody>
            <a:bodyPr wrap="square" rtlCol="0">
              <a:spAutoFit/>
            </a:bodyPr>
            <a:lstStyle/>
            <a:p>
              <a:r>
                <a:rPr lang="zh-CN" altLang="en-US" dirty="0" smtClean="0">
                  <a:latin typeface="微软雅黑 Light" panose="020B0502040204020203" pitchFamily="34" charset="-122"/>
                  <a:ea typeface="微软雅黑 Light" panose="020B0502040204020203" pitchFamily="34" charset="-122"/>
                </a:rPr>
                <a:t>广西</a:t>
              </a:r>
              <a:endParaRPr lang="zh-CN" altLang="en-US" dirty="0">
                <a:latin typeface="微软雅黑 Light" panose="020B0502040204020203" pitchFamily="34" charset="-122"/>
                <a:ea typeface="微软雅黑 Light" panose="020B0502040204020203" pitchFamily="34" charset="-122"/>
              </a:endParaRPr>
            </a:p>
          </p:txBody>
        </p:sp>
      </p:grpSp>
      <p:grpSp>
        <p:nvGrpSpPr>
          <p:cNvPr id="49" name="组合 48"/>
          <p:cNvGrpSpPr/>
          <p:nvPr/>
        </p:nvGrpSpPr>
        <p:grpSpPr>
          <a:xfrm>
            <a:off x="5203944" y="5371794"/>
            <a:ext cx="552558" cy="954311"/>
            <a:chOff x="5203944" y="5371794"/>
            <a:chExt cx="552558" cy="954311"/>
          </a:xfrm>
          <a:scene3d>
            <a:camera prst="isometricOffAxis2Left"/>
            <a:lightRig rig="threePt" dir="t"/>
          </a:scene3d>
        </p:grpSpPr>
        <p:sp>
          <p:nvSpPr>
            <p:cNvPr id="46" name="矩形标注 45"/>
            <p:cNvSpPr/>
            <p:nvPr/>
          </p:nvSpPr>
          <p:spPr>
            <a:xfrm rot="5827928">
              <a:off x="4981577" y="5607076"/>
              <a:ext cx="940806" cy="496072"/>
            </a:xfrm>
            <a:prstGeom prst="wedgeRectCallout">
              <a:avLst>
                <a:gd name="adj1" fmla="val 1472"/>
                <a:gd name="adj2" fmla="val 220704"/>
              </a:avLst>
            </a:prstGeom>
            <a:solidFill>
              <a:srgbClr val="FF00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5277762" y="5371794"/>
              <a:ext cx="478740" cy="954311"/>
            </a:xfrm>
            <a:prstGeom prst="rect">
              <a:avLst/>
            </a:prstGeom>
            <a:noFill/>
          </p:spPr>
          <p:txBody>
            <a:bodyPr wrap="square" rtlCol="0">
              <a:spAutoFit/>
            </a:bodyPr>
            <a:lstStyle/>
            <a:p>
              <a:r>
                <a:rPr lang="zh-CN" altLang="en-US" dirty="0" smtClean="0">
                  <a:latin typeface="微软雅黑 Light" panose="020B0502040204020203" pitchFamily="34" charset="-122"/>
                  <a:ea typeface="微软雅黑 Light" panose="020B0502040204020203" pitchFamily="34" charset="-122"/>
                </a:rPr>
                <a:t>广州省</a:t>
              </a:r>
              <a:endParaRPr lang="zh-CN" altLang="en-US" dirty="0">
                <a:latin typeface="微软雅黑 Light" panose="020B0502040204020203" pitchFamily="34" charset="-122"/>
                <a:ea typeface="微软雅黑 Light" panose="020B0502040204020203" pitchFamily="34" charset="-122"/>
              </a:endParaRPr>
            </a:p>
          </p:txBody>
        </p:sp>
      </p:grpSp>
      <p:sp>
        <p:nvSpPr>
          <p:cNvPr id="58" name="TextBox 57"/>
          <p:cNvSpPr txBox="1"/>
          <p:nvPr/>
        </p:nvSpPr>
        <p:spPr>
          <a:xfrm>
            <a:off x="807623" y="1536004"/>
            <a:ext cx="5638800" cy="523220"/>
          </a:xfrm>
          <a:prstGeom prst="rect">
            <a:avLst/>
          </a:prstGeom>
          <a:noFill/>
        </p:spPr>
        <p:txBody>
          <a:bodyPr wrap="square" rtlCol="0">
            <a:spAutoFit/>
          </a:bodyPr>
          <a:lstStyle/>
          <a:p>
            <a:r>
              <a:rPr lang="zh-CN" altLang="en-US" sz="2800" dirty="0" smtClean="0">
                <a:latin typeface="微软雅黑 Light" panose="020B0502040204020203" pitchFamily="34" charset="-122"/>
                <a:ea typeface="微软雅黑 Light" panose="020B0502040204020203" pitchFamily="34" charset="-122"/>
              </a:rPr>
              <a:t>（</a:t>
            </a:r>
            <a:r>
              <a:rPr lang="en-US" altLang="zh-CN" sz="2800" dirty="0" smtClean="0">
                <a:latin typeface="微软雅黑 Light" panose="020B0502040204020203" pitchFamily="34" charset="-122"/>
                <a:ea typeface="微软雅黑 Light" panose="020B0502040204020203" pitchFamily="34" charset="-122"/>
              </a:rPr>
              <a:t>2</a:t>
            </a:r>
            <a:r>
              <a:rPr lang="zh-CN" altLang="en-US" sz="2800" dirty="0" smtClean="0">
                <a:latin typeface="微软雅黑 Light" panose="020B0502040204020203" pitchFamily="34" charset="-122"/>
                <a:ea typeface="微软雅黑 Light" panose="020B0502040204020203" pitchFamily="34" charset="-122"/>
              </a:rPr>
              <a:t>）、中国主要的毒品重灾区</a:t>
            </a:r>
            <a:endParaRPr lang="zh-CN" altLang="en-US" sz="2800" dirty="0">
              <a:latin typeface="微软雅黑 Light" panose="020B0502040204020203" pitchFamily="34" charset="-122"/>
              <a:ea typeface="微软雅黑 Light" panose="020B0502040204020203" pitchFamily="34" charset="-122"/>
            </a:endParaRPr>
          </a:p>
        </p:txBody>
      </p:sp>
      <p:grpSp>
        <p:nvGrpSpPr>
          <p:cNvPr id="3" name="组合 2"/>
          <p:cNvGrpSpPr/>
          <p:nvPr/>
        </p:nvGrpSpPr>
        <p:grpSpPr>
          <a:xfrm>
            <a:off x="4842748" y="2636593"/>
            <a:ext cx="913754" cy="460252"/>
            <a:chOff x="4842748" y="2636593"/>
            <a:chExt cx="913754" cy="460252"/>
          </a:xfrm>
        </p:grpSpPr>
        <p:sp>
          <p:nvSpPr>
            <p:cNvPr id="99" name="矩形标注 98"/>
            <p:cNvSpPr/>
            <p:nvPr/>
          </p:nvSpPr>
          <p:spPr>
            <a:xfrm>
              <a:off x="4842748" y="2636593"/>
              <a:ext cx="913754" cy="405296"/>
            </a:xfrm>
            <a:prstGeom prst="wedgeRectCallout">
              <a:avLst>
                <a:gd name="adj1" fmla="val -69328"/>
                <a:gd name="adj2" fmla="val 254271"/>
              </a:avLst>
            </a:prstGeom>
            <a:solidFill>
              <a:srgbClr val="FF000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918069" y="2727513"/>
              <a:ext cx="838433" cy="369332"/>
            </a:xfrm>
            <a:prstGeom prst="rect">
              <a:avLst/>
            </a:prstGeom>
            <a:noFill/>
          </p:spPr>
          <p:txBody>
            <a:bodyPr wrap="square" rtlCol="0">
              <a:spAutoFit/>
            </a:bodyPr>
            <a:lstStyle/>
            <a:p>
              <a:r>
                <a:rPr lang="zh-CN" altLang="en-US" dirty="0" smtClean="0">
                  <a:latin typeface="微软雅黑 Light" panose="020B0502040204020203" pitchFamily="34" charset="-122"/>
                  <a:ea typeface="微软雅黑 Light" panose="020B0502040204020203" pitchFamily="34" charset="-122"/>
                </a:rPr>
                <a:t>北京</a:t>
              </a:r>
              <a:endParaRPr lang="zh-CN" altLang="en-US" dirty="0">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 xmlns:p14="http://schemas.microsoft.com/office/powerpoint/2010/main" val="1449113297"/>
      </p:ext>
    </p:extLst>
  </p:cSld>
  <p:clrMapOvr>
    <a:masterClrMapping/>
  </p:clrMapOvr>
  <mc:AlternateContent xmlns:mc="http://schemas.openxmlformats.org/markup-compatibility/2006">
    <mc:Choice xmlns=""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53" presetClass="entr" presetSubtype="16"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 calcmode="lin" valueType="num">
                                      <p:cBhvr>
                                        <p:cTn id="12" dur="500" fill="hold"/>
                                        <p:tgtEl>
                                          <p:spTgt spid="79"/>
                                        </p:tgtEl>
                                        <p:attrNameLst>
                                          <p:attrName>ppt_w</p:attrName>
                                        </p:attrNameLst>
                                      </p:cBhvr>
                                      <p:tavLst>
                                        <p:tav tm="0">
                                          <p:val>
                                            <p:fltVal val="0"/>
                                          </p:val>
                                        </p:tav>
                                        <p:tav tm="100000">
                                          <p:val>
                                            <p:strVal val="#ppt_w"/>
                                          </p:val>
                                        </p:tav>
                                      </p:tavLst>
                                    </p:anim>
                                    <p:anim calcmode="lin" valueType="num">
                                      <p:cBhvr>
                                        <p:cTn id="13" dur="500" fill="hold"/>
                                        <p:tgtEl>
                                          <p:spTgt spid="79"/>
                                        </p:tgtEl>
                                        <p:attrNameLst>
                                          <p:attrName>ppt_h</p:attrName>
                                        </p:attrNameLst>
                                      </p:cBhvr>
                                      <p:tavLst>
                                        <p:tav tm="0">
                                          <p:val>
                                            <p:fltVal val="0"/>
                                          </p:val>
                                        </p:tav>
                                        <p:tav tm="100000">
                                          <p:val>
                                            <p:strVal val="#ppt_h"/>
                                          </p:val>
                                        </p:tav>
                                      </p:tavLst>
                                    </p:anim>
                                    <p:animEffect transition="in" filter="fade">
                                      <p:cBhvr>
                                        <p:cTn id="14" dur="500"/>
                                        <p:tgtEl>
                                          <p:spTgt spid="7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wipe(left)">
                                      <p:cBhvr>
                                        <p:cTn id="17" dur="500"/>
                                        <p:tgtEl>
                                          <p:spTgt spid="72"/>
                                        </p:tgtEl>
                                      </p:cBhvr>
                                    </p:animEffect>
                                  </p:childTnLst>
                                </p:cTn>
                              </p:par>
                              <p:par>
                                <p:cTn id="18" presetID="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ppt_x"/>
                                          </p:val>
                                        </p:tav>
                                        <p:tav tm="100000">
                                          <p:val>
                                            <p:strVal val="#ppt_x"/>
                                          </p:val>
                                        </p:tav>
                                      </p:tavLst>
                                    </p:anim>
                                    <p:anim calcmode="lin" valueType="num">
                                      <p:cBhvr additive="base">
                                        <p:cTn id="29" dur="500" fill="hold"/>
                                        <p:tgtEl>
                                          <p:spTgt spid="42"/>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ppt_x"/>
                                          </p:val>
                                        </p:tav>
                                        <p:tav tm="100000">
                                          <p:val>
                                            <p:strVal val="#ppt_x"/>
                                          </p:val>
                                        </p:tav>
                                      </p:tavLst>
                                    </p:anim>
                                    <p:anim calcmode="lin" valueType="num">
                                      <p:cBhvr additive="base">
                                        <p:cTn id="33" dur="500" fill="hold"/>
                                        <p:tgtEl>
                                          <p:spTgt spid="45"/>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fill="hold"/>
                                        <p:tgtEl>
                                          <p:spTgt spid="49"/>
                                        </p:tgtEl>
                                        <p:attrNameLst>
                                          <p:attrName>ppt_x</p:attrName>
                                        </p:attrNameLst>
                                      </p:cBhvr>
                                      <p:tavLst>
                                        <p:tav tm="0">
                                          <p:val>
                                            <p:strVal val="#ppt_x"/>
                                          </p:val>
                                        </p:tav>
                                        <p:tav tm="100000">
                                          <p:val>
                                            <p:strVal val="#ppt_x"/>
                                          </p:val>
                                        </p:tav>
                                      </p:tavLst>
                                    </p:anim>
                                    <p:anim calcmode="lin" valueType="num">
                                      <p:cBhvr additive="base">
                                        <p:cTn id="37" dur="500" fill="hold"/>
                                        <p:tgtEl>
                                          <p:spTgt spid="49"/>
                                        </p:tgtEl>
                                        <p:attrNameLst>
                                          <p:attrName>ppt_y</p:attrName>
                                        </p:attrNameLst>
                                      </p:cBhvr>
                                      <p:tavLst>
                                        <p:tav tm="0">
                                          <p:val>
                                            <p:strVal val="1+#ppt_h/2"/>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additive="base">
                                        <p:cTn id="40" dur="500" fill="hold"/>
                                        <p:tgtEl>
                                          <p:spTgt spid="58"/>
                                        </p:tgtEl>
                                        <p:attrNameLst>
                                          <p:attrName>ppt_x</p:attrName>
                                        </p:attrNameLst>
                                      </p:cBhvr>
                                      <p:tavLst>
                                        <p:tav tm="0">
                                          <p:val>
                                            <p:strVal val="0-#ppt_w/2"/>
                                          </p:val>
                                        </p:tav>
                                        <p:tav tm="100000">
                                          <p:val>
                                            <p:strVal val="#ppt_x"/>
                                          </p:val>
                                        </p:tav>
                                      </p:tavLst>
                                    </p:anim>
                                    <p:anim calcmode="lin" valueType="num">
                                      <p:cBhvr additive="base">
                                        <p:cTn id="41"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5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20000"/>
                <a:lumOff val="80000"/>
                <a:alpha val="40000"/>
              </a:schemeClr>
            </a:gs>
            <a:gs pos="80000">
              <a:schemeClr val="accent5">
                <a:lumMod val="20000"/>
                <a:lumOff val="80000"/>
                <a:alpha val="63000"/>
              </a:schemeClr>
            </a:gs>
            <a:gs pos="29000">
              <a:schemeClr val="bg1">
                <a:alpha val="52000"/>
              </a:schemeClr>
            </a:gs>
            <a:gs pos="60000">
              <a:schemeClr val="bg1">
                <a:lumMod val="95000"/>
                <a:alpha val="69000"/>
              </a:schemeClr>
            </a:gs>
            <a:gs pos="100000">
              <a:srgbClr val="92D050">
                <a:alpha val="79000"/>
              </a:srgbClr>
            </a:gs>
          </a:gsLst>
          <a:lin ang="5400000" scaled="0"/>
        </a:gradFill>
        <a:effectLst/>
      </p:bgPr>
    </p:bg>
    <p:spTree>
      <p:nvGrpSpPr>
        <p:cNvPr id="1" name=""/>
        <p:cNvGrpSpPr/>
        <p:nvPr/>
      </p:nvGrpSpPr>
      <p:grpSpPr>
        <a:xfrm>
          <a:off x="0" y="0"/>
          <a:ext cx="0" cy="0"/>
          <a:chOff x="0" y="0"/>
          <a:chExt cx="0" cy="0"/>
        </a:xfrm>
      </p:grpSpPr>
      <p:sp>
        <p:nvSpPr>
          <p:cNvPr id="25" name="流程图: 延期 24"/>
          <p:cNvSpPr/>
          <p:nvPr/>
        </p:nvSpPr>
        <p:spPr>
          <a:xfrm>
            <a:off x="1865312" y="2142200"/>
            <a:ext cx="9067801" cy="2652916"/>
          </a:xfrm>
          <a:prstGeom prst="flowChartDelay">
            <a:avLst/>
          </a:prstGeom>
          <a:gradFill>
            <a:gsLst>
              <a:gs pos="0">
                <a:schemeClr val="accent2">
                  <a:lumMod val="20000"/>
                  <a:lumOff val="80000"/>
                  <a:alpha val="70000"/>
                </a:schemeClr>
              </a:gs>
              <a:gs pos="46000">
                <a:schemeClr val="accent3">
                  <a:lumMod val="20000"/>
                  <a:lumOff val="80000"/>
                  <a:alpha val="72000"/>
                </a:schemeClr>
              </a:gs>
              <a:gs pos="73000">
                <a:schemeClr val="accent3">
                  <a:lumMod val="60000"/>
                  <a:lumOff val="40000"/>
                  <a:alpha val="69000"/>
                </a:schemeClr>
              </a:gs>
              <a:gs pos="100000">
                <a:schemeClr val="accent5">
                  <a:lumMod val="75000"/>
                  <a:alpha val="69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 name="组合 15"/>
          <p:cNvGrpSpPr>
            <a:grpSpLocks/>
          </p:cNvGrpSpPr>
          <p:nvPr/>
        </p:nvGrpSpPr>
        <p:grpSpPr bwMode="auto">
          <a:xfrm>
            <a:off x="4135438" y="2443163"/>
            <a:ext cx="6777037" cy="2054958"/>
            <a:chOff x="277329" y="1093495"/>
            <a:chExt cx="5427948" cy="2055048"/>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946"/>
              <a:ext cx="5141865" cy="768383"/>
            </a:xfrm>
            <a:prstGeom prst="rect">
              <a:avLst/>
            </a:prstGeom>
            <a:noFill/>
          </p:spPr>
          <p:txBody>
            <a:bodyPr>
              <a:spAutoFit/>
            </a:bodyPr>
            <a:lstStyle/>
            <a:p>
              <a:pPr eaLnBrk="1" fontAlgn="auto" hangingPunct="1">
                <a:spcBef>
                  <a:spcPts val="0"/>
                </a:spcBef>
                <a:spcAft>
                  <a:spcPts val="0"/>
                </a:spcAft>
                <a:defRPr/>
              </a:pPr>
              <a:r>
                <a:rPr lang="zh-CN" altLang="en-US" sz="4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当今世界毒品管制形势</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文本框 18"/>
            <p:cNvSpPr txBox="1"/>
            <p:nvPr/>
          </p:nvSpPr>
          <p:spPr>
            <a:xfrm>
              <a:off x="326916" y="1093495"/>
              <a:ext cx="5141865" cy="400067"/>
            </a:xfrm>
            <a:prstGeom prst="rect">
              <a:avLst/>
            </a:prstGeom>
            <a:noFill/>
          </p:spPr>
          <p:txBody>
            <a:bodyPr>
              <a:spAutoFit/>
            </a:bodyPr>
            <a:lstStyle/>
            <a:p>
              <a:pPr eaLnBrk="1" fontAlgn="auto" hangingPunct="1">
                <a:spcBef>
                  <a:spcPts val="0"/>
                </a:spcBef>
                <a:spcAft>
                  <a:spcPts val="0"/>
                </a:spcAft>
                <a:defRPr/>
              </a:pP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文本框 19"/>
            <p:cNvSpPr txBox="1"/>
            <p:nvPr/>
          </p:nvSpPr>
          <p:spPr>
            <a:xfrm>
              <a:off x="277329" y="2317510"/>
              <a:ext cx="5427948" cy="831033"/>
            </a:xfrm>
            <a:prstGeom prst="rect">
              <a:avLst/>
            </a:prstGeom>
            <a:noFill/>
          </p:spPr>
          <p:txBody>
            <a:bodyPr>
              <a:spAutoFit/>
            </a:bodyPr>
            <a:lstStyle/>
            <a:p>
              <a:pPr eaLnBrk="1" fontAlgn="auto" hangingPunct="1">
                <a:spcBef>
                  <a:spcPts val="0"/>
                </a:spcBef>
                <a:spcAft>
                  <a:spcPts val="0"/>
                </a:spcAft>
                <a:defRPr/>
              </a:pPr>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、国际毒品管制形势</a:t>
              </a:r>
              <a:endPar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fontAlgn="auto" hangingPunct="1">
                <a:spcBef>
                  <a:spcPts val="0"/>
                </a:spcBef>
                <a:spcAft>
                  <a:spcPts val="0"/>
                </a:spcAft>
                <a:defRPr/>
              </a:pPr>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、中国毒品管制形势</a:t>
              </a:r>
              <a:endPar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fontAlgn="auto" hangingPunct="1">
                <a:spcBef>
                  <a:spcPts val="0"/>
                </a:spcBef>
                <a:spcAft>
                  <a:spcPts val="0"/>
                </a:spcAft>
                <a:defRPr/>
              </a:pPr>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、中国现阶段的禁毒法令</a:t>
              </a:r>
              <a:endPar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6" name="椭圆 25"/>
          <p:cNvSpPr/>
          <p:nvPr/>
        </p:nvSpPr>
        <p:spPr>
          <a:xfrm>
            <a:off x="1865313" y="4125913"/>
            <a:ext cx="147637" cy="1492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a:off x="3717925" y="4362450"/>
            <a:ext cx="242888"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椭圆 31"/>
          <p:cNvSpPr/>
          <p:nvPr/>
        </p:nvSpPr>
        <p:spPr>
          <a:xfrm>
            <a:off x="3094875" y="4327526"/>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椭圆 40"/>
          <p:cNvSpPr/>
          <p:nvPr/>
        </p:nvSpPr>
        <p:spPr>
          <a:xfrm rot="11047877">
            <a:off x="2328863" y="4422775"/>
            <a:ext cx="169862" cy="1698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椭圆 42"/>
          <p:cNvSpPr/>
          <p:nvPr/>
        </p:nvSpPr>
        <p:spPr>
          <a:xfrm>
            <a:off x="1319213" y="2378075"/>
            <a:ext cx="344487" cy="344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10800000">
            <a:off x="1358900" y="3316288"/>
            <a:ext cx="528638" cy="5270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6">
            <a:extLst>
              <a:ext uri="{FF2B5EF4-FFF2-40B4-BE49-F238E27FC236}">
                <a16:creationId xmlns="" xmlns:a16="http://schemas.microsoft.com/office/drawing/2014/main" id="{CD61FA37-C994-4429-BD18-3A41AF92C1DE}"/>
              </a:ext>
            </a:extLst>
          </p:cNvPr>
          <p:cNvSpPr>
            <a:spLocks/>
          </p:cNvSpPr>
          <p:nvPr/>
        </p:nvSpPr>
        <p:spPr bwMode="auto">
          <a:xfrm rot="382501">
            <a:off x="1652953" y="1335333"/>
            <a:ext cx="2024276" cy="741573"/>
          </a:xfrm>
          <a:custGeom>
            <a:avLst/>
            <a:gdLst>
              <a:gd name="T0" fmla="*/ 72 w 330"/>
              <a:gd name="T1" fmla="*/ 3 h 162"/>
              <a:gd name="T2" fmla="*/ 175 w 330"/>
              <a:gd name="T3" fmla="*/ 9 h 162"/>
              <a:gd name="T4" fmla="*/ 220 w 330"/>
              <a:gd name="T5" fmla="*/ 128 h 162"/>
              <a:gd name="T6" fmla="*/ 102 w 330"/>
              <a:gd name="T7" fmla="*/ 162 h 162"/>
              <a:gd name="T8" fmla="*/ 102 w 330"/>
              <a:gd name="T9" fmla="*/ 162 h 162"/>
              <a:gd name="T10" fmla="*/ 40 w 330"/>
              <a:gd name="T11" fmla="*/ 96 h 162"/>
              <a:gd name="T12" fmla="*/ 72 w 330"/>
              <a:gd name="T13" fmla="*/ 3 h 162"/>
            </a:gdLst>
            <a:ahLst/>
            <a:cxnLst>
              <a:cxn ang="0">
                <a:pos x="T0" y="T1"/>
              </a:cxn>
              <a:cxn ang="0">
                <a:pos x="T2" y="T3"/>
              </a:cxn>
              <a:cxn ang="0">
                <a:pos x="T4" y="T5"/>
              </a:cxn>
              <a:cxn ang="0">
                <a:pos x="T6" y="T7"/>
              </a:cxn>
              <a:cxn ang="0">
                <a:pos x="T8" y="T9"/>
              </a:cxn>
              <a:cxn ang="0">
                <a:pos x="T10" y="T11"/>
              </a:cxn>
              <a:cxn ang="0">
                <a:pos x="T12" y="T13"/>
              </a:cxn>
            </a:cxnLst>
            <a:rect l="0" t="0" r="r" b="b"/>
            <a:pathLst>
              <a:path w="330" h="162">
                <a:moveTo>
                  <a:pt x="72" y="3"/>
                </a:moveTo>
                <a:cubicBezTo>
                  <a:pt x="100" y="0"/>
                  <a:pt x="135" y="2"/>
                  <a:pt x="175" y="9"/>
                </a:cubicBezTo>
                <a:cubicBezTo>
                  <a:pt x="281" y="20"/>
                  <a:pt x="330" y="146"/>
                  <a:pt x="220" y="128"/>
                </a:cubicBezTo>
                <a:cubicBezTo>
                  <a:pt x="194" y="124"/>
                  <a:pt x="53" y="110"/>
                  <a:pt x="102" y="162"/>
                </a:cubicBezTo>
                <a:cubicBezTo>
                  <a:pt x="102" y="162"/>
                  <a:pt x="102" y="162"/>
                  <a:pt x="102" y="162"/>
                </a:cubicBezTo>
                <a:cubicBezTo>
                  <a:pt x="102" y="162"/>
                  <a:pt x="54" y="112"/>
                  <a:pt x="40" y="96"/>
                </a:cubicBezTo>
                <a:cubicBezTo>
                  <a:pt x="0" y="47"/>
                  <a:pt x="8" y="11"/>
                  <a:pt x="72" y="3"/>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7">
            <a:extLst>
              <a:ext uri="{FF2B5EF4-FFF2-40B4-BE49-F238E27FC236}">
                <a16:creationId xmlns="" xmlns:a16="http://schemas.microsoft.com/office/drawing/2014/main" id="{2B0A7ECD-5BA9-4C1D-BE4E-785D98DD28DA}"/>
              </a:ext>
            </a:extLst>
          </p:cNvPr>
          <p:cNvSpPr>
            <a:spLocks/>
          </p:cNvSpPr>
          <p:nvPr/>
        </p:nvSpPr>
        <p:spPr bwMode="auto">
          <a:xfrm rot="382501">
            <a:off x="1170684" y="478592"/>
            <a:ext cx="3374467" cy="1093557"/>
          </a:xfrm>
          <a:custGeom>
            <a:avLst/>
            <a:gdLst>
              <a:gd name="T0" fmla="*/ 18 w 550"/>
              <a:gd name="T1" fmla="*/ 94 h 239"/>
              <a:gd name="T2" fmla="*/ 34 w 550"/>
              <a:gd name="T3" fmla="*/ 132 h 239"/>
              <a:gd name="T4" fmla="*/ 95 w 550"/>
              <a:gd name="T5" fmla="*/ 238 h 239"/>
              <a:gd name="T6" fmla="*/ 141 w 550"/>
              <a:gd name="T7" fmla="*/ 151 h 239"/>
              <a:gd name="T8" fmla="*/ 444 w 550"/>
              <a:gd name="T9" fmla="*/ 207 h 239"/>
              <a:gd name="T10" fmla="*/ 466 w 550"/>
              <a:gd name="T11" fmla="*/ 79 h 239"/>
              <a:gd name="T12" fmla="*/ 92 w 550"/>
              <a:gd name="T13" fmla="*/ 11 h 239"/>
              <a:gd name="T14" fmla="*/ 18 w 550"/>
              <a:gd name="T15" fmla="*/ 94 h 2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0" h="239">
                <a:moveTo>
                  <a:pt x="18" y="94"/>
                </a:moveTo>
                <a:cubicBezTo>
                  <a:pt x="34" y="132"/>
                  <a:pt x="34" y="132"/>
                  <a:pt x="34" y="132"/>
                </a:cubicBezTo>
                <a:cubicBezTo>
                  <a:pt x="63" y="188"/>
                  <a:pt x="66" y="195"/>
                  <a:pt x="95" y="238"/>
                </a:cubicBezTo>
                <a:cubicBezTo>
                  <a:pt x="63" y="192"/>
                  <a:pt x="76" y="158"/>
                  <a:pt x="141" y="151"/>
                </a:cubicBezTo>
                <a:cubicBezTo>
                  <a:pt x="211" y="142"/>
                  <a:pt x="325" y="165"/>
                  <a:pt x="444" y="207"/>
                </a:cubicBezTo>
                <a:cubicBezTo>
                  <a:pt x="518" y="239"/>
                  <a:pt x="550" y="114"/>
                  <a:pt x="466" y="79"/>
                </a:cubicBezTo>
                <a:cubicBezTo>
                  <a:pt x="318" y="28"/>
                  <a:pt x="178" y="0"/>
                  <a:pt x="92" y="11"/>
                </a:cubicBezTo>
                <a:cubicBezTo>
                  <a:pt x="23" y="19"/>
                  <a:pt x="0" y="50"/>
                  <a:pt x="18" y="94"/>
                </a:cubicBezTo>
                <a:close/>
              </a:path>
            </a:pathLst>
          </a:custGeom>
          <a:solidFill>
            <a:srgbClr val="76AF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8">
            <a:extLst>
              <a:ext uri="{FF2B5EF4-FFF2-40B4-BE49-F238E27FC236}">
                <a16:creationId xmlns="" xmlns:a16="http://schemas.microsoft.com/office/drawing/2014/main" id="{37248625-14A0-4A12-BF7F-D26B32E21DB7}"/>
              </a:ext>
            </a:extLst>
          </p:cNvPr>
          <p:cNvSpPr>
            <a:spLocks/>
          </p:cNvSpPr>
          <p:nvPr/>
        </p:nvSpPr>
        <p:spPr bwMode="auto">
          <a:xfrm rot="382501">
            <a:off x="1011285" y="-400910"/>
            <a:ext cx="6424000" cy="2131458"/>
          </a:xfrm>
          <a:custGeom>
            <a:avLst/>
            <a:gdLst>
              <a:gd name="T0" fmla="*/ 3 w 1047"/>
              <a:gd name="T1" fmla="*/ 95 h 466"/>
              <a:gd name="T2" fmla="*/ 6 w 1047"/>
              <a:gd name="T3" fmla="*/ 130 h 466"/>
              <a:gd name="T4" fmla="*/ 27 w 1047"/>
              <a:gd name="T5" fmla="*/ 245 h 466"/>
              <a:gd name="T6" fmla="*/ 29 w 1047"/>
              <a:gd name="T7" fmla="*/ 252 h 466"/>
              <a:gd name="T8" fmla="*/ 112 w 1047"/>
              <a:gd name="T9" fmla="*/ 172 h 466"/>
              <a:gd name="T10" fmla="*/ 852 w 1047"/>
              <a:gd name="T11" fmla="*/ 398 h 466"/>
              <a:gd name="T12" fmla="*/ 941 w 1047"/>
              <a:gd name="T13" fmla="*/ 282 h 466"/>
              <a:gd name="T14" fmla="*/ 99 w 1047"/>
              <a:gd name="T15" fmla="*/ 22 h 466"/>
              <a:gd name="T16" fmla="*/ 3 w 1047"/>
              <a:gd name="T17" fmla="*/ 95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7" h="466">
                <a:moveTo>
                  <a:pt x="3" y="95"/>
                </a:moveTo>
                <a:cubicBezTo>
                  <a:pt x="6" y="130"/>
                  <a:pt x="6" y="130"/>
                  <a:pt x="6" y="130"/>
                </a:cubicBezTo>
                <a:cubicBezTo>
                  <a:pt x="16" y="201"/>
                  <a:pt x="16" y="204"/>
                  <a:pt x="27" y="245"/>
                </a:cubicBezTo>
                <a:cubicBezTo>
                  <a:pt x="29" y="252"/>
                  <a:pt x="29" y="252"/>
                  <a:pt x="29" y="252"/>
                </a:cubicBezTo>
                <a:cubicBezTo>
                  <a:pt x="17" y="210"/>
                  <a:pt x="43" y="180"/>
                  <a:pt x="112" y="172"/>
                </a:cubicBezTo>
                <a:cubicBezTo>
                  <a:pt x="272" y="152"/>
                  <a:pt x="602" y="252"/>
                  <a:pt x="852" y="398"/>
                </a:cubicBezTo>
                <a:cubicBezTo>
                  <a:pt x="950" y="466"/>
                  <a:pt x="1047" y="334"/>
                  <a:pt x="941" y="282"/>
                </a:cubicBezTo>
                <a:cubicBezTo>
                  <a:pt x="658" y="116"/>
                  <a:pt x="281" y="0"/>
                  <a:pt x="99" y="22"/>
                </a:cubicBezTo>
                <a:cubicBezTo>
                  <a:pt x="32" y="30"/>
                  <a:pt x="0" y="57"/>
                  <a:pt x="3" y="95"/>
                </a:cubicBezTo>
                <a:close/>
              </a:path>
            </a:pathLst>
          </a:custGeom>
          <a:solidFill>
            <a:srgbClr val="C8C2A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9">
            <a:extLst>
              <a:ext uri="{FF2B5EF4-FFF2-40B4-BE49-F238E27FC236}">
                <a16:creationId xmlns="" xmlns:a16="http://schemas.microsoft.com/office/drawing/2014/main" id="{4AFFDF04-339E-4AE3-B7BC-AD67E32A8384}"/>
              </a:ext>
            </a:extLst>
          </p:cNvPr>
          <p:cNvSpPr>
            <a:spLocks/>
          </p:cNvSpPr>
          <p:nvPr/>
        </p:nvSpPr>
        <p:spPr bwMode="auto">
          <a:xfrm rot="382501">
            <a:off x="1142751" y="-1322740"/>
            <a:ext cx="6068793" cy="1820088"/>
          </a:xfrm>
          <a:custGeom>
            <a:avLst/>
            <a:gdLst>
              <a:gd name="T0" fmla="*/ 20 w 989"/>
              <a:gd name="T1" fmla="*/ 81 h 398"/>
              <a:gd name="T2" fmla="*/ 18 w 989"/>
              <a:gd name="T3" fmla="*/ 93 h 398"/>
              <a:gd name="T4" fmla="*/ 1 w 989"/>
              <a:gd name="T5" fmla="*/ 211 h 398"/>
              <a:gd name="T6" fmla="*/ 0 w 989"/>
              <a:gd name="T7" fmla="*/ 241 h 398"/>
              <a:gd name="T8" fmla="*/ 99 w 989"/>
              <a:gd name="T9" fmla="*/ 170 h 398"/>
              <a:gd name="T10" fmla="*/ 799 w 989"/>
              <a:gd name="T11" fmla="*/ 350 h 398"/>
              <a:gd name="T12" fmla="*/ 873 w 989"/>
              <a:gd name="T13" fmla="*/ 215 h 398"/>
              <a:gd name="T14" fmla="*/ 124 w 989"/>
              <a:gd name="T15" fmla="*/ 20 h 398"/>
              <a:gd name="T16" fmla="*/ 20 w 989"/>
              <a:gd name="T17" fmla="*/ 81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9" h="398">
                <a:moveTo>
                  <a:pt x="20" y="81"/>
                </a:moveTo>
                <a:cubicBezTo>
                  <a:pt x="18" y="93"/>
                  <a:pt x="18" y="93"/>
                  <a:pt x="18" y="93"/>
                </a:cubicBezTo>
                <a:cubicBezTo>
                  <a:pt x="4" y="167"/>
                  <a:pt x="3" y="169"/>
                  <a:pt x="1" y="211"/>
                </a:cubicBezTo>
                <a:cubicBezTo>
                  <a:pt x="0" y="241"/>
                  <a:pt x="0" y="241"/>
                  <a:pt x="0" y="241"/>
                </a:cubicBezTo>
                <a:cubicBezTo>
                  <a:pt x="0" y="204"/>
                  <a:pt x="32" y="179"/>
                  <a:pt x="99" y="170"/>
                </a:cubicBezTo>
                <a:cubicBezTo>
                  <a:pt x="252" y="152"/>
                  <a:pt x="540" y="229"/>
                  <a:pt x="799" y="350"/>
                </a:cubicBezTo>
                <a:cubicBezTo>
                  <a:pt x="894" y="398"/>
                  <a:pt x="989" y="269"/>
                  <a:pt x="873" y="215"/>
                </a:cubicBezTo>
                <a:cubicBezTo>
                  <a:pt x="597" y="83"/>
                  <a:pt x="288" y="0"/>
                  <a:pt x="124" y="20"/>
                </a:cubicBezTo>
                <a:cubicBezTo>
                  <a:pt x="62" y="28"/>
                  <a:pt x="28" y="49"/>
                  <a:pt x="20" y="81"/>
                </a:cubicBezTo>
                <a:close/>
              </a:path>
            </a:pathLst>
          </a:custGeom>
          <a:solidFill>
            <a:srgbClr val="FFC535"/>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4" name="组合 10">
            <a:extLst>
              <a:ext uri="{FF2B5EF4-FFF2-40B4-BE49-F238E27FC236}">
                <a16:creationId xmlns="" xmlns:a16="http://schemas.microsoft.com/office/drawing/2014/main" id="{0A59D372-7648-45A4-9D52-C24D74DAC30F}"/>
              </a:ext>
            </a:extLst>
          </p:cNvPr>
          <p:cNvGrpSpPr>
            <a:grpSpLocks/>
          </p:cNvGrpSpPr>
          <p:nvPr/>
        </p:nvGrpSpPr>
        <p:grpSpPr bwMode="auto">
          <a:xfrm>
            <a:off x="2047372" y="2390799"/>
            <a:ext cx="1770622" cy="1773214"/>
            <a:chOff x="1277143" y="1504950"/>
            <a:chExt cx="1085057" cy="1085850"/>
          </a:xfrm>
          <a:blipFill dpi="0" rotWithShape="1">
            <a:blip r:embed="rId2">
              <a:alphaModFix amt="57000"/>
            </a:blip>
            <a:srcRect/>
            <a:stretch>
              <a:fillRect/>
            </a:stretch>
          </a:blipFill>
        </p:grpSpPr>
        <p:sp>
          <p:nvSpPr>
            <p:cNvPr id="46" name="椭圆 45">
              <a:extLst>
                <a:ext uri="{FF2B5EF4-FFF2-40B4-BE49-F238E27FC236}">
                  <a16:creationId xmlns="" xmlns:a16="http://schemas.microsoft.com/office/drawing/2014/main" id="{2CC374B7-9913-43C2-AF91-DC8459F1A4BF}"/>
                </a:ext>
              </a:extLst>
            </p:cNvPr>
            <p:cNvSpPr/>
            <p:nvPr/>
          </p:nvSpPr>
          <p:spPr>
            <a:xfrm>
              <a:off x="1277143" y="1504950"/>
              <a:ext cx="1085057" cy="10858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文本框 6">
              <a:extLst>
                <a:ext uri="{FF2B5EF4-FFF2-40B4-BE49-F238E27FC236}">
                  <a16:creationId xmlns="" xmlns:a16="http://schemas.microsoft.com/office/drawing/2014/main" id="{21ADCEF4-3CB3-4BBD-9ADF-8758D2FDC029}"/>
                </a:ext>
              </a:extLst>
            </p:cNvPr>
            <p:cNvSpPr txBox="1">
              <a:spLocks noChangeArrowheads="1"/>
            </p:cNvSpPr>
            <p:nvPr/>
          </p:nvSpPr>
          <p:spPr bwMode="auto">
            <a:xfrm>
              <a:off x="1374671" y="1586210"/>
              <a:ext cx="889212" cy="8104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Tx/>
                <a:buNone/>
              </a:pPr>
              <a:r>
                <a:rPr lang="en-US" altLang="zh-CN" sz="8000" b="1" dirty="0">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80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27" name="图片 2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483725" y="3943350"/>
            <a:ext cx="2857500" cy="2857500"/>
          </a:xfrm>
          <a:prstGeom prst="rect">
            <a:avLst/>
          </a:prstGeom>
        </p:spPr>
      </p:pic>
    </p:spTree>
    <p:extLst>
      <p:ext uri="{BB962C8B-B14F-4D97-AF65-F5344CB8AC3E}">
        <p14:creationId xmlns="" xmlns:p14="http://schemas.microsoft.com/office/powerpoint/2010/main" val="410371973"/>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300"/>
                                        <p:tgtEl>
                                          <p:spTgt spid="37"/>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300"/>
                                        <p:tgtEl>
                                          <p:spTgt spid="35"/>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300"/>
                                        <p:tgtEl>
                                          <p:spTgt spid="34"/>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300"/>
                                        <p:tgtEl>
                                          <p:spTgt spid="33"/>
                                        </p:tgtEl>
                                      </p:cBhvr>
                                    </p:animEffect>
                                  </p:childTnLst>
                                </p:cTn>
                              </p:par>
                              <p:par>
                                <p:cTn id="20" presetID="53" presetClass="entr" presetSubtype="16" fill="hold" nodeType="with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p:cTn id="22" dur="500" fill="hold"/>
                                        <p:tgtEl>
                                          <p:spTgt spid="44"/>
                                        </p:tgtEl>
                                        <p:attrNameLst>
                                          <p:attrName>ppt_w</p:attrName>
                                        </p:attrNameLst>
                                      </p:cBhvr>
                                      <p:tavLst>
                                        <p:tav tm="0">
                                          <p:val>
                                            <p:fltVal val="0"/>
                                          </p:val>
                                        </p:tav>
                                        <p:tav tm="100000">
                                          <p:val>
                                            <p:strVal val="#ppt_w"/>
                                          </p:val>
                                        </p:tav>
                                      </p:tavLst>
                                    </p:anim>
                                    <p:anim calcmode="lin" valueType="num">
                                      <p:cBhvr>
                                        <p:cTn id="23" dur="500" fill="hold"/>
                                        <p:tgtEl>
                                          <p:spTgt spid="44"/>
                                        </p:tgtEl>
                                        <p:attrNameLst>
                                          <p:attrName>ppt_h</p:attrName>
                                        </p:attrNameLst>
                                      </p:cBhvr>
                                      <p:tavLst>
                                        <p:tav tm="0">
                                          <p:val>
                                            <p:fltVal val="0"/>
                                          </p:val>
                                        </p:tav>
                                        <p:tav tm="100000">
                                          <p:val>
                                            <p:strVal val="#ppt_h"/>
                                          </p:val>
                                        </p:tav>
                                      </p:tavLst>
                                    </p:anim>
                                    <p:animEffect transition="in" filter="fade">
                                      <p:cBhvr>
                                        <p:cTn id="24" dur="500"/>
                                        <p:tgtEl>
                                          <p:spTgt spid="44"/>
                                        </p:tgtEl>
                                      </p:cBhvr>
                                    </p:animEffect>
                                  </p:childTnLst>
                                </p:cTn>
                              </p:par>
                              <p:par>
                                <p:cTn id="25" presetID="2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1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10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10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10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p:cTn id="51" dur="500" fill="hold"/>
                                        <p:tgtEl>
                                          <p:spTgt spid="43"/>
                                        </p:tgtEl>
                                        <p:attrNameLst>
                                          <p:attrName>ppt_w</p:attrName>
                                        </p:attrNameLst>
                                      </p:cBhvr>
                                      <p:tavLst>
                                        <p:tav tm="0">
                                          <p:val>
                                            <p:fltVal val="0"/>
                                          </p:val>
                                        </p:tav>
                                        <p:tav tm="100000">
                                          <p:val>
                                            <p:strVal val="#ppt_w"/>
                                          </p:val>
                                        </p:tav>
                                      </p:tavLst>
                                    </p:anim>
                                    <p:anim calcmode="lin" valueType="num">
                                      <p:cBhvr>
                                        <p:cTn id="52" dur="500" fill="hold"/>
                                        <p:tgtEl>
                                          <p:spTgt spid="43"/>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anim calcmode="lin" valueType="num">
                                      <p:cBhvr>
                                        <p:cTn id="59" dur="500" fill="hold"/>
                                        <p:tgtEl>
                                          <p:spTgt spid="50"/>
                                        </p:tgtEl>
                                        <p:attrNameLst>
                                          <p:attrName>ppt_w</p:attrName>
                                        </p:attrNameLst>
                                      </p:cBhvr>
                                      <p:tavLst>
                                        <p:tav tm="0">
                                          <p:val>
                                            <p:fltVal val="0"/>
                                          </p:val>
                                        </p:tav>
                                        <p:tav tm="100000">
                                          <p:val>
                                            <p:strVal val="#ppt_w"/>
                                          </p:val>
                                        </p:tav>
                                      </p:tavLst>
                                    </p:anim>
                                    <p:anim calcmode="lin" valueType="num">
                                      <p:cBhvr>
                                        <p:cTn id="60" dur="500" fill="hold"/>
                                        <p:tgtEl>
                                          <p:spTgt spid="50"/>
                                        </p:tgtEl>
                                        <p:attrNameLst>
                                          <p:attrName>ppt_h</p:attrName>
                                        </p:attrNameLst>
                                      </p:cBhvr>
                                      <p:tavLst>
                                        <p:tav tm="0">
                                          <p:val>
                                            <p:fltVal val="0"/>
                                          </p:val>
                                        </p:tav>
                                        <p:tav tm="100000">
                                          <p:val>
                                            <p:strVal val="#ppt_h"/>
                                          </p:val>
                                        </p:tav>
                                      </p:tavLst>
                                    </p:anim>
                                  </p:childTnLst>
                                </p:cTn>
                              </p:par>
                              <p:par>
                                <p:cTn id="61" presetID="22" presetClass="entr" presetSubtype="8" fill="hold" nodeType="withEffect">
                                  <p:stCondLst>
                                    <p:cond delay="500"/>
                                  </p:stCondLst>
                                  <p:childTnLst>
                                    <p:set>
                                      <p:cBhvr>
                                        <p:cTn id="62" dur="1" fill="hold">
                                          <p:stCondLst>
                                            <p:cond delay="0"/>
                                          </p:stCondLst>
                                        </p:cTn>
                                        <p:tgtEl>
                                          <p:spTgt spid="16"/>
                                        </p:tgtEl>
                                        <p:attrNameLst>
                                          <p:attrName>style.visibility</p:attrName>
                                        </p:attrNameLst>
                                      </p:cBhvr>
                                      <p:to>
                                        <p:strVal val="visible"/>
                                      </p:to>
                                    </p:set>
                                    <p:animEffect transition="in" filter="wipe(left)">
                                      <p:cBhvr>
                                        <p:cTn id="63" dur="500"/>
                                        <p:tgtEl>
                                          <p:spTgt spid="16"/>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500"/>
                                        <p:tgtEl>
                                          <p:spTgt spid="48"/>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49"/>
                                        </p:tgtEl>
                                        <p:attrNameLst>
                                          <p:attrName>style.visibility</p:attrName>
                                        </p:attrNameLst>
                                      </p:cBhvr>
                                      <p:to>
                                        <p:strVal val="visible"/>
                                      </p:to>
                                    </p:set>
                                    <p:animEffect transition="in" filter="fade">
                                      <p:cBhvr>
                                        <p:cTn id="69" dur="500"/>
                                        <p:tgtEl>
                                          <p:spTgt spid="49"/>
                                        </p:tgtEl>
                                      </p:cBhvr>
                                    </p:animEffect>
                                  </p:childTnLst>
                                </p:cTn>
                              </p:par>
                              <p:par>
                                <p:cTn id="70" presetID="2" presetClass="entr" presetSubtype="8" fill="hold" grpId="0" nodeType="withEffect">
                                  <p:stCondLst>
                                    <p:cond delay="50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500" fill="hold"/>
                                        <p:tgtEl>
                                          <p:spTgt spid="25"/>
                                        </p:tgtEl>
                                        <p:attrNameLst>
                                          <p:attrName>ppt_x</p:attrName>
                                        </p:attrNameLst>
                                      </p:cBhvr>
                                      <p:tavLst>
                                        <p:tav tm="0">
                                          <p:val>
                                            <p:strVal val="0-#ppt_w/2"/>
                                          </p:val>
                                        </p:tav>
                                        <p:tav tm="100000">
                                          <p:val>
                                            <p:strVal val="#ppt_x"/>
                                          </p:val>
                                        </p:tav>
                                      </p:tavLst>
                                    </p:anim>
                                    <p:anim calcmode="lin" valueType="num">
                                      <p:cBhvr additive="base">
                                        <p:cTn id="73" dur="500" fill="hold"/>
                                        <p:tgtEl>
                                          <p:spTgt spid="25"/>
                                        </p:tgtEl>
                                        <p:attrNameLst>
                                          <p:attrName>ppt_y</p:attrName>
                                        </p:attrNameLst>
                                      </p:cBhvr>
                                      <p:tavLst>
                                        <p:tav tm="0">
                                          <p:val>
                                            <p:strVal val="#ppt_y"/>
                                          </p:val>
                                        </p:tav>
                                        <p:tav tm="100000">
                                          <p:val>
                                            <p:strVal val="#ppt_y"/>
                                          </p:val>
                                        </p:tav>
                                      </p:tavLst>
                                    </p:anim>
                                  </p:childTnLst>
                                </p:cTn>
                              </p:par>
                            </p:childTnLst>
                          </p:cTn>
                        </p:par>
                        <p:par>
                          <p:cTn id="74" fill="hold">
                            <p:stCondLst>
                              <p:cond delay="1900"/>
                            </p:stCondLst>
                            <p:childTnLst>
                              <p:par>
                                <p:cTn id="75" presetID="53" presetClass="entr" presetSubtype="16" fill="hold" nodeType="after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p:cTn id="77" dur="1000" fill="hold"/>
                                        <p:tgtEl>
                                          <p:spTgt spid="27"/>
                                        </p:tgtEl>
                                        <p:attrNameLst>
                                          <p:attrName>ppt_w</p:attrName>
                                        </p:attrNameLst>
                                      </p:cBhvr>
                                      <p:tavLst>
                                        <p:tav tm="0">
                                          <p:val>
                                            <p:fltVal val="0"/>
                                          </p:val>
                                        </p:tav>
                                        <p:tav tm="100000">
                                          <p:val>
                                            <p:strVal val="#ppt_w"/>
                                          </p:val>
                                        </p:tav>
                                      </p:tavLst>
                                    </p:anim>
                                    <p:anim calcmode="lin" valueType="num">
                                      <p:cBhvr>
                                        <p:cTn id="78" dur="1000" fill="hold"/>
                                        <p:tgtEl>
                                          <p:spTgt spid="27"/>
                                        </p:tgtEl>
                                        <p:attrNameLst>
                                          <p:attrName>ppt_h</p:attrName>
                                        </p:attrNameLst>
                                      </p:cBhvr>
                                      <p:tavLst>
                                        <p:tav tm="0">
                                          <p:val>
                                            <p:fltVal val="0"/>
                                          </p:val>
                                        </p:tav>
                                        <p:tav tm="100000">
                                          <p:val>
                                            <p:strVal val="#ppt_h"/>
                                          </p:val>
                                        </p:tav>
                                      </p:tavLst>
                                    </p:anim>
                                    <p:animEffect transition="in" filter="fade">
                                      <p:cBhvr>
                                        <p:cTn id="79"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4" grpId="0" animBg="1"/>
      <p:bldP spid="26" grpId="0" animBg="1"/>
      <p:bldP spid="30" grpId="0" animBg="1"/>
      <p:bldP spid="32" grpId="0" animBg="1"/>
      <p:bldP spid="36" grpId="0" animBg="1"/>
      <p:bldP spid="41" grpId="0" animBg="1"/>
      <p:bldP spid="43" grpId="0" animBg="1"/>
      <p:bldP spid="15" grpId="0" animBg="1"/>
      <p:bldP spid="48" grpId="0" animBg="1"/>
      <p:bldP spid="49" grpId="0" animBg="1"/>
      <p:bldP spid="50" grpId="0" animBg="1"/>
      <p:bldP spid="33" grpId="0" animBg="1"/>
      <p:bldP spid="34" grpId="0" animBg="1"/>
      <p:bldP spid="35" grpId="0" animBg="1"/>
      <p:bldP spid="37"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FDFDFD"/>
        </a:solidFill>
        <a:effectLst/>
      </p:bgPr>
    </p:bg>
    <p:spTree>
      <p:nvGrpSpPr>
        <p:cNvPr id="1" name=""/>
        <p:cNvGrpSpPr/>
        <p:nvPr/>
      </p:nvGrpSpPr>
      <p:grpSpPr>
        <a:xfrm>
          <a:off x="0" y="0"/>
          <a:ext cx="0" cy="0"/>
          <a:chOff x="0" y="0"/>
          <a:chExt cx="0" cy="0"/>
        </a:xfrm>
      </p:grpSpPr>
      <p:sp>
        <p:nvSpPr>
          <p:cNvPr id="2" name="矩形 1"/>
          <p:cNvSpPr/>
          <p:nvPr/>
        </p:nvSpPr>
        <p:spPr>
          <a:xfrm>
            <a:off x="-19050" y="14100"/>
            <a:ext cx="12192000" cy="6858000"/>
          </a:xfrm>
          <a:prstGeom prst="rect">
            <a:avLst/>
          </a:prstGeom>
          <a:gradFill flip="none" rotWithShape="1">
            <a:gsLst>
              <a:gs pos="0">
                <a:schemeClr val="tx2">
                  <a:lumMod val="20000"/>
                  <a:lumOff val="80000"/>
                  <a:alpha val="41000"/>
                </a:schemeClr>
              </a:gs>
              <a:gs pos="35000">
                <a:schemeClr val="accent1">
                  <a:lumMod val="40000"/>
                  <a:lumOff val="60000"/>
                  <a:alpha val="42000"/>
                </a:schemeClr>
              </a:gs>
              <a:gs pos="47000">
                <a:schemeClr val="accent1">
                  <a:lumMod val="60000"/>
                  <a:lumOff val="40000"/>
                  <a:alpha val="33000"/>
                </a:schemeClr>
              </a:gs>
              <a:gs pos="53000">
                <a:schemeClr val="accent1">
                  <a:lumMod val="75000"/>
                  <a:alpha val="39000"/>
                </a:schemeClr>
              </a:gs>
              <a:gs pos="67000">
                <a:schemeClr val="accent1">
                  <a:lumMod val="40000"/>
                  <a:lumOff val="60000"/>
                  <a:alpha val="28000"/>
                </a:schemeClr>
              </a:gs>
              <a:gs pos="100000">
                <a:schemeClr val="tx2">
                  <a:lumMod val="20000"/>
                  <a:lumOff val="80000"/>
                  <a:alpha val="12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p:cNvSpPr/>
          <p:nvPr/>
        </p:nvSpPr>
        <p:spPr>
          <a:xfrm rot="247877">
            <a:off x="5138738" y="2833688"/>
            <a:ext cx="88900" cy="904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7" name="椭圆 186"/>
          <p:cNvSpPr/>
          <p:nvPr/>
        </p:nvSpPr>
        <p:spPr>
          <a:xfrm rot="10800000">
            <a:off x="5454650" y="6227763"/>
            <a:ext cx="190500" cy="1920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8" name="椭圆 187"/>
          <p:cNvSpPr/>
          <p:nvPr/>
        </p:nvSpPr>
        <p:spPr>
          <a:xfrm rot="10800000">
            <a:off x="5075238" y="5627688"/>
            <a:ext cx="371475" cy="3730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9" name="椭圆 188"/>
          <p:cNvSpPr/>
          <p:nvPr/>
        </p:nvSpPr>
        <p:spPr>
          <a:xfrm rot="10800000">
            <a:off x="5349875" y="3590925"/>
            <a:ext cx="192088" cy="1905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1" name="椭圆 190"/>
          <p:cNvSpPr/>
          <p:nvPr/>
        </p:nvSpPr>
        <p:spPr>
          <a:xfrm rot="10800000">
            <a:off x="4916488" y="3005138"/>
            <a:ext cx="485775" cy="4841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2" name="椭圆 191"/>
          <p:cNvSpPr/>
          <p:nvPr/>
        </p:nvSpPr>
        <p:spPr>
          <a:xfrm rot="10800000">
            <a:off x="5340350" y="2749550"/>
            <a:ext cx="304800" cy="3048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3" name="椭圆 192"/>
          <p:cNvSpPr/>
          <p:nvPr/>
        </p:nvSpPr>
        <p:spPr>
          <a:xfrm rot="10800000">
            <a:off x="6352381" y="1491796"/>
            <a:ext cx="400050" cy="4000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 name="椭圆 193"/>
          <p:cNvSpPr/>
          <p:nvPr/>
        </p:nvSpPr>
        <p:spPr>
          <a:xfrm rot="247877" flipH="1">
            <a:off x="6086475" y="6538913"/>
            <a:ext cx="96838" cy="9683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5" name="椭圆 194"/>
          <p:cNvSpPr/>
          <p:nvPr/>
        </p:nvSpPr>
        <p:spPr>
          <a:xfrm rot="10800000">
            <a:off x="6781800" y="4119563"/>
            <a:ext cx="404813" cy="4048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6" name="椭圆 195"/>
          <p:cNvSpPr/>
          <p:nvPr/>
        </p:nvSpPr>
        <p:spPr>
          <a:xfrm rot="10800000">
            <a:off x="5894388" y="6696075"/>
            <a:ext cx="542925" cy="542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 name="组合 16"/>
          <p:cNvGrpSpPr>
            <a:grpSpLocks/>
          </p:cNvGrpSpPr>
          <p:nvPr/>
        </p:nvGrpSpPr>
        <p:grpSpPr bwMode="auto">
          <a:xfrm>
            <a:off x="5591175" y="2770188"/>
            <a:ext cx="1368425" cy="1477962"/>
            <a:chOff x="5591459" y="2770428"/>
            <a:chExt cx="1368690" cy="1477955"/>
          </a:xfrm>
        </p:grpSpPr>
        <p:grpSp>
          <p:nvGrpSpPr>
            <p:cNvPr id="7229" name="组合 11"/>
            <p:cNvGrpSpPr>
              <a:grpSpLocks/>
            </p:cNvGrpSpPr>
            <p:nvPr/>
          </p:nvGrpSpPr>
          <p:grpSpPr bwMode="auto">
            <a:xfrm>
              <a:off x="5591459" y="2770428"/>
              <a:ext cx="1368690" cy="1368419"/>
              <a:chOff x="6096000" y="1504950"/>
              <a:chExt cx="1085850" cy="1085635"/>
            </a:xfrm>
          </p:grpSpPr>
          <p:sp>
            <p:nvSpPr>
              <p:cNvPr id="5" name="椭圆 4"/>
              <p:cNvSpPr/>
              <p:nvPr/>
            </p:nvSpPr>
            <p:spPr>
              <a:xfrm>
                <a:off x="6096000" y="1504950"/>
                <a:ext cx="1085850" cy="108563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32" name="文本框 7"/>
              <p:cNvSpPr txBox="1">
                <a:spLocks noChangeArrowheads="1"/>
              </p:cNvSpPr>
              <p:nvPr/>
            </p:nvSpPr>
            <p:spPr bwMode="auto">
              <a:xfrm>
                <a:off x="6171343" y="1586210"/>
                <a:ext cx="935166" cy="879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Tx/>
                  <a:buNone/>
                </a:pPr>
                <a:r>
                  <a:rPr lang="en-US" altLang="zh-CN" sz="6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6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182" name="图片 181"/>
            <p:cNvPicPr>
              <a:picLocks noChangeAspect="1"/>
            </p:cNvPicPr>
            <p:nvPr/>
          </p:nvPicPr>
          <p:blipFill>
            <a:blip r:embed="rId2" cstate="print"/>
            <a:srcRect l="43447" t="18711" r="10242" b="14206"/>
            <a:stretch>
              <a:fillRect/>
            </a:stretch>
          </p:blipFill>
          <p:spPr>
            <a:xfrm rot="1293395">
              <a:off x="5652795" y="3032900"/>
              <a:ext cx="1215483" cy="1215483"/>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grpSp>
        <p:nvGrpSpPr>
          <p:cNvPr id="16" name="组合 15"/>
          <p:cNvGrpSpPr>
            <a:grpSpLocks/>
          </p:cNvGrpSpPr>
          <p:nvPr/>
        </p:nvGrpSpPr>
        <p:grpSpPr bwMode="auto">
          <a:xfrm>
            <a:off x="5232400" y="1684338"/>
            <a:ext cx="1176338" cy="1085850"/>
            <a:chOff x="5231859" y="1684578"/>
            <a:chExt cx="1177200" cy="1085850"/>
          </a:xfrm>
        </p:grpSpPr>
        <p:grpSp>
          <p:nvGrpSpPr>
            <p:cNvPr id="7225" name="组合 10"/>
            <p:cNvGrpSpPr>
              <a:grpSpLocks/>
            </p:cNvGrpSpPr>
            <p:nvPr/>
          </p:nvGrpSpPr>
          <p:grpSpPr bwMode="auto">
            <a:xfrm>
              <a:off x="5324002" y="1684578"/>
              <a:ext cx="1085057" cy="1085850"/>
              <a:chOff x="1277143" y="1504950"/>
              <a:chExt cx="1085057" cy="1085850"/>
            </a:xfrm>
          </p:grpSpPr>
          <p:sp>
            <p:nvSpPr>
              <p:cNvPr id="3" name="椭圆 2"/>
              <p:cNvSpPr/>
              <p:nvPr/>
            </p:nvSpPr>
            <p:spPr>
              <a:xfrm>
                <a:off x="1277143" y="1504950"/>
                <a:ext cx="1085057" cy="1085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28" name="文本框 6"/>
              <p:cNvSpPr txBox="1">
                <a:spLocks noChangeArrowheads="1"/>
              </p:cNvSpPr>
              <p:nvPr/>
            </p:nvSpPr>
            <p:spPr bwMode="auto">
              <a:xfrm>
                <a:off x="1321019" y="1586210"/>
                <a:ext cx="996516"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Tx/>
                  <a:buNone/>
                </a:pPr>
                <a:r>
                  <a:rPr lang="en-US" altLang="zh-CN" sz="5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5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183" name="图片 182"/>
            <p:cNvPicPr>
              <a:picLocks noChangeAspect="1"/>
            </p:cNvPicPr>
            <p:nvPr/>
          </p:nvPicPr>
          <p:blipFill>
            <a:blip r:embed="rId2" cstate="print"/>
            <a:srcRect l="43447" t="18711" r="10242" b="14206"/>
            <a:stretch>
              <a:fillRect/>
            </a:stretch>
          </p:blipFill>
          <p:spPr>
            <a:xfrm rot="19343822">
              <a:off x="5231859" y="1742018"/>
              <a:ext cx="1019877" cy="1019877"/>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grpSp>
        <p:nvGrpSpPr>
          <p:cNvPr id="18" name="组合 17"/>
          <p:cNvGrpSpPr>
            <a:grpSpLocks/>
          </p:cNvGrpSpPr>
          <p:nvPr/>
        </p:nvGrpSpPr>
        <p:grpSpPr bwMode="auto">
          <a:xfrm>
            <a:off x="4905375" y="3916363"/>
            <a:ext cx="1531938" cy="1531937"/>
            <a:chOff x="4905512" y="3916438"/>
            <a:chExt cx="1531210" cy="1531210"/>
          </a:xfrm>
        </p:grpSpPr>
        <p:grpSp>
          <p:nvGrpSpPr>
            <p:cNvPr id="7221" name="组合 13"/>
            <p:cNvGrpSpPr>
              <a:grpSpLocks/>
            </p:cNvGrpSpPr>
            <p:nvPr/>
          </p:nvGrpSpPr>
          <p:grpSpPr bwMode="auto">
            <a:xfrm>
              <a:off x="4905512" y="3916438"/>
              <a:ext cx="1531210" cy="1531210"/>
              <a:chOff x="1276350" y="4991100"/>
              <a:chExt cx="1085850" cy="1085850"/>
            </a:xfrm>
          </p:grpSpPr>
          <p:sp>
            <p:nvSpPr>
              <p:cNvPr id="4" name="椭圆 3"/>
              <p:cNvSpPr/>
              <p:nvPr/>
            </p:nvSpPr>
            <p:spPr>
              <a:xfrm>
                <a:off x="1276350" y="4991100"/>
                <a:ext cx="1085850" cy="10858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24" name="文本框 8"/>
              <p:cNvSpPr txBox="1">
                <a:spLocks noChangeArrowheads="1"/>
              </p:cNvSpPr>
              <p:nvPr/>
            </p:nvSpPr>
            <p:spPr bwMode="auto">
              <a:xfrm>
                <a:off x="1434548" y="5175970"/>
                <a:ext cx="769449" cy="7199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Tx/>
                  <a:buNone/>
                </a:pPr>
                <a:r>
                  <a:rPr lang="en-US" altLang="zh-CN" sz="6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6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184" name="图片 183"/>
            <p:cNvPicPr>
              <a:picLocks noChangeAspect="1"/>
            </p:cNvPicPr>
            <p:nvPr/>
          </p:nvPicPr>
          <p:blipFill>
            <a:blip r:embed="rId2" cstate="print"/>
            <a:srcRect l="43447" t="18711" r="10242" b="14206"/>
            <a:stretch>
              <a:fillRect/>
            </a:stretch>
          </p:blipFill>
          <p:spPr>
            <a:xfrm rot="19161339">
              <a:off x="4923632" y="4154443"/>
              <a:ext cx="1152845" cy="1152845"/>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grpSp>
        <p:nvGrpSpPr>
          <p:cNvPr id="19" name="组合 18"/>
          <p:cNvGrpSpPr>
            <a:grpSpLocks/>
          </p:cNvGrpSpPr>
          <p:nvPr/>
        </p:nvGrpSpPr>
        <p:grpSpPr bwMode="auto">
          <a:xfrm>
            <a:off x="5741988" y="5356225"/>
            <a:ext cx="1436687" cy="1150938"/>
            <a:chOff x="5741798" y="5356201"/>
            <a:chExt cx="1437191" cy="1150765"/>
          </a:xfrm>
        </p:grpSpPr>
        <p:grpSp>
          <p:nvGrpSpPr>
            <p:cNvPr id="7217" name="组合 12"/>
            <p:cNvGrpSpPr>
              <a:grpSpLocks/>
            </p:cNvGrpSpPr>
            <p:nvPr/>
          </p:nvGrpSpPr>
          <p:grpSpPr bwMode="auto">
            <a:xfrm>
              <a:off x="5741798" y="5365724"/>
              <a:ext cx="1086231" cy="1087275"/>
              <a:chOff x="6099500" y="4990436"/>
              <a:chExt cx="1086231" cy="1087275"/>
            </a:xfrm>
          </p:grpSpPr>
          <p:sp>
            <p:nvSpPr>
              <p:cNvPr id="6" name="椭圆 5"/>
              <p:cNvSpPr/>
              <p:nvPr/>
            </p:nvSpPr>
            <p:spPr>
              <a:xfrm>
                <a:off x="6099500" y="4990436"/>
                <a:ext cx="1086231" cy="108727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20" name="文本框 9"/>
              <p:cNvSpPr txBox="1">
                <a:spLocks noChangeArrowheads="1"/>
              </p:cNvSpPr>
              <p:nvPr/>
            </p:nvSpPr>
            <p:spPr bwMode="auto">
              <a:xfrm>
                <a:off x="6144358" y="5072360"/>
                <a:ext cx="996136" cy="9231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Tx/>
                  <a:buNone/>
                </a:pPr>
                <a:r>
                  <a:rPr lang="en-US" altLang="zh-CN" sz="5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5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185" name="图片 184"/>
            <p:cNvPicPr>
              <a:picLocks noChangeAspect="1"/>
            </p:cNvPicPr>
            <p:nvPr/>
          </p:nvPicPr>
          <p:blipFill>
            <a:blip r:embed="rId2" cstate="print"/>
            <a:srcRect l="43447" t="18711" r="10242" b="14206"/>
            <a:stretch>
              <a:fillRect/>
            </a:stretch>
          </p:blipFill>
          <p:spPr>
            <a:xfrm rot="1714423">
              <a:off x="6028224" y="5356201"/>
              <a:ext cx="1150765" cy="1150765"/>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98" name="椭圆 197"/>
          <p:cNvSpPr/>
          <p:nvPr/>
        </p:nvSpPr>
        <p:spPr>
          <a:xfrm rot="10800000">
            <a:off x="6435725" y="4940300"/>
            <a:ext cx="233363" cy="23336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0" name="组合 19"/>
          <p:cNvGrpSpPr>
            <a:grpSpLocks/>
          </p:cNvGrpSpPr>
          <p:nvPr/>
        </p:nvGrpSpPr>
        <p:grpSpPr bwMode="auto">
          <a:xfrm>
            <a:off x="-19050" y="1765300"/>
            <a:ext cx="11930062" cy="4238769"/>
            <a:chOff x="-18800" y="1764793"/>
            <a:chExt cx="11929818" cy="4239778"/>
          </a:xfrm>
        </p:grpSpPr>
        <p:grpSp>
          <p:nvGrpSpPr>
            <p:cNvPr id="7197" name="组合 213"/>
            <p:cNvGrpSpPr>
              <a:grpSpLocks/>
            </p:cNvGrpSpPr>
            <p:nvPr/>
          </p:nvGrpSpPr>
          <p:grpSpPr bwMode="auto">
            <a:xfrm>
              <a:off x="-18800" y="1764793"/>
              <a:ext cx="5214831" cy="1242198"/>
              <a:chOff x="-18800" y="1764793"/>
              <a:chExt cx="5214831" cy="1242198"/>
            </a:xfrm>
          </p:grpSpPr>
          <p:cxnSp>
            <p:nvCxnSpPr>
              <p:cNvPr id="209" name="直接连接符 208"/>
              <p:cNvCxnSpPr/>
              <p:nvPr/>
            </p:nvCxnSpPr>
            <p:spPr>
              <a:xfrm>
                <a:off x="411404" y="2207811"/>
                <a:ext cx="4767164"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11" name="文本框 210"/>
              <p:cNvSpPr txBox="1"/>
              <p:nvPr/>
            </p:nvSpPr>
            <p:spPr>
              <a:xfrm>
                <a:off x="2229054" y="1764793"/>
                <a:ext cx="2908240" cy="462073"/>
              </a:xfrm>
              <a:prstGeom prst="rect">
                <a:avLst/>
              </a:prstGeom>
              <a:noFill/>
            </p:spPr>
            <p:txBody>
              <a:bodyPr>
                <a:spAutoFit/>
              </a:bodyPr>
              <a:lstStyle/>
              <a:p>
                <a:pPr algn="r" eaLnBrk="1" fontAlgn="auto" hangingPunct="1">
                  <a:spcBef>
                    <a:spcPts val="0"/>
                  </a:spcBef>
                  <a:spcAft>
                    <a:spcPts val="0"/>
                  </a:spcAft>
                  <a:defRPr/>
                </a:pP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毒品概述</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2" name="文本框 211"/>
              <p:cNvSpPr txBox="1"/>
              <p:nvPr/>
            </p:nvSpPr>
            <p:spPr>
              <a:xfrm>
                <a:off x="-18800" y="1856890"/>
                <a:ext cx="2908240" cy="369976"/>
              </a:xfrm>
              <a:prstGeom prst="rect">
                <a:avLst/>
              </a:prstGeom>
              <a:noFill/>
            </p:spPr>
            <p:txBody>
              <a:bodyPr>
                <a:spAutoFit/>
              </a:bodyPr>
              <a:lstStyle/>
              <a:p>
                <a:pPr algn="r" eaLnBrk="1" fontAlgn="auto" hangingPunct="1">
                  <a:spcBef>
                    <a:spcPts val="0"/>
                  </a:spcBef>
                  <a:spcAft>
                    <a:spcPts val="0"/>
                  </a:spcAft>
                  <a:defRPr/>
                </a:pP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3" name="文本框 212"/>
              <p:cNvSpPr txBox="1"/>
              <p:nvPr/>
            </p:nvSpPr>
            <p:spPr>
              <a:xfrm>
                <a:off x="1722334" y="2268151"/>
                <a:ext cx="3473697" cy="738840"/>
              </a:xfrm>
              <a:prstGeom prst="rect">
                <a:avLst/>
              </a:prstGeom>
              <a:noFill/>
            </p:spPr>
            <p:txBody>
              <a:bodyPr wrap="square">
                <a:spAutoFit/>
              </a:bodyPr>
              <a:lstStyle/>
              <a:p>
                <a:pPr eaLnBrk="1" fontAlgn="auto" hangingPunct="1">
                  <a:spcBef>
                    <a:spcPts val="0"/>
                  </a:spcBef>
                  <a:spcAft>
                    <a:spcPts val="0"/>
                  </a:spcAft>
                  <a:defRPr/>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、毒品定义</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fontAlgn="auto" hangingPunct="1">
                  <a:spcBef>
                    <a:spcPts val="0"/>
                  </a:spcBef>
                  <a:spcAft>
                    <a:spcPts val="0"/>
                  </a:spcAft>
                  <a:defRPr/>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、毒品在国际上的名称</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fontAlgn="auto" hangingPunct="1">
                  <a:spcBef>
                    <a:spcPts val="0"/>
                  </a:spcBef>
                  <a:spcAft>
                    <a:spcPts val="0"/>
                  </a:spcAft>
                  <a:defRPr/>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、毒品的特性</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198" name="组合 214"/>
            <p:cNvGrpSpPr>
              <a:grpSpLocks/>
            </p:cNvGrpSpPr>
            <p:nvPr/>
          </p:nvGrpSpPr>
          <p:grpSpPr bwMode="auto">
            <a:xfrm>
              <a:off x="114547" y="3876258"/>
              <a:ext cx="4819551" cy="1268015"/>
              <a:chOff x="375408" y="1737945"/>
              <a:chExt cx="4819551" cy="1268015"/>
            </a:xfrm>
          </p:grpSpPr>
          <p:cxnSp>
            <p:nvCxnSpPr>
              <p:cNvPr id="216" name="直接连接符 215"/>
              <p:cNvCxnSpPr/>
              <p:nvPr/>
            </p:nvCxnSpPr>
            <p:spPr>
              <a:xfrm>
                <a:off x="410332" y="2206781"/>
                <a:ext cx="4767165"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210" name="文本框 216"/>
              <p:cNvSpPr txBox="1">
                <a:spLocks noChangeArrowheads="1"/>
              </p:cNvSpPr>
              <p:nvPr/>
            </p:nvSpPr>
            <p:spPr bwMode="auto">
              <a:xfrm>
                <a:off x="550664" y="1737945"/>
                <a:ext cx="4586168" cy="461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r" eaLnBrk="1" hangingPunct="1">
                  <a:lnSpc>
                    <a:spcPct val="100000"/>
                  </a:lnSpc>
                  <a:spcBef>
                    <a:spcPct val="0"/>
                  </a:spcBef>
                  <a:buFontTx/>
                  <a:buNone/>
                </a:pPr>
                <a:r>
                  <a:rPr lang="zh-CN" altLang="en-US" sz="2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当今世界毒品管制形势</a:t>
                </a:r>
                <a:endParaRPr lang="zh-CN" altLang="en-US" sz="2400"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9" name="文本框 218"/>
              <p:cNvSpPr txBox="1"/>
              <p:nvPr/>
            </p:nvSpPr>
            <p:spPr>
              <a:xfrm>
                <a:off x="375408" y="2267121"/>
                <a:ext cx="4819551" cy="738839"/>
              </a:xfrm>
              <a:prstGeom prst="rect">
                <a:avLst/>
              </a:prstGeom>
              <a:noFill/>
            </p:spPr>
            <p:txBody>
              <a:bodyPr>
                <a:spAutoFit/>
              </a:bodyPr>
              <a:lstStyle/>
              <a:p>
                <a:pPr algn="ctr" eaLnBrk="1" fontAlgn="auto" hangingPunct="1">
                  <a:spcBef>
                    <a:spcPts val="0"/>
                  </a:spcBef>
                  <a:spcAft>
                    <a:spcPts val="0"/>
                  </a:spcAft>
                  <a:defRPr/>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、国际毒品管制形势</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fontAlgn="auto" hangingPunct="1">
                  <a:spcBef>
                    <a:spcPts val="0"/>
                  </a:spcBef>
                  <a:spcAft>
                    <a:spcPts val="0"/>
                  </a:spcAft>
                  <a:defRPr/>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、中国毒品管制</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形势</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fontAlgn="auto" hangingPunct="1">
                  <a:spcBef>
                    <a:spcPts val="0"/>
                  </a:spcBef>
                  <a:spcAft>
                    <a:spcPts val="0"/>
                  </a:spcAft>
                  <a:defRPr/>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3</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、中国现阶段的禁毒法令</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199" name="组合 219"/>
            <p:cNvGrpSpPr>
              <a:grpSpLocks/>
            </p:cNvGrpSpPr>
            <p:nvPr/>
          </p:nvGrpSpPr>
          <p:grpSpPr bwMode="auto">
            <a:xfrm>
              <a:off x="7010337" y="3008956"/>
              <a:ext cx="4900681" cy="1013145"/>
              <a:chOff x="277330" y="1745441"/>
              <a:chExt cx="4900681" cy="1013145"/>
            </a:xfrm>
          </p:grpSpPr>
          <p:cxnSp>
            <p:nvCxnSpPr>
              <p:cNvPr id="221" name="直接连接符 220"/>
              <p:cNvCxnSpPr/>
              <p:nvPr/>
            </p:nvCxnSpPr>
            <p:spPr>
              <a:xfrm>
                <a:off x="410846" y="2206659"/>
                <a:ext cx="4767165"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206" name="文本框 221"/>
              <p:cNvSpPr txBox="1">
                <a:spLocks noChangeArrowheads="1"/>
              </p:cNvSpPr>
              <p:nvPr/>
            </p:nvSpPr>
            <p:spPr bwMode="auto">
              <a:xfrm>
                <a:off x="277330" y="1745441"/>
                <a:ext cx="3855810" cy="461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eaLnBrk="1" hangingPunct="1">
                  <a:lnSpc>
                    <a:spcPct val="100000"/>
                  </a:lnSpc>
                  <a:spcBef>
                    <a:spcPct val="0"/>
                  </a:spcBef>
                  <a:buFontTx/>
                  <a:buNone/>
                </a:pPr>
                <a:r>
                  <a:rPr lang="zh-CN" altLang="en-US" sz="2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毒品的起源与发展现状</a:t>
                </a:r>
                <a:endParaRPr lang="zh-CN" altLang="en-US" sz="2400"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4" name="文本框 223"/>
              <p:cNvSpPr txBox="1"/>
              <p:nvPr/>
            </p:nvSpPr>
            <p:spPr>
              <a:xfrm>
                <a:off x="299724" y="2235241"/>
                <a:ext cx="4819551" cy="523345"/>
              </a:xfrm>
              <a:prstGeom prst="rect">
                <a:avLst/>
              </a:prstGeom>
              <a:noFill/>
            </p:spPr>
            <p:txBody>
              <a:bodyPr>
                <a:spAutoFit/>
              </a:bodyPr>
              <a:lstStyle/>
              <a:p>
                <a:pPr eaLnBrk="1" fontAlgn="auto" hangingPunct="1">
                  <a:spcBef>
                    <a:spcPts val="0"/>
                  </a:spcBef>
                  <a:spcAft>
                    <a:spcPts val="0"/>
                  </a:spcAft>
                  <a:defRPr/>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、毒品的起源与发展阶段</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fontAlgn="auto" hangingPunct="1">
                  <a:spcBef>
                    <a:spcPts val="0"/>
                  </a:spcBef>
                  <a:spcAft>
                    <a:spcPts val="0"/>
                  </a:spcAft>
                  <a:defRPr/>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、毒品的</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扩散</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现状</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200" name="组合 224"/>
            <p:cNvGrpSpPr>
              <a:grpSpLocks/>
            </p:cNvGrpSpPr>
            <p:nvPr/>
          </p:nvGrpSpPr>
          <p:grpSpPr bwMode="auto">
            <a:xfrm>
              <a:off x="6847261" y="5542796"/>
              <a:ext cx="4900248" cy="461775"/>
              <a:chOff x="277330" y="1745441"/>
              <a:chExt cx="4900248" cy="461775"/>
            </a:xfrm>
          </p:grpSpPr>
          <p:cxnSp>
            <p:nvCxnSpPr>
              <p:cNvPr id="226" name="直接连接符 225"/>
              <p:cNvCxnSpPr/>
              <p:nvPr/>
            </p:nvCxnSpPr>
            <p:spPr>
              <a:xfrm>
                <a:off x="410413" y="2207071"/>
                <a:ext cx="4767165"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202" name="文本框 226"/>
              <p:cNvSpPr txBox="1">
                <a:spLocks noChangeArrowheads="1"/>
              </p:cNvSpPr>
              <p:nvPr/>
            </p:nvSpPr>
            <p:spPr bwMode="auto">
              <a:xfrm>
                <a:off x="277330" y="1745441"/>
                <a:ext cx="3070591" cy="461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eaLnBrk="1" hangingPunct="1">
                  <a:lnSpc>
                    <a:spcPct val="100000"/>
                  </a:lnSpc>
                  <a:spcBef>
                    <a:spcPct val="0"/>
                  </a:spcBef>
                  <a:buFontTx/>
                  <a:buNone/>
                </a:pPr>
                <a:r>
                  <a:rPr lang="zh-CN" altLang="en-US" sz="2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参与禁毒工作的途径</a:t>
                </a:r>
                <a:endParaRPr lang="zh-CN" altLang="en-US" sz="2400"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230" name="椭圆 229"/>
          <p:cNvSpPr/>
          <p:nvPr/>
        </p:nvSpPr>
        <p:spPr>
          <a:xfrm rot="10800000">
            <a:off x="6854825" y="2268538"/>
            <a:ext cx="242888" cy="2428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1" name="椭圆 230"/>
          <p:cNvSpPr/>
          <p:nvPr/>
        </p:nvSpPr>
        <p:spPr>
          <a:xfrm rot="10800000">
            <a:off x="6507163" y="1958975"/>
            <a:ext cx="188912" cy="1889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2" name="椭圆 231"/>
          <p:cNvSpPr/>
          <p:nvPr/>
        </p:nvSpPr>
        <p:spPr>
          <a:xfrm rot="10800000">
            <a:off x="6538913" y="2301875"/>
            <a:ext cx="152400" cy="152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3" name="椭圆 232"/>
          <p:cNvSpPr/>
          <p:nvPr/>
        </p:nvSpPr>
        <p:spPr>
          <a:xfrm rot="10800000">
            <a:off x="7067550" y="4816475"/>
            <a:ext cx="152400" cy="1539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Freeform 6">
            <a:extLst>
              <a:ext uri="{FF2B5EF4-FFF2-40B4-BE49-F238E27FC236}">
                <a16:creationId xmlns="" xmlns:a16="http://schemas.microsoft.com/office/drawing/2014/main" id="{F936F5BB-7198-49B4-BB72-B7D17E237E7F}"/>
              </a:ext>
            </a:extLst>
          </p:cNvPr>
          <p:cNvSpPr>
            <a:spLocks/>
          </p:cNvSpPr>
          <p:nvPr/>
        </p:nvSpPr>
        <p:spPr bwMode="auto">
          <a:xfrm rot="382501">
            <a:off x="4802863" y="1147960"/>
            <a:ext cx="1565830" cy="573626"/>
          </a:xfrm>
          <a:custGeom>
            <a:avLst/>
            <a:gdLst>
              <a:gd name="T0" fmla="*/ 72 w 330"/>
              <a:gd name="T1" fmla="*/ 3 h 162"/>
              <a:gd name="T2" fmla="*/ 175 w 330"/>
              <a:gd name="T3" fmla="*/ 9 h 162"/>
              <a:gd name="T4" fmla="*/ 220 w 330"/>
              <a:gd name="T5" fmla="*/ 128 h 162"/>
              <a:gd name="T6" fmla="*/ 102 w 330"/>
              <a:gd name="T7" fmla="*/ 162 h 162"/>
              <a:gd name="T8" fmla="*/ 102 w 330"/>
              <a:gd name="T9" fmla="*/ 162 h 162"/>
              <a:gd name="T10" fmla="*/ 40 w 330"/>
              <a:gd name="T11" fmla="*/ 96 h 162"/>
              <a:gd name="T12" fmla="*/ 72 w 330"/>
              <a:gd name="T13" fmla="*/ 3 h 162"/>
            </a:gdLst>
            <a:ahLst/>
            <a:cxnLst>
              <a:cxn ang="0">
                <a:pos x="T0" y="T1"/>
              </a:cxn>
              <a:cxn ang="0">
                <a:pos x="T2" y="T3"/>
              </a:cxn>
              <a:cxn ang="0">
                <a:pos x="T4" y="T5"/>
              </a:cxn>
              <a:cxn ang="0">
                <a:pos x="T6" y="T7"/>
              </a:cxn>
              <a:cxn ang="0">
                <a:pos x="T8" y="T9"/>
              </a:cxn>
              <a:cxn ang="0">
                <a:pos x="T10" y="T11"/>
              </a:cxn>
              <a:cxn ang="0">
                <a:pos x="T12" y="T13"/>
              </a:cxn>
            </a:cxnLst>
            <a:rect l="0" t="0" r="r" b="b"/>
            <a:pathLst>
              <a:path w="330" h="162">
                <a:moveTo>
                  <a:pt x="72" y="3"/>
                </a:moveTo>
                <a:cubicBezTo>
                  <a:pt x="100" y="0"/>
                  <a:pt x="135" y="2"/>
                  <a:pt x="175" y="9"/>
                </a:cubicBezTo>
                <a:cubicBezTo>
                  <a:pt x="281" y="20"/>
                  <a:pt x="330" y="146"/>
                  <a:pt x="220" y="128"/>
                </a:cubicBezTo>
                <a:cubicBezTo>
                  <a:pt x="194" y="124"/>
                  <a:pt x="53" y="110"/>
                  <a:pt x="102" y="162"/>
                </a:cubicBezTo>
                <a:cubicBezTo>
                  <a:pt x="102" y="162"/>
                  <a:pt x="102" y="162"/>
                  <a:pt x="102" y="162"/>
                </a:cubicBezTo>
                <a:cubicBezTo>
                  <a:pt x="102" y="162"/>
                  <a:pt x="54" y="112"/>
                  <a:pt x="40" y="96"/>
                </a:cubicBezTo>
                <a:cubicBezTo>
                  <a:pt x="0" y="47"/>
                  <a:pt x="8" y="11"/>
                  <a:pt x="72" y="3"/>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7">
            <a:extLst>
              <a:ext uri="{FF2B5EF4-FFF2-40B4-BE49-F238E27FC236}">
                <a16:creationId xmlns="" xmlns:a16="http://schemas.microsoft.com/office/drawing/2014/main" id="{22788025-CF7C-4649-B275-B15818644D40}"/>
              </a:ext>
            </a:extLst>
          </p:cNvPr>
          <p:cNvSpPr>
            <a:spLocks/>
          </p:cNvSpPr>
          <p:nvPr/>
        </p:nvSpPr>
        <p:spPr bwMode="auto">
          <a:xfrm rot="382501">
            <a:off x="4340030" y="466227"/>
            <a:ext cx="2610238" cy="845895"/>
          </a:xfrm>
          <a:custGeom>
            <a:avLst/>
            <a:gdLst>
              <a:gd name="T0" fmla="*/ 18 w 550"/>
              <a:gd name="T1" fmla="*/ 94 h 239"/>
              <a:gd name="T2" fmla="*/ 34 w 550"/>
              <a:gd name="T3" fmla="*/ 132 h 239"/>
              <a:gd name="T4" fmla="*/ 95 w 550"/>
              <a:gd name="T5" fmla="*/ 238 h 239"/>
              <a:gd name="T6" fmla="*/ 141 w 550"/>
              <a:gd name="T7" fmla="*/ 151 h 239"/>
              <a:gd name="T8" fmla="*/ 444 w 550"/>
              <a:gd name="T9" fmla="*/ 207 h 239"/>
              <a:gd name="T10" fmla="*/ 466 w 550"/>
              <a:gd name="T11" fmla="*/ 79 h 239"/>
              <a:gd name="T12" fmla="*/ 92 w 550"/>
              <a:gd name="T13" fmla="*/ 11 h 239"/>
              <a:gd name="T14" fmla="*/ 18 w 550"/>
              <a:gd name="T15" fmla="*/ 94 h 2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0" h="239">
                <a:moveTo>
                  <a:pt x="18" y="94"/>
                </a:moveTo>
                <a:cubicBezTo>
                  <a:pt x="34" y="132"/>
                  <a:pt x="34" y="132"/>
                  <a:pt x="34" y="132"/>
                </a:cubicBezTo>
                <a:cubicBezTo>
                  <a:pt x="63" y="188"/>
                  <a:pt x="66" y="195"/>
                  <a:pt x="95" y="238"/>
                </a:cubicBezTo>
                <a:cubicBezTo>
                  <a:pt x="63" y="192"/>
                  <a:pt x="76" y="158"/>
                  <a:pt x="141" y="151"/>
                </a:cubicBezTo>
                <a:cubicBezTo>
                  <a:pt x="211" y="142"/>
                  <a:pt x="325" y="165"/>
                  <a:pt x="444" y="207"/>
                </a:cubicBezTo>
                <a:cubicBezTo>
                  <a:pt x="518" y="239"/>
                  <a:pt x="550" y="114"/>
                  <a:pt x="466" y="79"/>
                </a:cubicBezTo>
                <a:cubicBezTo>
                  <a:pt x="318" y="28"/>
                  <a:pt x="178" y="0"/>
                  <a:pt x="92" y="11"/>
                </a:cubicBezTo>
                <a:cubicBezTo>
                  <a:pt x="23" y="19"/>
                  <a:pt x="0" y="50"/>
                  <a:pt x="18" y="94"/>
                </a:cubicBezTo>
                <a:close/>
              </a:path>
            </a:pathLst>
          </a:custGeom>
          <a:solidFill>
            <a:srgbClr val="76AF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8">
            <a:extLst>
              <a:ext uri="{FF2B5EF4-FFF2-40B4-BE49-F238E27FC236}">
                <a16:creationId xmlns="" xmlns:a16="http://schemas.microsoft.com/office/drawing/2014/main" id="{EEBD97C9-C34D-45DA-967F-7DD4F3B921E9}"/>
              </a:ext>
            </a:extLst>
          </p:cNvPr>
          <p:cNvSpPr>
            <a:spLocks/>
          </p:cNvSpPr>
          <p:nvPr/>
        </p:nvSpPr>
        <p:spPr bwMode="auto">
          <a:xfrm rot="382501">
            <a:off x="4130548" y="-138379"/>
            <a:ext cx="4969131" cy="1648738"/>
          </a:xfrm>
          <a:custGeom>
            <a:avLst/>
            <a:gdLst>
              <a:gd name="T0" fmla="*/ 3 w 1047"/>
              <a:gd name="T1" fmla="*/ 95 h 466"/>
              <a:gd name="T2" fmla="*/ 6 w 1047"/>
              <a:gd name="T3" fmla="*/ 130 h 466"/>
              <a:gd name="T4" fmla="*/ 27 w 1047"/>
              <a:gd name="T5" fmla="*/ 245 h 466"/>
              <a:gd name="T6" fmla="*/ 29 w 1047"/>
              <a:gd name="T7" fmla="*/ 252 h 466"/>
              <a:gd name="T8" fmla="*/ 112 w 1047"/>
              <a:gd name="T9" fmla="*/ 172 h 466"/>
              <a:gd name="T10" fmla="*/ 852 w 1047"/>
              <a:gd name="T11" fmla="*/ 398 h 466"/>
              <a:gd name="T12" fmla="*/ 941 w 1047"/>
              <a:gd name="T13" fmla="*/ 282 h 466"/>
              <a:gd name="T14" fmla="*/ 99 w 1047"/>
              <a:gd name="T15" fmla="*/ 22 h 466"/>
              <a:gd name="T16" fmla="*/ 3 w 1047"/>
              <a:gd name="T17" fmla="*/ 95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7" h="466">
                <a:moveTo>
                  <a:pt x="3" y="95"/>
                </a:moveTo>
                <a:cubicBezTo>
                  <a:pt x="6" y="130"/>
                  <a:pt x="6" y="130"/>
                  <a:pt x="6" y="130"/>
                </a:cubicBezTo>
                <a:cubicBezTo>
                  <a:pt x="16" y="201"/>
                  <a:pt x="16" y="204"/>
                  <a:pt x="27" y="245"/>
                </a:cubicBezTo>
                <a:cubicBezTo>
                  <a:pt x="29" y="252"/>
                  <a:pt x="29" y="252"/>
                  <a:pt x="29" y="252"/>
                </a:cubicBezTo>
                <a:cubicBezTo>
                  <a:pt x="17" y="210"/>
                  <a:pt x="43" y="180"/>
                  <a:pt x="112" y="172"/>
                </a:cubicBezTo>
                <a:cubicBezTo>
                  <a:pt x="272" y="152"/>
                  <a:pt x="602" y="252"/>
                  <a:pt x="852" y="398"/>
                </a:cubicBezTo>
                <a:cubicBezTo>
                  <a:pt x="950" y="466"/>
                  <a:pt x="1047" y="334"/>
                  <a:pt x="941" y="282"/>
                </a:cubicBezTo>
                <a:cubicBezTo>
                  <a:pt x="658" y="116"/>
                  <a:pt x="281" y="0"/>
                  <a:pt x="99" y="22"/>
                </a:cubicBezTo>
                <a:cubicBezTo>
                  <a:pt x="32" y="30"/>
                  <a:pt x="0" y="57"/>
                  <a:pt x="3" y="95"/>
                </a:cubicBezTo>
                <a:close/>
              </a:path>
            </a:pathLst>
          </a:custGeom>
          <a:solidFill>
            <a:srgbClr val="C8C2A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9">
            <a:extLst>
              <a:ext uri="{FF2B5EF4-FFF2-40B4-BE49-F238E27FC236}">
                <a16:creationId xmlns="" xmlns:a16="http://schemas.microsoft.com/office/drawing/2014/main" id="{876DC134-2F72-47D6-BB46-D3BE9E224169}"/>
              </a:ext>
            </a:extLst>
          </p:cNvPr>
          <p:cNvSpPr>
            <a:spLocks/>
          </p:cNvSpPr>
          <p:nvPr/>
        </p:nvSpPr>
        <p:spPr bwMode="auto">
          <a:xfrm rot="382501">
            <a:off x="4414556" y="-893384"/>
            <a:ext cx="4694369" cy="1407885"/>
          </a:xfrm>
          <a:custGeom>
            <a:avLst/>
            <a:gdLst>
              <a:gd name="T0" fmla="*/ 20 w 989"/>
              <a:gd name="T1" fmla="*/ 81 h 398"/>
              <a:gd name="T2" fmla="*/ 18 w 989"/>
              <a:gd name="T3" fmla="*/ 93 h 398"/>
              <a:gd name="T4" fmla="*/ 1 w 989"/>
              <a:gd name="T5" fmla="*/ 211 h 398"/>
              <a:gd name="T6" fmla="*/ 0 w 989"/>
              <a:gd name="T7" fmla="*/ 241 h 398"/>
              <a:gd name="T8" fmla="*/ 99 w 989"/>
              <a:gd name="T9" fmla="*/ 170 h 398"/>
              <a:gd name="T10" fmla="*/ 799 w 989"/>
              <a:gd name="T11" fmla="*/ 350 h 398"/>
              <a:gd name="T12" fmla="*/ 873 w 989"/>
              <a:gd name="T13" fmla="*/ 215 h 398"/>
              <a:gd name="T14" fmla="*/ 124 w 989"/>
              <a:gd name="T15" fmla="*/ 20 h 398"/>
              <a:gd name="T16" fmla="*/ 20 w 989"/>
              <a:gd name="T17" fmla="*/ 81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9" h="398">
                <a:moveTo>
                  <a:pt x="20" y="81"/>
                </a:moveTo>
                <a:cubicBezTo>
                  <a:pt x="18" y="93"/>
                  <a:pt x="18" y="93"/>
                  <a:pt x="18" y="93"/>
                </a:cubicBezTo>
                <a:cubicBezTo>
                  <a:pt x="4" y="167"/>
                  <a:pt x="3" y="169"/>
                  <a:pt x="1" y="211"/>
                </a:cubicBezTo>
                <a:cubicBezTo>
                  <a:pt x="0" y="241"/>
                  <a:pt x="0" y="241"/>
                  <a:pt x="0" y="241"/>
                </a:cubicBezTo>
                <a:cubicBezTo>
                  <a:pt x="0" y="204"/>
                  <a:pt x="32" y="179"/>
                  <a:pt x="99" y="170"/>
                </a:cubicBezTo>
                <a:cubicBezTo>
                  <a:pt x="252" y="152"/>
                  <a:pt x="540" y="229"/>
                  <a:pt x="799" y="350"/>
                </a:cubicBezTo>
                <a:cubicBezTo>
                  <a:pt x="894" y="398"/>
                  <a:pt x="989" y="269"/>
                  <a:pt x="873" y="215"/>
                </a:cubicBezTo>
                <a:cubicBezTo>
                  <a:pt x="597" y="83"/>
                  <a:pt x="288" y="0"/>
                  <a:pt x="124" y="20"/>
                </a:cubicBezTo>
                <a:cubicBezTo>
                  <a:pt x="62" y="28"/>
                  <a:pt x="28" y="49"/>
                  <a:pt x="20" y="81"/>
                </a:cubicBezTo>
                <a:close/>
              </a:path>
            </a:pathLst>
          </a:custGeom>
          <a:solidFill>
            <a:srgbClr val="FFC53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文本框 223"/>
          <p:cNvSpPr txBox="1"/>
          <p:nvPr/>
        </p:nvSpPr>
        <p:spPr bwMode="auto">
          <a:xfrm>
            <a:off x="6954043" y="6077395"/>
            <a:ext cx="4819649" cy="523221"/>
          </a:xfrm>
          <a:prstGeom prst="rect">
            <a:avLst/>
          </a:prstGeom>
          <a:noFill/>
        </p:spPr>
        <p:txBody>
          <a:bodyPr>
            <a:spAutoFit/>
          </a:bodyPr>
          <a:lstStyle/>
          <a:p>
            <a:pPr eaLnBrk="1" fontAlgn="auto" hangingPunct="1">
              <a:spcBef>
                <a:spcPts val="0"/>
              </a:spcBef>
              <a:spcAft>
                <a:spcPts val="0"/>
              </a:spcAft>
              <a:defRPr/>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参与禁毒工作的法律支持</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fontAlgn="auto" hangingPunct="1">
              <a:spcBef>
                <a:spcPts val="0"/>
              </a:spcBef>
              <a:spcAft>
                <a:spcPts val="0"/>
              </a:spcAft>
              <a:defRPr/>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参与禁毒工作的途径</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300"/>
                                        <p:tgtEl>
                                          <p:spTgt spid="69"/>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wipe(left)">
                                      <p:cBhvr>
                                        <p:cTn id="11" dur="300"/>
                                        <p:tgtEl>
                                          <p:spTgt spid="68"/>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wipe(left)">
                                      <p:cBhvr>
                                        <p:cTn id="15" dur="300"/>
                                        <p:tgtEl>
                                          <p:spTgt spid="67"/>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wipe(left)">
                                      <p:cBhvr>
                                        <p:cTn id="19" dur="300"/>
                                        <p:tgtEl>
                                          <p:spTgt spid="66"/>
                                        </p:tgtEl>
                                      </p:cBhvr>
                                    </p:animEffect>
                                  </p:childTnLst>
                                </p:cTn>
                              </p:par>
                              <p:par>
                                <p:cTn id="20" presetID="23" presetClass="entr" presetSubtype="16" fill="hold" grpId="0" nodeType="withEffect">
                                  <p:stCondLst>
                                    <p:cond delay="0"/>
                                  </p:stCondLst>
                                  <p:childTnLst>
                                    <p:set>
                                      <p:cBhvr>
                                        <p:cTn id="21" dur="1" fill="hold">
                                          <p:stCondLst>
                                            <p:cond delay="0"/>
                                          </p:stCondLst>
                                        </p:cTn>
                                        <p:tgtEl>
                                          <p:spTgt spid="186"/>
                                        </p:tgtEl>
                                        <p:attrNameLst>
                                          <p:attrName>style.visibility</p:attrName>
                                        </p:attrNameLst>
                                      </p:cBhvr>
                                      <p:to>
                                        <p:strVal val="visible"/>
                                      </p:to>
                                    </p:set>
                                    <p:anim calcmode="lin" valueType="num">
                                      <p:cBhvr>
                                        <p:cTn id="22" dur="500" fill="hold"/>
                                        <p:tgtEl>
                                          <p:spTgt spid="186"/>
                                        </p:tgtEl>
                                        <p:attrNameLst>
                                          <p:attrName>ppt_w</p:attrName>
                                        </p:attrNameLst>
                                      </p:cBhvr>
                                      <p:tavLst>
                                        <p:tav tm="0">
                                          <p:val>
                                            <p:fltVal val="0"/>
                                          </p:val>
                                        </p:tav>
                                        <p:tav tm="100000">
                                          <p:val>
                                            <p:strVal val="#ppt_w"/>
                                          </p:val>
                                        </p:tav>
                                      </p:tavLst>
                                    </p:anim>
                                    <p:anim calcmode="lin" valueType="num">
                                      <p:cBhvr>
                                        <p:cTn id="23" dur="500" fill="hold"/>
                                        <p:tgtEl>
                                          <p:spTgt spid="186"/>
                                        </p:tgtEl>
                                        <p:attrNameLst>
                                          <p:attrName>ppt_h</p:attrName>
                                        </p:attrNameLst>
                                      </p:cBhvr>
                                      <p:tavLst>
                                        <p:tav tm="0">
                                          <p:val>
                                            <p:fltVal val="0"/>
                                          </p:val>
                                        </p:tav>
                                        <p:tav tm="100000">
                                          <p:val>
                                            <p:strVal val="#ppt_h"/>
                                          </p:val>
                                        </p:tav>
                                      </p:tavLst>
                                    </p:anim>
                                  </p:childTnLst>
                                </p:cTn>
                              </p:par>
                              <p:par>
                                <p:cTn id="24" presetID="23" presetClass="entr" presetSubtype="16" fill="hold" grpId="0" nodeType="withEffect">
                                  <p:stCondLst>
                                    <p:cond delay="0"/>
                                  </p:stCondLst>
                                  <p:childTnLst>
                                    <p:set>
                                      <p:cBhvr>
                                        <p:cTn id="25" dur="1" fill="hold">
                                          <p:stCondLst>
                                            <p:cond delay="0"/>
                                          </p:stCondLst>
                                        </p:cTn>
                                        <p:tgtEl>
                                          <p:spTgt spid="187"/>
                                        </p:tgtEl>
                                        <p:attrNameLst>
                                          <p:attrName>style.visibility</p:attrName>
                                        </p:attrNameLst>
                                      </p:cBhvr>
                                      <p:to>
                                        <p:strVal val="visible"/>
                                      </p:to>
                                    </p:set>
                                    <p:anim calcmode="lin" valueType="num">
                                      <p:cBhvr>
                                        <p:cTn id="26" dur="500" fill="hold"/>
                                        <p:tgtEl>
                                          <p:spTgt spid="187"/>
                                        </p:tgtEl>
                                        <p:attrNameLst>
                                          <p:attrName>ppt_w</p:attrName>
                                        </p:attrNameLst>
                                      </p:cBhvr>
                                      <p:tavLst>
                                        <p:tav tm="0">
                                          <p:val>
                                            <p:fltVal val="0"/>
                                          </p:val>
                                        </p:tav>
                                        <p:tav tm="100000">
                                          <p:val>
                                            <p:strVal val="#ppt_w"/>
                                          </p:val>
                                        </p:tav>
                                      </p:tavLst>
                                    </p:anim>
                                    <p:anim calcmode="lin" valueType="num">
                                      <p:cBhvr>
                                        <p:cTn id="27" dur="500" fill="hold"/>
                                        <p:tgtEl>
                                          <p:spTgt spid="187"/>
                                        </p:tgtEl>
                                        <p:attrNameLst>
                                          <p:attrName>ppt_h</p:attrName>
                                        </p:attrNameLst>
                                      </p:cBhvr>
                                      <p:tavLst>
                                        <p:tav tm="0">
                                          <p:val>
                                            <p:fltVal val="0"/>
                                          </p:val>
                                        </p:tav>
                                        <p:tav tm="100000">
                                          <p:val>
                                            <p:strVal val="#ppt_h"/>
                                          </p:val>
                                        </p:tav>
                                      </p:tavLst>
                                    </p:anim>
                                  </p:childTnLst>
                                </p:cTn>
                              </p:par>
                              <p:par>
                                <p:cTn id="28" presetID="23" presetClass="entr" presetSubtype="16" fill="hold" grpId="0" nodeType="withEffect">
                                  <p:stCondLst>
                                    <p:cond delay="0"/>
                                  </p:stCondLst>
                                  <p:childTnLst>
                                    <p:set>
                                      <p:cBhvr>
                                        <p:cTn id="29" dur="1" fill="hold">
                                          <p:stCondLst>
                                            <p:cond delay="0"/>
                                          </p:stCondLst>
                                        </p:cTn>
                                        <p:tgtEl>
                                          <p:spTgt spid="188"/>
                                        </p:tgtEl>
                                        <p:attrNameLst>
                                          <p:attrName>style.visibility</p:attrName>
                                        </p:attrNameLst>
                                      </p:cBhvr>
                                      <p:to>
                                        <p:strVal val="visible"/>
                                      </p:to>
                                    </p:set>
                                    <p:anim calcmode="lin" valueType="num">
                                      <p:cBhvr>
                                        <p:cTn id="30" dur="500" fill="hold"/>
                                        <p:tgtEl>
                                          <p:spTgt spid="188"/>
                                        </p:tgtEl>
                                        <p:attrNameLst>
                                          <p:attrName>ppt_w</p:attrName>
                                        </p:attrNameLst>
                                      </p:cBhvr>
                                      <p:tavLst>
                                        <p:tav tm="0">
                                          <p:val>
                                            <p:fltVal val="0"/>
                                          </p:val>
                                        </p:tav>
                                        <p:tav tm="100000">
                                          <p:val>
                                            <p:strVal val="#ppt_w"/>
                                          </p:val>
                                        </p:tav>
                                      </p:tavLst>
                                    </p:anim>
                                    <p:anim calcmode="lin" valueType="num">
                                      <p:cBhvr>
                                        <p:cTn id="31" dur="500" fill="hold"/>
                                        <p:tgtEl>
                                          <p:spTgt spid="188"/>
                                        </p:tgtEl>
                                        <p:attrNameLst>
                                          <p:attrName>ppt_h</p:attrName>
                                        </p:attrNameLst>
                                      </p:cBhvr>
                                      <p:tavLst>
                                        <p:tav tm="0">
                                          <p:val>
                                            <p:fltVal val="0"/>
                                          </p:val>
                                        </p:tav>
                                        <p:tav tm="100000">
                                          <p:val>
                                            <p:strVal val="#ppt_h"/>
                                          </p:val>
                                        </p:tav>
                                      </p:tavLst>
                                    </p:anim>
                                  </p:childTnLst>
                                </p:cTn>
                              </p:par>
                              <p:par>
                                <p:cTn id="32" presetID="23" presetClass="entr" presetSubtype="16" fill="hold" grpId="0" nodeType="withEffect">
                                  <p:stCondLst>
                                    <p:cond delay="0"/>
                                  </p:stCondLst>
                                  <p:childTnLst>
                                    <p:set>
                                      <p:cBhvr>
                                        <p:cTn id="33" dur="1" fill="hold">
                                          <p:stCondLst>
                                            <p:cond delay="0"/>
                                          </p:stCondLst>
                                        </p:cTn>
                                        <p:tgtEl>
                                          <p:spTgt spid="189"/>
                                        </p:tgtEl>
                                        <p:attrNameLst>
                                          <p:attrName>style.visibility</p:attrName>
                                        </p:attrNameLst>
                                      </p:cBhvr>
                                      <p:to>
                                        <p:strVal val="visible"/>
                                      </p:to>
                                    </p:set>
                                    <p:anim calcmode="lin" valueType="num">
                                      <p:cBhvr>
                                        <p:cTn id="34" dur="500" fill="hold"/>
                                        <p:tgtEl>
                                          <p:spTgt spid="189"/>
                                        </p:tgtEl>
                                        <p:attrNameLst>
                                          <p:attrName>ppt_w</p:attrName>
                                        </p:attrNameLst>
                                      </p:cBhvr>
                                      <p:tavLst>
                                        <p:tav tm="0">
                                          <p:val>
                                            <p:fltVal val="0"/>
                                          </p:val>
                                        </p:tav>
                                        <p:tav tm="100000">
                                          <p:val>
                                            <p:strVal val="#ppt_w"/>
                                          </p:val>
                                        </p:tav>
                                      </p:tavLst>
                                    </p:anim>
                                    <p:anim calcmode="lin" valueType="num">
                                      <p:cBhvr>
                                        <p:cTn id="35" dur="500" fill="hold"/>
                                        <p:tgtEl>
                                          <p:spTgt spid="189"/>
                                        </p:tgtEl>
                                        <p:attrNameLst>
                                          <p:attrName>ppt_h</p:attrName>
                                        </p:attrNameLst>
                                      </p:cBhvr>
                                      <p:tavLst>
                                        <p:tav tm="0">
                                          <p:val>
                                            <p:fltVal val="0"/>
                                          </p:val>
                                        </p:tav>
                                        <p:tav tm="100000">
                                          <p:val>
                                            <p:strVal val="#ppt_h"/>
                                          </p:val>
                                        </p:tav>
                                      </p:tavLst>
                                    </p:anim>
                                  </p:childTnLst>
                                </p:cTn>
                              </p:par>
                              <p:par>
                                <p:cTn id="36" presetID="23" presetClass="entr" presetSubtype="16" fill="hold" grpId="0" nodeType="withEffect">
                                  <p:stCondLst>
                                    <p:cond delay="0"/>
                                  </p:stCondLst>
                                  <p:childTnLst>
                                    <p:set>
                                      <p:cBhvr>
                                        <p:cTn id="37" dur="1" fill="hold">
                                          <p:stCondLst>
                                            <p:cond delay="0"/>
                                          </p:stCondLst>
                                        </p:cTn>
                                        <p:tgtEl>
                                          <p:spTgt spid="191"/>
                                        </p:tgtEl>
                                        <p:attrNameLst>
                                          <p:attrName>style.visibility</p:attrName>
                                        </p:attrNameLst>
                                      </p:cBhvr>
                                      <p:to>
                                        <p:strVal val="visible"/>
                                      </p:to>
                                    </p:set>
                                    <p:anim calcmode="lin" valueType="num">
                                      <p:cBhvr>
                                        <p:cTn id="38" dur="500" fill="hold"/>
                                        <p:tgtEl>
                                          <p:spTgt spid="191"/>
                                        </p:tgtEl>
                                        <p:attrNameLst>
                                          <p:attrName>ppt_w</p:attrName>
                                        </p:attrNameLst>
                                      </p:cBhvr>
                                      <p:tavLst>
                                        <p:tav tm="0">
                                          <p:val>
                                            <p:fltVal val="0"/>
                                          </p:val>
                                        </p:tav>
                                        <p:tav tm="100000">
                                          <p:val>
                                            <p:strVal val="#ppt_w"/>
                                          </p:val>
                                        </p:tav>
                                      </p:tavLst>
                                    </p:anim>
                                    <p:anim calcmode="lin" valueType="num">
                                      <p:cBhvr>
                                        <p:cTn id="39" dur="500" fill="hold"/>
                                        <p:tgtEl>
                                          <p:spTgt spid="191"/>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0"/>
                                  </p:stCondLst>
                                  <p:childTnLst>
                                    <p:set>
                                      <p:cBhvr>
                                        <p:cTn id="41" dur="1" fill="hold">
                                          <p:stCondLst>
                                            <p:cond delay="0"/>
                                          </p:stCondLst>
                                        </p:cTn>
                                        <p:tgtEl>
                                          <p:spTgt spid="192"/>
                                        </p:tgtEl>
                                        <p:attrNameLst>
                                          <p:attrName>style.visibility</p:attrName>
                                        </p:attrNameLst>
                                      </p:cBhvr>
                                      <p:to>
                                        <p:strVal val="visible"/>
                                      </p:to>
                                    </p:set>
                                    <p:anim calcmode="lin" valueType="num">
                                      <p:cBhvr>
                                        <p:cTn id="42" dur="500" fill="hold"/>
                                        <p:tgtEl>
                                          <p:spTgt spid="192"/>
                                        </p:tgtEl>
                                        <p:attrNameLst>
                                          <p:attrName>ppt_w</p:attrName>
                                        </p:attrNameLst>
                                      </p:cBhvr>
                                      <p:tavLst>
                                        <p:tav tm="0">
                                          <p:val>
                                            <p:fltVal val="0"/>
                                          </p:val>
                                        </p:tav>
                                        <p:tav tm="100000">
                                          <p:val>
                                            <p:strVal val="#ppt_w"/>
                                          </p:val>
                                        </p:tav>
                                      </p:tavLst>
                                    </p:anim>
                                    <p:anim calcmode="lin" valueType="num">
                                      <p:cBhvr>
                                        <p:cTn id="43" dur="500" fill="hold"/>
                                        <p:tgtEl>
                                          <p:spTgt spid="192"/>
                                        </p:tgtEl>
                                        <p:attrNameLst>
                                          <p:attrName>ppt_h</p:attrName>
                                        </p:attrNameLst>
                                      </p:cBhvr>
                                      <p:tavLst>
                                        <p:tav tm="0">
                                          <p:val>
                                            <p:fltVal val="0"/>
                                          </p:val>
                                        </p:tav>
                                        <p:tav tm="100000">
                                          <p:val>
                                            <p:strVal val="#ppt_h"/>
                                          </p:val>
                                        </p:tav>
                                      </p:tavLst>
                                    </p:anim>
                                  </p:childTnLst>
                                </p:cTn>
                              </p:par>
                              <p:par>
                                <p:cTn id="44" presetID="23" presetClass="entr" presetSubtype="16" fill="hold" grpId="0" nodeType="withEffect">
                                  <p:stCondLst>
                                    <p:cond delay="0"/>
                                  </p:stCondLst>
                                  <p:childTnLst>
                                    <p:set>
                                      <p:cBhvr>
                                        <p:cTn id="45" dur="1" fill="hold">
                                          <p:stCondLst>
                                            <p:cond delay="0"/>
                                          </p:stCondLst>
                                        </p:cTn>
                                        <p:tgtEl>
                                          <p:spTgt spid="193"/>
                                        </p:tgtEl>
                                        <p:attrNameLst>
                                          <p:attrName>style.visibility</p:attrName>
                                        </p:attrNameLst>
                                      </p:cBhvr>
                                      <p:to>
                                        <p:strVal val="visible"/>
                                      </p:to>
                                    </p:set>
                                    <p:anim calcmode="lin" valueType="num">
                                      <p:cBhvr>
                                        <p:cTn id="46" dur="500" fill="hold"/>
                                        <p:tgtEl>
                                          <p:spTgt spid="193"/>
                                        </p:tgtEl>
                                        <p:attrNameLst>
                                          <p:attrName>ppt_w</p:attrName>
                                        </p:attrNameLst>
                                      </p:cBhvr>
                                      <p:tavLst>
                                        <p:tav tm="0">
                                          <p:val>
                                            <p:fltVal val="0"/>
                                          </p:val>
                                        </p:tav>
                                        <p:tav tm="100000">
                                          <p:val>
                                            <p:strVal val="#ppt_w"/>
                                          </p:val>
                                        </p:tav>
                                      </p:tavLst>
                                    </p:anim>
                                    <p:anim calcmode="lin" valueType="num">
                                      <p:cBhvr>
                                        <p:cTn id="47" dur="500" fill="hold"/>
                                        <p:tgtEl>
                                          <p:spTgt spid="193"/>
                                        </p:tgtEl>
                                        <p:attrNameLst>
                                          <p:attrName>ppt_h</p:attrName>
                                        </p:attrNameLst>
                                      </p:cBhvr>
                                      <p:tavLst>
                                        <p:tav tm="0">
                                          <p:val>
                                            <p:fltVal val="0"/>
                                          </p:val>
                                        </p:tav>
                                        <p:tav tm="100000">
                                          <p:val>
                                            <p:strVal val="#ppt_h"/>
                                          </p:val>
                                        </p:tav>
                                      </p:tavLst>
                                    </p:anim>
                                  </p:childTnLst>
                                </p:cTn>
                              </p:par>
                              <p:par>
                                <p:cTn id="48" presetID="23" presetClass="entr" presetSubtype="16" fill="hold" grpId="0" nodeType="withEffect">
                                  <p:stCondLst>
                                    <p:cond delay="200"/>
                                  </p:stCondLst>
                                  <p:childTnLst>
                                    <p:set>
                                      <p:cBhvr>
                                        <p:cTn id="49" dur="1" fill="hold">
                                          <p:stCondLst>
                                            <p:cond delay="0"/>
                                          </p:stCondLst>
                                        </p:cTn>
                                        <p:tgtEl>
                                          <p:spTgt spid="194"/>
                                        </p:tgtEl>
                                        <p:attrNameLst>
                                          <p:attrName>style.visibility</p:attrName>
                                        </p:attrNameLst>
                                      </p:cBhvr>
                                      <p:to>
                                        <p:strVal val="visible"/>
                                      </p:to>
                                    </p:set>
                                    <p:anim calcmode="lin" valueType="num">
                                      <p:cBhvr>
                                        <p:cTn id="50" dur="500" fill="hold"/>
                                        <p:tgtEl>
                                          <p:spTgt spid="194"/>
                                        </p:tgtEl>
                                        <p:attrNameLst>
                                          <p:attrName>ppt_w</p:attrName>
                                        </p:attrNameLst>
                                      </p:cBhvr>
                                      <p:tavLst>
                                        <p:tav tm="0">
                                          <p:val>
                                            <p:fltVal val="0"/>
                                          </p:val>
                                        </p:tav>
                                        <p:tav tm="100000">
                                          <p:val>
                                            <p:strVal val="#ppt_w"/>
                                          </p:val>
                                        </p:tav>
                                      </p:tavLst>
                                    </p:anim>
                                    <p:anim calcmode="lin" valueType="num">
                                      <p:cBhvr>
                                        <p:cTn id="51" dur="500" fill="hold"/>
                                        <p:tgtEl>
                                          <p:spTgt spid="194"/>
                                        </p:tgtEl>
                                        <p:attrNameLst>
                                          <p:attrName>ppt_h</p:attrName>
                                        </p:attrNameLst>
                                      </p:cBhvr>
                                      <p:tavLst>
                                        <p:tav tm="0">
                                          <p:val>
                                            <p:fltVal val="0"/>
                                          </p:val>
                                        </p:tav>
                                        <p:tav tm="100000">
                                          <p:val>
                                            <p:strVal val="#ppt_h"/>
                                          </p:val>
                                        </p:tav>
                                      </p:tavLst>
                                    </p:anim>
                                  </p:childTnLst>
                                </p:cTn>
                              </p:par>
                              <p:par>
                                <p:cTn id="52" presetID="23" presetClass="entr" presetSubtype="16" fill="hold" grpId="0" nodeType="withEffect">
                                  <p:stCondLst>
                                    <p:cond delay="200"/>
                                  </p:stCondLst>
                                  <p:childTnLst>
                                    <p:set>
                                      <p:cBhvr>
                                        <p:cTn id="53" dur="1" fill="hold">
                                          <p:stCondLst>
                                            <p:cond delay="0"/>
                                          </p:stCondLst>
                                        </p:cTn>
                                        <p:tgtEl>
                                          <p:spTgt spid="195"/>
                                        </p:tgtEl>
                                        <p:attrNameLst>
                                          <p:attrName>style.visibility</p:attrName>
                                        </p:attrNameLst>
                                      </p:cBhvr>
                                      <p:to>
                                        <p:strVal val="visible"/>
                                      </p:to>
                                    </p:set>
                                    <p:anim calcmode="lin" valueType="num">
                                      <p:cBhvr>
                                        <p:cTn id="54" dur="500" fill="hold"/>
                                        <p:tgtEl>
                                          <p:spTgt spid="195"/>
                                        </p:tgtEl>
                                        <p:attrNameLst>
                                          <p:attrName>ppt_w</p:attrName>
                                        </p:attrNameLst>
                                      </p:cBhvr>
                                      <p:tavLst>
                                        <p:tav tm="0">
                                          <p:val>
                                            <p:fltVal val="0"/>
                                          </p:val>
                                        </p:tav>
                                        <p:tav tm="100000">
                                          <p:val>
                                            <p:strVal val="#ppt_w"/>
                                          </p:val>
                                        </p:tav>
                                      </p:tavLst>
                                    </p:anim>
                                    <p:anim calcmode="lin" valueType="num">
                                      <p:cBhvr>
                                        <p:cTn id="55" dur="500" fill="hold"/>
                                        <p:tgtEl>
                                          <p:spTgt spid="195"/>
                                        </p:tgtEl>
                                        <p:attrNameLst>
                                          <p:attrName>ppt_h</p:attrName>
                                        </p:attrNameLst>
                                      </p:cBhvr>
                                      <p:tavLst>
                                        <p:tav tm="0">
                                          <p:val>
                                            <p:fltVal val="0"/>
                                          </p:val>
                                        </p:tav>
                                        <p:tav tm="100000">
                                          <p:val>
                                            <p:strVal val="#ppt_h"/>
                                          </p:val>
                                        </p:tav>
                                      </p:tavLst>
                                    </p:anim>
                                  </p:childTnLst>
                                </p:cTn>
                              </p:par>
                              <p:par>
                                <p:cTn id="56" presetID="23" presetClass="entr" presetSubtype="16" fill="hold" grpId="0" nodeType="withEffect">
                                  <p:stCondLst>
                                    <p:cond delay="200"/>
                                  </p:stCondLst>
                                  <p:childTnLst>
                                    <p:set>
                                      <p:cBhvr>
                                        <p:cTn id="57" dur="1" fill="hold">
                                          <p:stCondLst>
                                            <p:cond delay="0"/>
                                          </p:stCondLst>
                                        </p:cTn>
                                        <p:tgtEl>
                                          <p:spTgt spid="196"/>
                                        </p:tgtEl>
                                        <p:attrNameLst>
                                          <p:attrName>style.visibility</p:attrName>
                                        </p:attrNameLst>
                                      </p:cBhvr>
                                      <p:to>
                                        <p:strVal val="visible"/>
                                      </p:to>
                                    </p:set>
                                    <p:anim calcmode="lin" valueType="num">
                                      <p:cBhvr>
                                        <p:cTn id="58" dur="500" fill="hold"/>
                                        <p:tgtEl>
                                          <p:spTgt spid="196"/>
                                        </p:tgtEl>
                                        <p:attrNameLst>
                                          <p:attrName>ppt_w</p:attrName>
                                        </p:attrNameLst>
                                      </p:cBhvr>
                                      <p:tavLst>
                                        <p:tav tm="0">
                                          <p:val>
                                            <p:fltVal val="0"/>
                                          </p:val>
                                        </p:tav>
                                        <p:tav tm="100000">
                                          <p:val>
                                            <p:strVal val="#ppt_w"/>
                                          </p:val>
                                        </p:tav>
                                      </p:tavLst>
                                    </p:anim>
                                    <p:anim calcmode="lin" valueType="num">
                                      <p:cBhvr>
                                        <p:cTn id="59" dur="500" fill="hold"/>
                                        <p:tgtEl>
                                          <p:spTgt spid="196"/>
                                        </p:tgtEl>
                                        <p:attrNameLst>
                                          <p:attrName>ppt_h</p:attrName>
                                        </p:attrNameLst>
                                      </p:cBhvr>
                                      <p:tavLst>
                                        <p:tav tm="0">
                                          <p:val>
                                            <p:fltVal val="0"/>
                                          </p:val>
                                        </p:tav>
                                        <p:tav tm="100000">
                                          <p:val>
                                            <p:strVal val="#ppt_h"/>
                                          </p:val>
                                        </p:tav>
                                      </p:tavLst>
                                    </p:anim>
                                  </p:childTnLst>
                                </p:cTn>
                              </p:par>
                              <p:par>
                                <p:cTn id="60" presetID="23" presetClass="entr" presetSubtype="16" fill="hold" nodeType="withEffect">
                                  <p:stCondLst>
                                    <p:cond delay="20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childTnLst>
                                </p:cTn>
                              </p:par>
                              <p:par>
                                <p:cTn id="64" presetID="23" presetClass="entr" presetSubtype="16" fill="hold" nodeType="withEffect">
                                  <p:stCondLst>
                                    <p:cond delay="200"/>
                                  </p:stCondLst>
                                  <p:childTnLst>
                                    <p:set>
                                      <p:cBhvr>
                                        <p:cTn id="65" dur="1" fill="hold">
                                          <p:stCondLst>
                                            <p:cond delay="0"/>
                                          </p:stCondLst>
                                        </p:cTn>
                                        <p:tgtEl>
                                          <p:spTgt spid="16"/>
                                        </p:tgtEl>
                                        <p:attrNameLst>
                                          <p:attrName>style.visibility</p:attrName>
                                        </p:attrNameLst>
                                      </p:cBhvr>
                                      <p:to>
                                        <p:strVal val="visible"/>
                                      </p:to>
                                    </p:set>
                                    <p:anim calcmode="lin" valueType="num">
                                      <p:cBhvr>
                                        <p:cTn id="66" dur="500" fill="hold"/>
                                        <p:tgtEl>
                                          <p:spTgt spid="16"/>
                                        </p:tgtEl>
                                        <p:attrNameLst>
                                          <p:attrName>ppt_w</p:attrName>
                                        </p:attrNameLst>
                                      </p:cBhvr>
                                      <p:tavLst>
                                        <p:tav tm="0">
                                          <p:val>
                                            <p:fltVal val="0"/>
                                          </p:val>
                                        </p:tav>
                                        <p:tav tm="100000">
                                          <p:val>
                                            <p:strVal val="#ppt_w"/>
                                          </p:val>
                                        </p:tav>
                                      </p:tavLst>
                                    </p:anim>
                                    <p:anim calcmode="lin" valueType="num">
                                      <p:cBhvr>
                                        <p:cTn id="67" dur="500" fill="hold"/>
                                        <p:tgtEl>
                                          <p:spTgt spid="16"/>
                                        </p:tgtEl>
                                        <p:attrNameLst>
                                          <p:attrName>ppt_h</p:attrName>
                                        </p:attrNameLst>
                                      </p:cBhvr>
                                      <p:tavLst>
                                        <p:tav tm="0">
                                          <p:val>
                                            <p:fltVal val="0"/>
                                          </p:val>
                                        </p:tav>
                                        <p:tav tm="100000">
                                          <p:val>
                                            <p:strVal val="#ppt_h"/>
                                          </p:val>
                                        </p:tav>
                                      </p:tavLst>
                                    </p:anim>
                                  </p:childTnLst>
                                </p:cTn>
                              </p:par>
                              <p:par>
                                <p:cTn id="68" presetID="23" presetClass="entr" presetSubtype="16" fill="hold" nodeType="withEffect">
                                  <p:stCondLst>
                                    <p:cond delay="20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childTnLst>
                                </p:cTn>
                              </p:par>
                              <p:par>
                                <p:cTn id="72" presetID="23" presetClass="entr" presetSubtype="16" fill="hold"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fill="hold"/>
                                        <p:tgtEl>
                                          <p:spTgt spid="19"/>
                                        </p:tgtEl>
                                        <p:attrNameLst>
                                          <p:attrName>ppt_w</p:attrName>
                                        </p:attrNameLst>
                                      </p:cBhvr>
                                      <p:tavLst>
                                        <p:tav tm="0">
                                          <p:val>
                                            <p:fltVal val="0"/>
                                          </p:val>
                                        </p:tav>
                                        <p:tav tm="100000">
                                          <p:val>
                                            <p:strVal val="#ppt_w"/>
                                          </p:val>
                                        </p:tav>
                                      </p:tavLst>
                                    </p:anim>
                                    <p:anim calcmode="lin" valueType="num">
                                      <p:cBhvr>
                                        <p:cTn id="75" dur="500" fill="hold"/>
                                        <p:tgtEl>
                                          <p:spTgt spid="19"/>
                                        </p:tgtEl>
                                        <p:attrNameLst>
                                          <p:attrName>ppt_h</p:attrName>
                                        </p:attrNameLst>
                                      </p:cBhvr>
                                      <p:tavLst>
                                        <p:tav tm="0">
                                          <p:val>
                                            <p:fltVal val="0"/>
                                          </p:val>
                                        </p:tav>
                                        <p:tav tm="100000">
                                          <p:val>
                                            <p:strVal val="#ppt_h"/>
                                          </p:val>
                                        </p:tav>
                                      </p:tavLst>
                                    </p:anim>
                                  </p:childTnLst>
                                </p:cTn>
                              </p:par>
                              <p:par>
                                <p:cTn id="76" presetID="23" presetClass="entr" presetSubtype="16" fill="hold" grpId="0" nodeType="withEffect">
                                  <p:stCondLst>
                                    <p:cond delay="0"/>
                                  </p:stCondLst>
                                  <p:childTnLst>
                                    <p:set>
                                      <p:cBhvr>
                                        <p:cTn id="77" dur="1" fill="hold">
                                          <p:stCondLst>
                                            <p:cond delay="0"/>
                                          </p:stCondLst>
                                        </p:cTn>
                                        <p:tgtEl>
                                          <p:spTgt spid="198"/>
                                        </p:tgtEl>
                                        <p:attrNameLst>
                                          <p:attrName>style.visibility</p:attrName>
                                        </p:attrNameLst>
                                      </p:cBhvr>
                                      <p:to>
                                        <p:strVal val="visible"/>
                                      </p:to>
                                    </p:set>
                                    <p:anim calcmode="lin" valueType="num">
                                      <p:cBhvr>
                                        <p:cTn id="78" dur="500" fill="hold"/>
                                        <p:tgtEl>
                                          <p:spTgt spid="198"/>
                                        </p:tgtEl>
                                        <p:attrNameLst>
                                          <p:attrName>ppt_w</p:attrName>
                                        </p:attrNameLst>
                                      </p:cBhvr>
                                      <p:tavLst>
                                        <p:tav tm="0">
                                          <p:val>
                                            <p:fltVal val="0"/>
                                          </p:val>
                                        </p:tav>
                                        <p:tav tm="100000">
                                          <p:val>
                                            <p:strVal val="#ppt_w"/>
                                          </p:val>
                                        </p:tav>
                                      </p:tavLst>
                                    </p:anim>
                                    <p:anim calcmode="lin" valueType="num">
                                      <p:cBhvr>
                                        <p:cTn id="79" dur="500" fill="hold"/>
                                        <p:tgtEl>
                                          <p:spTgt spid="198"/>
                                        </p:tgtEl>
                                        <p:attrNameLst>
                                          <p:attrName>ppt_h</p:attrName>
                                        </p:attrNameLst>
                                      </p:cBhvr>
                                      <p:tavLst>
                                        <p:tav tm="0">
                                          <p:val>
                                            <p:fltVal val="0"/>
                                          </p:val>
                                        </p:tav>
                                        <p:tav tm="100000">
                                          <p:val>
                                            <p:strVal val="#ppt_h"/>
                                          </p:val>
                                        </p:tav>
                                      </p:tavLst>
                                    </p:anim>
                                  </p:childTnLst>
                                </p:cTn>
                              </p:par>
                              <p:par>
                                <p:cTn id="80" presetID="23" presetClass="entr" presetSubtype="16" fill="hold" grpId="0" nodeType="withEffect">
                                  <p:stCondLst>
                                    <p:cond delay="0"/>
                                  </p:stCondLst>
                                  <p:childTnLst>
                                    <p:set>
                                      <p:cBhvr>
                                        <p:cTn id="81" dur="1" fill="hold">
                                          <p:stCondLst>
                                            <p:cond delay="0"/>
                                          </p:stCondLst>
                                        </p:cTn>
                                        <p:tgtEl>
                                          <p:spTgt spid="230"/>
                                        </p:tgtEl>
                                        <p:attrNameLst>
                                          <p:attrName>style.visibility</p:attrName>
                                        </p:attrNameLst>
                                      </p:cBhvr>
                                      <p:to>
                                        <p:strVal val="visible"/>
                                      </p:to>
                                    </p:set>
                                    <p:anim calcmode="lin" valueType="num">
                                      <p:cBhvr>
                                        <p:cTn id="82" dur="500" fill="hold"/>
                                        <p:tgtEl>
                                          <p:spTgt spid="230"/>
                                        </p:tgtEl>
                                        <p:attrNameLst>
                                          <p:attrName>ppt_w</p:attrName>
                                        </p:attrNameLst>
                                      </p:cBhvr>
                                      <p:tavLst>
                                        <p:tav tm="0">
                                          <p:val>
                                            <p:fltVal val="0"/>
                                          </p:val>
                                        </p:tav>
                                        <p:tav tm="100000">
                                          <p:val>
                                            <p:strVal val="#ppt_w"/>
                                          </p:val>
                                        </p:tav>
                                      </p:tavLst>
                                    </p:anim>
                                    <p:anim calcmode="lin" valueType="num">
                                      <p:cBhvr>
                                        <p:cTn id="83" dur="500" fill="hold"/>
                                        <p:tgtEl>
                                          <p:spTgt spid="230"/>
                                        </p:tgtEl>
                                        <p:attrNameLst>
                                          <p:attrName>ppt_h</p:attrName>
                                        </p:attrNameLst>
                                      </p:cBhvr>
                                      <p:tavLst>
                                        <p:tav tm="0">
                                          <p:val>
                                            <p:fltVal val="0"/>
                                          </p:val>
                                        </p:tav>
                                        <p:tav tm="100000">
                                          <p:val>
                                            <p:strVal val="#ppt_h"/>
                                          </p:val>
                                        </p:tav>
                                      </p:tavLst>
                                    </p:anim>
                                  </p:childTnLst>
                                </p:cTn>
                              </p:par>
                              <p:par>
                                <p:cTn id="84" presetID="23" presetClass="entr" presetSubtype="16" fill="hold" grpId="0" nodeType="withEffect">
                                  <p:stCondLst>
                                    <p:cond delay="0"/>
                                  </p:stCondLst>
                                  <p:childTnLst>
                                    <p:set>
                                      <p:cBhvr>
                                        <p:cTn id="85" dur="1" fill="hold">
                                          <p:stCondLst>
                                            <p:cond delay="0"/>
                                          </p:stCondLst>
                                        </p:cTn>
                                        <p:tgtEl>
                                          <p:spTgt spid="231"/>
                                        </p:tgtEl>
                                        <p:attrNameLst>
                                          <p:attrName>style.visibility</p:attrName>
                                        </p:attrNameLst>
                                      </p:cBhvr>
                                      <p:to>
                                        <p:strVal val="visible"/>
                                      </p:to>
                                    </p:set>
                                    <p:anim calcmode="lin" valueType="num">
                                      <p:cBhvr>
                                        <p:cTn id="86" dur="500" fill="hold"/>
                                        <p:tgtEl>
                                          <p:spTgt spid="231"/>
                                        </p:tgtEl>
                                        <p:attrNameLst>
                                          <p:attrName>ppt_w</p:attrName>
                                        </p:attrNameLst>
                                      </p:cBhvr>
                                      <p:tavLst>
                                        <p:tav tm="0">
                                          <p:val>
                                            <p:fltVal val="0"/>
                                          </p:val>
                                        </p:tav>
                                        <p:tav tm="100000">
                                          <p:val>
                                            <p:strVal val="#ppt_w"/>
                                          </p:val>
                                        </p:tav>
                                      </p:tavLst>
                                    </p:anim>
                                    <p:anim calcmode="lin" valueType="num">
                                      <p:cBhvr>
                                        <p:cTn id="87" dur="500" fill="hold"/>
                                        <p:tgtEl>
                                          <p:spTgt spid="231"/>
                                        </p:tgtEl>
                                        <p:attrNameLst>
                                          <p:attrName>ppt_h</p:attrName>
                                        </p:attrNameLst>
                                      </p:cBhvr>
                                      <p:tavLst>
                                        <p:tav tm="0">
                                          <p:val>
                                            <p:fltVal val="0"/>
                                          </p:val>
                                        </p:tav>
                                        <p:tav tm="100000">
                                          <p:val>
                                            <p:strVal val="#ppt_h"/>
                                          </p:val>
                                        </p:tav>
                                      </p:tavLst>
                                    </p:anim>
                                  </p:childTnLst>
                                </p:cTn>
                              </p:par>
                              <p:par>
                                <p:cTn id="88" presetID="23" presetClass="entr" presetSubtype="16" fill="hold" grpId="0" nodeType="withEffect">
                                  <p:stCondLst>
                                    <p:cond delay="0"/>
                                  </p:stCondLst>
                                  <p:childTnLst>
                                    <p:set>
                                      <p:cBhvr>
                                        <p:cTn id="89" dur="1" fill="hold">
                                          <p:stCondLst>
                                            <p:cond delay="0"/>
                                          </p:stCondLst>
                                        </p:cTn>
                                        <p:tgtEl>
                                          <p:spTgt spid="232"/>
                                        </p:tgtEl>
                                        <p:attrNameLst>
                                          <p:attrName>style.visibility</p:attrName>
                                        </p:attrNameLst>
                                      </p:cBhvr>
                                      <p:to>
                                        <p:strVal val="visible"/>
                                      </p:to>
                                    </p:set>
                                    <p:anim calcmode="lin" valueType="num">
                                      <p:cBhvr>
                                        <p:cTn id="90" dur="500" fill="hold"/>
                                        <p:tgtEl>
                                          <p:spTgt spid="232"/>
                                        </p:tgtEl>
                                        <p:attrNameLst>
                                          <p:attrName>ppt_w</p:attrName>
                                        </p:attrNameLst>
                                      </p:cBhvr>
                                      <p:tavLst>
                                        <p:tav tm="0">
                                          <p:val>
                                            <p:fltVal val="0"/>
                                          </p:val>
                                        </p:tav>
                                        <p:tav tm="100000">
                                          <p:val>
                                            <p:strVal val="#ppt_w"/>
                                          </p:val>
                                        </p:tav>
                                      </p:tavLst>
                                    </p:anim>
                                    <p:anim calcmode="lin" valueType="num">
                                      <p:cBhvr>
                                        <p:cTn id="91" dur="500" fill="hold"/>
                                        <p:tgtEl>
                                          <p:spTgt spid="232"/>
                                        </p:tgtEl>
                                        <p:attrNameLst>
                                          <p:attrName>ppt_h</p:attrName>
                                        </p:attrNameLst>
                                      </p:cBhvr>
                                      <p:tavLst>
                                        <p:tav tm="0">
                                          <p:val>
                                            <p:fltVal val="0"/>
                                          </p:val>
                                        </p:tav>
                                        <p:tav tm="100000">
                                          <p:val>
                                            <p:strVal val="#ppt_h"/>
                                          </p:val>
                                        </p:tav>
                                      </p:tavLst>
                                    </p:anim>
                                  </p:childTnLst>
                                </p:cTn>
                              </p:par>
                              <p:par>
                                <p:cTn id="92" presetID="23" presetClass="entr" presetSubtype="16" fill="hold" grpId="0" nodeType="withEffect">
                                  <p:stCondLst>
                                    <p:cond delay="0"/>
                                  </p:stCondLst>
                                  <p:childTnLst>
                                    <p:set>
                                      <p:cBhvr>
                                        <p:cTn id="93" dur="1" fill="hold">
                                          <p:stCondLst>
                                            <p:cond delay="0"/>
                                          </p:stCondLst>
                                        </p:cTn>
                                        <p:tgtEl>
                                          <p:spTgt spid="233"/>
                                        </p:tgtEl>
                                        <p:attrNameLst>
                                          <p:attrName>style.visibility</p:attrName>
                                        </p:attrNameLst>
                                      </p:cBhvr>
                                      <p:to>
                                        <p:strVal val="visible"/>
                                      </p:to>
                                    </p:set>
                                    <p:anim calcmode="lin" valueType="num">
                                      <p:cBhvr>
                                        <p:cTn id="94" dur="500" fill="hold"/>
                                        <p:tgtEl>
                                          <p:spTgt spid="233"/>
                                        </p:tgtEl>
                                        <p:attrNameLst>
                                          <p:attrName>ppt_w</p:attrName>
                                        </p:attrNameLst>
                                      </p:cBhvr>
                                      <p:tavLst>
                                        <p:tav tm="0">
                                          <p:val>
                                            <p:fltVal val="0"/>
                                          </p:val>
                                        </p:tav>
                                        <p:tav tm="100000">
                                          <p:val>
                                            <p:strVal val="#ppt_w"/>
                                          </p:val>
                                        </p:tav>
                                      </p:tavLst>
                                    </p:anim>
                                    <p:anim calcmode="lin" valueType="num">
                                      <p:cBhvr>
                                        <p:cTn id="95" dur="500" fill="hold"/>
                                        <p:tgtEl>
                                          <p:spTgt spid="233"/>
                                        </p:tgtEl>
                                        <p:attrNameLst>
                                          <p:attrName>ppt_h</p:attrName>
                                        </p:attrNameLst>
                                      </p:cBhvr>
                                      <p:tavLst>
                                        <p:tav tm="0">
                                          <p:val>
                                            <p:fltVal val="0"/>
                                          </p:val>
                                        </p:tav>
                                        <p:tav tm="100000">
                                          <p:val>
                                            <p:strVal val="#ppt_h"/>
                                          </p:val>
                                        </p:tav>
                                      </p:tavLst>
                                    </p:anim>
                                  </p:childTnLst>
                                </p:cTn>
                              </p:par>
                              <p:par>
                                <p:cTn id="96" presetID="16" presetClass="entr" presetSubtype="37" fill="hold" nodeType="withEffect">
                                  <p:stCondLst>
                                    <p:cond delay="300"/>
                                  </p:stCondLst>
                                  <p:childTnLst>
                                    <p:set>
                                      <p:cBhvr>
                                        <p:cTn id="97" dur="1" fill="hold">
                                          <p:stCondLst>
                                            <p:cond delay="0"/>
                                          </p:stCondLst>
                                        </p:cTn>
                                        <p:tgtEl>
                                          <p:spTgt spid="20"/>
                                        </p:tgtEl>
                                        <p:attrNameLst>
                                          <p:attrName>style.visibility</p:attrName>
                                        </p:attrNameLst>
                                      </p:cBhvr>
                                      <p:to>
                                        <p:strVal val="visible"/>
                                      </p:to>
                                    </p:set>
                                    <p:animEffect transition="in" filter="barn(outVertical)">
                                      <p:cBhvr>
                                        <p:cTn id="98" dur="1000"/>
                                        <p:tgtEl>
                                          <p:spTgt spid="20"/>
                                        </p:tgtEl>
                                      </p:cBhvr>
                                    </p:animEffect>
                                  </p:childTnLst>
                                </p:cTn>
                              </p:par>
                              <p:par>
                                <p:cTn id="99" presetID="16" presetClass="entr" presetSubtype="21" fill="hold" grpId="0" nodeType="withEffect">
                                  <p:stCondLst>
                                    <p:cond delay="300"/>
                                  </p:stCondLst>
                                  <p:childTnLst>
                                    <p:set>
                                      <p:cBhvr>
                                        <p:cTn id="100" dur="1" fill="hold">
                                          <p:stCondLst>
                                            <p:cond delay="0"/>
                                          </p:stCondLst>
                                        </p:cTn>
                                        <p:tgtEl>
                                          <p:spTgt spid="59"/>
                                        </p:tgtEl>
                                        <p:attrNameLst>
                                          <p:attrName>style.visibility</p:attrName>
                                        </p:attrNameLst>
                                      </p:cBhvr>
                                      <p:to>
                                        <p:strVal val="visible"/>
                                      </p:to>
                                    </p:set>
                                    <p:animEffect transition="in" filter="barn(inVertical)">
                                      <p:cBhvr>
                                        <p:cTn id="101"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animBg="1"/>
      <p:bldP spid="187" grpId="0" animBg="1"/>
      <p:bldP spid="188" grpId="0" animBg="1"/>
      <p:bldP spid="189" grpId="0" animBg="1"/>
      <p:bldP spid="191" grpId="0" animBg="1"/>
      <p:bldP spid="192" grpId="0" animBg="1"/>
      <p:bldP spid="193" grpId="0" animBg="1"/>
      <p:bldP spid="194" grpId="0" animBg="1"/>
      <p:bldP spid="195" grpId="0" animBg="1"/>
      <p:bldP spid="196" grpId="0" animBg="1"/>
      <p:bldP spid="198" grpId="0" animBg="1"/>
      <p:bldP spid="230" grpId="0" animBg="1"/>
      <p:bldP spid="231" grpId="0" animBg="1"/>
      <p:bldP spid="232" grpId="0" animBg="1"/>
      <p:bldP spid="233" grpId="0" animBg="1"/>
      <p:bldP spid="66" grpId="0" animBg="1"/>
      <p:bldP spid="67" grpId="0" animBg="1"/>
      <p:bldP spid="68" grpId="0" animBg="1"/>
      <p:bldP spid="69" grpId="0" animBg="1"/>
      <p:bldP spid="5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13760" y="563880"/>
            <a:ext cx="6294120" cy="769441"/>
          </a:xfrm>
          <a:prstGeom prst="rect">
            <a:avLst/>
          </a:prstGeom>
          <a:solidFill>
            <a:srgbClr val="CCFFCC"/>
          </a:solidFill>
        </p:spPr>
        <p:txBody>
          <a:bodyPr wrap="square" rtlCol="0">
            <a:spAutoFit/>
          </a:bodyPr>
          <a:lstStyle/>
          <a:p>
            <a:r>
              <a:rPr lang="en-US" altLang="zh-CN" sz="4400" dirty="0" smtClean="0">
                <a:latin typeface="微软雅黑 Light" panose="020B0502040204020203" pitchFamily="34" charset="-122"/>
                <a:ea typeface="微软雅黑 Light" panose="020B0502040204020203" pitchFamily="34" charset="-122"/>
              </a:rPr>
              <a:t>1</a:t>
            </a:r>
            <a:r>
              <a:rPr lang="zh-CN" altLang="en-US" sz="4400" dirty="0" smtClean="0">
                <a:latin typeface="微软雅黑 Light" panose="020B0502040204020203" pitchFamily="34" charset="-122"/>
                <a:ea typeface="微软雅黑 Light" panose="020B0502040204020203" pitchFamily="34" charset="-122"/>
              </a:rPr>
              <a:t>、国际毒品管制形势</a:t>
            </a:r>
            <a:endParaRPr lang="zh-CN" altLang="en-US" sz="4400" dirty="0">
              <a:latin typeface="微软雅黑 Light" panose="020B0502040204020203" pitchFamily="34" charset="-122"/>
              <a:ea typeface="微软雅黑 Light" panose="020B0502040204020203" pitchFamily="34" charset="-122"/>
            </a:endParaRPr>
          </a:p>
        </p:txBody>
      </p:sp>
      <p:grpSp>
        <p:nvGrpSpPr>
          <p:cNvPr id="14" name="组合 13"/>
          <p:cNvGrpSpPr/>
          <p:nvPr/>
        </p:nvGrpSpPr>
        <p:grpSpPr>
          <a:xfrm>
            <a:off x="4495800" y="1722120"/>
            <a:ext cx="3413760" cy="5135880"/>
            <a:chOff x="4495800" y="1722120"/>
            <a:chExt cx="3413760" cy="5135880"/>
          </a:xfrm>
        </p:grpSpPr>
        <p:grpSp>
          <p:nvGrpSpPr>
            <p:cNvPr id="13" name="组合 12"/>
            <p:cNvGrpSpPr/>
            <p:nvPr/>
          </p:nvGrpSpPr>
          <p:grpSpPr>
            <a:xfrm>
              <a:off x="4495800" y="1722120"/>
              <a:ext cx="3413760" cy="5135880"/>
              <a:chOff x="4495800" y="1722120"/>
              <a:chExt cx="3413760" cy="5135880"/>
            </a:xfrm>
          </p:grpSpPr>
          <p:sp>
            <p:nvSpPr>
              <p:cNvPr id="8" name="流程图: 离页连接符 7"/>
              <p:cNvSpPr/>
              <p:nvPr/>
            </p:nvSpPr>
            <p:spPr>
              <a:xfrm>
                <a:off x="4495800" y="1722120"/>
                <a:ext cx="3413760" cy="5135880"/>
              </a:xfrm>
              <a:prstGeom prst="flowChartOffpageConnector">
                <a:avLst/>
              </a:prstGeom>
              <a:solidFill>
                <a:schemeClr val="accent5">
                  <a:lumMod val="20000"/>
                  <a:lumOff val="80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495800" y="1722120"/>
                <a:ext cx="3413760" cy="3785652"/>
              </a:xfrm>
              <a:prstGeom prst="rect">
                <a:avLst/>
              </a:prstGeom>
              <a:noFill/>
            </p:spPr>
            <p:txBody>
              <a:bodyPr wrap="square" rtlCol="0">
                <a:spAutoFit/>
              </a:bodyPr>
              <a:lstStyle/>
              <a:p>
                <a:r>
                  <a:rPr lang="zh-CN" altLang="en-US" sz="2400" dirty="0" smtClean="0">
                    <a:latin typeface="楷体" pitchFamily="49" charset="-122"/>
                    <a:ea typeface="楷体" pitchFamily="49" charset="-122"/>
                  </a:rPr>
                  <a:t>    由</a:t>
                </a:r>
                <a:r>
                  <a:rPr lang="zh-CN" altLang="en-US" sz="2400" dirty="0">
                    <a:latin typeface="楷体" pitchFamily="49" charset="-122"/>
                    <a:ea typeface="楷体" pitchFamily="49" charset="-122"/>
                  </a:rPr>
                  <a:t>联合国毒品和犯罪问题办公室发布的</a:t>
                </a:r>
                <a:r>
                  <a:rPr lang="en-US" altLang="zh-CN" sz="2400" dirty="0">
                    <a:latin typeface="楷体" pitchFamily="49" charset="-122"/>
                    <a:ea typeface="楷体" pitchFamily="49" charset="-122"/>
                  </a:rPr>
                  <a:t>2015《</a:t>
                </a:r>
                <a:r>
                  <a:rPr lang="zh-CN" altLang="en-US" sz="2400" dirty="0">
                    <a:latin typeface="楷体" pitchFamily="49" charset="-122"/>
                    <a:ea typeface="楷体" pitchFamily="49" charset="-122"/>
                  </a:rPr>
                  <a:t>世界毒品问题报告</a:t>
                </a:r>
                <a:r>
                  <a:rPr lang="en-US" altLang="zh-CN" sz="2400" dirty="0">
                    <a:latin typeface="楷体" pitchFamily="49" charset="-122"/>
                    <a:ea typeface="楷体" pitchFamily="49" charset="-122"/>
                  </a:rPr>
                  <a:t>》</a:t>
                </a:r>
                <a:r>
                  <a:rPr lang="zh-CN" altLang="en-US" sz="2400" dirty="0">
                    <a:latin typeface="楷体" pitchFamily="49" charset="-122"/>
                    <a:ea typeface="楷体" pitchFamily="49" charset="-122"/>
                  </a:rPr>
                  <a:t>显示，</a:t>
                </a:r>
                <a:r>
                  <a:rPr lang="en-US" altLang="zh-CN" sz="2400" dirty="0">
                    <a:latin typeface="楷体" pitchFamily="49" charset="-122"/>
                    <a:ea typeface="楷体" pitchFamily="49" charset="-122"/>
                  </a:rPr>
                  <a:t>2013</a:t>
                </a:r>
                <a:r>
                  <a:rPr lang="zh-CN" altLang="en-US" sz="2400" dirty="0">
                    <a:latin typeface="楷体" pitchFamily="49" charset="-122"/>
                    <a:ea typeface="楷体" pitchFamily="49" charset="-122"/>
                  </a:rPr>
                  <a:t>年，总共有</a:t>
                </a:r>
                <a:r>
                  <a:rPr lang="en-US" altLang="zh-CN" sz="2400" dirty="0">
                    <a:latin typeface="楷体" pitchFamily="49" charset="-122"/>
                    <a:ea typeface="楷体" pitchFamily="49" charset="-122"/>
                  </a:rPr>
                  <a:t>2.46</a:t>
                </a:r>
                <a:r>
                  <a:rPr lang="zh-CN" altLang="en-US" sz="2400" dirty="0">
                    <a:latin typeface="楷体" pitchFamily="49" charset="-122"/>
                    <a:ea typeface="楷体" pitchFamily="49" charset="-122"/>
                  </a:rPr>
                  <a:t>亿人，即，在</a:t>
                </a:r>
                <a:r>
                  <a:rPr lang="en-US" altLang="zh-CN" sz="2400" dirty="0">
                    <a:latin typeface="楷体" pitchFamily="49" charset="-122"/>
                    <a:ea typeface="楷体" pitchFamily="49" charset="-122"/>
                  </a:rPr>
                  <a:t>15</a:t>
                </a:r>
                <a:r>
                  <a:rPr lang="zh-CN" altLang="en-US" sz="2400" dirty="0">
                    <a:latin typeface="楷体" pitchFamily="49" charset="-122"/>
                    <a:ea typeface="楷体" pitchFamily="49" charset="-122"/>
                  </a:rPr>
                  <a:t>岁至</a:t>
                </a:r>
                <a:r>
                  <a:rPr lang="en-US" altLang="zh-CN" sz="2400" dirty="0">
                    <a:latin typeface="楷体" pitchFamily="49" charset="-122"/>
                    <a:ea typeface="楷体" pitchFamily="49" charset="-122"/>
                  </a:rPr>
                  <a:t>64</a:t>
                </a:r>
                <a:r>
                  <a:rPr lang="zh-CN" altLang="en-US" sz="2400" dirty="0">
                    <a:latin typeface="楷体" pitchFamily="49" charset="-122"/>
                    <a:ea typeface="楷体" pitchFamily="49" charset="-122"/>
                  </a:rPr>
                  <a:t>岁人群中，每</a:t>
                </a:r>
                <a:r>
                  <a:rPr lang="en-US" altLang="zh-CN" sz="2400" dirty="0">
                    <a:latin typeface="楷体" pitchFamily="49" charset="-122"/>
                    <a:ea typeface="楷体" pitchFamily="49" charset="-122"/>
                  </a:rPr>
                  <a:t>20</a:t>
                </a:r>
                <a:r>
                  <a:rPr lang="zh-CN" altLang="en-US" sz="2400" dirty="0">
                    <a:latin typeface="楷体" pitchFamily="49" charset="-122"/>
                    <a:ea typeface="楷体" pitchFamily="49" charset="-122"/>
                  </a:rPr>
                  <a:t>人中有</a:t>
                </a:r>
                <a:r>
                  <a:rPr lang="en-US" altLang="zh-CN" sz="2400" dirty="0">
                    <a:latin typeface="楷体" pitchFamily="49" charset="-122"/>
                    <a:ea typeface="楷体" pitchFamily="49" charset="-122"/>
                  </a:rPr>
                  <a:t>1</a:t>
                </a:r>
                <a:r>
                  <a:rPr lang="zh-CN" altLang="en-US" sz="2400" dirty="0">
                    <a:latin typeface="楷体" pitchFamily="49" charset="-122"/>
                    <a:ea typeface="楷体" pitchFamily="49" charset="-122"/>
                  </a:rPr>
                  <a:t>人在使用某种非法药物，其中在案登记人约</a:t>
                </a:r>
                <a:r>
                  <a:rPr lang="en-US" altLang="zh-CN" sz="2400" dirty="0">
                    <a:latin typeface="楷体" pitchFamily="49" charset="-122"/>
                    <a:ea typeface="楷体" pitchFamily="49" charset="-122"/>
                  </a:rPr>
                  <a:t>2700</a:t>
                </a:r>
                <a:r>
                  <a:rPr lang="zh-CN" altLang="en-US" sz="2400" dirty="0">
                    <a:latin typeface="楷体" pitchFamily="49" charset="-122"/>
                    <a:ea typeface="楷体" pitchFamily="49" charset="-122"/>
                  </a:rPr>
                  <a:t>万人。</a:t>
                </a:r>
                <a:br>
                  <a:rPr lang="zh-CN" altLang="en-US" sz="2400" dirty="0">
                    <a:latin typeface="楷体" pitchFamily="49" charset="-122"/>
                    <a:ea typeface="楷体" pitchFamily="49" charset="-122"/>
                  </a:rPr>
                </a:br>
                <a:endParaRPr lang="zh-CN" altLang="en-US" sz="2400" dirty="0">
                  <a:latin typeface="楷体" pitchFamily="49" charset="-122"/>
                  <a:ea typeface="楷体" pitchFamily="49" charset="-122"/>
                </a:endParaRPr>
              </a:p>
            </p:txBody>
          </p:sp>
        </p:grpSp>
        <p:pic>
          <p:nvPicPr>
            <p:cNvPr id="9" name="图片 8"/>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280660" y="4899660"/>
              <a:ext cx="1905000" cy="1524000"/>
            </a:xfrm>
            <a:prstGeom prst="rect">
              <a:avLst/>
            </a:prstGeom>
            <a:ln>
              <a:noFill/>
            </a:ln>
            <a:effectLst>
              <a:softEdge rad="112500"/>
            </a:effectLst>
          </p:spPr>
        </p:pic>
      </p:grpSp>
      <p:pic>
        <p:nvPicPr>
          <p:cNvPr id="10" name="图片 9"/>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046720" y="1722120"/>
            <a:ext cx="3886200" cy="4053840"/>
          </a:xfrm>
          <a:prstGeom prst="rect">
            <a:avLst/>
          </a:prstGeom>
        </p:spPr>
      </p:pic>
      <p:sp>
        <p:nvSpPr>
          <p:cNvPr id="11" name="左大括号 10"/>
          <p:cNvSpPr/>
          <p:nvPr/>
        </p:nvSpPr>
        <p:spPr>
          <a:xfrm>
            <a:off x="7665720" y="2148840"/>
            <a:ext cx="594360" cy="29896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6" name="组合 15"/>
          <p:cNvGrpSpPr/>
          <p:nvPr/>
        </p:nvGrpSpPr>
        <p:grpSpPr>
          <a:xfrm>
            <a:off x="807720" y="1722120"/>
            <a:ext cx="3505200" cy="5135880"/>
            <a:chOff x="807720" y="1722120"/>
            <a:chExt cx="3505200" cy="5135880"/>
          </a:xfrm>
        </p:grpSpPr>
        <p:grpSp>
          <p:nvGrpSpPr>
            <p:cNvPr id="15" name="组合 14"/>
            <p:cNvGrpSpPr/>
            <p:nvPr/>
          </p:nvGrpSpPr>
          <p:grpSpPr>
            <a:xfrm>
              <a:off x="807720" y="1722120"/>
              <a:ext cx="3505200" cy="5135880"/>
              <a:chOff x="807720" y="1722120"/>
              <a:chExt cx="3505200" cy="5135880"/>
            </a:xfrm>
          </p:grpSpPr>
          <p:sp>
            <p:nvSpPr>
              <p:cNvPr id="5" name="流程图: 离页连接符 4"/>
              <p:cNvSpPr/>
              <p:nvPr/>
            </p:nvSpPr>
            <p:spPr>
              <a:xfrm>
                <a:off x="876300" y="1722120"/>
                <a:ext cx="3368040" cy="5135880"/>
              </a:xfrm>
              <a:prstGeom prst="flowChartOffpageConnector">
                <a:avLst/>
              </a:prstGeom>
              <a:solidFill>
                <a:schemeClr val="bg1">
                  <a:lumMod val="8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807720" y="1722120"/>
                <a:ext cx="3505200" cy="3416320"/>
              </a:xfrm>
              <a:prstGeom prst="rect">
                <a:avLst/>
              </a:prstGeom>
              <a:noFill/>
            </p:spPr>
            <p:txBody>
              <a:bodyPr wrap="square" rtlCol="0">
                <a:spAutoFit/>
              </a:bodyPr>
              <a:lstStyle/>
              <a:p>
                <a:r>
                  <a:rPr lang="en-US" altLang="zh-CN" sz="2400" dirty="0" smtClean="0">
                    <a:latin typeface="楷体" pitchFamily="49" charset="-122"/>
                    <a:ea typeface="楷体" pitchFamily="49" charset="-122"/>
                  </a:rPr>
                  <a:t>   2018</a:t>
                </a:r>
                <a:r>
                  <a:rPr lang="zh-CN" altLang="en-US" sz="2400" dirty="0" smtClean="0">
                    <a:latin typeface="楷体" pitchFamily="49" charset="-122"/>
                    <a:ea typeface="楷体" pitchFamily="49" charset="-122"/>
                  </a:rPr>
                  <a:t>年</a:t>
                </a:r>
                <a:r>
                  <a:rPr lang="en-US" altLang="zh-CN" sz="2400" dirty="0" smtClean="0">
                    <a:latin typeface="楷体" pitchFamily="49" charset="-122"/>
                    <a:ea typeface="楷体" pitchFamily="49" charset="-122"/>
                  </a:rPr>
                  <a:t>6</a:t>
                </a:r>
                <a:r>
                  <a:rPr lang="zh-CN" altLang="en-US" sz="2400" dirty="0">
                    <a:latin typeface="楷体" pitchFamily="49" charset="-122"/>
                    <a:ea typeface="楷体" pitchFamily="49" charset="-122"/>
                  </a:rPr>
                  <a:t>月</a:t>
                </a:r>
                <a:r>
                  <a:rPr lang="en-US" altLang="zh-CN" sz="2400" dirty="0">
                    <a:latin typeface="楷体" pitchFamily="49" charset="-122"/>
                    <a:ea typeface="楷体" pitchFamily="49" charset="-122"/>
                  </a:rPr>
                  <a:t>26</a:t>
                </a:r>
                <a:r>
                  <a:rPr lang="zh-CN" altLang="en-US" sz="2400" dirty="0" smtClean="0">
                    <a:latin typeface="楷体" pitchFamily="49" charset="-122"/>
                    <a:ea typeface="楷体" pitchFamily="49" charset="-122"/>
                  </a:rPr>
                  <a:t>日，联合国</a:t>
                </a:r>
                <a:r>
                  <a:rPr lang="zh-CN" altLang="en-US" sz="2400" dirty="0">
                    <a:latin typeface="楷体" pitchFamily="49" charset="-122"/>
                    <a:ea typeface="楷体" pitchFamily="49" charset="-122"/>
                  </a:rPr>
                  <a:t>毒品和犯罪问题办公室在纽约发布的最新</a:t>
                </a:r>
                <a:r>
                  <a:rPr lang="en-US" altLang="zh-CN" sz="2400" dirty="0">
                    <a:latin typeface="楷体" pitchFamily="49" charset="-122"/>
                    <a:ea typeface="楷体" pitchFamily="49" charset="-122"/>
                  </a:rPr>
                  <a:t>《</a:t>
                </a:r>
                <a:r>
                  <a:rPr lang="zh-CN" altLang="en-US" sz="2400" dirty="0">
                    <a:latin typeface="楷体" pitchFamily="49" charset="-122"/>
                    <a:ea typeface="楷体" pitchFamily="49" charset="-122"/>
                  </a:rPr>
                  <a:t>世界毒品报告</a:t>
                </a:r>
                <a:r>
                  <a:rPr lang="en-US" altLang="zh-CN" sz="2400" dirty="0">
                    <a:latin typeface="楷体" pitchFamily="49" charset="-122"/>
                    <a:ea typeface="楷体" pitchFamily="49" charset="-122"/>
                  </a:rPr>
                  <a:t>》</a:t>
                </a:r>
                <a:r>
                  <a:rPr lang="zh-CN" altLang="en-US" sz="2400" dirty="0">
                    <a:latin typeface="楷体" pitchFamily="49" charset="-122"/>
                    <a:ea typeface="楷体" pitchFamily="49" charset="-122"/>
                  </a:rPr>
                  <a:t>指出，处方药物的非医疗使用正成为全球公共卫生和执法的主要威胁，全球禁毒形势不容乐观。</a:t>
                </a:r>
                <a:br>
                  <a:rPr lang="zh-CN" altLang="en-US" sz="2400" dirty="0">
                    <a:latin typeface="楷体" pitchFamily="49" charset="-122"/>
                    <a:ea typeface="楷体" pitchFamily="49" charset="-122"/>
                  </a:rPr>
                </a:br>
                <a:endParaRPr lang="zh-CN" altLang="en-US" sz="2400" dirty="0">
                  <a:latin typeface="楷体" pitchFamily="49" charset="-122"/>
                  <a:ea typeface="楷体" pitchFamily="49" charset="-122"/>
                </a:endParaRPr>
              </a:p>
            </p:txBody>
          </p:sp>
        </p:grpSp>
        <p:pic>
          <p:nvPicPr>
            <p:cNvPr id="4" name="图片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508760" y="4732020"/>
              <a:ext cx="1905000" cy="1691640"/>
            </a:xfrm>
            <a:prstGeom prst="rect">
              <a:avLst/>
            </a:prstGeom>
            <a:ln>
              <a:noFill/>
            </a:ln>
            <a:effectLst>
              <a:softEdge rad="112500"/>
            </a:effectLst>
          </p:spPr>
        </p:pic>
      </p:grpSp>
    </p:spTree>
    <p:extLst>
      <p:ext uri="{BB962C8B-B14F-4D97-AF65-F5344CB8AC3E}">
        <p14:creationId xmlns="" xmlns:p14="http://schemas.microsoft.com/office/powerpoint/2010/main" val="3536489497"/>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42"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anim calcmode="lin" valueType="num">
                                      <p:cBhvr>
                                        <p:cTn id="11" dur="1000" fill="hold"/>
                                        <p:tgtEl>
                                          <p:spTgt spid="16"/>
                                        </p:tgtEl>
                                        <p:attrNameLst>
                                          <p:attrName>ppt_x</p:attrName>
                                        </p:attrNameLst>
                                      </p:cBhvr>
                                      <p:tavLst>
                                        <p:tav tm="0">
                                          <p:val>
                                            <p:strVal val="#ppt_x"/>
                                          </p:val>
                                        </p:tav>
                                        <p:tav tm="100000">
                                          <p:val>
                                            <p:strVal val="#ppt_x"/>
                                          </p:val>
                                        </p:tav>
                                      </p:tavLst>
                                    </p:anim>
                                    <p:anim calcmode="lin" valueType="num">
                                      <p:cBhvr>
                                        <p:cTn id="12" dur="1000" fill="hold"/>
                                        <p:tgtEl>
                                          <p:spTgt spid="16"/>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par>
                                <p:cTn id="18" presetID="16" presetClass="entr" presetSubtype="26"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Horizontal)">
                                      <p:cBhvr>
                                        <p:cTn id="20" dur="1000"/>
                                        <p:tgtEl>
                                          <p:spTgt spid="11"/>
                                        </p:tgtEl>
                                      </p:cBhvr>
                                    </p:animEffect>
                                  </p:childTnLst>
                                </p:cTn>
                              </p:par>
                              <p:par>
                                <p:cTn id="21" presetID="14" presetClass="entr" presetSubtype="5"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vertical)">
                                      <p:cBhvr>
                                        <p:cTn id="2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975360" y="4114800"/>
            <a:ext cx="10500360" cy="2720340"/>
          </a:xfrm>
          <a:prstGeom prst="rect">
            <a:avLst/>
          </a:prstGeom>
        </p:spPr>
      </p:pic>
      <p:grpSp>
        <p:nvGrpSpPr>
          <p:cNvPr id="4" name="组合 3"/>
          <p:cNvGrpSpPr/>
          <p:nvPr/>
        </p:nvGrpSpPr>
        <p:grpSpPr>
          <a:xfrm>
            <a:off x="243840" y="1333321"/>
            <a:ext cx="11673840" cy="3096935"/>
            <a:chOff x="243840" y="1333321"/>
            <a:chExt cx="11673840" cy="3096935"/>
          </a:xfrm>
        </p:grpSpPr>
        <p:sp>
          <p:nvSpPr>
            <p:cNvPr id="6" name="横卷形 5"/>
            <p:cNvSpPr/>
            <p:nvPr/>
          </p:nvSpPr>
          <p:spPr>
            <a:xfrm>
              <a:off x="243840" y="1333321"/>
              <a:ext cx="11673840" cy="3096935"/>
            </a:xfrm>
            <a:prstGeom prst="horizontalScroll">
              <a:avLst/>
            </a:prstGeom>
            <a:solidFill>
              <a:schemeClr val="accent1">
                <a:lumMod val="40000"/>
                <a:lumOff val="60000"/>
                <a:alpha val="51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975360" y="1752600"/>
              <a:ext cx="10607040" cy="2677656"/>
            </a:xfrm>
            <a:prstGeom prst="rect">
              <a:avLst/>
            </a:prstGeom>
            <a:noFill/>
            <a:ln>
              <a:noFill/>
            </a:ln>
          </p:spPr>
          <p:txBody>
            <a:bodyPr wrap="square" rtlCol="0">
              <a:spAutoFit/>
            </a:bodyPr>
            <a:lstStyle/>
            <a:p>
              <a:r>
                <a:rPr lang="en-US" altLang="zh-CN" sz="2400" dirty="0" smtClean="0">
                  <a:latin typeface="楷体" pitchFamily="49" charset="-122"/>
                  <a:ea typeface="楷体" pitchFamily="49" charset="-122"/>
                </a:rPr>
                <a:t>    2018</a:t>
              </a:r>
              <a:r>
                <a:rPr lang="zh-CN" altLang="en-US" sz="2400" dirty="0">
                  <a:latin typeface="楷体" pitchFamily="49" charset="-122"/>
                  <a:ea typeface="楷体" pitchFamily="49" charset="-122"/>
                </a:rPr>
                <a:t>年联合国发表的</a:t>
              </a:r>
              <a:r>
                <a:rPr lang="en-US" altLang="zh-CN" sz="2400" dirty="0">
                  <a:latin typeface="楷体" pitchFamily="49" charset="-122"/>
                  <a:ea typeface="楷体" pitchFamily="49" charset="-122"/>
                </a:rPr>
                <a:t>《</a:t>
              </a:r>
              <a:r>
                <a:rPr lang="zh-CN" altLang="en-US" sz="2400" dirty="0">
                  <a:latin typeface="楷体" pitchFamily="49" charset="-122"/>
                  <a:ea typeface="楷体" pitchFamily="49" charset="-122"/>
                </a:rPr>
                <a:t>世界毒品报告</a:t>
              </a:r>
              <a:r>
                <a:rPr lang="en-US" altLang="zh-CN" sz="2400" dirty="0">
                  <a:latin typeface="楷体" pitchFamily="49" charset="-122"/>
                  <a:ea typeface="楷体" pitchFamily="49" charset="-122"/>
                </a:rPr>
                <a:t>》</a:t>
              </a:r>
              <a:r>
                <a:rPr lang="zh-CN" altLang="en-US" sz="2400" dirty="0">
                  <a:latin typeface="楷体" pitchFamily="49" charset="-122"/>
                  <a:ea typeface="楷体" pitchFamily="49" charset="-122"/>
                </a:rPr>
                <a:t>指出，</a:t>
              </a:r>
              <a:r>
                <a:rPr lang="en-US" altLang="zh-CN" sz="2400" dirty="0">
                  <a:latin typeface="楷体" pitchFamily="49" charset="-122"/>
                  <a:ea typeface="楷体" pitchFamily="49" charset="-122"/>
                </a:rPr>
                <a:t>2016</a:t>
              </a:r>
              <a:r>
                <a:rPr lang="zh-CN" altLang="en-US" sz="2400" dirty="0">
                  <a:latin typeface="楷体" pitchFamily="49" charset="-122"/>
                  <a:ea typeface="楷体" pitchFamily="49" charset="-122"/>
                </a:rPr>
                <a:t>年全球药物类阿片缉获量为</a:t>
              </a:r>
              <a:r>
                <a:rPr lang="en-US" altLang="zh-CN" sz="2400" dirty="0">
                  <a:latin typeface="楷体" pitchFamily="49" charset="-122"/>
                  <a:ea typeface="楷体" pitchFamily="49" charset="-122"/>
                </a:rPr>
                <a:t>87</a:t>
              </a:r>
              <a:r>
                <a:rPr lang="zh-CN" altLang="en-US" sz="2400" dirty="0">
                  <a:latin typeface="楷体" pitchFamily="49" charset="-122"/>
                  <a:ea typeface="楷体" pitchFamily="49" charset="-122"/>
                </a:rPr>
                <a:t>吨，与当年海洛因缉获量大致相同。报告显示，</a:t>
              </a:r>
              <a:r>
                <a:rPr lang="en-US" altLang="zh-CN" sz="2400" dirty="0">
                  <a:latin typeface="楷体" pitchFamily="49" charset="-122"/>
                  <a:ea typeface="楷体" pitchFamily="49" charset="-122"/>
                </a:rPr>
                <a:t>2016</a:t>
              </a:r>
              <a:r>
                <a:rPr lang="zh-CN" altLang="en-US" sz="2400" dirty="0">
                  <a:latin typeface="楷体" pitchFamily="49" charset="-122"/>
                  <a:ea typeface="楷体" pitchFamily="49" charset="-122"/>
                </a:rPr>
                <a:t>年全球可卡因产量达有史以来最高水平，估计为</a:t>
              </a:r>
              <a:r>
                <a:rPr lang="en-US" altLang="zh-CN" sz="2400" dirty="0">
                  <a:latin typeface="楷体" pitchFamily="49" charset="-122"/>
                  <a:ea typeface="楷体" pitchFamily="49" charset="-122"/>
                </a:rPr>
                <a:t>1410</a:t>
              </a:r>
              <a:r>
                <a:rPr lang="zh-CN" altLang="en-US" sz="2400" dirty="0">
                  <a:latin typeface="楷体" pitchFamily="49" charset="-122"/>
                  <a:ea typeface="楷体" pitchFamily="49" charset="-122"/>
                </a:rPr>
                <a:t>吨，其中大部分来自哥伦比亚，而非洲和亚洲正在成为可卡因贩运和消费中心。同时，</a:t>
              </a:r>
              <a:r>
                <a:rPr lang="en-US" altLang="zh-CN" sz="2400" dirty="0">
                  <a:latin typeface="楷体" pitchFamily="49" charset="-122"/>
                  <a:ea typeface="楷体" pitchFamily="49" charset="-122"/>
                </a:rPr>
                <a:t>2016</a:t>
              </a:r>
              <a:r>
                <a:rPr lang="zh-CN" altLang="en-US" sz="2400" dirty="0">
                  <a:latin typeface="楷体" pitchFamily="49" charset="-122"/>
                  <a:ea typeface="楷体" pitchFamily="49" charset="-122"/>
                </a:rPr>
                <a:t>年至</a:t>
              </a:r>
              <a:r>
                <a:rPr lang="en-US" altLang="zh-CN" sz="2400" dirty="0">
                  <a:latin typeface="楷体" pitchFamily="49" charset="-122"/>
                  <a:ea typeface="楷体" pitchFamily="49" charset="-122"/>
                </a:rPr>
                <a:t>2017</a:t>
              </a:r>
              <a:r>
                <a:rPr lang="zh-CN" altLang="en-US" sz="2400" dirty="0">
                  <a:latin typeface="楷体" pitchFamily="49" charset="-122"/>
                  <a:ea typeface="楷体" pitchFamily="49" charset="-122"/>
                </a:rPr>
                <a:t>年，全球鸦片产量激增</a:t>
              </a:r>
              <a:r>
                <a:rPr lang="en-US" altLang="zh-CN" sz="2400" dirty="0">
                  <a:latin typeface="楷体" pitchFamily="49" charset="-122"/>
                  <a:ea typeface="楷体" pitchFamily="49" charset="-122"/>
                </a:rPr>
                <a:t>65%</a:t>
              </a:r>
              <a:r>
                <a:rPr lang="zh-CN" altLang="en-US" sz="2400" dirty="0">
                  <a:latin typeface="楷体" pitchFamily="49" charset="-122"/>
                  <a:ea typeface="楷体" pitchFamily="49" charset="-122"/>
                </a:rPr>
                <a:t>，达到</a:t>
              </a:r>
              <a:r>
                <a:rPr lang="en-US" altLang="zh-CN" sz="2400" dirty="0">
                  <a:latin typeface="楷体" pitchFamily="49" charset="-122"/>
                  <a:ea typeface="楷体" pitchFamily="49" charset="-122"/>
                </a:rPr>
                <a:t>1</a:t>
              </a:r>
              <a:r>
                <a:rPr lang="zh-CN" altLang="en-US" sz="2400" dirty="0">
                  <a:latin typeface="楷体" pitchFamily="49" charset="-122"/>
                  <a:ea typeface="楷体" pitchFamily="49" charset="-122"/>
                </a:rPr>
                <a:t>万</a:t>
              </a:r>
              <a:r>
                <a:rPr lang="en-US" altLang="zh-CN" sz="2400" dirty="0">
                  <a:latin typeface="楷体" pitchFamily="49" charset="-122"/>
                  <a:ea typeface="楷体" pitchFamily="49" charset="-122"/>
                </a:rPr>
                <a:t>500</a:t>
              </a:r>
              <a:r>
                <a:rPr lang="zh-CN" altLang="en-US" sz="2400" dirty="0">
                  <a:latin typeface="楷体" pitchFamily="49" charset="-122"/>
                  <a:ea typeface="楷体" pitchFamily="49" charset="-122"/>
                </a:rPr>
                <a:t>吨，是毒品和犯罪问题办公室自二十一世纪初开始监测全球鸦片产量以来记录的最高估计数。</a:t>
              </a:r>
              <a:br>
                <a:rPr lang="zh-CN" altLang="en-US" sz="2400" dirty="0">
                  <a:latin typeface="楷体" pitchFamily="49" charset="-122"/>
                  <a:ea typeface="楷体" pitchFamily="49" charset="-122"/>
                </a:rPr>
              </a:br>
              <a:endParaRPr lang="zh-CN" altLang="en-US" sz="2400" dirty="0">
                <a:latin typeface="楷体" pitchFamily="49" charset="-122"/>
                <a:ea typeface="楷体" pitchFamily="49" charset="-122"/>
              </a:endParaRPr>
            </a:p>
          </p:txBody>
        </p:sp>
      </p:grpSp>
      <p:sp>
        <p:nvSpPr>
          <p:cNvPr id="5" name="TextBox 4"/>
          <p:cNvSpPr txBox="1"/>
          <p:nvPr/>
        </p:nvSpPr>
        <p:spPr>
          <a:xfrm>
            <a:off x="3413760" y="563880"/>
            <a:ext cx="6294120" cy="769441"/>
          </a:xfrm>
          <a:prstGeom prst="rect">
            <a:avLst/>
          </a:prstGeom>
          <a:solidFill>
            <a:srgbClr val="CCFFCC"/>
          </a:solidFill>
        </p:spPr>
        <p:txBody>
          <a:bodyPr wrap="square" rtlCol="0">
            <a:spAutoFit/>
          </a:bodyPr>
          <a:lstStyle/>
          <a:p>
            <a:r>
              <a:rPr lang="en-US" altLang="zh-CN" sz="4400" dirty="0" smtClean="0">
                <a:latin typeface="微软雅黑 Light" panose="020B0502040204020203" pitchFamily="34" charset="-122"/>
                <a:ea typeface="微软雅黑 Light" panose="020B0502040204020203" pitchFamily="34" charset="-122"/>
              </a:rPr>
              <a:t>1</a:t>
            </a:r>
            <a:r>
              <a:rPr lang="zh-CN" altLang="en-US" sz="4400" dirty="0" smtClean="0">
                <a:latin typeface="微软雅黑 Light" panose="020B0502040204020203" pitchFamily="34" charset="-122"/>
                <a:ea typeface="微软雅黑 Light" panose="020B0502040204020203" pitchFamily="34" charset="-122"/>
              </a:rPr>
              <a:t>、国际毒品管制形势</a:t>
            </a:r>
            <a:endParaRPr lang="zh-CN" altLang="en-US" sz="4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 xmlns:p14="http://schemas.microsoft.com/office/powerpoint/2010/main" val="3384821122"/>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367268" y="1936658"/>
            <a:ext cx="1656784" cy="1315812"/>
          </a:xfrm>
          <a:prstGeom prst="ellipse">
            <a:avLst/>
          </a:prstGeom>
          <a:ln>
            <a:noFill/>
          </a:ln>
          <a:effectLst>
            <a:softEdge rad="112500"/>
          </a:effectLst>
        </p:spPr>
      </p:pic>
      <p:graphicFrame>
        <p:nvGraphicFramePr>
          <p:cNvPr id="3" name="图表 2">
            <a:extLst>
              <a:ext uri="{FF2B5EF4-FFF2-40B4-BE49-F238E27FC236}">
                <a16:creationId xmlns="" xmlns:a16="http://schemas.microsoft.com/office/drawing/2014/main" id="{C57B3B3C-F242-45AB-8C32-25523C8DA5FE}"/>
              </a:ext>
            </a:extLst>
          </p:cNvPr>
          <p:cNvGraphicFramePr/>
          <p:nvPr>
            <p:extLst>
              <p:ext uri="{D42A27DB-BD31-4B8C-83A1-F6EECF244321}">
                <p14:modId xmlns="" xmlns:p14="http://schemas.microsoft.com/office/powerpoint/2010/main" val="452330415"/>
              </p:ext>
            </p:extLst>
          </p:nvPr>
        </p:nvGraphicFramePr>
        <p:xfrm>
          <a:off x="1033967" y="1577353"/>
          <a:ext cx="2321169" cy="1892558"/>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3" name="图表 12">
            <a:extLst>
              <a:ext uri="{FF2B5EF4-FFF2-40B4-BE49-F238E27FC236}">
                <a16:creationId xmlns="" xmlns:a16="http://schemas.microsoft.com/office/drawing/2014/main" id="{AB14F757-305A-4478-ADF6-F8179FDCC570}"/>
              </a:ext>
            </a:extLst>
          </p:cNvPr>
          <p:cNvGraphicFramePr/>
          <p:nvPr>
            <p:extLst>
              <p:ext uri="{D42A27DB-BD31-4B8C-83A1-F6EECF244321}">
                <p14:modId xmlns="" xmlns:p14="http://schemas.microsoft.com/office/powerpoint/2010/main" val="4077933030"/>
              </p:ext>
            </p:extLst>
          </p:nvPr>
        </p:nvGraphicFramePr>
        <p:xfrm>
          <a:off x="8167297" y="1630362"/>
          <a:ext cx="2321169" cy="1939387"/>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8" name="图表 17">
            <a:extLst>
              <a:ext uri="{FF2B5EF4-FFF2-40B4-BE49-F238E27FC236}">
                <a16:creationId xmlns="" xmlns:a16="http://schemas.microsoft.com/office/drawing/2014/main" id="{8ADE6051-8563-42DD-BCED-9233850A184B}"/>
              </a:ext>
            </a:extLst>
          </p:cNvPr>
          <p:cNvGraphicFramePr/>
          <p:nvPr>
            <p:extLst>
              <p:ext uri="{D42A27DB-BD31-4B8C-83A1-F6EECF244321}">
                <p14:modId xmlns="" xmlns:p14="http://schemas.microsoft.com/office/powerpoint/2010/main" val="3563343603"/>
              </p:ext>
            </p:extLst>
          </p:nvPr>
        </p:nvGraphicFramePr>
        <p:xfrm>
          <a:off x="4583347" y="1561302"/>
          <a:ext cx="2321169" cy="1939387"/>
        </p:xfrm>
        <a:graphic>
          <a:graphicData uri="http://schemas.openxmlformats.org/drawingml/2006/chart">
            <c:chart xmlns:c="http://schemas.openxmlformats.org/drawingml/2006/chart" xmlns:r="http://schemas.openxmlformats.org/officeDocument/2006/relationships" r:id="rId8"/>
          </a:graphicData>
        </a:graphic>
      </p:graphicFrame>
      <p:grpSp>
        <p:nvGrpSpPr>
          <p:cNvPr id="20" name="PA_淘宝网chenying0907出品 25">
            <a:extLst>
              <a:ext uri="{FF2B5EF4-FFF2-40B4-BE49-F238E27FC236}">
                <a16:creationId xmlns="" xmlns:a16="http://schemas.microsoft.com/office/drawing/2014/main" id="{8C877CAD-B48B-4439-839E-61487CD77AF7}"/>
              </a:ext>
            </a:extLst>
          </p:cNvPr>
          <p:cNvGrpSpPr/>
          <p:nvPr>
            <p:custDataLst>
              <p:tags r:id="rId1"/>
            </p:custDataLst>
          </p:nvPr>
        </p:nvGrpSpPr>
        <p:grpSpPr>
          <a:xfrm>
            <a:off x="563881" y="3342732"/>
            <a:ext cx="3551950" cy="3111304"/>
            <a:chOff x="820679" y="4617185"/>
            <a:chExt cx="3335453" cy="3111304"/>
          </a:xfrm>
        </p:grpSpPr>
        <p:sp>
          <p:nvSpPr>
            <p:cNvPr id="21" name="淘宝网chenying0907出品 26">
              <a:extLst>
                <a:ext uri="{FF2B5EF4-FFF2-40B4-BE49-F238E27FC236}">
                  <a16:creationId xmlns="" xmlns:a16="http://schemas.microsoft.com/office/drawing/2014/main" id="{B5A9F1A0-C8CD-47EF-972F-3715AC753FC4}"/>
                </a:ext>
              </a:extLst>
            </p:cNvPr>
            <p:cNvSpPr txBox="1"/>
            <p:nvPr/>
          </p:nvSpPr>
          <p:spPr>
            <a:xfrm>
              <a:off x="1459700" y="4617185"/>
              <a:ext cx="1786597" cy="400110"/>
            </a:xfrm>
            <a:prstGeom prst="rect">
              <a:avLst/>
            </a:prstGeom>
            <a:noFill/>
          </p:spPr>
          <p:txBody>
            <a:bodyPr wrap="square" rtlCol="0">
              <a:spAutoFit/>
            </a:bodyPr>
            <a:lstStyle/>
            <a:p>
              <a:pPr algn="ctr"/>
              <a:r>
                <a:rPr lang="en-US" altLang="zh-CN" sz="2000" b="1" dirty="0" smtClean="0">
                  <a:solidFill>
                    <a:schemeClr val="bg1">
                      <a:lumMod val="50000"/>
                    </a:schemeClr>
                  </a:solidFill>
                  <a:latin typeface="AXIS Std M" panose="020B0600000000000000" pitchFamily="34" charset="-128"/>
                  <a:ea typeface="AXIS Std M" panose="020B0600000000000000" pitchFamily="34" charset="-128"/>
                  <a:cs typeface="Open Sans" panose="020B0606030504020204" pitchFamily="34" charset="0"/>
                </a:rPr>
                <a:t>37%</a:t>
              </a:r>
              <a:endParaRPr lang="zh-CN" altLang="en-US" sz="2000" b="1" dirty="0">
                <a:solidFill>
                  <a:schemeClr val="bg1">
                    <a:lumMod val="50000"/>
                  </a:schemeClr>
                </a:solidFill>
                <a:latin typeface="AXIS Std M" panose="020B0600000000000000" pitchFamily="34" charset="-128"/>
                <a:ea typeface="AXIS Std M" panose="020B0600000000000000" pitchFamily="34" charset="-128"/>
                <a:cs typeface="Open Sans" panose="020B0606030504020204" pitchFamily="34" charset="0"/>
              </a:endParaRPr>
            </a:p>
          </p:txBody>
        </p:sp>
        <p:sp>
          <p:nvSpPr>
            <p:cNvPr id="22" name="淘宝网chenying0907出品 27">
              <a:extLst>
                <a:ext uri="{FF2B5EF4-FFF2-40B4-BE49-F238E27FC236}">
                  <a16:creationId xmlns="" xmlns:a16="http://schemas.microsoft.com/office/drawing/2014/main" id="{759A654A-EFBE-4264-B67B-C9EE0887013F}"/>
                </a:ext>
              </a:extLst>
            </p:cNvPr>
            <p:cNvSpPr/>
            <p:nvPr/>
          </p:nvSpPr>
          <p:spPr>
            <a:xfrm>
              <a:off x="820679" y="4976967"/>
              <a:ext cx="3335453" cy="2751522"/>
            </a:xfrm>
            <a:prstGeom prst="rect">
              <a:avLst/>
            </a:prstGeom>
            <a:solidFill>
              <a:schemeClr val="bg2">
                <a:lumMod val="90000"/>
              </a:schemeClr>
            </a:solidFill>
          </p:spPr>
          <p:txBody>
            <a:bodyPr wrap="square">
              <a:spAutoFit/>
            </a:bodyPr>
            <a:lstStyle/>
            <a:p>
              <a:pPr>
                <a:lnSpc>
                  <a:spcPct val="120000"/>
                </a:lnSpc>
              </a:pPr>
              <a:r>
                <a:rPr lang="zh-CN" altLang="en-US" dirty="0">
                  <a:latin typeface="楷体" pitchFamily="49" charset="-122"/>
                  <a:ea typeface="楷体" pitchFamily="49" charset="-122"/>
                </a:rPr>
                <a:t>据世卫组织报告，</a:t>
              </a:r>
              <a:r>
                <a:rPr lang="en-US" altLang="zh-CN" dirty="0">
                  <a:latin typeface="楷体" pitchFamily="49" charset="-122"/>
                  <a:ea typeface="楷体" pitchFamily="49" charset="-122"/>
                </a:rPr>
                <a:t>2015 </a:t>
              </a:r>
              <a:r>
                <a:rPr lang="zh-CN" altLang="en-US" dirty="0">
                  <a:latin typeface="楷体" pitchFamily="49" charset="-122"/>
                  <a:ea typeface="楷体" pitchFamily="49" charset="-122"/>
                </a:rPr>
                <a:t>年大约有 </a:t>
              </a:r>
              <a:r>
                <a:rPr lang="en-US" altLang="zh-CN" dirty="0">
                  <a:latin typeface="楷体" pitchFamily="49" charset="-122"/>
                  <a:ea typeface="楷体" pitchFamily="49" charset="-122"/>
                </a:rPr>
                <a:t>450,000 </a:t>
              </a:r>
              <a:r>
                <a:rPr lang="zh-CN" altLang="en-US" dirty="0">
                  <a:latin typeface="楷体" pitchFamily="49" charset="-122"/>
                  <a:ea typeface="楷体" pitchFamily="49" charset="-122"/>
                </a:rPr>
                <a:t>人因吸毒死亡。在这些死亡病例中，有 </a:t>
              </a:r>
              <a:r>
                <a:rPr lang="en-US" altLang="zh-CN" dirty="0">
                  <a:latin typeface="楷体" pitchFamily="49" charset="-122"/>
                  <a:ea typeface="楷体" pitchFamily="49" charset="-122"/>
                </a:rPr>
                <a:t>167,750 </a:t>
              </a:r>
              <a:r>
                <a:rPr lang="zh-CN" altLang="en-US" dirty="0">
                  <a:latin typeface="楷体" pitchFamily="49" charset="-122"/>
                  <a:ea typeface="楷体" pitchFamily="49" charset="-122"/>
                </a:rPr>
                <a:t>例与吸毒病症直接相关 （主要是吸毒过量</a:t>
              </a:r>
              <a:r>
                <a:rPr lang="zh-CN" altLang="en-US" dirty="0" smtClean="0">
                  <a:latin typeface="楷体" pitchFamily="49" charset="-122"/>
                  <a:ea typeface="楷体" pitchFamily="49" charset="-122"/>
                </a:rPr>
                <a:t>），比例约为</a:t>
              </a:r>
              <a:r>
                <a:rPr lang="en-US" altLang="zh-CN" dirty="0" smtClean="0">
                  <a:latin typeface="楷体" pitchFamily="49" charset="-122"/>
                  <a:ea typeface="楷体" pitchFamily="49" charset="-122"/>
                </a:rPr>
                <a:t>37%</a:t>
              </a:r>
              <a:r>
                <a:rPr lang="zh-CN" altLang="en-US" dirty="0" smtClean="0">
                  <a:latin typeface="楷体" pitchFamily="49" charset="-122"/>
                  <a:ea typeface="楷体" pitchFamily="49" charset="-122"/>
                </a:rPr>
                <a:t>。</a:t>
              </a:r>
              <a:r>
                <a:rPr lang="zh-CN" altLang="en-US" dirty="0">
                  <a:latin typeface="楷体" pitchFamily="49" charset="-122"/>
                  <a:ea typeface="楷体" pitchFamily="49" charset="-122"/>
                </a:rPr>
                <a:t>其余死亡与吸毒间接相关，包括因不安全注射做法而感染艾滋病毒和丙型肝炎所致死亡。</a:t>
              </a:r>
            </a:p>
          </p:txBody>
        </p:sp>
      </p:grpSp>
      <p:grpSp>
        <p:nvGrpSpPr>
          <p:cNvPr id="23" name="PA_淘宝网chenying0907出品 28">
            <a:extLst>
              <a:ext uri="{FF2B5EF4-FFF2-40B4-BE49-F238E27FC236}">
                <a16:creationId xmlns="" xmlns:a16="http://schemas.microsoft.com/office/drawing/2014/main" id="{E16F7254-03C2-4386-861D-F9B08B035662}"/>
              </a:ext>
            </a:extLst>
          </p:cNvPr>
          <p:cNvGrpSpPr/>
          <p:nvPr>
            <p:custDataLst>
              <p:tags r:id="rId2"/>
            </p:custDataLst>
          </p:nvPr>
        </p:nvGrpSpPr>
        <p:grpSpPr>
          <a:xfrm>
            <a:off x="4283206" y="3330534"/>
            <a:ext cx="2788686" cy="3099931"/>
            <a:chOff x="805719" y="4623599"/>
            <a:chExt cx="2788686" cy="3099931"/>
          </a:xfrm>
        </p:grpSpPr>
        <p:sp>
          <p:nvSpPr>
            <p:cNvPr id="24" name="淘宝网chenying0907出品 29">
              <a:extLst>
                <a:ext uri="{FF2B5EF4-FFF2-40B4-BE49-F238E27FC236}">
                  <a16:creationId xmlns="" xmlns:a16="http://schemas.microsoft.com/office/drawing/2014/main" id="{27C7FB39-30C1-4973-A0CE-00A74515FAF0}"/>
                </a:ext>
              </a:extLst>
            </p:cNvPr>
            <p:cNvSpPr txBox="1"/>
            <p:nvPr/>
          </p:nvSpPr>
          <p:spPr>
            <a:xfrm>
              <a:off x="1321227" y="4623599"/>
              <a:ext cx="1786597" cy="400110"/>
            </a:xfrm>
            <a:prstGeom prst="rect">
              <a:avLst/>
            </a:prstGeom>
            <a:noFill/>
          </p:spPr>
          <p:txBody>
            <a:bodyPr wrap="square" rtlCol="0">
              <a:spAutoFit/>
            </a:bodyPr>
            <a:lstStyle/>
            <a:p>
              <a:pPr algn="ctr"/>
              <a:r>
                <a:rPr lang="en-US" altLang="zh-CN" sz="2000" b="1" dirty="0" smtClean="0">
                  <a:solidFill>
                    <a:schemeClr val="bg1">
                      <a:lumMod val="50000"/>
                    </a:schemeClr>
                  </a:solidFill>
                  <a:latin typeface="AXIS Std M" panose="020B0600000000000000" pitchFamily="34" charset="-128"/>
                  <a:ea typeface="AXIS Std M" panose="020B0600000000000000" pitchFamily="34" charset="-128"/>
                  <a:cs typeface="Open Sans" panose="020B0606030504020204" pitchFamily="34" charset="0"/>
                </a:rPr>
                <a:t>76%</a:t>
              </a:r>
              <a:endParaRPr lang="zh-CN" altLang="en-US" sz="2000" b="1" dirty="0">
                <a:solidFill>
                  <a:schemeClr val="bg1">
                    <a:lumMod val="50000"/>
                  </a:schemeClr>
                </a:solidFill>
                <a:latin typeface="AXIS Std M" panose="020B0600000000000000" pitchFamily="34" charset="-128"/>
                <a:ea typeface="AXIS Std M" panose="020B0600000000000000" pitchFamily="34" charset="-128"/>
                <a:cs typeface="Open Sans" panose="020B0606030504020204" pitchFamily="34" charset="0"/>
              </a:endParaRPr>
            </a:p>
          </p:txBody>
        </p:sp>
        <p:sp>
          <p:nvSpPr>
            <p:cNvPr id="25" name="淘宝网chenying0907出品 30">
              <a:extLst>
                <a:ext uri="{FF2B5EF4-FFF2-40B4-BE49-F238E27FC236}">
                  <a16:creationId xmlns="" xmlns:a16="http://schemas.microsoft.com/office/drawing/2014/main" id="{8E1E81CD-CA93-4FE3-B474-A0A9F63F2F59}"/>
                </a:ext>
              </a:extLst>
            </p:cNvPr>
            <p:cNvSpPr/>
            <p:nvPr/>
          </p:nvSpPr>
          <p:spPr>
            <a:xfrm>
              <a:off x="805719" y="5012980"/>
              <a:ext cx="2788686" cy="2710550"/>
            </a:xfrm>
            <a:prstGeom prst="rect">
              <a:avLst/>
            </a:prstGeom>
            <a:solidFill>
              <a:schemeClr val="accent5">
                <a:lumMod val="40000"/>
                <a:lumOff val="60000"/>
              </a:schemeClr>
            </a:solidFill>
          </p:spPr>
          <p:txBody>
            <a:bodyPr wrap="square">
              <a:spAutoFit/>
            </a:bodyPr>
            <a:lstStyle/>
            <a:p>
              <a:pPr>
                <a:lnSpc>
                  <a:spcPct val="120000"/>
                </a:lnSpc>
              </a:pPr>
              <a:r>
                <a:rPr lang="zh-CN" altLang="en-US" dirty="0">
                  <a:latin typeface="楷体" pitchFamily="49" charset="-122"/>
                  <a:ea typeface="楷体" pitchFamily="49" charset="-122"/>
                </a:rPr>
                <a:t>类阿片造成的危害仍是最大的，占吸毒病症所涉死亡病例的</a:t>
              </a:r>
              <a:r>
                <a:rPr lang="en-US" altLang="zh-CN" dirty="0">
                  <a:latin typeface="楷体" pitchFamily="49" charset="-122"/>
                  <a:ea typeface="楷体" pitchFamily="49" charset="-122"/>
                </a:rPr>
                <a:t>76% </a:t>
              </a:r>
              <a:r>
                <a:rPr lang="zh-CN" altLang="en-US" dirty="0">
                  <a:latin typeface="楷体" pitchFamily="49" charset="-122"/>
                  <a:ea typeface="楷体" pitchFamily="49" charset="-122"/>
                </a:rPr>
                <a:t>。注射吸毒者</a:t>
              </a:r>
              <a:r>
                <a:rPr lang="en-US" altLang="zh-CN" dirty="0">
                  <a:latin typeface="楷体" pitchFamily="49" charset="-122"/>
                  <a:ea typeface="楷体" pitchFamily="49" charset="-122"/>
                </a:rPr>
                <a:t>——2016 </a:t>
              </a:r>
              <a:r>
                <a:rPr lang="zh-CN" altLang="en-US" dirty="0">
                  <a:latin typeface="楷体" pitchFamily="49" charset="-122"/>
                  <a:ea typeface="楷体" pitchFamily="49" charset="-122"/>
                </a:rPr>
                <a:t>年全球约有</a:t>
              </a:r>
              <a:r>
                <a:rPr lang="en-US" altLang="zh-CN" dirty="0">
                  <a:latin typeface="楷体" pitchFamily="49" charset="-122"/>
                  <a:ea typeface="楷体" pitchFamily="49" charset="-122"/>
                </a:rPr>
                <a:t>1,060 </a:t>
              </a:r>
              <a:r>
                <a:rPr lang="zh-CN" altLang="en-US" dirty="0">
                  <a:latin typeface="楷体" pitchFamily="49" charset="-122"/>
                  <a:ea typeface="楷体" pitchFamily="49" charset="-122"/>
                </a:rPr>
                <a:t>万人</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承受</a:t>
              </a:r>
              <a:r>
                <a:rPr lang="zh-CN" altLang="en-US" dirty="0">
                  <a:latin typeface="楷体" pitchFamily="49" charset="-122"/>
                  <a:ea typeface="楷体" pitchFamily="49" charset="-122"/>
                </a:rPr>
                <a:t>的健康风险最大；其中一半以上患有丙型肝炎，八分之一携带艾滋病毒</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a:t>
              </a:r>
            </a:p>
          </p:txBody>
        </p:sp>
      </p:grpSp>
      <p:grpSp>
        <p:nvGrpSpPr>
          <p:cNvPr id="26" name="PA_淘宝网chenying0907出品 31">
            <a:extLst>
              <a:ext uri="{FF2B5EF4-FFF2-40B4-BE49-F238E27FC236}">
                <a16:creationId xmlns="" xmlns:a16="http://schemas.microsoft.com/office/drawing/2014/main" id="{9360B8C5-15C1-4BE9-98C1-D48FD9A1A7BC}"/>
              </a:ext>
            </a:extLst>
          </p:cNvPr>
          <p:cNvGrpSpPr/>
          <p:nvPr>
            <p:custDataLst>
              <p:tags r:id="rId3"/>
            </p:custDataLst>
          </p:nvPr>
        </p:nvGrpSpPr>
        <p:grpSpPr>
          <a:xfrm>
            <a:off x="7223760" y="3396115"/>
            <a:ext cx="4709161" cy="3413274"/>
            <a:chOff x="1247812" y="4829593"/>
            <a:chExt cx="3666987" cy="3413274"/>
          </a:xfrm>
        </p:grpSpPr>
        <p:sp>
          <p:nvSpPr>
            <p:cNvPr id="27" name="淘宝网chenying0907出品 32">
              <a:extLst>
                <a:ext uri="{FF2B5EF4-FFF2-40B4-BE49-F238E27FC236}">
                  <a16:creationId xmlns="" xmlns:a16="http://schemas.microsoft.com/office/drawing/2014/main" id="{104B0E52-8950-4867-AB41-5DD430373955}"/>
                </a:ext>
              </a:extLst>
            </p:cNvPr>
            <p:cNvSpPr txBox="1"/>
            <p:nvPr/>
          </p:nvSpPr>
          <p:spPr>
            <a:xfrm>
              <a:off x="2024455" y="4829593"/>
              <a:ext cx="1786597" cy="400110"/>
            </a:xfrm>
            <a:prstGeom prst="rect">
              <a:avLst/>
            </a:prstGeom>
            <a:noFill/>
          </p:spPr>
          <p:txBody>
            <a:bodyPr wrap="square" rtlCol="0">
              <a:spAutoFit/>
            </a:bodyPr>
            <a:lstStyle/>
            <a:p>
              <a:pPr algn="ctr"/>
              <a:r>
                <a:rPr lang="en-US" altLang="zh-CN" sz="2000" b="1" dirty="0" smtClean="0">
                  <a:solidFill>
                    <a:schemeClr val="bg1">
                      <a:lumMod val="50000"/>
                    </a:schemeClr>
                  </a:solidFill>
                  <a:latin typeface="AXIS Std M" panose="020B0600000000000000" pitchFamily="34" charset="-128"/>
                  <a:ea typeface="AXIS Std M" panose="020B0600000000000000" pitchFamily="34" charset="-128"/>
                  <a:cs typeface="Open Sans" panose="020B0606030504020204" pitchFamily="34" charset="0"/>
                </a:rPr>
                <a:t>5.6%</a:t>
              </a:r>
              <a:endParaRPr lang="zh-CN" altLang="en-US" sz="2000" b="1" dirty="0">
                <a:solidFill>
                  <a:schemeClr val="bg1">
                    <a:lumMod val="50000"/>
                  </a:schemeClr>
                </a:solidFill>
                <a:latin typeface="AXIS Std M" panose="020B0600000000000000" pitchFamily="34" charset="-128"/>
                <a:ea typeface="AXIS Std M" panose="020B0600000000000000" pitchFamily="34" charset="-128"/>
                <a:cs typeface="Open Sans" panose="020B0606030504020204" pitchFamily="34" charset="0"/>
              </a:endParaRPr>
            </a:p>
          </p:txBody>
        </p:sp>
        <p:sp>
          <p:nvSpPr>
            <p:cNvPr id="28" name="淘宝网chenying0907出品 33">
              <a:extLst>
                <a:ext uri="{FF2B5EF4-FFF2-40B4-BE49-F238E27FC236}">
                  <a16:creationId xmlns="" xmlns:a16="http://schemas.microsoft.com/office/drawing/2014/main" id="{53C38C60-AD8C-4356-AD6D-12E7D297AF1B}"/>
                </a:ext>
              </a:extLst>
            </p:cNvPr>
            <p:cNvSpPr/>
            <p:nvPr/>
          </p:nvSpPr>
          <p:spPr>
            <a:xfrm>
              <a:off x="1247812" y="5158946"/>
              <a:ext cx="3666987" cy="3083921"/>
            </a:xfrm>
            <a:prstGeom prst="rect">
              <a:avLst/>
            </a:prstGeom>
            <a:solidFill>
              <a:schemeClr val="accent4">
                <a:lumMod val="20000"/>
                <a:lumOff val="80000"/>
              </a:schemeClr>
            </a:solidFill>
          </p:spPr>
          <p:txBody>
            <a:bodyPr wrap="square">
              <a:spAutoFit/>
            </a:bodyPr>
            <a:lstStyle/>
            <a:p>
              <a:pPr>
                <a:lnSpc>
                  <a:spcPct val="120000"/>
                </a:lnSpc>
              </a:pPr>
              <a:r>
                <a:rPr lang="en-US" altLang="zh-CN" dirty="0">
                  <a:latin typeface="楷体" pitchFamily="49" charset="-122"/>
                  <a:ea typeface="楷体" pitchFamily="49" charset="-122"/>
                </a:rPr>
                <a:t>2016 </a:t>
              </a:r>
              <a:r>
                <a:rPr lang="zh-CN" altLang="en-US" dirty="0">
                  <a:latin typeface="楷体" pitchFamily="49" charset="-122"/>
                  <a:ea typeface="楷体" pitchFamily="49" charset="-122"/>
                </a:rPr>
                <a:t>年，全世界大约有</a:t>
              </a:r>
              <a:r>
                <a:rPr lang="en-US" altLang="zh-CN" dirty="0" smtClean="0">
                  <a:latin typeface="楷体" pitchFamily="49" charset="-122"/>
                  <a:ea typeface="楷体" pitchFamily="49" charset="-122"/>
                </a:rPr>
                <a:t>2.75</a:t>
              </a:r>
              <a:r>
                <a:rPr lang="zh-CN" altLang="en-US" dirty="0" smtClean="0">
                  <a:latin typeface="楷体" pitchFamily="49" charset="-122"/>
                  <a:ea typeface="楷体" pitchFamily="49" charset="-122"/>
                </a:rPr>
                <a:t>亿</a:t>
              </a:r>
              <a:r>
                <a:rPr lang="zh-CN" altLang="en-US" dirty="0">
                  <a:latin typeface="楷体" pitchFamily="49" charset="-122"/>
                  <a:ea typeface="楷体" pitchFamily="49" charset="-122"/>
                </a:rPr>
                <a:t>人至少使用过一次毒品，约占</a:t>
              </a:r>
              <a:r>
                <a:rPr lang="zh-CN" altLang="en-US" dirty="0" smtClean="0">
                  <a:latin typeface="楷体" pitchFamily="49" charset="-122"/>
                  <a:ea typeface="楷体" pitchFamily="49" charset="-122"/>
                </a:rPr>
                <a:t>全球</a:t>
              </a:r>
              <a:r>
                <a:rPr lang="en-US" altLang="zh-CN" dirty="0" smtClean="0">
                  <a:latin typeface="楷体" pitchFamily="49" charset="-122"/>
                  <a:ea typeface="楷体" pitchFamily="49" charset="-122"/>
                </a:rPr>
                <a:t>15</a:t>
              </a:r>
              <a:r>
                <a:rPr lang="zh-CN" altLang="en-US" dirty="0" smtClean="0">
                  <a:latin typeface="楷体" pitchFamily="49" charset="-122"/>
                  <a:ea typeface="楷体" pitchFamily="49" charset="-122"/>
                </a:rPr>
                <a:t>至</a:t>
              </a:r>
              <a:r>
                <a:rPr lang="en-US" altLang="zh-CN" dirty="0" smtClean="0">
                  <a:latin typeface="楷体" pitchFamily="49" charset="-122"/>
                  <a:ea typeface="楷体" pitchFamily="49" charset="-122"/>
                </a:rPr>
                <a:t>64</a:t>
              </a:r>
              <a:r>
                <a:rPr lang="zh-CN" altLang="en-US" dirty="0" smtClean="0">
                  <a:latin typeface="楷体" pitchFamily="49" charset="-122"/>
                  <a:ea typeface="楷体" pitchFamily="49" charset="-122"/>
                </a:rPr>
                <a:t>岁</a:t>
              </a:r>
              <a:r>
                <a:rPr lang="zh-CN" altLang="en-US" dirty="0">
                  <a:latin typeface="楷体" pitchFamily="49" charset="-122"/>
                  <a:ea typeface="楷体" pitchFamily="49" charset="-122"/>
                </a:rPr>
                <a:t>人口的</a:t>
              </a:r>
              <a:r>
                <a:rPr lang="en-US" altLang="zh-CN" dirty="0">
                  <a:latin typeface="楷体" pitchFamily="49" charset="-122"/>
                  <a:ea typeface="楷体" pitchFamily="49" charset="-122"/>
                </a:rPr>
                <a:t>5.6% </a:t>
              </a:r>
              <a:r>
                <a:rPr lang="zh-CN" altLang="en-US" dirty="0">
                  <a:latin typeface="楷体" pitchFamily="49" charset="-122"/>
                  <a:ea typeface="楷体" pitchFamily="49" charset="-122"/>
                </a:rPr>
                <a:t>。大约有</a:t>
              </a:r>
              <a:r>
                <a:rPr lang="en-US" altLang="zh-CN" dirty="0" smtClean="0">
                  <a:latin typeface="楷体" pitchFamily="49" charset="-122"/>
                  <a:ea typeface="楷体" pitchFamily="49" charset="-122"/>
                </a:rPr>
                <a:t>3,100</a:t>
              </a:r>
              <a:r>
                <a:rPr lang="zh-CN" altLang="en-US" dirty="0" smtClean="0">
                  <a:latin typeface="楷体" pitchFamily="49" charset="-122"/>
                  <a:ea typeface="楷体" pitchFamily="49" charset="-122"/>
                </a:rPr>
                <a:t>万吸毒者患有</a:t>
              </a:r>
              <a:r>
                <a:rPr lang="zh-CN" altLang="en-US" dirty="0">
                  <a:latin typeface="楷体" pitchFamily="49" charset="-122"/>
                  <a:ea typeface="楷体" pitchFamily="49" charset="-122"/>
                </a:rPr>
                <a:t>吸毒病症，这意味着他们的吸毒危害很大，到了可能需要治疗的地步。初步估计表明，</a:t>
              </a:r>
              <a:r>
                <a:rPr lang="zh-CN" altLang="en-US" dirty="0" smtClean="0">
                  <a:latin typeface="楷体" pitchFamily="49" charset="-122"/>
                  <a:ea typeface="楷体" pitchFamily="49" charset="-122"/>
                </a:rPr>
                <a:t>全球</a:t>
              </a:r>
              <a:r>
                <a:rPr lang="zh-CN" altLang="en-US" dirty="0">
                  <a:latin typeface="楷体" pitchFamily="49" charset="-122"/>
                  <a:ea typeface="楷体" pitchFamily="49" charset="-122"/>
                </a:rPr>
                <a:t>有</a:t>
              </a:r>
              <a:r>
                <a:rPr lang="en-US" altLang="zh-CN" dirty="0" smtClean="0">
                  <a:latin typeface="楷体" pitchFamily="49" charset="-122"/>
                  <a:ea typeface="楷体" pitchFamily="49" charset="-122"/>
                </a:rPr>
                <a:t>1,380</a:t>
              </a:r>
              <a:r>
                <a:rPr lang="zh-CN" altLang="en-US" dirty="0" smtClean="0">
                  <a:latin typeface="楷体" pitchFamily="49" charset="-122"/>
                  <a:ea typeface="楷体" pitchFamily="49" charset="-122"/>
                </a:rPr>
                <a:t>万</a:t>
              </a:r>
              <a:r>
                <a:rPr lang="en-US" altLang="zh-CN" dirty="0" smtClean="0">
                  <a:latin typeface="楷体" pitchFamily="49" charset="-122"/>
                  <a:ea typeface="楷体" pitchFamily="49" charset="-122"/>
                </a:rPr>
                <a:t>15</a:t>
              </a:r>
              <a:r>
                <a:rPr lang="zh-CN" altLang="en-US" dirty="0" smtClean="0">
                  <a:latin typeface="楷体" pitchFamily="49" charset="-122"/>
                  <a:ea typeface="楷体" pitchFamily="49" charset="-122"/>
                </a:rPr>
                <a:t>至</a:t>
              </a:r>
              <a:r>
                <a:rPr lang="en-US" altLang="zh-CN" dirty="0" smtClean="0">
                  <a:latin typeface="楷体" pitchFamily="49" charset="-122"/>
                  <a:ea typeface="楷体" pitchFamily="49" charset="-122"/>
                </a:rPr>
                <a:t>16 </a:t>
              </a:r>
              <a:r>
                <a:rPr lang="zh-CN" altLang="en-US" dirty="0">
                  <a:latin typeface="楷体" pitchFamily="49" charset="-122"/>
                  <a:ea typeface="楷体" pitchFamily="49" charset="-122"/>
                </a:rPr>
                <a:t>岁的青年人去年曾使用过大麻，相当于占比</a:t>
              </a:r>
              <a:r>
                <a:rPr lang="en-US" altLang="zh-CN" dirty="0">
                  <a:latin typeface="楷体" pitchFamily="49" charset="-122"/>
                  <a:ea typeface="楷体" pitchFamily="49" charset="-122"/>
                </a:rPr>
                <a:t>5.6% </a:t>
              </a:r>
              <a:r>
                <a:rPr lang="zh-CN" altLang="en-US" dirty="0">
                  <a:latin typeface="楷体" pitchFamily="49" charset="-122"/>
                  <a:ea typeface="楷体" pitchFamily="49" charset="-122"/>
                </a:rPr>
                <a:t>。</a:t>
              </a:r>
              <a:r>
                <a:rPr lang="zh-CN" altLang="en-US" dirty="0" smtClean="0">
                  <a:latin typeface="楷体" pitchFamily="49" charset="-122"/>
                  <a:ea typeface="楷体" pitchFamily="49" charset="-122"/>
                </a:rPr>
                <a:t>有关</a:t>
              </a:r>
              <a:r>
                <a:rPr lang="zh-CN" altLang="en-US" dirty="0">
                  <a:latin typeface="楷体" pitchFamily="49" charset="-122"/>
                  <a:ea typeface="楷体" pitchFamily="49" charset="-122"/>
                </a:rPr>
                <a:t>吸毒者的主要数字近年来变化</a:t>
              </a:r>
              <a:r>
                <a:rPr lang="zh-CN" altLang="en-US" dirty="0" smtClean="0">
                  <a:latin typeface="楷体" pitchFamily="49" charset="-122"/>
                  <a:ea typeface="楷体" pitchFamily="49" charset="-122"/>
                </a:rPr>
                <a:t>不大，但</a:t>
              </a:r>
              <a:r>
                <a:rPr lang="zh-CN" altLang="en-US" dirty="0">
                  <a:latin typeface="楷体" pitchFamily="49" charset="-122"/>
                  <a:ea typeface="楷体" pitchFamily="49" charset="-122"/>
                </a:rPr>
                <a:t>这种稳定掩盖了毒品市场正在发生的显著变化。</a:t>
              </a:r>
            </a:p>
          </p:txBody>
        </p:sp>
      </p:grpSp>
      <p:sp>
        <p:nvSpPr>
          <p:cNvPr id="32" name="椭圆 31">
            <a:extLst>
              <a:ext uri="{FF2B5EF4-FFF2-40B4-BE49-F238E27FC236}">
                <a16:creationId xmlns="" xmlns:a16="http://schemas.microsoft.com/office/drawing/2014/main" id="{C029A837-5F0F-447F-86E0-8E110BCB2B67}"/>
              </a:ext>
            </a:extLst>
          </p:cNvPr>
          <p:cNvSpPr/>
          <p:nvPr/>
        </p:nvSpPr>
        <p:spPr>
          <a:xfrm rot="2715566">
            <a:off x="1058152" y="2450892"/>
            <a:ext cx="381000" cy="381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a:extLst>
              <a:ext uri="{FF2B5EF4-FFF2-40B4-BE49-F238E27FC236}">
                <a16:creationId xmlns="" xmlns:a16="http://schemas.microsoft.com/office/drawing/2014/main" id="{B202D20E-C700-4820-8043-E9C1476FC91B}"/>
              </a:ext>
            </a:extLst>
          </p:cNvPr>
          <p:cNvSpPr/>
          <p:nvPr/>
        </p:nvSpPr>
        <p:spPr>
          <a:xfrm rot="2715566">
            <a:off x="2668073" y="3189287"/>
            <a:ext cx="187325" cy="1873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椭圆 33">
            <a:extLst>
              <a:ext uri="{FF2B5EF4-FFF2-40B4-BE49-F238E27FC236}">
                <a16:creationId xmlns="" xmlns:a16="http://schemas.microsoft.com/office/drawing/2014/main" id="{FD24CAE8-5CB9-44A9-8276-2584CA78A8B6}"/>
              </a:ext>
            </a:extLst>
          </p:cNvPr>
          <p:cNvSpPr/>
          <p:nvPr/>
        </p:nvSpPr>
        <p:spPr>
          <a:xfrm rot="2715566">
            <a:off x="3312810" y="2206382"/>
            <a:ext cx="187325" cy="1873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椭圆 34">
            <a:extLst>
              <a:ext uri="{FF2B5EF4-FFF2-40B4-BE49-F238E27FC236}">
                <a16:creationId xmlns="" xmlns:a16="http://schemas.microsoft.com/office/drawing/2014/main" id="{65586657-4E03-4030-808E-A270E24DE44D}"/>
              </a:ext>
            </a:extLst>
          </p:cNvPr>
          <p:cNvSpPr/>
          <p:nvPr/>
        </p:nvSpPr>
        <p:spPr>
          <a:xfrm>
            <a:off x="780377" y="2829632"/>
            <a:ext cx="152400" cy="1539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椭圆 35">
            <a:extLst>
              <a:ext uri="{FF2B5EF4-FFF2-40B4-BE49-F238E27FC236}">
                <a16:creationId xmlns="" xmlns:a16="http://schemas.microsoft.com/office/drawing/2014/main" id="{EE56D377-B205-484F-88DA-9542392167DB}"/>
              </a:ext>
            </a:extLst>
          </p:cNvPr>
          <p:cNvSpPr/>
          <p:nvPr/>
        </p:nvSpPr>
        <p:spPr>
          <a:xfrm>
            <a:off x="6587016" y="3150492"/>
            <a:ext cx="317500" cy="3159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椭圆 36">
            <a:extLst>
              <a:ext uri="{FF2B5EF4-FFF2-40B4-BE49-F238E27FC236}">
                <a16:creationId xmlns="" xmlns:a16="http://schemas.microsoft.com/office/drawing/2014/main" id="{B89373B3-61F7-4EE7-A269-5EE2B531B22B}"/>
              </a:ext>
            </a:extLst>
          </p:cNvPr>
          <p:cNvSpPr/>
          <p:nvPr/>
        </p:nvSpPr>
        <p:spPr>
          <a:xfrm>
            <a:off x="4765980" y="3184776"/>
            <a:ext cx="317500" cy="3159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椭圆 37">
            <a:extLst>
              <a:ext uri="{FF2B5EF4-FFF2-40B4-BE49-F238E27FC236}">
                <a16:creationId xmlns="" xmlns:a16="http://schemas.microsoft.com/office/drawing/2014/main" id="{DC2B68E4-E1AB-49DB-BCA2-A38622FA859B}"/>
              </a:ext>
            </a:extLst>
          </p:cNvPr>
          <p:cNvSpPr/>
          <p:nvPr/>
        </p:nvSpPr>
        <p:spPr>
          <a:xfrm>
            <a:off x="5434407" y="1600487"/>
            <a:ext cx="177800" cy="177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椭圆 38">
            <a:extLst>
              <a:ext uri="{FF2B5EF4-FFF2-40B4-BE49-F238E27FC236}">
                <a16:creationId xmlns="" xmlns:a16="http://schemas.microsoft.com/office/drawing/2014/main" id="{D401A1F6-2907-4073-AD00-852EF8B16F37}"/>
              </a:ext>
            </a:extLst>
          </p:cNvPr>
          <p:cNvSpPr/>
          <p:nvPr/>
        </p:nvSpPr>
        <p:spPr>
          <a:xfrm>
            <a:off x="3544736" y="3105150"/>
            <a:ext cx="177800" cy="1778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椭圆 39">
            <a:extLst>
              <a:ext uri="{FF2B5EF4-FFF2-40B4-BE49-F238E27FC236}">
                <a16:creationId xmlns="" xmlns:a16="http://schemas.microsoft.com/office/drawing/2014/main" id="{21234ED7-0756-4174-A7AB-0DFF0D94C309}"/>
              </a:ext>
            </a:extLst>
          </p:cNvPr>
          <p:cNvSpPr/>
          <p:nvPr/>
        </p:nvSpPr>
        <p:spPr>
          <a:xfrm rot="15358016">
            <a:off x="8117941" y="2602637"/>
            <a:ext cx="206375" cy="204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椭圆 40">
            <a:extLst>
              <a:ext uri="{FF2B5EF4-FFF2-40B4-BE49-F238E27FC236}">
                <a16:creationId xmlns="" xmlns:a16="http://schemas.microsoft.com/office/drawing/2014/main" id="{67070125-95A2-48DD-A08F-33B49922E066}"/>
              </a:ext>
            </a:extLst>
          </p:cNvPr>
          <p:cNvSpPr/>
          <p:nvPr/>
        </p:nvSpPr>
        <p:spPr>
          <a:xfrm rot="15358016">
            <a:off x="8571349" y="1788477"/>
            <a:ext cx="100012"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椭圆 41">
            <a:extLst>
              <a:ext uri="{FF2B5EF4-FFF2-40B4-BE49-F238E27FC236}">
                <a16:creationId xmlns="" xmlns:a16="http://schemas.microsoft.com/office/drawing/2014/main" id="{8B28CD6A-C156-4AA3-9456-2EFACDA788A9}"/>
              </a:ext>
            </a:extLst>
          </p:cNvPr>
          <p:cNvSpPr/>
          <p:nvPr/>
        </p:nvSpPr>
        <p:spPr>
          <a:xfrm rot="15358016">
            <a:off x="10683875" y="3417888"/>
            <a:ext cx="204787" cy="2047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椭圆 42">
            <a:extLst>
              <a:ext uri="{FF2B5EF4-FFF2-40B4-BE49-F238E27FC236}">
                <a16:creationId xmlns="" xmlns:a16="http://schemas.microsoft.com/office/drawing/2014/main" id="{ABE0BEC3-8EF8-4A50-96DF-04B7828132E2}"/>
              </a:ext>
            </a:extLst>
          </p:cNvPr>
          <p:cNvSpPr/>
          <p:nvPr/>
        </p:nvSpPr>
        <p:spPr>
          <a:xfrm rot="15358016">
            <a:off x="10373540" y="2611270"/>
            <a:ext cx="373063" cy="3730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椭圆 43">
            <a:extLst>
              <a:ext uri="{FF2B5EF4-FFF2-40B4-BE49-F238E27FC236}">
                <a16:creationId xmlns="" xmlns:a16="http://schemas.microsoft.com/office/drawing/2014/main" id="{8DF732FE-603C-4423-97E6-D796D3838207}"/>
              </a:ext>
            </a:extLst>
          </p:cNvPr>
          <p:cNvSpPr/>
          <p:nvPr/>
        </p:nvSpPr>
        <p:spPr>
          <a:xfrm rot="15358016">
            <a:off x="8578849" y="3235588"/>
            <a:ext cx="177800" cy="1778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TextBox 44"/>
          <p:cNvSpPr txBox="1"/>
          <p:nvPr/>
        </p:nvSpPr>
        <p:spPr>
          <a:xfrm>
            <a:off x="3413760" y="563880"/>
            <a:ext cx="6294120" cy="769441"/>
          </a:xfrm>
          <a:prstGeom prst="rect">
            <a:avLst/>
          </a:prstGeom>
          <a:solidFill>
            <a:srgbClr val="CCFFCC"/>
          </a:solidFill>
        </p:spPr>
        <p:txBody>
          <a:bodyPr wrap="square" rtlCol="0">
            <a:spAutoFit/>
          </a:bodyPr>
          <a:lstStyle/>
          <a:p>
            <a:r>
              <a:rPr lang="en-US" altLang="zh-CN" sz="4400" dirty="0" smtClean="0">
                <a:latin typeface="微软雅黑 Light" panose="020B0502040204020203" pitchFamily="34" charset="-122"/>
                <a:ea typeface="微软雅黑 Light" panose="020B0502040204020203" pitchFamily="34" charset="-122"/>
              </a:rPr>
              <a:t>1</a:t>
            </a:r>
            <a:r>
              <a:rPr lang="zh-CN" altLang="en-US" sz="4400" dirty="0" smtClean="0">
                <a:latin typeface="微软雅黑 Light" panose="020B0502040204020203" pitchFamily="34" charset="-122"/>
                <a:ea typeface="微软雅黑 Light" panose="020B0502040204020203" pitchFamily="34" charset="-122"/>
              </a:rPr>
              <a:t>、国际毒品管制形势</a:t>
            </a:r>
            <a:endParaRPr lang="zh-CN" altLang="en-US" sz="4400" dirty="0">
              <a:latin typeface="微软雅黑 Light" panose="020B0502040204020203" pitchFamily="34" charset="-122"/>
              <a:ea typeface="微软雅黑 Light" panose="020B0502040204020203" pitchFamily="34" charset="-122"/>
            </a:endParaRPr>
          </a:p>
        </p:txBody>
      </p:sp>
      <p:pic>
        <p:nvPicPr>
          <p:cNvPr id="48" name="图片 47"/>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5030012" y="1945622"/>
            <a:ext cx="1452069" cy="1168492"/>
          </a:xfrm>
          <a:prstGeom prst="ellipse">
            <a:avLst/>
          </a:prstGeom>
          <a:ln>
            <a:noFill/>
          </a:ln>
          <a:effectLst>
            <a:softEdge rad="112500"/>
          </a:effectLst>
        </p:spPr>
      </p:pic>
      <p:pic>
        <p:nvPicPr>
          <p:cNvPr id="49" name="图片 48"/>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8741142" y="2034691"/>
            <a:ext cx="1173480" cy="1090803"/>
          </a:xfrm>
          <a:prstGeom prst="ellipse">
            <a:avLst/>
          </a:prstGeom>
          <a:ln>
            <a:noFill/>
          </a:ln>
          <a:effectLst>
            <a:softEdge rad="112500"/>
          </a:effectLst>
        </p:spPr>
      </p:pic>
    </p:spTree>
    <p:extLst>
      <p:ext uri="{BB962C8B-B14F-4D97-AF65-F5344CB8AC3E}">
        <p14:creationId xmlns="" xmlns:p14="http://schemas.microsoft.com/office/powerpoint/2010/main" val="638575194"/>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0" presetClass="entr" presetSubtype="0" fill="hold" nodeType="withEffect">
                                  <p:stCondLst>
                                    <p:cond delay="4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nodeType="withEffect">
                                  <p:stCondLst>
                                    <p:cond delay="60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fltVal val="0"/>
                                          </p:val>
                                        </p:tav>
                                        <p:tav tm="100000">
                                          <p:val>
                                            <p:strVal val="#ppt_w"/>
                                          </p:val>
                                        </p:tav>
                                      </p:tavLst>
                                    </p:anim>
                                    <p:anim calcmode="lin" valueType="num">
                                      <p:cBhvr>
                                        <p:cTn id="17" dur="500" fill="hold"/>
                                        <p:tgtEl>
                                          <p:spTgt spid="32"/>
                                        </p:tgtEl>
                                        <p:attrNameLst>
                                          <p:attrName>ppt_h</p:attrName>
                                        </p:attrNameLst>
                                      </p:cBhvr>
                                      <p:tavLst>
                                        <p:tav tm="0">
                                          <p:val>
                                            <p:fltVal val="0"/>
                                          </p:val>
                                        </p:tav>
                                        <p:tav tm="100000">
                                          <p:val>
                                            <p:strVal val="#ppt_h"/>
                                          </p:val>
                                        </p:tav>
                                      </p:tavLst>
                                    </p:anim>
                                    <p:animEffect transition="in" filter="fade">
                                      <p:cBhvr>
                                        <p:cTn id="18" dur="500"/>
                                        <p:tgtEl>
                                          <p:spTgt spid="32"/>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Effect transition="in" filter="fade">
                                      <p:cBhvr>
                                        <p:cTn id="28" dur="500"/>
                                        <p:tgtEl>
                                          <p:spTgt spid="34"/>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ppt_w</p:attrName>
                                        </p:attrNameLst>
                                      </p:cBhvr>
                                      <p:tavLst>
                                        <p:tav tm="0">
                                          <p:val>
                                            <p:fltVal val="0"/>
                                          </p:val>
                                        </p:tav>
                                        <p:tav tm="100000">
                                          <p:val>
                                            <p:strVal val="#ppt_w"/>
                                          </p:val>
                                        </p:tav>
                                      </p:tavLst>
                                    </p:anim>
                                    <p:anim calcmode="lin" valueType="num">
                                      <p:cBhvr>
                                        <p:cTn id="37" dur="500" fill="hold"/>
                                        <p:tgtEl>
                                          <p:spTgt spid="36"/>
                                        </p:tgtEl>
                                        <p:attrNameLst>
                                          <p:attrName>ppt_h</p:attrName>
                                        </p:attrNameLst>
                                      </p:cBhvr>
                                      <p:tavLst>
                                        <p:tav tm="0">
                                          <p:val>
                                            <p:fltVal val="0"/>
                                          </p:val>
                                        </p:tav>
                                        <p:tav tm="100000">
                                          <p:val>
                                            <p:strVal val="#ppt_h"/>
                                          </p:val>
                                        </p:tav>
                                      </p:tavLst>
                                    </p:anim>
                                    <p:animEffect transition="in" filter="fade">
                                      <p:cBhvr>
                                        <p:cTn id="38" dur="500"/>
                                        <p:tgtEl>
                                          <p:spTgt spid="36"/>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fltVal val="0"/>
                                          </p:val>
                                        </p:tav>
                                        <p:tav tm="100000">
                                          <p:val>
                                            <p:strVal val="#ppt_h"/>
                                          </p:val>
                                        </p:tav>
                                      </p:tavLst>
                                    </p:anim>
                                    <p:animEffect transition="in" filter="fade">
                                      <p:cBhvr>
                                        <p:cTn id="43" dur="500"/>
                                        <p:tgtEl>
                                          <p:spTgt spid="37"/>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p:cTn id="46" dur="500" fill="hold"/>
                                        <p:tgtEl>
                                          <p:spTgt spid="38"/>
                                        </p:tgtEl>
                                        <p:attrNameLst>
                                          <p:attrName>ppt_w</p:attrName>
                                        </p:attrNameLst>
                                      </p:cBhvr>
                                      <p:tavLst>
                                        <p:tav tm="0">
                                          <p:val>
                                            <p:fltVal val="0"/>
                                          </p:val>
                                        </p:tav>
                                        <p:tav tm="100000">
                                          <p:val>
                                            <p:strVal val="#ppt_w"/>
                                          </p:val>
                                        </p:tav>
                                      </p:tavLst>
                                    </p:anim>
                                    <p:anim calcmode="lin" valueType="num">
                                      <p:cBhvr>
                                        <p:cTn id="47" dur="500" fill="hold"/>
                                        <p:tgtEl>
                                          <p:spTgt spid="38"/>
                                        </p:tgtEl>
                                        <p:attrNameLst>
                                          <p:attrName>ppt_h</p:attrName>
                                        </p:attrNameLst>
                                      </p:cBhvr>
                                      <p:tavLst>
                                        <p:tav tm="0">
                                          <p:val>
                                            <p:fltVal val="0"/>
                                          </p:val>
                                        </p:tav>
                                        <p:tav tm="100000">
                                          <p:val>
                                            <p:strVal val="#ppt_h"/>
                                          </p:val>
                                        </p:tav>
                                      </p:tavLst>
                                    </p:anim>
                                    <p:animEffect transition="in" filter="fade">
                                      <p:cBhvr>
                                        <p:cTn id="48" dur="500"/>
                                        <p:tgtEl>
                                          <p:spTgt spid="3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p:cTn id="56" dur="500" fill="hold"/>
                                        <p:tgtEl>
                                          <p:spTgt spid="40"/>
                                        </p:tgtEl>
                                        <p:attrNameLst>
                                          <p:attrName>ppt_w</p:attrName>
                                        </p:attrNameLst>
                                      </p:cBhvr>
                                      <p:tavLst>
                                        <p:tav tm="0">
                                          <p:val>
                                            <p:fltVal val="0"/>
                                          </p:val>
                                        </p:tav>
                                        <p:tav tm="100000">
                                          <p:val>
                                            <p:strVal val="#ppt_w"/>
                                          </p:val>
                                        </p:tav>
                                      </p:tavLst>
                                    </p:anim>
                                    <p:anim calcmode="lin" valueType="num">
                                      <p:cBhvr>
                                        <p:cTn id="57" dur="500" fill="hold"/>
                                        <p:tgtEl>
                                          <p:spTgt spid="40"/>
                                        </p:tgtEl>
                                        <p:attrNameLst>
                                          <p:attrName>ppt_h</p:attrName>
                                        </p:attrNameLst>
                                      </p:cBhvr>
                                      <p:tavLst>
                                        <p:tav tm="0">
                                          <p:val>
                                            <p:fltVal val="0"/>
                                          </p:val>
                                        </p:tav>
                                        <p:tav tm="100000">
                                          <p:val>
                                            <p:strVal val="#ppt_h"/>
                                          </p:val>
                                        </p:tav>
                                      </p:tavLst>
                                    </p:anim>
                                    <p:animEffect transition="in" filter="fade">
                                      <p:cBhvr>
                                        <p:cTn id="58" dur="500"/>
                                        <p:tgtEl>
                                          <p:spTgt spid="40"/>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Effect transition="in" filter="fade">
                                      <p:cBhvr>
                                        <p:cTn id="63" dur="500"/>
                                        <p:tgtEl>
                                          <p:spTgt spid="41"/>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p:cTn id="66" dur="500" fill="hold"/>
                                        <p:tgtEl>
                                          <p:spTgt spid="42"/>
                                        </p:tgtEl>
                                        <p:attrNameLst>
                                          <p:attrName>ppt_w</p:attrName>
                                        </p:attrNameLst>
                                      </p:cBhvr>
                                      <p:tavLst>
                                        <p:tav tm="0">
                                          <p:val>
                                            <p:fltVal val="0"/>
                                          </p:val>
                                        </p:tav>
                                        <p:tav tm="100000">
                                          <p:val>
                                            <p:strVal val="#ppt_w"/>
                                          </p:val>
                                        </p:tav>
                                      </p:tavLst>
                                    </p:anim>
                                    <p:anim calcmode="lin" valueType="num">
                                      <p:cBhvr>
                                        <p:cTn id="67" dur="500" fill="hold"/>
                                        <p:tgtEl>
                                          <p:spTgt spid="42"/>
                                        </p:tgtEl>
                                        <p:attrNameLst>
                                          <p:attrName>ppt_h</p:attrName>
                                        </p:attrNameLst>
                                      </p:cBhvr>
                                      <p:tavLst>
                                        <p:tav tm="0">
                                          <p:val>
                                            <p:fltVal val="0"/>
                                          </p:val>
                                        </p:tav>
                                        <p:tav tm="100000">
                                          <p:val>
                                            <p:strVal val="#ppt_h"/>
                                          </p:val>
                                        </p:tav>
                                      </p:tavLst>
                                    </p:anim>
                                    <p:animEffect transition="in" filter="fade">
                                      <p:cBhvr>
                                        <p:cTn id="68" dur="500"/>
                                        <p:tgtEl>
                                          <p:spTgt spid="42"/>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Effect transition="in" filter="fade">
                                      <p:cBhvr>
                                        <p:cTn id="73" dur="500"/>
                                        <p:tgtEl>
                                          <p:spTgt spid="4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4"/>
                                        </p:tgtEl>
                                        <p:attrNameLst>
                                          <p:attrName>style.visibility</p:attrName>
                                        </p:attrNameLst>
                                      </p:cBhvr>
                                      <p:to>
                                        <p:strVal val="visible"/>
                                      </p:to>
                                    </p:set>
                                    <p:anim calcmode="lin" valueType="num">
                                      <p:cBhvr>
                                        <p:cTn id="76" dur="500" fill="hold"/>
                                        <p:tgtEl>
                                          <p:spTgt spid="44"/>
                                        </p:tgtEl>
                                        <p:attrNameLst>
                                          <p:attrName>ppt_w</p:attrName>
                                        </p:attrNameLst>
                                      </p:cBhvr>
                                      <p:tavLst>
                                        <p:tav tm="0">
                                          <p:val>
                                            <p:fltVal val="0"/>
                                          </p:val>
                                        </p:tav>
                                        <p:tav tm="100000">
                                          <p:val>
                                            <p:strVal val="#ppt_w"/>
                                          </p:val>
                                        </p:tav>
                                      </p:tavLst>
                                    </p:anim>
                                    <p:anim calcmode="lin" valueType="num">
                                      <p:cBhvr>
                                        <p:cTn id="77" dur="500" fill="hold"/>
                                        <p:tgtEl>
                                          <p:spTgt spid="44"/>
                                        </p:tgtEl>
                                        <p:attrNameLst>
                                          <p:attrName>ppt_h</p:attrName>
                                        </p:attrNameLst>
                                      </p:cBhvr>
                                      <p:tavLst>
                                        <p:tav tm="0">
                                          <p:val>
                                            <p:fltVal val="0"/>
                                          </p:val>
                                        </p:tav>
                                        <p:tav tm="100000">
                                          <p:val>
                                            <p:strVal val="#ppt_h"/>
                                          </p:val>
                                        </p:tav>
                                      </p:tavLst>
                                    </p:anim>
                                    <p:animEffect transition="in" filter="fade">
                                      <p:cBhvr>
                                        <p:cTn id="78" dur="500"/>
                                        <p:tgtEl>
                                          <p:spTgt spid="44"/>
                                        </p:tgtEl>
                                      </p:cBhvr>
                                    </p:animEffect>
                                  </p:childTnLst>
                                </p:cTn>
                              </p:par>
                              <p:par>
                                <p:cTn id="79" presetID="2" presetClass="entr" presetSubtype="9"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 calcmode="lin" valueType="num">
                                      <p:cBhvr additive="base">
                                        <p:cTn id="81" dur="500" fill="hold"/>
                                        <p:tgtEl>
                                          <p:spTgt spid="45"/>
                                        </p:tgtEl>
                                        <p:attrNameLst>
                                          <p:attrName>ppt_x</p:attrName>
                                        </p:attrNameLst>
                                      </p:cBhvr>
                                      <p:tavLst>
                                        <p:tav tm="0">
                                          <p:val>
                                            <p:strVal val="0-#ppt_w/2"/>
                                          </p:val>
                                        </p:tav>
                                        <p:tav tm="100000">
                                          <p:val>
                                            <p:strVal val="#ppt_x"/>
                                          </p:val>
                                        </p:tav>
                                      </p:tavLst>
                                    </p:anim>
                                    <p:anim calcmode="lin" valueType="num">
                                      <p:cBhvr additive="base">
                                        <p:cTn id="82" dur="500" fill="hold"/>
                                        <p:tgtEl>
                                          <p:spTgt spid="45"/>
                                        </p:tgtEl>
                                        <p:attrNameLst>
                                          <p:attrName>ppt_y</p:attrName>
                                        </p:attrNameLst>
                                      </p:cBhvr>
                                      <p:tavLst>
                                        <p:tav tm="0">
                                          <p:val>
                                            <p:strVal val="0-#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
                                        </p:tgtEl>
                                        <p:attrNameLst>
                                          <p:attrName>style.visibility</p:attrName>
                                        </p:attrNameLst>
                                      </p:cBhvr>
                                      <p:to>
                                        <p:strVal val="visible"/>
                                      </p:to>
                                    </p:set>
                                    <p:anim calcmode="lin" valueType="num">
                                      <p:cBhvr additive="base">
                                        <p:cTn id="85" dur="500" fill="hold"/>
                                        <p:tgtEl>
                                          <p:spTgt spid="3"/>
                                        </p:tgtEl>
                                        <p:attrNameLst>
                                          <p:attrName>ppt_x</p:attrName>
                                        </p:attrNameLst>
                                      </p:cBhvr>
                                      <p:tavLst>
                                        <p:tav tm="0">
                                          <p:val>
                                            <p:strVal val="#ppt_x"/>
                                          </p:val>
                                        </p:tav>
                                        <p:tav tm="100000">
                                          <p:val>
                                            <p:strVal val="#ppt_x"/>
                                          </p:val>
                                        </p:tav>
                                      </p:tavLst>
                                    </p:anim>
                                    <p:anim calcmode="lin" valueType="num">
                                      <p:cBhvr additive="base">
                                        <p:cTn id="86" dur="500" fill="hold"/>
                                        <p:tgtEl>
                                          <p:spTgt spid="3"/>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13"/>
                                        </p:tgtEl>
                                        <p:attrNameLst>
                                          <p:attrName>style.visibility</p:attrName>
                                        </p:attrNameLst>
                                      </p:cBhvr>
                                      <p:to>
                                        <p:strVal val="visible"/>
                                      </p:to>
                                    </p:set>
                                    <p:anim calcmode="lin" valueType="num">
                                      <p:cBhvr additive="base">
                                        <p:cTn id="89" dur="500" fill="hold"/>
                                        <p:tgtEl>
                                          <p:spTgt spid="13"/>
                                        </p:tgtEl>
                                        <p:attrNameLst>
                                          <p:attrName>ppt_x</p:attrName>
                                        </p:attrNameLst>
                                      </p:cBhvr>
                                      <p:tavLst>
                                        <p:tav tm="0">
                                          <p:val>
                                            <p:strVal val="#ppt_x"/>
                                          </p:val>
                                        </p:tav>
                                        <p:tav tm="100000">
                                          <p:val>
                                            <p:strVal val="#ppt_x"/>
                                          </p:val>
                                        </p:tav>
                                      </p:tavLst>
                                    </p:anim>
                                    <p:anim calcmode="lin" valueType="num">
                                      <p:cBhvr additive="base">
                                        <p:cTn id="90" dur="500" fill="hold"/>
                                        <p:tgtEl>
                                          <p:spTgt spid="13"/>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additive="base">
                                        <p:cTn id="93" dur="500" fill="hold"/>
                                        <p:tgtEl>
                                          <p:spTgt spid="18"/>
                                        </p:tgtEl>
                                        <p:attrNameLst>
                                          <p:attrName>ppt_x</p:attrName>
                                        </p:attrNameLst>
                                      </p:cBhvr>
                                      <p:tavLst>
                                        <p:tav tm="0">
                                          <p:val>
                                            <p:strVal val="#ppt_x"/>
                                          </p:val>
                                        </p:tav>
                                        <p:tav tm="100000">
                                          <p:val>
                                            <p:strVal val="#ppt_x"/>
                                          </p:val>
                                        </p:tav>
                                      </p:tavLst>
                                    </p:anim>
                                    <p:anim calcmode="lin" valueType="num">
                                      <p:cBhvr additive="base">
                                        <p:cTn id="9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13" grpId="0">
        <p:bldAsOne/>
      </p:bldGraphic>
      <p:bldGraphic spid="18" grpId="0">
        <p:bldAsOne/>
      </p:bldGraphic>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AutoShape 3">
            <a:extLst>
              <a:ext uri="{FF2B5EF4-FFF2-40B4-BE49-F238E27FC236}">
                <a16:creationId xmlns="" xmlns:a16="http://schemas.microsoft.com/office/drawing/2014/main" id="{C7244751-DF52-4AE3-9362-D8C7FDC0AE98}"/>
              </a:ext>
            </a:extLst>
          </p:cNvPr>
          <p:cNvSpPr>
            <a:spLocks noChangeAspect="1" noChangeArrowheads="1" noTextEdit="1"/>
          </p:cNvSpPr>
          <p:nvPr/>
        </p:nvSpPr>
        <p:spPr bwMode="auto">
          <a:xfrm>
            <a:off x="1737360" y="3067580"/>
            <a:ext cx="8641080" cy="17279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nvGrpSpPr>
          <p:cNvPr id="28" name="组合 27">
            <a:extLst>
              <a:ext uri="{FF2B5EF4-FFF2-40B4-BE49-F238E27FC236}">
                <a16:creationId xmlns="" xmlns:a16="http://schemas.microsoft.com/office/drawing/2014/main" id="{B155742F-2C16-486D-B906-383BEF2C35EF}"/>
              </a:ext>
            </a:extLst>
          </p:cNvPr>
          <p:cNvGrpSpPr/>
          <p:nvPr/>
        </p:nvGrpSpPr>
        <p:grpSpPr>
          <a:xfrm>
            <a:off x="2056325" y="3145143"/>
            <a:ext cx="7666876" cy="1704363"/>
            <a:chOff x="1214438" y="1733550"/>
            <a:chExt cx="9396413" cy="2179638"/>
          </a:xfrm>
        </p:grpSpPr>
        <p:sp>
          <p:nvSpPr>
            <p:cNvPr id="29" name="Freeform 5">
              <a:extLst>
                <a:ext uri="{FF2B5EF4-FFF2-40B4-BE49-F238E27FC236}">
                  <a16:creationId xmlns="" xmlns:a16="http://schemas.microsoft.com/office/drawing/2014/main" id="{8CDB2DB6-272B-4E99-98A3-028A166C310A}"/>
                </a:ext>
              </a:extLst>
            </p:cNvPr>
            <p:cNvSpPr>
              <a:spLocks/>
            </p:cNvSpPr>
            <p:nvPr/>
          </p:nvSpPr>
          <p:spPr bwMode="auto">
            <a:xfrm>
              <a:off x="1214438" y="2686050"/>
              <a:ext cx="2111375" cy="1227138"/>
            </a:xfrm>
            <a:custGeom>
              <a:avLst/>
              <a:gdLst>
                <a:gd name="T0" fmla="*/ 36 w 71"/>
                <a:gd name="T1" fmla="*/ 40 h 40"/>
                <a:gd name="T2" fmla="*/ 0 w 71"/>
                <a:gd name="T3" fmla="*/ 5 h 40"/>
                <a:gd name="T4" fmla="*/ 5 w 71"/>
                <a:gd name="T5" fmla="*/ 0 h 40"/>
                <a:gd name="T6" fmla="*/ 10 w 71"/>
                <a:gd name="T7" fmla="*/ 5 h 40"/>
                <a:gd name="T8" fmla="*/ 36 w 71"/>
                <a:gd name="T9" fmla="*/ 30 h 40"/>
                <a:gd name="T10" fmla="*/ 61 w 71"/>
                <a:gd name="T11" fmla="*/ 5 h 40"/>
                <a:gd name="T12" fmla="*/ 66 w 71"/>
                <a:gd name="T13" fmla="*/ 0 h 40"/>
                <a:gd name="T14" fmla="*/ 71 w 71"/>
                <a:gd name="T15" fmla="*/ 5 h 40"/>
                <a:gd name="T16" fmla="*/ 36 w 71"/>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40">
                  <a:moveTo>
                    <a:pt x="36" y="40"/>
                  </a:moveTo>
                  <a:cubicBezTo>
                    <a:pt x="16" y="40"/>
                    <a:pt x="0" y="24"/>
                    <a:pt x="0" y="5"/>
                  </a:cubicBezTo>
                  <a:cubicBezTo>
                    <a:pt x="0" y="2"/>
                    <a:pt x="2" y="0"/>
                    <a:pt x="5" y="0"/>
                  </a:cubicBezTo>
                  <a:cubicBezTo>
                    <a:pt x="8" y="0"/>
                    <a:pt x="10" y="2"/>
                    <a:pt x="10" y="5"/>
                  </a:cubicBezTo>
                  <a:cubicBezTo>
                    <a:pt x="10" y="19"/>
                    <a:pt x="22" y="30"/>
                    <a:pt x="36" y="30"/>
                  </a:cubicBezTo>
                  <a:cubicBezTo>
                    <a:pt x="50" y="30"/>
                    <a:pt x="61" y="19"/>
                    <a:pt x="61" y="5"/>
                  </a:cubicBezTo>
                  <a:cubicBezTo>
                    <a:pt x="61" y="2"/>
                    <a:pt x="63" y="0"/>
                    <a:pt x="66" y="0"/>
                  </a:cubicBezTo>
                  <a:cubicBezTo>
                    <a:pt x="69" y="0"/>
                    <a:pt x="71" y="2"/>
                    <a:pt x="71" y="5"/>
                  </a:cubicBezTo>
                  <a:cubicBezTo>
                    <a:pt x="71" y="24"/>
                    <a:pt x="55" y="40"/>
                    <a:pt x="36" y="40"/>
                  </a:cubicBezTo>
                  <a:close/>
                </a:path>
              </a:pathLst>
            </a:custGeom>
            <a:solidFill>
              <a:srgbClr val="C8C2A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0" name="Freeform 6">
              <a:extLst>
                <a:ext uri="{FF2B5EF4-FFF2-40B4-BE49-F238E27FC236}">
                  <a16:creationId xmlns="" xmlns:a16="http://schemas.microsoft.com/office/drawing/2014/main" id="{B7DF9E1F-82DF-4FAF-A029-FEAA581C1900}"/>
                </a:ext>
              </a:extLst>
            </p:cNvPr>
            <p:cNvSpPr>
              <a:spLocks/>
            </p:cNvSpPr>
            <p:nvPr/>
          </p:nvSpPr>
          <p:spPr bwMode="auto">
            <a:xfrm>
              <a:off x="3028950" y="1733550"/>
              <a:ext cx="2111375" cy="1258888"/>
            </a:xfrm>
            <a:custGeom>
              <a:avLst/>
              <a:gdLst>
                <a:gd name="T0" fmla="*/ 66 w 71"/>
                <a:gd name="T1" fmla="*/ 41 h 41"/>
                <a:gd name="T2" fmla="*/ 61 w 71"/>
                <a:gd name="T3" fmla="*/ 36 h 41"/>
                <a:gd name="T4" fmla="*/ 36 w 71"/>
                <a:gd name="T5" fmla="*/ 10 h 41"/>
                <a:gd name="T6" fmla="*/ 10 w 71"/>
                <a:gd name="T7" fmla="*/ 36 h 41"/>
                <a:gd name="T8" fmla="*/ 5 w 71"/>
                <a:gd name="T9" fmla="*/ 41 h 41"/>
                <a:gd name="T10" fmla="*/ 0 w 71"/>
                <a:gd name="T11" fmla="*/ 36 h 41"/>
                <a:gd name="T12" fmla="*/ 36 w 71"/>
                <a:gd name="T13" fmla="*/ 0 h 41"/>
                <a:gd name="T14" fmla="*/ 71 w 71"/>
                <a:gd name="T15" fmla="*/ 36 h 41"/>
                <a:gd name="T16" fmla="*/ 66 w 71"/>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41">
                  <a:moveTo>
                    <a:pt x="66" y="41"/>
                  </a:moveTo>
                  <a:cubicBezTo>
                    <a:pt x="64" y="41"/>
                    <a:pt x="61" y="38"/>
                    <a:pt x="61" y="36"/>
                  </a:cubicBezTo>
                  <a:cubicBezTo>
                    <a:pt x="61" y="22"/>
                    <a:pt x="50" y="10"/>
                    <a:pt x="36" y="10"/>
                  </a:cubicBezTo>
                  <a:cubicBezTo>
                    <a:pt x="22" y="10"/>
                    <a:pt x="10" y="22"/>
                    <a:pt x="10" y="36"/>
                  </a:cubicBezTo>
                  <a:cubicBezTo>
                    <a:pt x="10" y="38"/>
                    <a:pt x="8" y="41"/>
                    <a:pt x="5" y="41"/>
                  </a:cubicBezTo>
                  <a:cubicBezTo>
                    <a:pt x="2" y="41"/>
                    <a:pt x="0" y="38"/>
                    <a:pt x="0" y="36"/>
                  </a:cubicBezTo>
                  <a:cubicBezTo>
                    <a:pt x="0" y="16"/>
                    <a:pt x="16" y="0"/>
                    <a:pt x="36" y="0"/>
                  </a:cubicBezTo>
                  <a:cubicBezTo>
                    <a:pt x="55" y="0"/>
                    <a:pt x="71" y="16"/>
                    <a:pt x="71" y="36"/>
                  </a:cubicBezTo>
                  <a:cubicBezTo>
                    <a:pt x="71" y="38"/>
                    <a:pt x="69" y="41"/>
                    <a:pt x="66" y="41"/>
                  </a:cubicBezTo>
                  <a:close/>
                </a:path>
              </a:pathLst>
            </a:custGeom>
            <a:solidFill>
              <a:srgbClr val="EB751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1" name="Freeform 7">
              <a:extLst>
                <a:ext uri="{FF2B5EF4-FFF2-40B4-BE49-F238E27FC236}">
                  <a16:creationId xmlns="" xmlns:a16="http://schemas.microsoft.com/office/drawing/2014/main" id="{4591851B-C791-4C47-93E8-91DBFE6C0CC1}"/>
                </a:ext>
              </a:extLst>
            </p:cNvPr>
            <p:cNvSpPr>
              <a:spLocks/>
            </p:cNvSpPr>
            <p:nvPr/>
          </p:nvSpPr>
          <p:spPr bwMode="auto">
            <a:xfrm>
              <a:off x="4843463" y="2686050"/>
              <a:ext cx="2139950" cy="1227138"/>
            </a:xfrm>
            <a:custGeom>
              <a:avLst/>
              <a:gdLst>
                <a:gd name="T0" fmla="*/ 36 w 72"/>
                <a:gd name="T1" fmla="*/ 40 h 40"/>
                <a:gd name="T2" fmla="*/ 0 w 72"/>
                <a:gd name="T3" fmla="*/ 5 h 40"/>
                <a:gd name="T4" fmla="*/ 5 w 72"/>
                <a:gd name="T5" fmla="*/ 0 h 40"/>
                <a:gd name="T6" fmla="*/ 10 w 72"/>
                <a:gd name="T7" fmla="*/ 5 h 40"/>
                <a:gd name="T8" fmla="*/ 36 w 72"/>
                <a:gd name="T9" fmla="*/ 30 h 40"/>
                <a:gd name="T10" fmla="*/ 62 w 72"/>
                <a:gd name="T11" fmla="*/ 5 h 40"/>
                <a:gd name="T12" fmla="*/ 67 w 72"/>
                <a:gd name="T13" fmla="*/ 0 h 40"/>
                <a:gd name="T14" fmla="*/ 72 w 72"/>
                <a:gd name="T15" fmla="*/ 5 h 40"/>
                <a:gd name="T16" fmla="*/ 36 w 72"/>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40">
                  <a:moveTo>
                    <a:pt x="36" y="40"/>
                  </a:moveTo>
                  <a:cubicBezTo>
                    <a:pt x="16" y="40"/>
                    <a:pt x="0" y="24"/>
                    <a:pt x="0" y="5"/>
                  </a:cubicBezTo>
                  <a:cubicBezTo>
                    <a:pt x="0" y="2"/>
                    <a:pt x="3" y="0"/>
                    <a:pt x="5" y="0"/>
                  </a:cubicBezTo>
                  <a:cubicBezTo>
                    <a:pt x="8" y="0"/>
                    <a:pt x="10" y="2"/>
                    <a:pt x="10" y="5"/>
                  </a:cubicBezTo>
                  <a:cubicBezTo>
                    <a:pt x="10" y="19"/>
                    <a:pt x="22" y="30"/>
                    <a:pt x="36" y="30"/>
                  </a:cubicBezTo>
                  <a:cubicBezTo>
                    <a:pt x="50" y="30"/>
                    <a:pt x="62" y="19"/>
                    <a:pt x="62" y="5"/>
                  </a:cubicBezTo>
                  <a:cubicBezTo>
                    <a:pt x="62" y="2"/>
                    <a:pt x="64" y="0"/>
                    <a:pt x="67" y="0"/>
                  </a:cubicBezTo>
                  <a:cubicBezTo>
                    <a:pt x="69" y="0"/>
                    <a:pt x="72" y="2"/>
                    <a:pt x="72" y="5"/>
                  </a:cubicBezTo>
                  <a:cubicBezTo>
                    <a:pt x="72" y="24"/>
                    <a:pt x="56" y="40"/>
                    <a:pt x="36" y="40"/>
                  </a:cubicBezTo>
                  <a:close/>
                </a:path>
              </a:pathLst>
            </a:custGeom>
            <a:solidFill>
              <a:srgbClr val="C8C2A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2" name="Freeform 8">
              <a:extLst>
                <a:ext uri="{FF2B5EF4-FFF2-40B4-BE49-F238E27FC236}">
                  <a16:creationId xmlns="" xmlns:a16="http://schemas.microsoft.com/office/drawing/2014/main" id="{AED99772-1FB3-47B2-9B1A-5CA4681FC992}"/>
                </a:ext>
              </a:extLst>
            </p:cNvPr>
            <p:cNvSpPr>
              <a:spLocks/>
            </p:cNvSpPr>
            <p:nvPr/>
          </p:nvSpPr>
          <p:spPr bwMode="auto">
            <a:xfrm>
              <a:off x="6686550" y="1733550"/>
              <a:ext cx="2111375" cy="1258888"/>
            </a:xfrm>
            <a:custGeom>
              <a:avLst/>
              <a:gdLst>
                <a:gd name="T0" fmla="*/ 66 w 71"/>
                <a:gd name="T1" fmla="*/ 41 h 41"/>
                <a:gd name="T2" fmla="*/ 61 w 71"/>
                <a:gd name="T3" fmla="*/ 36 h 41"/>
                <a:gd name="T4" fmla="*/ 35 w 71"/>
                <a:gd name="T5" fmla="*/ 10 h 41"/>
                <a:gd name="T6" fmla="*/ 10 w 71"/>
                <a:gd name="T7" fmla="*/ 36 h 41"/>
                <a:gd name="T8" fmla="*/ 5 w 71"/>
                <a:gd name="T9" fmla="*/ 41 h 41"/>
                <a:gd name="T10" fmla="*/ 0 w 71"/>
                <a:gd name="T11" fmla="*/ 36 h 41"/>
                <a:gd name="T12" fmla="*/ 35 w 71"/>
                <a:gd name="T13" fmla="*/ 0 h 41"/>
                <a:gd name="T14" fmla="*/ 71 w 71"/>
                <a:gd name="T15" fmla="*/ 36 h 41"/>
                <a:gd name="T16" fmla="*/ 66 w 71"/>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41">
                  <a:moveTo>
                    <a:pt x="66" y="41"/>
                  </a:moveTo>
                  <a:cubicBezTo>
                    <a:pt x="63" y="41"/>
                    <a:pt x="61" y="38"/>
                    <a:pt x="61" y="36"/>
                  </a:cubicBezTo>
                  <a:cubicBezTo>
                    <a:pt x="61" y="22"/>
                    <a:pt x="49" y="10"/>
                    <a:pt x="35" y="10"/>
                  </a:cubicBezTo>
                  <a:cubicBezTo>
                    <a:pt x="21" y="10"/>
                    <a:pt x="10" y="22"/>
                    <a:pt x="10" y="36"/>
                  </a:cubicBezTo>
                  <a:cubicBezTo>
                    <a:pt x="10" y="38"/>
                    <a:pt x="7" y="41"/>
                    <a:pt x="5" y="41"/>
                  </a:cubicBezTo>
                  <a:cubicBezTo>
                    <a:pt x="2" y="41"/>
                    <a:pt x="0" y="38"/>
                    <a:pt x="0" y="36"/>
                  </a:cubicBezTo>
                  <a:cubicBezTo>
                    <a:pt x="0" y="16"/>
                    <a:pt x="16" y="0"/>
                    <a:pt x="35" y="0"/>
                  </a:cubicBezTo>
                  <a:cubicBezTo>
                    <a:pt x="55" y="0"/>
                    <a:pt x="71" y="16"/>
                    <a:pt x="71" y="36"/>
                  </a:cubicBezTo>
                  <a:cubicBezTo>
                    <a:pt x="71" y="38"/>
                    <a:pt x="68" y="41"/>
                    <a:pt x="66" y="41"/>
                  </a:cubicBezTo>
                  <a:close/>
                </a:path>
              </a:pathLst>
            </a:custGeom>
            <a:solidFill>
              <a:srgbClr val="EB751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3" name="Freeform 9">
              <a:extLst>
                <a:ext uri="{FF2B5EF4-FFF2-40B4-BE49-F238E27FC236}">
                  <a16:creationId xmlns="" xmlns:a16="http://schemas.microsoft.com/office/drawing/2014/main" id="{515C9718-A535-49E9-9106-9BD5D4B8BF1D}"/>
                </a:ext>
              </a:extLst>
            </p:cNvPr>
            <p:cNvSpPr>
              <a:spLocks/>
            </p:cNvSpPr>
            <p:nvPr/>
          </p:nvSpPr>
          <p:spPr bwMode="auto">
            <a:xfrm>
              <a:off x="8501063" y="2686050"/>
              <a:ext cx="2109788" cy="1227138"/>
            </a:xfrm>
            <a:custGeom>
              <a:avLst/>
              <a:gdLst>
                <a:gd name="T0" fmla="*/ 35 w 71"/>
                <a:gd name="T1" fmla="*/ 40 h 40"/>
                <a:gd name="T2" fmla="*/ 0 w 71"/>
                <a:gd name="T3" fmla="*/ 5 h 40"/>
                <a:gd name="T4" fmla="*/ 5 w 71"/>
                <a:gd name="T5" fmla="*/ 0 h 40"/>
                <a:gd name="T6" fmla="*/ 10 w 71"/>
                <a:gd name="T7" fmla="*/ 5 h 40"/>
                <a:gd name="T8" fmla="*/ 35 w 71"/>
                <a:gd name="T9" fmla="*/ 30 h 40"/>
                <a:gd name="T10" fmla="*/ 61 w 71"/>
                <a:gd name="T11" fmla="*/ 5 h 40"/>
                <a:gd name="T12" fmla="*/ 66 w 71"/>
                <a:gd name="T13" fmla="*/ 0 h 40"/>
                <a:gd name="T14" fmla="*/ 71 w 71"/>
                <a:gd name="T15" fmla="*/ 5 h 40"/>
                <a:gd name="T16" fmla="*/ 35 w 71"/>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40">
                  <a:moveTo>
                    <a:pt x="35" y="40"/>
                  </a:moveTo>
                  <a:cubicBezTo>
                    <a:pt x="16" y="40"/>
                    <a:pt x="0" y="24"/>
                    <a:pt x="0" y="5"/>
                  </a:cubicBezTo>
                  <a:cubicBezTo>
                    <a:pt x="0" y="2"/>
                    <a:pt x="2" y="0"/>
                    <a:pt x="5" y="0"/>
                  </a:cubicBezTo>
                  <a:cubicBezTo>
                    <a:pt x="7" y="0"/>
                    <a:pt x="10" y="2"/>
                    <a:pt x="10" y="5"/>
                  </a:cubicBezTo>
                  <a:cubicBezTo>
                    <a:pt x="10" y="19"/>
                    <a:pt x="21" y="30"/>
                    <a:pt x="35" y="30"/>
                  </a:cubicBezTo>
                  <a:cubicBezTo>
                    <a:pt x="49" y="30"/>
                    <a:pt x="61" y="19"/>
                    <a:pt x="61" y="5"/>
                  </a:cubicBezTo>
                  <a:cubicBezTo>
                    <a:pt x="61" y="2"/>
                    <a:pt x="63" y="0"/>
                    <a:pt x="66" y="0"/>
                  </a:cubicBezTo>
                  <a:cubicBezTo>
                    <a:pt x="69" y="0"/>
                    <a:pt x="71" y="2"/>
                    <a:pt x="71" y="5"/>
                  </a:cubicBezTo>
                  <a:cubicBezTo>
                    <a:pt x="71" y="24"/>
                    <a:pt x="55" y="40"/>
                    <a:pt x="35" y="40"/>
                  </a:cubicBezTo>
                  <a:close/>
                </a:path>
              </a:pathLst>
            </a:custGeom>
            <a:solidFill>
              <a:srgbClr val="C8C2A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nvGrpSpPr>
          <p:cNvPr id="34" name="组合 33">
            <a:extLst>
              <a:ext uri="{FF2B5EF4-FFF2-40B4-BE49-F238E27FC236}">
                <a16:creationId xmlns="" xmlns:a16="http://schemas.microsoft.com/office/drawing/2014/main" id="{9341F25C-1CAD-441D-9E39-E6D3D5EEE027}"/>
              </a:ext>
            </a:extLst>
          </p:cNvPr>
          <p:cNvGrpSpPr/>
          <p:nvPr/>
        </p:nvGrpSpPr>
        <p:grpSpPr>
          <a:xfrm>
            <a:off x="2060353" y="3099493"/>
            <a:ext cx="7666876" cy="1704363"/>
            <a:chOff x="1214438" y="1733550"/>
            <a:chExt cx="9396413" cy="2179638"/>
          </a:xfrm>
        </p:grpSpPr>
        <p:sp>
          <p:nvSpPr>
            <p:cNvPr id="35" name="Freeform 10">
              <a:extLst>
                <a:ext uri="{FF2B5EF4-FFF2-40B4-BE49-F238E27FC236}">
                  <a16:creationId xmlns="" xmlns:a16="http://schemas.microsoft.com/office/drawing/2014/main" id="{780C6CCD-B7F5-4C03-8324-F448CBC50C36}"/>
                </a:ext>
              </a:extLst>
            </p:cNvPr>
            <p:cNvSpPr>
              <a:spLocks/>
            </p:cNvSpPr>
            <p:nvPr/>
          </p:nvSpPr>
          <p:spPr bwMode="auto">
            <a:xfrm>
              <a:off x="8501063" y="1733550"/>
              <a:ext cx="2109788" cy="1258888"/>
            </a:xfrm>
            <a:custGeom>
              <a:avLst/>
              <a:gdLst>
                <a:gd name="T0" fmla="*/ 66 w 71"/>
                <a:gd name="T1" fmla="*/ 41 h 41"/>
                <a:gd name="T2" fmla="*/ 61 w 71"/>
                <a:gd name="T3" fmla="*/ 36 h 41"/>
                <a:gd name="T4" fmla="*/ 35 w 71"/>
                <a:gd name="T5" fmla="*/ 10 h 41"/>
                <a:gd name="T6" fmla="*/ 10 w 71"/>
                <a:gd name="T7" fmla="*/ 36 h 41"/>
                <a:gd name="T8" fmla="*/ 5 w 71"/>
                <a:gd name="T9" fmla="*/ 41 h 41"/>
                <a:gd name="T10" fmla="*/ 0 w 71"/>
                <a:gd name="T11" fmla="*/ 36 h 41"/>
                <a:gd name="T12" fmla="*/ 35 w 71"/>
                <a:gd name="T13" fmla="*/ 0 h 41"/>
                <a:gd name="T14" fmla="*/ 71 w 71"/>
                <a:gd name="T15" fmla="*/ 36 h 41"/>
                <a:gd name="T16" fmla="*/ 66 w 71"/>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41">
                  <a:moveTo>
                    <a:pt x="66" y="41"/>
                  </a:moveTo>
                  <a:cubicBezTo>
                    <a:pt x="63" y="41"/>
                    <a:pt x="61" y="38"/>
                    <a:pt x="61" y="36"/>
                  </a:cubicBezTo>
                  <a:cubicBezTo>
                    <a:pt x="61" y="22"/>
                    <a:pt x="49" y="10"/>
                    <a:pt x="35" y="10"/>
                  </a:cubicBezTo>
                  <a:cubicBezTo>
                    <a:pt x="21" y="10"/>
                    <a:pt x="10" y="22"/>
                    <a:pt x="10" y="36"/>
                  </a:cubicBezTo>
                  <a:cubicBezTo>
                    <a:pt x="10" y="38"/>
                    <a:pt x="7" y="41"/>
                    <a:pt x="5" y="41"/>
                  </a:cubicBezTo>
                  <a:cubicBezTo>
                    <a:pt x="2" y="41"/>
                    <a:pt x="0" y="38"/>
                    <a:pt x="0" y="36"/>
                  </a:cubicBezTo>
                  <a:cubicBezTo>
                    <a:pt x="0" y="16"/>
                    <a:pt x="16" y="0"/>
                    <a:pt x="35" y="0"/>
                  </a:cubicBezTo>
                  <a:cubicBezTo>
                    <a:pt x="55" y="0"/>
                    <a:pt x="71" y="16"/>
                    <a:pt x="71" y="36"/>
                  </a:cubicBezTo>
                  <a:cubicBezTo>
                    <a:pt x="71" y="38"/>
                    <a:pt x="69" y="41"/>
                    <a:pt x="66" y="41"/>
                  </a:cubicBezTo>
                  <a:close/>
                </a:path>
              </a:pathLst>
            </a:custGeom>
            <a:solidFill>
              <a:srgbClr val="76AFA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6" name="Freeform 11">
              <a:extLst>
                <a:ext uri="{FF2B5EF4-FFF2-40B4-BE49-F238E27FC236}">
                  <a16:creationId xmlns="" xmlns:a16="http://schemas.microsoft.com/office/drawing/2014/main" id="{50087559-E8E3-4A12-B281-D37E6018DD51}"/>
                </a:ext>
              </a:extLst>
            </p:cNvPr>
            <p:cNvSpPr>
              <a:spLocks/>
            </p:cNvSpPr>
            <p:nvPr/>
          </p:nvSpPr>
          <p:spPr bwMode="auto">
            <a:xfrm>
              <a:off x="6686550" y="2686050"/>
              <a:ext cx="2111375" cy="1227138"/>
            </a:xfrm>
            <a:custGeom>
              <a:avLst/>
              <a:gdLst>
                <a:gd name="T0" fmla="*/ 35 w 71"/>
                <a:gd name="T1" fmla="*/ 40 h 40"/>
                <a:gd name="T2" fmla="*/ 0 w 71"/>
                <a:gd name="T3" fmla="*/ 5 h 40"/>
                <a:gd name="T4" fmla="*/ 5 w 71"/>
                <a:gd name="T5" fmla="*/ 0 h 40"/>
                <a:gd name="T6" fmla="*/ 10 w 71"/>
                <a:gd name="T7" fmla="*/ 5 h 40"/>
                <a:gd name="T8" fmla="*/ 35 w 71"/>
                <a:gd name="T9" fmla="*/ 30 h 40"/>
                <a:gd name="T10" fmla="*/ 61 w 71"/>
                <a:gd name="T11" fmla="*/ 5 h 40"/>
                <a:gd name="T12" fmla="*/ 66 w 71"/>
                <a:gd name="T13" fmla="*/ 0 h 40"/>
                <a:gd name="T14" fmla="*/ 71 w 71"/>
                <a:gd name="T15" fmla="*/ 5 h 40"/>
                <a:gd name="T16" fmla="*/ 35 w 71"/>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40">
                  <a:moveTo>
                    <a:pt x="35" y="40"/>
                  </a:moveTo>
                  <a:cubicBezTo>
                    <a:pt x="16" y="40"/>
                    <a:pt x="0" y="24"/>
                    <a:pt x="0" y="5"/>
                  </a:cubicBezTo>
                  <a:cubicBezTo>
                    <a:pt x="0" y="2"/>
                    <a:pt x="2" y="0"/>
                    <a:pt x="5" y="0"/>
                  </a:cubicBezTo>
                  <a:cubicBezTo>
                    <a:pt x="7" y="0"/>
                    <a:pt x="10" y="2"/>
                    <a:pt x="10" y="5"/>
                  </a:cubicBezTo>
                  <a:cubicBezTo>
                    <a:pt x="10" y="19"/>
                    <a:pt x="21" y="30"/>
                    <a:pt x="35" y="30"/>
                  </a:cubicBezTo>
                  <a:cubicBezTo>
                    <a:pt x="49" y="30"/>
                    <a:pt x="61" y="19"/>
                    <a:pt x="61" y="5"/>
                  </a:cubicBezTo>
                  <a:cubicBezTo>
                    <a:pt x="61" y="2"/>
                    <a:pt x="63" y="0"/>
                    <a:pt x="66" y="0"/>
                  </a:cubicBezTo>
                  <a:cubicBezTo>
                    <a:pt x="68" y="0"/>
                    <a:pt x="71" y="2"/>
                    <a:pt x="71" y="5"/>
                  </a:cubicBezTo>
                  <a:cubicBezTo>
                    <a:pt x="71" y="24"/>
                    <a:pt x="55" y="40"/>
                    <a:pt x="35" y="40"/>
                  </a:cubicBezTo>
                  <a:close/>
                </a:path>
              </a:pathLst>
            </a:custGeom>
            <a:solidFill>
              <a:srgbClr val="FFC53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7" name="Freeform 12">
              <a:extLst>
                <a:ext uri="{FF2B5EF4-FFF2-40B4-BE49-F238E27FC236}">
                  <a16:creationId xmlns="" xmlns:a16="http://schemas.microsoft.com/office/drawing/2014/main" id="{08BC3F54-A254-40E6-9F56-41DEF4E6550F}"/>
                </a:ext>
              </a:extLst>
            </p:cNvPr>
            <p:cNvSpPr>
              <a:spLocks/>
            </p:cNvSpPr>
            <p:nvPr/>
          </p:nvSpPr>
          <p:spPr bwMode="auto">
            <a:xfrm>
              <a:off x="4843463" y="1733550"/>
              <a:ext cx="2139950" cy="1258888"/>
            </a:xfrm>
            <a:custGeom>
              <a:avLst/>
              <a:gdLst>
                <a:gd name="T0" fmla="*/ 67 w 72"/>
                <a:gd name="T1" fmla="*/ 41 h 41"/>
                <a:gd name="T2" fmla="*/ 62 w 72"/>
                <a:gd name="T3" fmla="*/ 36 h 41"/>
                <a:gd name="T4" fmla="*/ 36 w 72"/>
                <a:gd name="T5" fmla="*/ 10 h 41"/>
                <a:gd name="T6" fmla="*/ 10 w 72"/>
                <a:gd name="T7" fmla="*/ 36 h 41"/>
                <a:gd name="T8" fmla="*/ 5 w 72"/>
                <a:gd name="T9" fmla="*/ 41 h 41"/>
                <a:gd name="T10" fmla="*/ 0 w 72"/>
                <a:gd name="T11" fmla="*/ 36 h 41"/>
                <a:gd name="T12" fmla="*/ 36 w 72"/>
                <a:gd name="T13" fmla="*/ 0 h 41"/>
                <a:gd name="T14" fmla="*/ 72 w 72"/>
                <a:gd name="T15" fmla="*/ 36 h 41"/>
                <a:gd name="T16" fmla="*/ 67 w 72"/>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41">
                  <a:moveTo>
                    <a:pt x="67" y="41"/>
                  </a:moveTo>
                  <a:cubicBezTo>
                    <a:pt x="64" y="41"/>
                    <a:pt x="62" y="38"/>
                    <a:pt x="62" y="36"/>
                  </a:cubicBezTo>
                  <a:cubicBezTo>
                    <a:pt x="62" y="22"/>
                    <a:pt x="50" y="10"/>
                    <a:pt x="36" y="10"/>
                  </a:cubicBezTo>
                  <a:cubicBezTo>
                    <a:pt x="22" y="10"/>
                    <a:pt x="10" y="22"/>
                    <a:pt x="10" y="36"/>
                  </a:cubicBezTo>
                  <a:cubicBezTo>
                    <a:pt x="10" y="38"/>
                    <a:pt x="8" y="41"/>
                    <a:pt x="5" y="41"/>
                  </a:cubicBezTo>
                  <a:cubicBezTo>
                    <a:pt x="3" y="41"/>
                    <a:pt x="0" y="38"/>
                    <a:pt x="0" y="36"/>
                  </a:cubicBezTo>
                  <a:cubicBezTo>
                    <a:pt x="0" y="16"/>
                    <a:pt x="16" y="0"/>
                    <a:pt x="36" y="0"/>
                  </a:cubicBezTo>
                  <a:cubicBezTo>
                    <a:pt x="56" y="0"/>
                    <a:pt x="72" y="16"/>
                    <a:pt x="72" y="36"/>
                  </a:cubicBezTo>
                  <a:cubicBezTo>
                    <a:pt x="72" y="38"/>
                    <a:pt x="69" y="41"/>
                    <a:pt x="67" y="41"/>
                  </a:cubicBezTo>
                  <a:close/>
                </a:path>
              </a:pathLst>
            </a:custGeom>
            <a:solidFill>
              <a:srgbClr val="76AFA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8" name="Freeform 13">
              <a:extLst>
                <a:ext uri="{FF2B5EF4-FFF2-40B4-BE49-F238E27FC236}">
                  <a16:creationId xmlns="" xmlns:a16="http://schemas.microsoft.com/office/drawing/2014/main" id="{6DA2200F-C668-4CF8-B4C5-0C3C3088A8E5}"/>
                </a:ext>
              </a:extLst>
            </p:cNvPr>
            <p:cNvSpPr>
              <a:spLocks/>
            </p:cNvSpPr>
            <p:nvPr/>
          </p:nvSpPr>
          <p:spPr bwMode="auto">
            <a:xfrm>
              <a:off x="3028950" y="2686050"/>
              <a:ext cx="2111375" cy="1227138"/>
            </a:xfrm>
            <a:custGeom>
              <a:avLst/>
              <a:gdLst>
                <a:gd name="T0" fmla="*/ 36 w 71"/>
                <a:gd name="T1" fmla="*/ 40 h 40"/>
                <a:gd name="T2" fmla="*/ 0 w 71"/>
                <a:gd name="T3" fmla="*/ 5 h 40"/>
                <a:gd name="T4" fmla="*/ 5 w 71"/>
                <a:gd name="T5" fmla="*/ 0 h 40"/>
                <a:gd name="T6" fmla="*/ 10 w 71"/>
                <a:gd name="T7" fmla="*/ 5 h 40"/>
                <a:gd name="T8" fmla="*/ 36 w 71"/>
                <a:gd name="T9" fmla="*/ 30 h 40"/>
                <a:gd name="T10" fmla="*/ 61 w 71"/>
                <a:gd name="T11" fmla="*/ 5 h 40"/>
                <a:gd name="T12" fmla="*/ 66 w 71"/>
                <a:gd name="T13" fmla="*/ 0 h 40"/>
                <a:gd name="T14" fmla="*/ 71 w 71"/>
                <a:gd name="T15" fmla="*/ 5 h 40"/>
                <a:gd name="T16" fmla="*/ 36 w 71"/>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40">
                  <a:moveTo>
                    <a:pt x="36" y="40"/>
                  </a:moveTo>
                  <a:cubicBezTo>
                    <a:pt x="16" y="40"/>
                    <a:pt x="0" y="24"/>
                    <a:pt x="0" y="5"/>
                  </a:cubicBezTo>
                  <a:cubicBezTo>
                    <a:pt x="0" y="2"/>
                    <a:pt x="2" y="0"/>
                    <a:pt x="5" y="0"/>
                  </a:cubicBezTo>
                  <a:cubicBezTo>
                    <a:pt x="8" y="0"/>
                    <a:pt x="10" y="2"/>
                    <a:pt x="10" y="5"/>
                  </a:cubicBezTo>
                  <a:cubicBezTo>
                    <a:pt x="10" y="19"/>
                    <a:pt x="22" y="30"/>
                    <a:pt x="36" y="30"/>
                  </a:cubicBezTo>
                  <a:cubicBezTo>
                    <a:pt x="50" y="30"/>
                    <a:pt x="61" y="19"/>
                    <a:pt x="61" y="5"/>
                  </a:cubicBezTo>
                  <a:cubicBezTo>
                    <a:pt x="61" y="2"/>
                    <a:pt x="64" y="0"/>
                    <a:pt x="66" y="0"/>
                  </a:cubicBezTo>
                  <a:cubicBezTo>
                    <a:pt x="69" y="0"/>
                    <a:pt x="71" y="2"/>
                    <a:pt x="71" y="5"/>
                  </a:cubicBezTo>
                  <a:cubicBezTo>
                    <a:pt x="71" y="24"/>
                    <a:pt x="55" y="40"/>
                    <a:pt x="36" y="40"/>
                  </a:cubicBezTo>
                  <a:close/>
                </a:path>
              </a:pathLst>
            </a:custGeom>
            <a:solidFill>
              <a:srgbClr val="FFC53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9" name="Freeform 14">
              <a:extLst>
                <a:ext uri="{FF2B5EF4-FFF2-40B4-BE49-F238E27FC236}">
                  <a16:creationId xmlns="" xmlns:a16="http://schemas.microsoft.com/office/drawing/2014/main" id="{E7E52420-C104-47F0-B87A-71ABADBE6E73}"/>
                </a:ext>
              </a:extLst>
            </p:cNvPr>
            <p:cNvSpPr>
              <a:spLocks/>
            </p:cNvSpPr>
            <p:nvPr/>
          </p:nvSpPr>
          <p:spPr bwMode="auto">
            <a:xfrm>
              <a:off x="1214438" y="1733550"/>
              <a:ext cx="2111375" cy="1258888"/>
            </a:xfrm>
            <a:custGeom>
              <a:avLst/>
              <a:gdLst>
                <a:gd name="T0" fmla="*/ 66 w 71"/>
                <a:gd name="T1" fmla="*/ 41 h 41"/>
                <a:gd name="T2" fmla="*/ 61 w 71"/>
                <a:gd name="T3" fmla="*/ 36 h 41"/>
                <a:gd name="T4" fmla="*/ 36 w 71"/>
                <a:gd name="T5" fmla="*/ 10 h 41"/>
                <a:gd name="T6" fmla="*/ 10 w 71"/>
                <a:gd name="T7" fmla="*/ 36 h 41"/>
                <a:gd name="T8" fmla="*/ 5 w 71"/>
                <a:gd name="T9" fmla="*/ 41 h 41"/>
                <a:gd name="T10" fmla="*/ 0 w 71"/>
                <a:gd name="T11" fmla="*/ 36 h 41"/>
                <a:gd name="T12" fmla="*/ 36 w 71"/>
                <a:gd name="T13" fmla="*/ 0 h 41"/>
                <a:gd name="T14" fmla="*/ 71 w 71"/>
                <a:gd name="T15" fmla="*/ 36 h 41"/>
                <a:gd name="T16" fmla="*/ 66 w 71"/>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41">
                  <a:moveTo>
                    <a:pt x="66" y="41"/>
                  </a:moveTo>
                  <a:cubicBezTo>
                    <a:pt x="63" y="41"/>
                    <a:pt x="61" y="38"/>
                    <a:pt x="61" y="36"/>
                  </a:cubicBezTo>
                  <a:cubicBezTo>
                    <a:pt x="61" y="22"/>
                    <a:pt x="50" y="10"/>
                    <a:pt x="36" y="10"/>
                  </a:cubicBezTo>
                  <a:cubicBezTo>
                    <a:pt x="22" y="10"/>
                    <a:pt x="10" y="22"/>
                    <a:pt x="10" y="36"/>
                  </a:cubicBezTo>
                  <a:cubicBezTo>
                    <a:pt x="10" y="38"/>
                    <a:pt x="8" y="41"/>
                    <a:pt x="5" y="41"/>
                  </a:cubicBezTo>
                  <a:cubicBezTo>
                    <a:pt x="2" y="41"/>
                    <a:pt x="0" y="38"/>
                    <a:pt x="0" y="36"/>
                  </a:cubicBezTo>
                  <a:cubicBezTo>
                    <a:pt x="0" y="16"/>
                    <a:pt x="16" y="0"/>
                    <a:pt x="36" y="0"/>
                  </a:cubicBezTo>
                  <a:cubicBezTo>
                    <a:pt x="55" y="0"/>
                    <a:pt x="71" y="16"/>
                    <a:pt x="71" y="36"/>
                  </a:cubicBezTo>
                  <a:cubicBezTo>
                    <a:pt x="71" y="38"/>
                    <a:pt x="69" y="41"/>
                    <a:pt x="66" y="41"/>
                  </a:cubicBezTo>
                  <a:close/>
                </a:path>
              </a:pathLst>
            </a:custGeom>
            <a:solidFill>
              <a:srgbClr val="76AFA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40" name="文本框 39">
            <a:extLst>
              <a:ext uri="{FF2B5EF4-FFF2-40B4-BE49-F238E27FC236}">
                <a16:creationId xmlns="" xmlns:a16="http://schemas.microsoft.com/office/drawing/2014/main" id="{DFC03106-1A32-43B7-B3AE-B726F66262E7}"/>
              </a:ext>
            </a:extLst>
          </p:cNvPr>
          <p:cNvSpPr txBox="1"/>
          <p:nvPr/>
        </p:nvSpPr>
        <p:spPr>
          <a:xfrm>
            <a:off x="2595204" y="3668747"/>
            <a:ext cx="653046" cy="461665"/>
          </a:xfrm>
          <a:prstGeom prst="rect">
            <a:avLst/>
          </a:prstGeom>
          <a:noFill/>
        </p:spPr>
        <p:txBody>
          <a:bodyPr wrap="square" rtlCol="0">
            <a:spAutoFit/>
          </a:bodyPr>
          <a:lstStyle/>
          <a:p>
            <a:r>
              <a:rPr lang="en-US" altLang="zh-CN" sz="2400" b="1"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文本框 40">
            <a:extLst>
              <a:ext uri="{FF2B5EF4-FFF2-40B4-BE49-F238E27FC236}">
                <a16:creationId xmlns="" xmlns:a16="http://schemas.microsoft.com/office/drawing/2014/main" id="{04D4DF8A-F3FF-411C-B95A-F0DE21AF68C8}"/>
              </a:ext>
            </a:extLst>
          </p:cNvPr>
          <p:cNvSpPr txBox="1"/>
          <p:nvPr/>
        </p:nvSpPr>
        <p:spPr>
          <a:xfrm>
            <a:off x="4072297" y="3700111"/>
            <a:ext cx="671654" cy="461665"/>
          </a:xfrm>
          <a:prstGeom prst="rect">
            <a:avLst/>
          </a:prstGeom>
          <a:noFill/>
        </p:spPr>
        <p:txBody>
          <a:bodyPr wrap="square" rtlCol="0">
            <a:spAutoFit/>
          </a:bodyPr>
          <a:lstStyle/>
          <a:p>
            <a:r>
              <a:rPr lang="en-US" altLang="zh-CN" sz="2400" b="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 xmlns:a16="http://schemas.microsoft.com/office/drawing/2014/main" id="{4106ECF1-4AEE-4593-B149-A9C879359259}"/>
              </a:ext>
            </a:extLst>
          </p:cNvPr>
          <p:cNvSpPr txBox="1"/>
          <p:nvPr/>
        </p:nvSpPr>
        <p:spPr>
          <a:xfrm>
            <a:off x="5537964" y="3766492"/>
            <a:ext cx="712948" cy="461665"/>
          </a:xfrm>
          <a:prstGeom prst="rect">
            <a:avLst/>
          </a:prstGeom>
          <a:noFill/>
        </p:spPr>
        <p:txBody>
          <a:bodyPr wrap="square" rtlCol="0">
            <a:spAutoFit/>
          </a:bodyPr>
          <a:lstStyle/>
          <a:p>
            <a:r>
              <a:rPr lang="en-US" altLang="zh-CN" sz="2400" b="1"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 xmlns:a16="http://schemas.microsoft.com/office/drawing/2014/main" id="{299DD043-D363-4E40-B66C-99A63705CF28}"/>
              </a:ext>
            </a:extLst>
          </p:cNvPr>
          <p:cNvSpPr txBox="1"/>
          <p:nvPr/>
        </p:nvSpPr>
        <p:spPr>
          <a:xfrm>
            <a:off x="7081457" y="3766491"/>
            <a:ext cx="671938" cy="461665"/>
          </a:xfrm>
          <a:prstGeom prst="rect">
            <a:avLst/>
          </a:prstGeom>
          <a:noFill/>
        </p:spPr>
        <p:txBody>
          <a:bodyPr wrap="square" rtlCol="0">
            <a:spAutoFit/>
          </a:bodyPr>
          <a:lstStyle/>
          <a:p>
            <a:r>
              <a:rPr lang="en-US" altLang="zh-CN" sz="2400" b="1"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6CED0C3C-F318-4891-9023-BD5AF1E6EA9E}"/>
              </a:ext>
            </a:extLst>
          </p:cNvPr>
          <p:cNvSpPr txBox="1"/>
          <p:nvPr/>
        </p:nvSpPr>
        <p:spPr>
          <a:xfrm>
            <a:off x="8606148" y="3755155"/>
            <a:ext cx="561655" cy="461665"/>
          </a:xfrm>
          <a:prstGeom prst="rect">
            <a:avLst/>
          </a:prstGeom>
          <a:noFill/>
        </p:spPr>
        <p:txBody>
          <a:bodyPr wrap="square" rtlCol="0">
            <a:spAutoFit/>
          </a:bodyPr>
          <a:lstStyle/>
          <a:p>
            <a:r>
              <a:rPr lang="en-US" altLang="zh-CN" sz="2400" b="1" dirty="0">
                <a:solidFill>
                  <a:schemeClr val="bg1">
                    <a:lumMod val="50000"/>
                  </a:schemeClr>
                </a:solidFill>
                <a:latin typeface="微软雅黑" panose="020B0503020204020204" pitchFamily="34" charset="-122"/>
                <a:ea typeface="微软雅黑" panose="020B0503020204020204" pitchFamily="34" charset="-122"/>
              </a:rPr>
              <a:t>05</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 xmlns:a16="http://schemas.microsoft.com/office/drawing/2014/main" id="{53BDF30D-76F0-40A1-B6C0-7FB297B9DE2F}"/>
              </a:ext>
            </a:extLst>
          </p:cNvPr>
          <p:cNvSpPr/>
          <p:nvPr/>
        </p:nvSpPr>
        <p:spPr>
          <a:xfrm>
            <a:off x="1719981" y="4803856"/>
            <a:ext cx="1604470" cy="1015663"/>
          </a:xfrm>
          <a:prstGeom prst="rect">
            <a:avLst/>
          </a:prstGeom>
          <a:solidFill>
            <a:schemeClr val="bg1">
              <a:lumMod val="85000"/>
            </a:schemeClr>
          </a:solidFill>
        </p:spPr>
        <p:txBody>
          <a:bodyPr wrap="square">
            <a:spAutoFit/>
          </a:bodyPr>
          <a:lstStyle/>
          <a:p>
            <a:r>
              <a:rPr lang="zh-CN" altLang="en-US" sz="2000" dirty="0">
                <a:latin typeface="楷体" pitchFamily="49" charset="-122"/>
                <a:ea typeface="楷体" pitchFamily="49" charset="-122"/>
              </a:rPr>
              <a:t>支持有效的政策决定和业务对策。</a:t>
            </a:r>
          </a:p>
        </p:txBody>
      </p:sp>
      <p:sp>
        <p:nvSpPr>
          <p:cNvPr id="46" name="矩形 45">
            <a:extLst>
              <a:ext uri="{FF2B5EF4-FFF2-40B4-BE49-F238E27FC236}">
                <a16:creationId xmlns="" xmlns:a16="http://schemas.microsoft.com/office/drawing/2014/main" id="{84E3B6F6-8C8D-47A9-9590-873F8BFFCEEA}"/>
              </a:ext>
            </a:extLst>
          </p:cNvPr>
          <p:cNvSpPr/>
          <p:nvPr/>
        </p:nvSpPr>
        <p:spPr>
          <a:xfrm>
            <a:off x="3417915" y="4803856"/>
            <a:ext cx="1771835" cy="1323439"/>
          </a:xfrm>
          <a:prstGeom prst="rect">
            <a:avLst/>
          </a:prstGeom>
          <a:solidFill>
            <a:schemeClr val="accent2">
              <a:lumMod val="20000"/>
              <a:lumOff val="80000"/>
            </a:schemeClr>
          </a:solidFill>
        </p:spPr>
        <p:txBody>
          <a:bodyPr wrap="square">
            <a:spAutoFit/>
          </a:bodyPr>
          <a:lstStyle/>
          <a:p>
            <a:r>
              <a:rPr lang="zh-CN" altLang="en-US" sz="2000" dirty="0">
                <a:latin typeface="楷体" pitchFamily="49" charset="-122"/>
                <a:ea typeface="楷体" pitchFamily="49" charset="-122"/>
              </a:rPr>
              <a:t>促进机构间合作解决阿片类非医疗用途</a:t>
            </a:r>
            <a:r>
              <a:rPr lang="zh-CN" altLang="en-US" sz="2000" dirty="0" smtClean="0">
                <a:latin typeface="楷体" pitchFamily="49" charset="-122"/>
                <a:ea typeface="楷体" pitchFamily="49" charset="-122"/>
              </a:rPr>
              <a:t>问题。</a:t>
            </a:r>
            <a:endParaRPr lang="zh-CN" altLang="en-US" sz="2000" dirty="0">
              <a:latin typeface="楷体" pitchFamily="49" charset="-122"/>
              <a:ea typeface="楷体" pitchFamily="49" charset="-122"/>
            </a:endParaRPr>
          </a:p>
        </p:txBody>
      </p:sp>
      <p:sp>
        <p:nvSpPr>
          <p:cNvPr id="47" name="矩形 46">
            <a:extLst>
              <a:ext uri="{FF2B5EF4-FFF2-40B4-BE49-F238E27FC236}">
                <a16:creationId xmlns="" xmlns:a16="http://schemas.microsoft.com/office/drawing/2014/main" id="{35E0E43C-394A-486C-8060-195682C048AB}"/>
              </a:ext>
            </a:extLst>
          </p:cNvPr>
          <p:cNvSpPr/>
          <p:nvPr/>
        </p:nvSpPr>
        <p:spPr>
          <a:xfrm>
            <a:off x="5261877" y="4793178"/>
            <a:ext cx="1502518" cy="1323439"/>
          </a:xfrm>
          <a:prstGeom prst="rect">
            <a:avLst/>
          </a:prstGeom>
          <a:solidFill>
            <a:schemeClr val="accent1">
              <a:lumMod val="20000"/>
              <a:lumOff val="80000"/>
            </a:schemeClr>
          </a:solidFill>
        </p:spPr>
        <p:txBody>
          <a:bodyPr wrap="square">
            <a:spAutoFit/>
          </a:bodyPr>
          <a:lstStyle/>
          <a:p>
            <a:r>
              <a:rPr lang="zh-CN" altLang="en-US" sz="2000" dirty="0">
                <a:latin typeface="楷体" pitchFamily="49" charset="-122"/>
                <a:ea typeface="楷体" pitchFamily="49" charset="-122"/>
              </a:rPr>
              <a:t>加强和支持与阿片类有关的预防和治疗</a:t>
            </a:r>
            <a:r>
              <a:rPr lang="zh-CN" altLang="en-US" sz="2000" dirty="0" smtClean="0">
                <a:latin typeface="楷体" pitchFamily="49" charset="-122"/>
                <a:ea typeface="楷体" pitchFamily="49" charset="-122"/>
              </a:rPr>
              <a:t>方案。</a:t>
            </a:r>
            <a:endParaRPr lang="zh-CN" altLang="en-US" sz="2000" dirty="0">
              <a:latin typeface="楷体" pitchFamily="49" charset="-122"/>
              <a:ea typeface="楷体" pitchFamily="49" charset="-122"/>
            </a:endParaRPr>
          </a:p>
        </p:txBody>
      </p:sp>
      <p:sp>
        <p:nvSpPr>
          <p:cNvPr id="48" name="矩形 47">
            <a:extLst>
              <a:ext uri="{FF2B5EF4-FFF2-40B4-BE49-F238E27FC236}">
                <a16:creationId xmlns="" xmlns:a16="http://schemas.microsoft.com/office/drawing/2014/main" id="{C275587F-D3FC-4643-B852-38CB610CC483}"/>
              </a:ext>
            </a:extLst>
          </p:cNvPr>
          <p:cNvSpPr/>
          <p:nvPr/>
        </p:nvSpPr>
        <p:spPr>
          <a:xfrm>
            <a:off x="6816544" y="4793179"/>
            <a:ext cx="1254352" cy="1323439"/>
          </a:xfrm>
          <a:prstGeom prst="rect">
            <a:avLst/>
          </a:prstGeom>
          <a:solidFill>
            <a:schemeClr val="accent3">
              <a:lumMod val="20000"/>
              <a:lumOff val="80000"/>
            </a:schemeClr>
          </a:solidFill>
        </p:spPr>
        <p:txBody>
          <a:bodyPr wrap="square">
            <a:spAutoFit/>
          </a:bodyPr>
          <a:lstStyle/>
          <a:p>
            <a:r>
              <a:rPr lang="zh-CN" altLang="en-US" sz="2000" dirty="0">
                <a:latin typeface="楷体" pitchFamily="49" charset="-122"/>
                <a:ea typeface="楷体" pitchFamily="49" charset="-122"/>
              </a:rPr>
              <a:t>防止合成类阿片的转移和贩运</a:t>
            </a:r>
          </a:p>
        </p:txBody>
      </p:sp>
      <p:sp>
        <p:nvSpPr>
          <p:cNvPr id="49" name="矩形 48">
            <a:extLst>
              <a:ext uri="{FF2B5EF4-FFF2-40B4-BE49-F238E27FC236}">
                <a16:creationId xmlns="" xmlns:a16="http://schemas.microsoft.com/office/drawing/2014/main" id="{1BAC1D30-C342-4098-B030-10DDB316D132}"/>
              </a:ext>
            </a:extLst>
          </p:cNvPr>
          <p:cNvSpPr/>
          <p:nvPr/>
        </p:nvSpPr>
        <p:spPr>
          <a:xfrm>
            <a:off x="8173560" y="4793180"/>
            <a:ext cx="2326800" cy="1323439"/>
          </a:xfrm>
          <a:prstGeom prst="rect">
            <a:avLst/>
          </a:prstGeom>
          <a:solidFill>
            <a:schemeClr val="accent5">
              <a:lumMod val="20000"/>
              <a:lumOff val="80000"/>
            </a:schemeClr>
          </a:solidFill>
        </p:spPr>
        <p:txBody>
          <a:bodyPr wrap="square">
            <a:spAutoFit/>
          </a:bodyPr>
          <a:lstStyle/>
          <a:p>
            <a:r>
              <a:rPr lang="zh-CN" altLang="en-US" sz="2000" dirty="0">
                <a:latin typeface="楷体" pitchFamily="49" charset="-122"/>
                <a:ea typeface="楷体" pitchFamily="49" charset="-122"/>
              </a:rPr>
              <a:t>加强国家和国际禁毒能力、提高认识、分享最佳做法和促进国际合作</a:t>
            </a:r>
          </a:p>
        </p:txBody>
      </p:sp>
      <p:sp>
        <p:nvSpPr>
          <p:cNvPr id="50" name="椭圆 49">
            <a:extLst>
              <a:ext uri="{FF2B5EF4-FFF2-40B4-BE49-F238E27FC236}">
                <a16:creationId xmlns="" xmlns:a16="http://schemas.microsoft.com/office/drawing/2014/main" id="{EB11B635-835C-47CC-8DEC-FAB71E94AF4B}"/>
              </a:ext>
            </a:extLst>
          </p:cNvPr>
          <p:cNvSpPr/>
          <p:nvPr/>
        </p:nvSpPr>
        <p:spPr>
          <a:xfrm rot="2715566">
            <a:off x="2347968" y="3923203"/>
            <a:ext cx="381000" cy="381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椭圆 50">
            <a:extLst>
              <a:ext uri="{FF2B5EF4-FFF2-40B4-BE49-F238E27FC236}">
                <a16:creationId xmlns="" xmlns:a16="http://schemas.microsoft.com/office/drawing/2014/main" id="{FA6F1861-AD31-4276-8812-3E19D65CCB7A}"/>
              </a:ext>
            </a:extLst>
          </p:cNvPr>
          <p:cNvSpPr/>
          <p:nvPr/>
        </p:nvSpPr>
        <p:spPr>
          <a:xfrm rot="2715566">
            <a:off x="6855338" y="2973918"/>
            <a:ext cx="187325" cy="1873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椭圆 51">
            <a:extLst>
              <a:ext uri="{FF2B5EF4-FFF2-40B4-BE49-F238E27FC236}">
                <a16:creationId xmlns="" xmlns:a16="http://schemas.microsoft.com/office/drawing/2014/main" id="{209A442D-3FD7-4FEF-BF63-36A92595D251}"/>
              </a:ext>
            </a:extLst>
          </p:cNvPr>
          <p:cNvSpPr/>
          <p:nvPr/>
        </p:nvSpPr>
        <p:spPr>
          <a:xfrm rot="2715566">
            <a:off x="3537179" y="3051479"/>
            <a:ext cx="187325" cy="1873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椭圆 52">
            <a:extLst>
              <a:ext uri="{FF2B5EF4-FFF2-40B4-BE49-F238E27FC236}">
                <a16:creationId xmlns="" xmlns:a16="http://schemas.microsoft.com/office/drawing/2014/main" id="{11792DA1-2B8E-4B0D-9E9B-968E20E535E0}"/>
              </a:ext>
            </a:extLst>
          </p:cNvPr>
          <p:cNvSpPr/>
          <p:nvPr/>
        </p:nvSpPr>
        <p:spPr>
          <a:xfrm>
            <a:off x="1902622" y="3277599"/>
            <a:ext cx="244293" cy="272525"/>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椭圆 53">
            <a:extLst>
              <a:ext uri="{FF2B5EF4-FFF2-40B4-BE49-F238E27FC236}">
                <a16:creationId xmlns="" xmlns:a16="http://schemas.microsoft.com/office/drawing/2014/main" id="{B5E62749-BD3E-444A-9CEF-3D19E10FC2A4}"/>
              </a:ext>
            </a:extLst>
          </p:cNvPr>
          <p:cNvSpPr/>
          <p:nvPr/>
        </p:nvSpPr>
        <p:spPr>
          <a:xfrm>
            <a:off x="5100850" y="2951708"/>
            <a:ext cx="317500" cy="3159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椭圆 54">
            <a:extLst>
              <a:ext uri="{FF2B5EF4-FFF2-40B4-BE49-F238E27FC236}">
                <a16:creationId xmlns="" xmlns:a16="http://schemas.microsoft.com/office/drawing/2014/main" id="{DD593726-4D2A-4639-8194-1BFB363F6815}"/>
              </a:ext>
            </a:extLst>
          </p:cNvPr>
          <p:cNvSpPr/>
          <p:nvPr/>
        </p:nvSpPr>
        <p:spPr>
          <a:xfrm>
            <a:off x="7753395" y="2884125"/>
            <a:ext cx="317500" cy="3159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椭圆 55">
            <a:extLst>
              <a:ext uri="{FF2B5EF4-FFF2-40B4-BE49-F238E27FC236}">
                <a16:creationId xmlns="" xmlns:a16="http://schemas.microsoft.com/office/drawing/2014/main" id="{7682AC33-B666-48E7-B7ED-B0B9DCBCDA25}"/>
              </a:ext>
            </a:extLst>
          </p:cNvPr>
          <p:cNvSpPr/>
          <p:nvPr/>
        </p:nvSpPr>
        <p:spPr>
          <a:xfrm>
            <a:off x="4743951" y="3948377"/>
            <a:ext cx="177800" cy="177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椭圆 56">
            <a:extLst>
              <a:ext uri="{FF2B5EF4-FFF2-40B4-BE49-F238E27FC236}">
                <a16:creationId xmlns="" xmlns:a16="http://schemas.microsoft.com/office/drawing/2014/main" id="{DEB0F991-22D5-4856-9080-103029D26FE4}"/>
              </a:ext>
            </a:extLst>
          </p:cNvPr>
          <p:cNvSpPr/>
          <p:nvPr/>
        </p:nvSpPr>
        <p:spPr>
          <a:xfrm>
            <a:off x="5011950" y="4638342"/>
            <a:ext cx="177800" cy="19630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a:extLst>
              <a:ext uri="{FF2B5EF4-FFF2-40B4-BE49-F238E27FC236}">
                <a16:creationId xmlns="" xmlns:a16="http://schemas.microsoft.com/office/drawing/2014/main" id="{90B0714B-BE91-4D47-BF92-957ED4F69DFA}"/>
              </a:ext>
            </a:extLst>
          </p:cNvPr>
          <p:cNvSpPr/>
          <p:nvPr/>
        </p:nvSpPr>
        <p:spPr>
          <a:xfrm rot="15358016">
            <a:off x="8346033" y="3828550"/>
            <a:ext cx="206375" cy="204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椭圆 58">
            <a:extLst>
              <a:ext uri="{FF2B5EF4-FFF2-40B4-BE49-F238E27FC236}">
                <a16:creationId xmlns="" xmlns:a16="http://schemas.microsoft.com/office/drawing/2014/main" id="{2FBF6211-13B7-4392-A0DD-655D1D7F9111}"/>
              </a:ext>
            </a:extLst>
          </p:cNvPr>
          <p:cNvSpPr/>
          <p:nvPr/>
        </p:nvSpPr>
        <p:spPr>
          <a:xfrm rot="15358016">
            <a:off x="9117797" y="3836745"/>
            <a:ext cx="100012"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椭圆 59">
            <a:extLst>
              <a:ext uri="{FF2B5EF4-FFF2-40B4-BE49-F238E27FC236}">
                <a16:creationId xmlns="" xmlns:a16="http://schemas.microsoft.com/office/drawing/2014/main" id="{9DF7DD76-573E-4AF9-BAAF-7C32A75C0A99}"/>
              </a:ext>
            </a:extLst>
          </p:cNvPr>
          <p:cNvSpPr/>
          <p:nvPr/>
        </p:nvSpPr>
        <p:spPr>
          <a:xfrm rot="15358016">
            <a:off x="9744975" y="3525225"/>
            <a:ext cx="204787" cy="2047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椭圆 60">
            <a:extLst>
              <a:ext uri="{FF2B5EF4-FFF2-40B4-BE49-F238E27FC236}">
                <a16:creationId xmlns="" xmlns:a16="http://schemas.microsoft.com/office/drawing/2014/main" id="{7B3C8C7A-D8D7-406F-88B4-A43EE142EE6C}"/>
              </a:ext>
            </a:extLst>
          </p:cNvPr>
          <p:cNvSpPr/>
          <p:nvPr/>
        </p:nvSpPr>
        <p:spPr>
          <a:xfrm rot="15358016">
            <a:off x="9661474" y="4236978"/>
            <a:ext cx="373063" cy="3730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椭圆 61">
            <a:extLst>
              <a:ext uri="{FF2B5EF4-FFF2-40B4-BE49-F238E27FC236}">
                <a16:creationId xmlns="" xmlns:a16="http://schemas.microsoft.com/office/drawing/2014/main" id="{E07E7AA4-700A-40B1-809E-03BCDC424E33}"/>
              </a:ext>
            </a:extLst>
          </p:cNvPr>
          <p:cNvSpPr/>
          <p:nvPr/>
        </p:nvSpPr>
        <p:spPr>
          <a:xfrm rot="15358016">
            <a:off x="8578850" y="3908425"/>
            <a:ext cx="177800" cy="1778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746760" y="1493520"/>
            <a:ext cx="10896600" cy="1706820"/>
            <a:chOff x="746760" y="1493520"/>
            <a:chExt cx="10896600" cy="1706820"/>
          </a:xfrm>
        </p:grpSpPr>
        <p:sp>
          <p:nvSpPr>
            <p:cNvPr id="63" name="五边形 62"/>
            <p:cNvSpPr/>
            <p:nvPr/>
          </p:nvSpPr>
          <p:spPr>
            <a:xfrm>
              <a:off x="746760" y="1493520"/>
              <a:ext cx="10896600" cy="1531448"/>
            </a:xfrm>
            <a:prstGeom prst="homePlate">
              <a:avLst/>
            </a:prstGeom>
            <a:solidFill>
              <a:srgbClr val="CCFF99">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63"/>
            <p:cNvSpPr txBox="1"/>
            <p:nvPr/>
          </p:nvSpPr>
          <p:spPr>
            <a:xfrm>
              <a:off x="914400" y="1630680"/>
              <a:ext cx="10141403" cy="1569660"/>
            </a:xfrm>
            <a:prstGeom prst="rect">
              <a:avLst/>
            </a:prstGeom>
            <a:noFill/>
          </p:spPr>
          <p:txBody>
            <a:bodyPr wrap="square" rtlCol="0">
              <a:spAutoFit/>
            </a:bodyPr>
            <a:lstStyle/>
            <a:p>
              <a:r>
                <a:rPr lang="zh-CN" altLang="en-US" dirty="0" smtClean="0">
                  <a:latin typeface="微软雅黑 Light" panose="020B0502040204020203" pitchFamily="34" charset="-122"/>
                  <a:ea typeface="微软雅黑 Light" panose="020B0502040204020203" pitchFamily="34" charset="-122"/>
                </a:rPr>
                <a:t>         </a:t>
              </a:r>
              <a:r>
                <a:rPr lang="zh-CN" altLang="en-US" sz="2400" dirty="0" smtClean="0">
                  <a:latin typeface="楷体" pitchFamily="49" charset="-122"/>
                  <a:ea typeface="楷体" pitchFamily="49" charset="-122"/>
                </a:rPr>
                <a:t>在</a:t>
              </a:r>
              <a:r>
                <a:rPr lang="zh-CN" altLang="en-US" sz="2400" dirty="0">
                  <a:latin typeface="楷体" pitchFamily="49" charset="-122"/>
                  <a:ea typeface="楷体" pitchFamily="49" charset="-122"/>
                </a:rPr>
                <a:t>发布</a:t>
              </a:r>
              <a:r>
                <a:rPr lang="en-US" altLang="zh-CN" sz="2400" dirty="0">
                  <a:latin typeface="楷体" pitchFamily="49" charset="-122"/>
                  <a:ea typeface="楷体" pitchFamily="49" charset="-122"/>
                </a:rPr>
                <a:t>《</a:t>
              </a:r>
              <a:r>
                <a:rPr lang="zh-CN" altLang="en-US" sz="2400" dirty="0">
                  <a:latin typeface="楷体" pitchFamily="49" charset="-122"/>
                  <a:ea typeface="楷体" pitchFamily="49" charset="-122"/>
                </a:rPr>
                <a:t>世界毒品报告</a:t>
              </a:r>
              <a:r>
                <a:rPr lang="en-US" altLang="zh-CN" sz="2400" dirty="0">
                  <a:latin typeface="楷体" pitchFamily="49" charset="-122"/>
                  <a:ea typeface="楷体" pitchFamily="49" charset="-122"/>
                </a:rPr>
                <a:t>》</a:t>
              </a:r>
              <a:r>
                <a:rPr lang="zh-CN" altLang="en-US" sz="2400" dirty="0">
                  <a:latin typeface="楷体" pitchFamily="49" charset="-122"/>
                  <a:ea typeface="楷体" pitchFamily="49" charset="-122"/>
                </a:rPr>
                <a:t>的前一天，毒品和犯罪问题办公室启动了一项战略，以针对造成重大生命损失且迅速演变的全球阿片类</a:t>
              </a:r>
              <a:r>
                <a:rPr lang="zh-CN" altLang="en-US" sz="2400" dirty="0" smtClean="0">
                  <a:latin typeface="楷体" pitchFamily="49" charset="-122"/>
                  <a:ea typeface="楷体" pitchFamily="49" charset="-122"/>
                </a:rPr>
                <a:t>药物危机采取</a:t>
              </a:r>
              <a:r>
                <a:rPr lang="zh-CN" altLang="en-US" sz="2400" dirty="0">
                  <a:latin typeface="楷体" pitchFamily="49" charset="-122"/>
                  <a:ea typeface="楷体" pitchFamily="49" charset="-122"/>
                </a:rPr>
                <a:t>协调、全面和多学科的应对策略。这一策略包括的五大支柱为：</a:t>
              </a:r>
            </a:p>
            <a:p>
              <a:endParaRPr lang="zh-CN" altLang="en-US" sz="2400" dirty="0">
                <a:latin typeface="楷体" pitchFamily="49" charset="-122"/>
                <a:ea typeface="楷体" pitchFamily="49" charset="-122"/>
              </a:endParaRPr>
            </a:p>
          </p:txBody>
        </p:sp>
      </p:grpSp>
      <p:sp>
        <p:nvSpPr>
          <p:cNvPr id="65" name="TextBox 64"/>
          <p:cNvSpPr txBox="1"/>
          <p:nvPr/>
        </p:nvSpPr>
        <p:spPr>
          <a:xfrm>
            <a:off x="3263490" y="563880"/>
            <a:ext cx="6294120" cy="769441"/>
          </a:xfrm>
          <a:prstGeom prst="rect">
            <a:avLst/>
          </a:prstGeom>
          <a:solidFill>
            <a:srgbClr val="CCFFCC"/>
          </a:solidFill>
        </p:spPr>
        <p:txBody>
          <a:bodyPr wrap="square" rtlCol="0">
            <a:spAutoFit/>
          </a:bodyPr>
          <a:lstStyle/>
          <a:p>
            <a:r>
              <a:rPr lang="en-US" altLang="zh-CN" sz="4400" dirty="0" smtClean="0">
                <a:latin typeface="微软雅黑 Light" panose="020B0502040204020203" pitchFamily="34" charset="-122"/>
                <a:ea typeface="微软雅黑 Light" panose="020B0502040204020203" pitchFamily="34" charset="-122"/>
              </a:rPr>
              <a:t>1</a:t>
            </a:r>
            <a:r>
              <a:rPr lang="zh-CN" altLang="en-US" sz="4400" dirty="0" smtClean="0">
                <a:latin typeface="微软雅黑 Light" panose="020B0502040204020203" pitchFamily="34" charset="-122"/>
                <a:ea typeface="微软雅黑 Light" panose="020B0502040204020203" pitchFamily="34" charset="-122"/>
              </a:rPr>
              <a:t>、国际毒品管制形势</a:t>
            </a:r>
            <a:endParaRPr lang="zh-CN" altLang="en-US" sz="4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 xmlns:p14="http://schemas.microsoft.com/office/powerpoint/2010/main" val="720658247"/>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nodePh="1">
                                  <p:stCondLst>
                                    <p:cond delay="0"/>
                                  </p:stCondLst>
                                  <p:endCondLst>
                                    <p:cond evt="begin" delay="0">
                                      <p:tn val="5"/>
                                    </p:cond>
                                  </p:end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1000"/>
                                        <p:tgtEl>
                                          <p:spTgt spid="27"/>
                                        </p:tgtEl>
                                      </p:cBhvr>
                                    </p:animEffect>
                                  </p:childTnLst>
                                </p:cTn>
                              </p:par>
                              <p:par>
                                <p:cTn id="8" presetID="22" presetClass="entr" presetSubtype="8"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1000"/>
                                        <p:tgtEl>
                                          <p:spTgt spid="28"/>
                                        </p:tgtEl>
                                      </p:cBhvr>
                                    </p:animEffect>
                                  </p:childTnLst>
                                </p:cTn>
                              </p:par>
                              <p:par>
                                <p:cTn id="11" presetID="22" presetClass="entr" presetSubtype="8"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left)">
                                      <p:cBhvr>
                                        <p:cTn id="13" dur="1000"/>
                                        <p:tgtEl>
                                          <p:spTgt spid="34"/>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1000" fill="hold"/>
                                        <p:tgtEl>
                                          <p:spTgt spid="40"/>
                                        </p:tgtEl>
                                        <p:attrNameLst>
                                          <p:attrName>ppt_w</p:attrName>
                                        </p:attrNameLst>
                                      </p:cBhvr>
                                      <p:tavLst>
                                        <p:tav tm="0">
                                          <p:val>
                                            <p:fltVal val="0"/>
                                          </p:val>
                                        </p:tav>
                                        <p:tav tm="100000">
                                          <p:val>
                                            <p:strVal val="#ppt_w"/>
                                          </p:val>
                                        </p:tav>
                                      </p:tavLst>
                                    </p:anim>
                                    <p:anim calcmode="lin" valueType="num">
                                      <p:cBhvr>
                                        <p:cTn id="18" dur="1000" fill="hold"/>
                                        <p:tgtEl>
                                          <p:spTgt spid="40"/>
                                        </p:tgtEl>
                                        <p:attrNameLst>
                                          <p:attrName>ppt_h</p:attrName>
                                        </p:attrNameLst>
                                      </p:cBhvr>
                                      <p:tavLst>
                                        <p:tav tm="0">
                                          <p:val>
                                            <p:fltVal val="0"/>
                                          </p:val>
                                        </p:tav>
                                        <p:tav tm="100000">
                                          <p:val>
                                            <p:strVal val="#ppt_h"/>
                                          </p:val>
                                        </p:tav>
                                      </p:tavLst>
                                    </p:anim>
                                    <p:anim calcmode="lin" valueType="num">
                                      <p:cBhvr>
                                        <p:cTn id="19" dur="1000" fill="hold"/>
                                        <p:tgtEl>
                                          <p:spTgt spid="40"/>
                                        </p:tgtEl>
                                        <p:attrNameLst>
                                          <p:attrName>style.rotation</p:attrName>
                                        </p:attrNameLst>
                                      </p:cBhvr>
                                      <p:tavLst>
                                        <p:tav tm="0">
                                          <p:val>
                                            <p:fltVal val="360"/>
                                          </p:val>
                                        </p:tav>
                                        <p:tav tm="100000">
                                          <p:val>
                                            <p:fltVal val="0"/>
                                          </p:val>
                                        </p:tav>
                                      </p:tavLst>
                                    </p:anim>
                                    <p:animEffect transition="in" filter="fade">
                                      <p:cBhvr>
                                        <p:cTn id="20" dur="1000"/>
                                        <p:tgtEl>
                                          <p:spTgt spid="40"/>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p:cTn id="23" dur="1000" fill="hold"/>
                                        <p:tgtEl>
                                          <p:spTgt spid="41"/>
                                        </p:tgtEl>
                                        <p:attrNameLst>
                                          <p:attrName>ppt_w</p:attrName>
                                        </p:attrNameLst>
                                      </p:cBhvr>
                                      <p:tavLst>
                                        <p:tav tm="0">
                                          <p:val>
                                            <p:fltVal val="0"/>
                                          </p:val>
                                        </p:tav>
                                        <p:tav tm="100000">
                                          <p:val>
                                            <p:strVal val="#ppt_w"/>
                                          </p:val>
                                        </p:tav>
                                      </p:tavLst>
                                    </p:anim>
                                    <p:anim calcmode="lin" valueType="num">
                                      <p:cBhvr>
                                        <p:cTn id="24" dur="1000" fill="hold"/>
                                        <p:tgtEl>
                                          <p:spTgt spid="41"/>
                                        </p:tgtEl>
                                        <p:attrNameLst>
                                          <p:attrName>ppt_h</p:attrName>
                                        </p:attrNameLst>
                                      </p:cBhvr>
                                      <p:tavLst>
                                        <p:tav tm="0">
                                          <p:val>
                                            <p:fltVal val="0"/>
                                          </p:val>
                                        </p:tav>
                                        <p:tav tm="100000">
                                          <p:val>
                                            <p:strVal val="#ppt_h"/>
                                          </p:val>
                                        </p:tav>
                                      </p:tavLst>
                                    </p:anim>
                                    <p:anim calcmode="lin" valueType="num">
                                      <p:cBhvr>
                                        <p:cTn id="25" dur="1000" fill="hold"/>
                                        <p:tgtEl>
                                          <p:spTgt spid="41"/>
                                        </p:tgtEl>
                                        <p:attrNameLst>
                                          <p:attrName>style.rotation</p:attrName>
                                        </p:attrNameLst>
                                      </p:cBhvr>
                                      <p:tavLst>
                                        <p:tav tm="0">
                                          <p:val>
                                            <p:fltVal val="360"/>
                                          </p:val>
                                        </p:tav>
                                        <p:tav tm="100000">
                                          <p:val>
                                            <p:fltVal val="0"/>
                                          </p:val>
                                        </p:tav>
                                      </p:tavLst>
                                    </p:anim>
                                    <p:animEffect transition="in" filter="fade">
                                      <p:cBhvr>
                                        <p:cTn id="26" dur="1000"/>
                                        <p:tgtEl>
                                          <p:spTgt spid="41"/>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style.rotation</p:attrName>
                                        </p:attrNameLst>
                                      </p:cBhvr>
                                      <p:tavLst>
                                        <p:tav tm="0">
                                          <p:val>
                                            <p:fltVal val="360"/>
                                          </p:val>
                                        </p:tav>
                                        <p:tav tm="100000">
                                          <p:val>
                                            <p:fltVal val="0"/>
                                          </p:val>
                                        </p:tav>
                                      </p:tavLst>
                                    </p:anim>
                                    <p:animEffect transition="in" filter="fade">
                                      <p:cBhvr>
                                        <p:cTn id="32" dur="1000"/>
                                        <p:tgtEl>
                                          <p:spTgt spid="42"/>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1000" fill="hold"/>
                                        <p:tgtEl>
                                          <p:spTgt spid="43"/>
                                        </p:tgtEl>
                                        <p:attrNameLst>
                                          <p:attrName>ppt_w</p:attrName>
                                        </p:attrNameLst>
                                      </p:cBhvr>
                                      <p:tavLst>
                                        <p:tav tm="0">
                                          <p:val>
                                            <p:fltVal val="0"/>
                                          </p:val>
                                        </p:tav>
                                        <p:tav tm="100000">
                                          <p:val>
                                            <p:strVal val="#ppt_w"/>
                                          </p:val>
                                        </p:tav>
                                      </p:tavLst>
                                    </p:anim>
                                    <p:anim calcmode="lin" valueType="num">
                                      <p:cBhvr>
                                        <p:cTn id="36" dur="1000" fill="hold"/>
                                        <p:tgtEl>
                                          <p:spTgt spid="43"/>
                                        </p:tgtEl>
                                        <p:attrNameLst>
                                          <p:attrName>ppt_h</p:attrName>
                                        </p:attrNameLst>
                                      </p:cBhvr>
                                      <p:tavLst>
                                        <p:tav tm="0">
                                          <p:val>
                                            <p:fltVal val="0"/>
                                          </p:val>
                                        </p:tav>
                                        <p:tav tm="100000">
                                          <p:val>
                                            <p:strVal val="#ppt_h"/>
                                          </p:val>
                                        </p:tav>
                                      </p:tavLst>
                                    </p:anim>
                                    <p:anim calcmode="lin" valueType="num">
                                      <p:cBhvr>
                                        <p:cTn id="37" dur="1000" fill="hold"/>
                                        <p:tgtEl>
                                          <p:spTgt spid="43"/>
                                        </p:tgtEl>
                                        <p:attrNameLst>
                                          <p:attrName>style.rotation</p:attrName>
                                        </p:attrNameLst>
                                      </p:cBhvr>
                                      <p:tavLst>
                                        <p:tav tm="0">
                                          <p:val>
                                            <p:fltVal val="360"/>
                                          </p:val>
                                        </p:tav>
                                        <p:tav tm="100000">
                                          <p:val>
                                            <p:fltVal val="0"/>
                                          </p:val>
                                        </p:tav>
                                      </p:tavLst>
                                    </p:anim>
                                    <p:animEffect transition="in" filter="fade">
                                      <p:cBhvr>
                                        <p:cTn id="38" dur="1000"/>
                                        <p:tgtEl>
                                          <p:spTgt spid="43"/>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1000" fill="hold"/>
                                        <p:tgtEl>
                                          <p:spTgt spid="44"/>
                                        </p:tgtEl>
                                        <p:attrNameLst>
                                          <p:attrName>ppt_w</p:attrName>
                                        </p:attrNameLst>
                                      </p:cBhvr>
                                      <p:tavLst>
                                        <p:tav tm="0">
                                          <p:val>
                                            <p:fltVal val="0"/>
                                          </p:val>
                                        </p:tav>
                                        <p:tav tm="100000">
                                          <p:val>
                                            <p:strVal val="#ppt_w"/>
                                          </p:val>
                                        </p:tav>
                                      </p:tavLst>
                                    </p:anim>
                                    <p:anim calcmode="lin" valueType="num">
                                      <p:cBhvr>
                                        <p:cTn id="42" dur="1000" fill="hold"/>
                                        <p:tgtEl>
                                          <p:spTgt spid="44"/>
                                        </p:tgtEl>
                                        <p:attrNameLst>
                                          <p:attrName>ppt_h</p:attrName>
                                        </p:attrNameLst>
                                      </p:cBhvr>
                                      <p:tavLst>
                                        <p:tav tm="0">
                                          <p:val>
                                            <p:fltVal val="0"/>
                                          </p:val>
                                        </p:tav>
                                        <p:tav tm="100000">
                                          <p:val>
                                            <p:strVal val="#ppt_h"/>
                                          </p:val>
                                        </p:tav>
                                      </p:tavLst>
                                    </p:anim>
                                    <p:anim calcmode="lin" valueType="num">
                                      <p:cBhvr>
                                        <p:cTn id="43" dur="1000" fill="hold"/>
                                        <p:tgtEl>
                                          <p:spTgt spid="44"/>
                                        </p:tgtEl>
                                        <p:attrNameLst>
                                          <p:attrName>style.rotation</p:attrName>
                                        </p:attrNameLst>
                                      </p:cBhvr>
                                      <p:tavLst>
                                        <p:tav tm="0">
                                          <p:val>
                                            <p:fltVal val="360"/>
                                          </p:val>
                                        </p:tav>
                                        <p:tav tm="100000">
                                          <p:val>
                                            <p:fltVal val="0"/>
                                          </p:val>
                                        </p:tav>
                                      </p:tavLst>
                                    </p:anim>
                                    <p:animEffect transition="in" filter="fade">
                                      <p:cBhvr>
                                        <p:cTn id="44" dur="1000"/>
                                        <p:tgtEl>
                                          <p:spTgt spid="44"/>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1000"/>
                                        <p:tgtEl>
                                          <p:spTgt spid="45"/>
                                        </p:tgtEl>
                                      </p:cBhvr>
                                    </p:animEffect>
                                    <p:anim calcmode="lin" valueType="num">
                                      <p:cBhvr>
                                        <p:cTn id="48" dur="1000" fill="hold"/>
                                        <p:tgtEl>
                                          <p:spTgt spid="45"/>
                                        </p:tgtEl>
                                        <p:attrNameLst>
                                          <p:attrName>ppt_x</p:attrName>
                                        </p:attrNameLst>
                                      </p:cBhvr>
                                      <p:tavLst>
                                        <p:tav tm="0">
                                          <p:val>
                                            <p:strVal val="#ppt_x"/>
                                          </p:val>
                                        </p:tav>
                                        <p:tav tm="100000">
                                          <p:val>
                                            <p:strVal val="#ppt_x"/>
                                          </p:val>
                                        </p:tav>
                                      </p:tavLst>
                                    </p:anim>
                                    <p:anim calcmode="lin" valueType="num">
                                      <p:cBhvr>
                                        <p:cTn id="49" dur="1000" fill="hold"/>
                                        <p:tgtEl>
                                          <p:spTgt spid="4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1000"/>
                                        <p:tgtEl>
                                          <p:spTgt spid="46"/>
                                        </p:tgtEl>
                                      </p:cBhvr>
                                    </p:animEffect>
                                    <p:anim calcmode="lin" valueType="num">
                                      <p:cBhvr>
                                        <p:cTn id="53" dur="1000" fill="hold"/>
                                        <p:tgtEl>
                                          <p:spTgt spid="46"/>
                                        </p:tgtEl>
                                        <p:attrNameLst>
                                          <p:attrName>ppt_x</p:attrName>
                                        </p:attrNameLst>
                                      </p:cBhvr>
                                      <p:tavLst>
                                        <p:tav tm="0">
                                          <p:val>
                                            <p:strVal val="#ppt_x"/>
                                          </p:val>
                                        </p:tav>
                                        <p:tav tm="100000">
                                          <p:val>
                                            <p:strVal val="#ppt_x"/>
                                          </p:val>
                                        </p:tav>
                                      </p:tavLst>
                                    </p:anim>
                                    <p:anim calcmode="lin" valueType="num">
                                      <p:cBhvr>
                                        <p:cTn id="54" dur="1000" fill="hold"/>
                                        <p:tgtEl>
                                          <p:spTgt spid="4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1000"/>
                                        <p:tgtEl>
                                          <p:spTgt spid="47"/>
                                        </p:tgtEl>
                                      </p:cBhvr>
                                    </p:animEffect>
                                    <p:anim calcmode="lin" valueType="num">
                                      <p:cBhvr>
                                        <p:cTn id="58" dur="1000" fill="hold"/>
                                        <p:tgtEl>
                                          <p:spTgt spid="47"/>
                                        </p:tgtEl>
                                        <p:attrNameLst>
                                          <p:attrName>ppt_x</p:attrName>
                                        </p:attrNameLst>
                                      </p:cBhvr>
                                      <p:tavLst>
                                        <p:tav tm="0">
                                          <p:val>
                                            <p:strVal val="#ppt_x"/>
                                          </p:val>
                                        </p:tav>
                                        <p:tav tm="100000">
                                          <p:val>
                                            <p:strVal val="#ppt_x"/>
                                          </p:val>
                                        </p:tav>
                                      </p:tavLst>
                                    </p:anim>
                                    <p:anim calcmode="lin" valueType="num">
                                      <p:cBhvr>
                                        <p:cTn id="59" dur="1000" fill="hold"/>
                                        <p:tgtEl>
                                          <p:spTgt spid="4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fade">
                                      <p:cBhvr>
                                        <p:cTn id="62" dur="1000"/>
                                        <p:tgtEl>
                                          <p:spTgt spid="48"/>
                                        </p:tgtEl>
                                      </p:cBhvr>
                                    </p:animEffect>
                                    <p:anim calcmode="lin" valueType="num">
                                      <p:cBhvr>
                                        <p:cTn id="63" dur="1000" fill="hold"/>
                                        <p:tgtEl>
                                          <p:spTgt spid="48"/>
                                        </p:tgtEl>
                                        <p:attrNameLst>
                                          <p:attrName>ppt_x</p:attrName>
                                        </p:attrNameLst>
                                      </p:cBhvr>
                                      <p:tavLst>
                                        <p:tav tm="0">
                                          <p:val>
                                            <p:strVal val="#ppt_x"/>
                                          </p:val>
                                        </p:tav>
                                        <p:tav tm="100000">
                                          <p:val>
                                            <p:strVal val="#ppt_x"/>
                                          </p:val>
                                        </p:tav>
                                      </p:tavLst>
                                    </p:anim>
                                    <p:anim calcmode="lin" valueType="num">
                                      <p:cBhvr>
                                        <p:cTn id="64" dur="1000" fill="hold"/>
                                        <p:tgtEl>
                                          <p:spTgt spid="4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0"/>
                                        <p:tgtEl>
                                          <p:spTgt spid="49"/>
                                        </p:tgtEl>
                                      </p:cBhvr>
                                    </p:animEffect>
                                    <p:anim calcmode="lin" valueType="num">
                                      <p:cBhvr>
                                        <p:cTn id="68" dur="1000" fill="hold"/>
                                        <p:tgtEl>
                                          <p:spTgt spid="49"/>
                                        </p:tgtEl>
                                        <p:attrNameLst>
                                          <p:attrName>ppt_x</p:attrName>
                                        </p:attrNameLst>
                                      </p:cBhvr>
                                      <p:tavLst>
                                        <p:tav tm="0">
                                          <p:val>
                                            <p:strVal val="#ppt_x"/>
                                          </p:val>
                                        </p:tav>
                                        <p:tav tm="100000">
                                          <p:val>
                                            <p:strVal val="#ppt_x"/>
                                          </p:val>
                                        </p:tav>
                                      </p:tavLst>
                                    </p:anim>
                                    <p:anim calcmode="lin" valueType="num">
                                      <p:cBhvr>
                                        <p:cTn id="69" dur="1000" fill="hold"/>
                                        <p:tgtEl>
                                          <p:spTgt spid="49"/>
                                        </p:tgtEl>
                                        <p:attrNameLst>
                                          <p:attrName>ppt_y</p:attrName>
                                        </p:attrNameLst>
                                      </p:cBhvr>
                                      <p:tavLst>
                                        <p:tav tm="0">
                                          <p:val>
                                            <p:strVal val="#ppt_y+.1"/>
                                          </p:val>
                                        </p:tav>
                                        <p:tav tm="100000">
                                          <p:val>
                                            <p:strVal val="#ppt_y"/>
                                          </p:val>
                                        </p:tav>
                                      </p:tavLst>
                                    </p:anim>
                                  </p:childTnLst>
                                </p:cTn>
                              </p:par>
                              <p:par>
                                <p:cTn id="70" presetID="53" presetClass="entr" presetSubtype="16" fill="hold" grpId="0" nodeType="withEffect">
                                  <p:stCondLst>
                                    <p:cond delay="0"/>
                                  </p:stCondLst>
                                  <p:childTnLst>
                                    <p:set>
                                      <p:cBhvr>
                                        <p:cTn id="71" dur="1" fill="hold">
                                          <p:stCondLst>
                                            <p:cond delay="0"/>
                                          </p:stCondLst>
                                        </p:cTn>
                                        <p:tgtEl>
                                          <p:spTgt spid="50"/>
                                        </p:tgtEl>
                                        <p:attrNameLst>
                                          <p:attrName>style.visibility</p:attrName>
                                        </p:attrNameLst>
                                      </p:cBhvr>
                                      <p:to>
                                        <p:strVal val="visible"/>
                                      </p:to>
                                    </p:set>
                                    <p:anim calcmode="lin" valueType="num">
                                      <p:cBhvr>
                                        <p:cTn id="72" dur="500" fill="hold"/>
                                        <p:tgtEl>
                                          <p:spTgt spid="50"/>
                                        </p:tgtEl>
                                        <p:attrNameLst>
                                          <p:attrName>ppt_w</p:attrName>
                                        </p:attrNameLst>
                                      </p:cBhvr>
                                      <p:tavLst>
                                        <p:tav tm="0">
                                          <p:val>
                                            <p:fltVal val="0"/>
                                          </p:val>
                                        </p:tav>
                                        <p:tav tm="100000">
                                          <p:val>
                                            <p:strVal val="#ppt_w"/>
                                          </p:val>
                                        </p:tav>
                                      </p:tavLst>
                                    </p:anim>
                                    <p:anim calcmode="lin" valueType="num">
                                      <p:cBhvr>
                                        <p:cTn id="73" dur="500" fill="hold"/>
                                        <p:tgtEl>
                                          <p:spTgt spid="50"/>
                                        </p:tgtEl>
                                        <p:attrNameLst>
                                          <p:attrName>ppt_h</p:attrName>
                                        </p:attrNameLst>
                                      </p:cBhvr>
                                      <p:tavLst>
                                        <p:tav tm="0">
                                          <p:val>
                                            <p:fltVal val="0"/>
                                          </p:val>
                                        </p:tav>
                                        <p:tav tm="100000">
                                          <p:val>
                                            <p:strVal val="#ppt_h"/>
                                          </p:val>
                                        </p:tav>
                                      </p:tavLst>
                                    </p:anim>
                                    <p:animEffect transition="in" filter="fade">
                                      <p:cBhvr>
                                        <p:cTn id="74" dur="500"/>
                                        <p:tgtEl>
                                          <p:spTgt spid="50"/>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Effect transition="in" filter="fade">
                                      <p:cBhvr>
                                        <p:cTn id="79" dur="500"/>
                                        <p:tgtEl>
                                          <p:spTgt spid="51"/>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52"/>
                                        </p:tgtEl>
                                        <p:attrNameLst>
                                          <p:attrName>style.visibility</p:attrName>
                                        </p:attrNameLst>
                                      </p:cBhvr>
                                      <p:to>
                                        <p:strVal val="visible"/>
                                      </p:to>
                                    </p:set>
                                    <p:anim calcmode="lin" valueType="num">
                                      <p:cBhvr>
                                        <p:cTn id="82" dur="500" fill="hold"/>
                                        <p:tgtEl>
                                          <p:spTgt spid="52"/>
                                        </p:tgtEl>
                                        <p:attrNameLst>
                                          <p:attrName>ppt_w</p:attrName>
                                        </p:attrNameLst>
                                      </p:cBhvr>
                                      <p:tavLst>
                                        <p:tav tm="0">
                                          <p:val>
                                            <p:fltVal val="0"/>
                                          </p:val>
                                        </p:tav>
                                        <p:tav tm="100000">
                                          <p:val>
                                            <p:strVal val="#ppt_w"/>
                                          </p:val>
                                        </p:tav>
                                      </p:tavLst>
                                    </p:anim>
                                    <p:anim calcmode="lin" valueType="num">
                                      <p:cBhvr>
                                        <p:cTn id="83" dur="500" fill="hold"/>
                                        <p:tgtEl>
                                          <p:spTgt spid="52"/>
                                        </p:tgtEl>
                                        <p:attrNameLst>
                                          <p:attrName>ppt_h</p:attrName>
                                        </p:attrNameLst>
                                      </p:cBhvr>
                                      <p:tavLst>
                                        <p:tav tm="0">
                                          <p:val>
                                            <p:fltVal val="0"/>
                                          </p:val>
                                        </p:tav>
                                        <p:tav tm="100000">
                                          <p:val>
                                            <p:strVal val="#ppt_h"/>
                                          </p:val>
                                        </p:tav>
                                      </p:tavLst>
                                    </p:anim>
                                    <p:animEffect transition="in" filter="fade">
                                      <p:cBhvr>
                                        <p:cTn id="84" dur="500"/>
                                        <p:tgtEl>
                                          <p:spTgt spid="52"/>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3"/>
                                        </p:tgtEl>
                                        <p:attrNameLst>
                                          <p:attrName>style.visibility</p:attrName>
                                        </p:attrNameLst>
                                      </p:cBhvr>
                                      <p:to>
                                        <p:strVal val="visible"/>
                                      </p:to>
                                    </p:set>
                                    <p:anim calcmode="lin" valueType="num">
                                      <p:cBhvr>
                                        <p:cTn id="87" dur="500" fill="hold"/>
                                        <p:tgtEl>
                                          <p:spTgt spid="53"/>
                                        </p:tgtEl>
                                        <p:attrNameLst>
                                          <p:attrName>ppt_w</p:attrName>
                                        </p:attrNameLst>
                                      </p:cBhvr>
                                      <p:tavLst>
                                        <p:tav tm="0">
                                          <p:val>
                                            <p:fltVal val="0"/>
                                          </p:val>
                                        </p:tav>
                                        <p:tav tm="100000">
                                          <p:val>
                                            <p:strVal val="#ppt_w"/>
                                          </p:val>
                                        </p:tav>
                                      </p:tavLst>
                                    </p:anim>
                                    <p:anim calcmode="lin" valueType="num">
                                      <p:cBhvr>
                                        <p:cTn id="88" dur="500" fill="hold"/>
                                        <p:tgtEl>
                                          <p:spTgt spid="53"/>
                                        </p:tgtEl>
                                        <p:attrNameLst>
                                          <p:attrName>ppt_h</p:attrName>
                                        </p:attrNameLst>
                                      </p:cBhvr>
                                      <p:tavLst>
                                        <p:tav tm="0">
                                          <p:val>
                                            <p:fltVal val="0"/>
                                          </p:val>
                                        </p:tav>
                                        <p:tav tm="100000">
                                          <p:val>
                                            <p:strVal val="#ppt_h"/>
                                          </p:val>
                                        </p:tav>
                                      </p:tavLst>
                                    </p:anim>
                                    <p:animEffect transition="in" filter="fade">
                                      <p:cBhvr>
                                        <p:cTn id="89" dur="500"/>
                                        <p:tgtEl>
                                          <p:spTgt spid="53"/>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54"/>
                                        </p:tgtEl>
                                        <p:attrNameLst>
                                          <p:attrName>style.visibility</p:attrName>
                                        </p:attrNameLst>
                                      </p:cBhvr>
                                      <p:to>
                                        <p:strVal val="visible"/>
                                      </p:to>
                                    </p:set>
                                    <p:anim calcmode="lin" valueType="num">
                                      <p:cBhvr>
                                        <p:cTn id="92" dur="500" fill="hold"/>
                                        <p:tgtEl>
                                          <p:spTgt spid="54"/>
                                        </p:tgtEl>
                                        <p:attrNameLst>
                                          <p:attrName>ppt_w</p:attrName>
                                        </p:attrNameLst>
                                      </p:cBhvr>
                                      <p:tavLst>
                                        <p:tav tm="0">
                                          <p:val>
                                            <p:fltVal val="0"/>
                                          </p:val>
                                        </p:tav>
                                        <p:tav tm="100000">
                                          <p:val>
                                            <p:strVal val="#ppt_w"/>
                                          </p:val>
                                        </p:tav>
                                      </p:tavLst>
                                    </p:anim>
                                    <p:anim calcmode="lin" valueType="num">
                                      <p:cBhvr>
                                        <p:cTn id="93" dur="500" fill="hold"/>
                                        <p:tgtEl>
                                          <p:spTgt spid="54"/>
                                        </p:tgtEl>
                                        <p:attrNameLst>
                                          <p:attrName>ppt_h</p:attrName>
                                        </p:attrNameLst>
                                      </p:cBhvr>
                                      <p:tavLst>
                                        <p:tav tm="0">
                                          <p:val>
                                            <p:fltVal val="0"/>
                                          </p:val>
                                        </p:tav>
                                        <p:tav tm="100000">
                                          <p:val>
                                            <p:strVal val="#ppt_h"/>
                                          </p:val>
                                        </p:tav>
                                      </p:tavLst>
                                    </p:anim>
                                    <p:animEffect transition="in" filter="fade">
                                      <p:cBhvr>
                                        <p:cTn id="94" dur="500"/>
                                        <p:tgtEl>
                                          <p:spTgt spid="54"/>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cBhvr>
                                        <p:cTn id="97" dur="500" fill="hold"/>
                                        <p:tgtEl>
                                          <p:spTgt spid="55"/>
                                        </p:tgtEl>
                                        <p:attrNameLst>
                                          <p:attrName>ppt_w</p:attrName>
                                        </p:attrNameLst>
                                      </p:cBhvr>
                                      <p:tavLst>
                                        <p:tav tm="0">
                                          <p:val>
                                            <p:fltVal val="0"/>
                                          </p:val>
                                        </p:tav>
                                        <p:tav tm="100000">
                                          <p:val>
                                            <p:strVal val="#ppt_w"/>
                                          </p:val>
                                        </p:tav>
                                      </p:tavLst>
                                    </p:anim>
                                    <p:anim calcmode="lin" valueType="num">
                                      <p:cBhvr>
                                        <p:cTn id="98" dur="500" fill="hold"/>
                                        <p:tgtEl>
                                          <p:spTgt spid="55"/>
                                        </p:tgtEl>
                                        <p:attrNameLst>
                                          <p:attrName>ppt_h</p:attrName>
                                        </p:attrNameLst>
                                      </p:cBhvr>
                                      <p:tavLst>
                                        <p:tav tm="0">
                                          <p:val>
                                            <p:fltVal val="0"/>
                                          </p:val>
                                        </p:tav>
                                        <p:tav tm="100000">
                                          <p:val>
                                            <p:strVal val="#ppt_h"/>
                                          </p:val>
                                        </p:tav>
                                      </p:tavLst>
                                    </p:anim>
                                    <p:animEffect transition="in" filter="fade">
                                      <p:cBhvr>
                                        <p:cTn id="99" dur="500"/>
                                        <p:tgtEl>
                                          <p:spTgt spid="55"/>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56"/>
                                        </p:tgtEl>
                                        <p:attrNameLst>
                                          <p:attrName>style.visibility</p:attrName>
                                        </p:attrNameLst>
                                      </p:cBhvr>
                                      <p:to>
                                        <p:strVal val="visible"/>
                                      </p:to>
                                    </p:set>
                                    <p:anim calcmode="lin" valueType="num">
                                      <p:cBhvr>
                                        <p:cTn id="102" dur="500" fill="hold"/>
                                        <p:tgtEl>
                                          <p:spTgt spid="56"/>
                                        </p:tgtEl>
                                        <p:attrNameLst>
                                          <p:attrName>ppt_w</p:attrName>
                                        </p:attrNameLst>
                                      </p:cBhvr>
                                      <p:tavLst>
                                        <p:tav tm="0">
                                          <p:val>
                                            <p:fltVal val="0"/>
                                          </p:val>
                                        </p:tav>
                                        <p:tav tm="100000">
                                          <p:val>
                                            <p:strVal val="#ppt_w"/>
                                          </p:val>
                                        </p:tav>
                                      </p:tavLst>
                                    </p:anim>
                                    <p:anim calcmode="lin" valueType="num">
                                      <p:cBhvr>
                                        <p:cTn id="103" dur="500" fill="hold"/>
                                        <p:tgtEl>
                                          <p:spTgt spid="56"/>
                                        </p:tgtEl>
                                        <p:attrNameLst>
                                          <p:attrName>ppt_h</p:attrName>
                                        </p:attrNameLst>
                                      </p:cBhvr>
                                      <p:tavLst>
                                        <p:tav tm="0">
                                          <p:val>
                                            <p:fltVal val="0"/>
                                          </p:val>
                                        </p:tav>
                                        <p:tav tm="100000">
                                          <p:val>
                                            <p:strVal val="#ppt_h"/>
                                          </p:val>
                                        </p:tav>
                                      </p:tavLst>
                                    </p:anim>
                                    <p:animEffect transition="in" filter="fade">
                                      <p:cBhvr>
                                        <p:cTn id="104" dur="500"/>
                                        <p:tgtEl>
                                          <p:spTgt spid="56"/>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7"/>
                                        </p:tgtEl>
                                        <p:attrNameLst>
                                          <p:attrName>style.visibility</p:attrName>
                                        </p:attrNameLst>
                                      </p:cBhvr>
                                      <p:to>
                                        <p:strVal val="visible"/>
                                      </p:to>
                                    </p:set>
                                    <p:anim calcmode="lin" valueType="num">
                                      <p:cBhvr>
                                        <p:cTn id="107" dur="500" fill="hold"/>
                                        <p:tgtEl>
                                          <p:spTgt spid="57"/>
                                        </p:tgtEl>
                                        <p:attrNameLst>
                                          <p:attrName>ppt_w</p:attrName>
                                        </p:attrNameLst>
                                      </p:cBhvr>
                                      <p:tavLst>
                                        <p:tav tm="0">
                                          <p:val>
                                            <p:fltVal val="0"/>
                                          </p:val>
                                        </p:tav>
                                        <p:tav tm="100000">
                                          <p:val>
                                            <p:strVal val="#ppt_w"/>
                                          </p:val>
                                        </p:tav>
                                      </p:tavLst>
                                    </p:anim>
                                    <p:anim calcmode="lin" valueType="num">
                                      <p:cBhvr>
                                        <p:cTn id="108" dur="500" fill="hold"/>
                                        <p:tgtEl>
                                          <p:spTgt spid="57"/>
                                        </p:tgtEl>
                                        <p:attrNameLst>
                                          <p:attrName>ppt_h</p:attrName>
                                        </p:attrNameLst>
                                      </p:cBhvr>
                                      <p:tavLst>
                                        <p:tav tm="0">
                                          <p:val>
                                            <p:fltVal val="0"/>
                                          </p:val>
                                        </p:tav>
                                        <p:tav tm="100000">
                                          <p:val>
                                            <p:strVal val="#ppt_h"/>
                                          </p:val>
                                        </p:tav>
                                      </p:tavLst>
                                    </p:anim>
                                    <p:animEffect transition="in" filter="fade">
                                      <p:cBhvr>
                                        <p:cTn id="109" dur="500"/>
                                        <p:tgtEl>
                                          <p:spTgt spid="57"/>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58"/>
                                        </p:tgtEl>
                                        <p:attrNameLst>
                                          <p:attrName>style.visibility</p:attrName>
                                        </p:attrNameLst>
                                      </p:cBhvr>
                                      <p:to>
                                        <p:strVal val="visible"/>
                                      </p:to>
                                    </p:set>
                                    <p:anim calcmode="lin" valueType="num">
                                      <p:cBhvr>
                                        <p:cTn id="112" dur="500" fill="hold"/>
                                        <p:tgtEl>
                                          <p:spTgt spid="58"/>
                                        </p:tgtEl>
                                        <p:attrNameLst>
                                          <p:attrName>ppt_w</p:attrName>
                                        </p:attrNameLst>
                                      </p:cBhvr>
                                      <p:tavLst>
                                        <p:tav tm="0">
                                          <p:val>
                                            <p:fltVal val="0"/>
                                          </p:val>
                                        </p:tav>
                                        <p:tav tm="100000">
                                          <p:val>
                                            <p:strVal val="#ppt_w"/>
                                          </p:val>
                                        </p:tav>
                                      </p:tavLst>
                                    </p:anim>
                                    <p:anim calcmode="lin" valueType="num">
                                      <p:cBhvr>
                                        <p:cTn id="113" dur="500" fill="hold"/>
                                        <p:tgtEl>
                                          <p:spTgt spid="58"/>
                                        </p:tgtEl>
                                        <p:attrNameLst>
                                          <p:attrName>ppt_h</p:attrName>
                                        </p:attrNameLst>
                                      </p:cBhvr>
                                      <p:tavLst>
                                        <p:tav tm="0">
                                          <p:val>
                                            <p:fltVal val="0"/>
                                          </p:val>
                                        </p:tav>
                                        <p:tav tm="100000">
                                          <p:val>
                                            <p:strVal val="#ppt_h"/>
                                          </p:val>
                                        </p:tav>
                                      </p:tavLst>
                                    </p:anim>
                                    <p:animEffect transition="in" filter="fade">
                                      <p:cBhvr>
                                        <p:cTn id="114" dur="500"/>
                                        <p:tgtEl>
                                          <p:spTgt spid="58"/>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59"/>
                                        </p:tgtEl>
                                        <p:attrNameLst>
                                          <p:attrName>style.visibility</p:attrName>
                                        </p:attrNameLst>
                                      </p:cBhvr>
                                      <p:to>
                                        <p:strVal val="visible"/>
                                      </p:to>
                                    </p:set>
                                    <p:anim calcmode="lin" valueType="num">
                                      <p:cBhvr>
                                        <p:cTn id="117" dur="500" fill="hold"/>
                                        <p:tgtEl>
                                          <p:spTgt spid="59"/>
                                        </p:tgtEl>
                                        <p:attrNameLst>
                                          <p:attrName>ppt_w</p:attrName>
                                        </p:attrNameLst>
                                      </p:cBhvr>
                                      <p:tavLst>
                                        <p:tav tm="0">
                                          <p:val>
                                            <p:fltVal val="0"/>
                                          </p:val>
                                        </p:tav>
                                        <p:tav tm="100000">
                                          <p:val>
                                            <p:strVal val="#ppt_w"/>
                                          </p:val>
                                        </p:tav>
                                      </p:tavLst>
                                    </p:anim>
                                    <p:anim calcmode="lin" valueType="num">
                                      <p:cBhvr>
                                        <p:cTn id="118" dur="500" fill="hold"/>
                                        <p:tgtEl>
                                          <p:spTgt spid="59"/>
                                        </p:tgtEl>
                                        <p:attrNameLst>
                                          <p:attrName>ppt_h</p:attrName>
                                        </p:attrNameLst>
                                      </p:cBhvr>
                                      <p:tavLst>
                                        <p:tav tm="0">
                                          <p:val>
                                            <p:fltVal val="0"/>
                                          </p:val>
                                        </p:tav>
                                        <p:tav tm="100000">
                                          <p:val>
                                            <p:strVal val="#ppt_h"/>
                                          </p:val>
                                        </p:tav>
                                      </p:tavLst>
                                    </p:anim>
                                    <p:animEffect transition="in" filter="fade">
                                      <p:cBhvr>
                                        <p:cTn id="119" dur="500"/>
                                        <p:tgtEl>
                                          <p:spTgt spid="59"/>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60"/>
                                        </p:tgtEl>
                                        <p:attrNameLst>
                                          <p:attrName>style.visibility</p:attrName>
                                        </p:attrNameLst>
                                      </p:cBhvr>
                                      <p:to>
                                        <p:strVal val="visible"/>
                                      </p:to>
                                    </p:set>
                                    <p:anim calcmode="lin" valueType="num">
                                      <p:cBhvr>
                                        <p:cTn id="122" dur="500" fill="hold"/>
                                        <p:tgtEl>
                                          <p:spTgt spid="60"/>
                                        </p:tgtEl>
                                        <p:attrNameLst>
                                          <p:attrName>ppt_w</p:attrName>
                                        </p:attrNameLst>
                                      </p:cBhvr>
                                      <p:tavLst>
                                        <p:tav tm="0">
                                          <p:val>
                                            <p:fltVal val="0"/>
                                          </p:val>
                                        </p:tav>
                                        <p:tav tm="100000">
                                          <p:val>
                                            <p:strVal val="#ppt_w"/>
                                          </p:val>
                                        </p:tav>
                                      </p:tavLst>
                                    </p:anim>
                                    <p:anim calcmode="lin" valueType="num">
                                      <p:cBhvr>
                                        <p:cTn id="123" dur="500" fill="hold"/>
                                        <p:tgtEl>
                                          <p:spTgt spid="60"/>
                                        </p:tgtEl>
                                        <p:attrNameLst>
                                          <p:attrName>ppt_h</p:attrName>
                                        </p:attrNameLst>
                                      </p:cBhvr>
                                      <p:tavLst>
                                        <p:tav tm="0">
                                          <p:val>
                                            <p:fltVal val="0"/>
                                          </p:val>
                                        </p:tav>
                                        <p:tav tm="100000">
                                          <p:val>
                                            <p:strVal val="#ppt_h"/>
                                          </p:val>
                                        </p:tav>
                                      </p:tavLst>
                                    </p:anim>
                                    <p:animEffect transition="in" filter="fade">
                                      <p:cBhvr>
                                        <p:cTn id="124" dur="500"/>
                                        <p:tgtEl>
                                          <p:spTgt spid="60"/>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61"/>
                                        </p:tgtEl>
                                        <p:attrNameLst>
                                          <p:attrName>style.visibility</p:attrName>
                                        </p:attrNameLst>
                                      </p:cBhvr>
                                      <p:to>
                                        <p:strVal val="visible"/>
                                      </p:to>
                                    </p:set>
                                    <p:anim calcmode="lin" valueType="num">
                                      <p:cBhvr>
                                        <p:cTn id="127" dur="500" fill="hold"/>
                                        <p:tgtEl>
                                          <p:spTgt spid="61"/>
                                        </p:tgtEl>
                                        <p:attrNameLst>
                                          <p:attrName>ppt_w</p:attrName>
                                        </p:attrNameLst>
                                      </p:cBhvr>
                                      <p:tavLst>
                                        <p:tav tm="0">
                                          <p:val>
                                            <p:fltVal val="0"/>
                                          </p:val>
                                        </p:tav>
                                        <p:tav tm="100000">
                                          <p:val>
                                            <p:strVal val="#ppt_w"/>
                                          </p:val>
                                        </p:tav>
                                      </p:tavLst>
                                    </p:anim>
                                    <p:anim calcmode="lin" valueType="num">
                                      <p:cBhvr>
                                        <p:cTn id="128" dur="500" fill="hold"/>
                                        <p:tgtEl>
                                          <p:spTgt spid="61"/>
                                        </p:tgtEl>
                                        <p:attrNameLst>
                                          <p:attrName>ppt_h</p:attrName>
                                        </p:attrNameLst>
                                      </p:cBhvr>
                                      <p:tavLst>
                                        <p:tav tm="0">
                                          <p:val>
                                            <p:fltVal val="0"/>
                                          </p:val>
                                        </p:tav>
                                        <p:tav tm="100000">
                                          <p:val>
                                            <p:strVal val="#ppt_h"/>
                                          </p:val>
                                        </p:tav>
                                      </p:tavLst>
                                    </p:anim>
                                    <p:animEffect transition="in" filter="fade">
                                      <p:cBhvr>
                                        <p:cTn id="129" dur="500"/>
                                        <p:tgtEl>
                                          <p:spTgt spid="61"/>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62"/>
                                        </p:tgtEl>
                                        <p:attrNameLst>
                                          <p:attrName>style.visibility</p:attrName>
                                        </p:attrNameLst>
                                      </p:cBhvr>
                                      <p:to>
                                        <p:strVal val="visible"/>
                                      </p:to>
                                    </p:set>
                                    <p:anim calcmode="lin" valueType="num">
                                      <p:cBhvr>
                                        <p:cTn id="132" dur="500" fill="hold"/>
                                        <p:tgtEl>
                                          <p:spTgt spid="62"/>
                                        </p:tgtEl>
                                        <p:attrNameLst>
                                          <p:attrName>ppt_w</p:attrName>
                                        </p:attrNameLst>
                                      </p:cBhvr>
                                      <p:tavLst>
                                        <p:tav tm="0">
                                          <p:val>
                                            <p:fltVal val="0"/>
                                          </p:val>
                                        </p:tav>
                                        <p:tav tm="100000">
                                          <p:val>
                                            <p:strVal val="#ppt_w"/>
                                          </p:val>
                                        </p:tav>
                                      </p:tavLst>
                                    </p:anim>
                                    <p:anim calcmode="lin" valueType="num">
                                      <p:cBhvr>
                                        <p:cTn id="133" dur="500" fill="hold"/>
                                        <p:tgtEl>
                                          <p:spTgt spid="62"/>
                                        </p:tgtEl>
                                        <p:attrNameLst>
                                          <p:attrName>ppt_h</p:attrName>
                                        </p:attrNameLst>
                                      </p:cBhvr>
                                      <p:tavLst>
                                        <p:tav tm="0">
                                          <p:val>
                                            <p:fltVal val="0"/>
                                          </p:val>
                                        </p:tav>
                                        <p:tav tm="100000">
                                          <p:val>
                                            <p:strVal val="#ppt_h"/>
                                          </p:val>
                                        </p:tav>
                                      </p:tavLst>
                                    </p:anim>
                                    <p:animEffect transition="in" filter="fade">
                                      <p:cBhvr>
                                        <p:cTn id="134" dur="500"/>
                                        <p:tgtEl>
                                          <p:spTgt spid="62"/>
                                        </p:tgtEl>
                                      </p:cBhvr>
                                    </p:animEffect>
                                  </p:childTnLst>
                                </p:cTn>
                              </p:par>
                              <p:par>
                                <p:cTn id="135" presetID="2" presetClass="entr" presetSubtype="9" fill="hold" grpId="0" nodeType="withEffect">
                                  <p:stCondLst>
                                    <p:cond delay="0"/>
                                  </p:stCondLst>
                                  <p:childTnLst>
                                    <p:set>
                                      <p:cBhvr>
                                        <p:cTn id="136" dur="1" fill="hold">
                                          <p:stCondLst>
                                            <p:cond delay="0"/>
                                          </p:stCondLst>
                                        </p:cTn>
                                        <p:tgtEl>
                                          <p:spTgt spid="65"/>
                                        </p:tgtEl>
                                        <p:attrNameLst>
                                          <p:attrName>style.visibility</p:attrName>
                                        </p:attrNameLst>
                                      </p:cBhvr>
                                      <p:to>
                                        <p:strVal val="visible"/>
                                      </p:to>
                                    </p:set>
                                    <p:anim calcmode="lin" valueType="num">
                                      <p:cBhvr additive="base">
                                        <p:cTn id="137" dur="500" fill="hold"/>
                                        <p:tgtEl>
                                          <p:spTgt spid="65"/>
                                        </p:tgtEl>
                                        <p:attrNameLst>
                                          <p:attrName>ppt_x</p:attrName>
                                        </p:attrNameLst>
                                      </p:cBhvr>
                                      <p:tavLst>
                                        <p:tav tm="0">
                                          <p:val>
                                            <p:strVal val="0-#ppt_w/2"/>
                                          </p:val>
                                        </p:tav>
                                        <p:tav tm="100000">
                                          <p:val>
                                            <p:strVal val="#ppt_x"/>
                                          </p:val>
                                        </p:tav>
                                      </p:tavLst>
                                    </p:anim>
                                    <p:anim calcmode="lin" valueType="num">
                                      <p:cBhvr additive="base">
                                        <p:cTn id="138" dur="500" fill="hold"/>
                                        <p:tgtEl>
                                          <p:spTgt spid="65"/>
                                        </p:tgtEl>
                                        <p:attrNameLst>
                                          <p:attrName>ppt_y</p:attrName>
                                        </p:attrNameLst>
                                      </p:cBhvr>
                                      <p:tavLst>
                                        <p:tav tm="0">
                                          <p:val>
                                            <p:strVal val="0-#ppt_h/2"/>
                                          </p:val>
                                        </p:tav>
                                        <p:tav tm="100000">
                                          <p:val>
                                            <p:strVal val="#ppt_y"/>
                                          </p:val>
                                        </p:tav>
                                      </p:tavLst>
                                    </p:anim>
                                  </p:childTnLst>
                                </p:cTn>
                              </p:par>
                              <p:par>
                                <p:cTn id="139" presetID="2" presetClass="entr" presetSubtype="8" fill="hold" nodeType="withEffect">
                                  <p:stCondLst>
                                    <p:cond delay="0"/>
                                  </p:stCondLst>
                                  <p:childTnLst>
                                    <p:set>
                                      <p:cBhvr>
                                        <p:cTn id="140" dur="1" fill="hold">
                                          <p:stCondLst>
                                            <p:cond delay="0"/>
                                          </p:stCondLst>
                                        </p:cTn>
                                        <p:tgtEl>
                                          <p:spTgt spid="2"/>
                                        </p:tgtEl>
                                        <p:attrNameLst>
                                          <p:attrName>style.visibility</p:attrName>
                                        </p:attrNameLst>
                                      </p:cBhvr>
                                      <p:to>
                                        <p:strVal val="visible"/>
                                      </p:to>
                                    </p:set>
                                    <p:anim calcmode="lin" valueType="num">
                                      <p:cBhvr additive="base">
                                        <p:cTn id="141" dur="500" fill="hold"/>
                                        <p:tgtEl>
                                          <p:spTgt spid="2"/>
                                        </p:tgtEl>
                                        <p:attrNameLst>
                                          <p:attrName>ppt_x</p:attrName>
                                        </p:attrNameLst>
                                      </p:cBhvr>
                                      <p:tavLst>
                                        <p:tav tm="0">
                                          <p:val>
                                            <p:strVal val="0-#ppt_w/2"/>
                                          </p:val>
                                        </p:tav>
                                        <p:tav tm="100000">
                                          <p:val>
                                            <p:strVal val="#ppt_x"/>
                                          </p:val>
                                        </p:tav>
                                      </p:tavLst>
                                    </p:anim>
                                    <p:anim calcmode="lin" valueType="num">
                                      <p:cBhvr additive="base">
                                        <p:cTn id="14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0" grpId="0"/>
      <p:bldP spid="41" grpId="0"/>
      <p:bldP spid="42" grpId="0"/>
      <p:bldP spid="43" grpId="0"/>
      <p:bldP spid="44" grpId="0"/>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63490" y="563880"/>
            <a:ext cx="6294120" cy="769441"/>
          </a:xfrm>
          <a:prstGeom prst="rect">
            <a:avLst/>
          </a:prstGeom>
          <a:solidFill>
            <a:srgbClr val="CCFFCC"/>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2</a:t>
            </a:r>
            <a:r>
              <a:rPr lang="zh-CN" altLang="en-US" sz="4400" dirty="0" smtClean="0">
                <a:latin typeface="微软雅黑 Light" panose="020B0502040204020203" pitchFamily="34" charset="-122"/>
                <a:ea typeface="微软雅黑 Light" panose="020B0502040204020203" pitchFamily="34" charset="-122"/>
              </a:rPr>
              <a:t>、中国毒品管制形势</a:t>
            </a:r>
            <a:endParaRPr lang="zh-CN" altLang="en-US" sz="4400" dirty="0">
              <a:latin typeface="微软雅黑 Light" panose="020B0502040204020203" pitchFamily="34" charset="-122"/>
              <a:ea typeface="微软雅黑 Light" panose="020B0502040204020203" pitchFamily="34" charset="-122"/>
            </a:endParaRPr>
          </a:p>
        </p:txBody>
      </p:sp>
      <p:sp>
        <p:nvSpPr>
          <p:cNvPr id="3" name="TextBox 2"/>
          <p:cNvSpPr txBox="1"/>
          <p:nvPr/>
        </p:nvSpPr>
        <p:spPr>
          <a:xfrm>
            <a:off x="1371600" y="1493520"/>
            <a:ext cx="4922520" cy="584775"/>
          </a:xfrm>
          <a:prstGeom prst="rect">
            <a:avLst/>
          </a:prstGeom>
          <a:noFill/>
        </p:spPr>
        <p:txBody>
          <a:bodyPr wrap="square" rtlCol="0">
            <a:spAutoFit/>
          </a:bodyPr>
          <a:lstStyle/>
          <a:p>
            <a:r>
              <a:rPr lang="zh-CN" altLang="en-US" sz="3200" dirty="0" smtClean="0">
                <a:latin typeface="楷体" pitchFamily="49" charset="-122"/>
                <a:ea typeface="楷体" pitchFamily="49" charset="-122"/>
              </a:rPr>
              <a:t>（</a:t>
            </a:r>
            <a:r>
              <a:rPr lang="en-US" altLang="zh-CN" sz="3200" dirty="0" smtClean="0">
                <a:latin typeface="楷体" pitchFamily="49" charset="-122"/>
                <a:ea typeface="楷体" pitchFamily="49" charset="-122"/>
              </a:rPr>
              <a:t>1</a:t>
            </a:r>
            <a:r>
              <a:rPr lang="zh-CN" altLang="en-US" sz="3200" dirty="0" smtClean="0">
                <a:latin typeface="楷体" pitchFamily="49" charset="-122"/>
                <a:ea typeface="楷体" pitchFamily="49" charset="-122"/>
              </a:rPr>
              <a:t>）、国内毒品来源</a:t>
            </a:r>
            <a:endParaRPr lang="zh-CN" altLang="en-US" sz="3200" dirty="0">
              <a:latin typeface="楷体" pitchFamily="49" charset="-122"/>
              <a:ea typeface="楷体" pitchFamily="49" charset="-122"/>
            </a:endParaRPr>
          </a:p>
        </p:txBody>
      </p:sp>
      <p:pic>
        <p:nvPicPr>
          <p:cNvPr id="4" name="图片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99160" y="2270760"/>
            <a:ext cx="5212080" cy="3749040"/>
          </a:xfrm>
          <a:prstGeom prst="rect">
            <a:avLst/>
          </a:prstGeom>
        </p:spPr>
      </p:pic>
      <p:pic>
        <p:nvPicPr>
          <p:cNvPr id="6" name="图片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541520" y="5181600"/>
            <a:ext cx="1569720" cy="838200"/>
          </a:xfrm>
          <a:prstGeom prst="rect">
            <a:avLst/>
          </a:prstGeom>
          <a:ln>
            <a:noFill/>
          </a:ln>
          <a:effectLst>
            <a:softEdge rad="112500"/>
          </a:effectLst>
        </p:spPr>
      </p:pic>
      <p:grpSp>
        <p:nvGrpSpPr>
          <p:cNvPr id="10" name="组合 9"/>
          <p:cNvGrpSpPr/>
          <p:nvPr/>
        </p:nvGrpSpPr>
        <p:grpSpPr>
          <a:xfrm>
            <a:off x="6517230" y="1493520"/>
            <a:ext cx="5013960" cy="5096365"/>
            <a:chOff x="6517230" y="1493520"/>
            <a:chExt cx="5013960" cy="5096365"/>
          </a:xfrm>
        </p:grpSpPr>
        <p:sp>
          <p:nvSpPr>
            <p:cNvPr id="9" name="流程图: 离页连接符 8"/>
            <p:cNvSpPr/>
            <p:nvPr/>
          </p:nvSpPr>
          <p:spPr>
            <a:xfrm>
              <a:off x="6517230" y="1493520"/>
              <a:ext cx="5013960" cy="5096365"/>
            </a:xfrm>
            <a:prstGeom prst="flowChartOffpageConnector">
              <a:avLst/>
            </a:prstGeom>
            <a:solidFill>
              <a:schemeClr val="accent6">
                <a:lumMod val="90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6659880" y="1785907"/>
              <a:ext cx="4871310" cy="4154984"/>
            </a:xfrm>
            <a:prstGeom prst="rect">
              <a:avLst/>
            </a:prstGeom>
            <a:noFill/>
          </p:spPr>
          <p:txBody>
            <a:bodyPr wrap="square" rtlCol="0">
              <a:spAutoFit/>
            </a:bodyPr>
            <a:lstStyle/>
            <a:p>
              <a:r>
                <a:rPr lang="zh-CN" altLang="en-US" sz="2400" dirty="0" smtClean="0">
                  <a:latin typeface="楷体" pitchFamily="49" charset="-122"/>
                  <a:ea typeface="楷体" pitchFamily="49" charset="-122"/>
                </a:rPr>
                <a:t>    中国</a:t>
              </a:r>
              <a:r>
                <a:rPr lang="zh-CN" altLang="en-US" sz="2400" dirty="0">
                  <a:latin typeface="楷体" pitchFamily="49" charset="-122"/>
                  <a:ea typeface="楷体" pitchFamily="49" charset="-122"/>
                </a:rPr>
                <a:t>毒品来源于境外输入和国内制造。当前，境外毒品向中国渗透仍呈加剧势头。“金三角”“金新月”和南美三大毒源地毒品对中国形成全面渗透之势，境外贩毒势力与境内贩毒团伙结成贩毒网络，贩毒团伙结构更加复杂，贩毒路线不断变化，贩毒规模不断扩大，贩毒手段不断升级，现实危害和潜在威胁进一步加大。</a:t>
              </a:r>
              <a:br>
                <a:rPr lang="zh-CN" altLang="en-US" sz="2400" dirty="0">
                  <a:latin typeface="楷体" pitchFamily="49" charset="-122"/>
                  <a:ea typeface="楷体" pitchFamily="49" charset="-122"/>
                </a:rPr>
              </a:br>
              <a:endParaRPr lang="zh-CN" altLang="en-US" sz="2400" dirty="0">
                <a:latin typeface="楷体" pitchFamily="49" charset="-122"/>
                <a:ea typeface="楷体" pitchFamily="49" charset="-122"/>
              </a:endParaRPr>
            </a:p>
          </p:txBody>
        </p:sp>
      </p:grpSp>
    </p:spTree>
    <p:extLst>
      <p:ext uri="{BB962C8B-B14F-4D97-AF65-F5344CB8AC3E}">
        <p14:creationId xmlns="" xmlns:p14="http://schemas.microsoft.com/office/powerpoint/2010/main" val="1445456240"/>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47"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44880" y="2032574"/>
            <a:ext cx="10287000" cy="4231065"/>
          </a:xfrm>
          <a:prstGeom prst="rect">
            <a:avLst/>
          </a:prstGeom>
          <a:solidFill>
            <a:schemeClr val="accent3">
              <a:lumMod val="20000"/>
              <a:lumOff val="80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3263490" y="563880"/>
            <a:ext cx="6294120" cy="769441"/>
          </a:xfrm>
          <a:prstGeom prst="rect">
            <a:avLst/>
          </a:prstGeom>
          <a:solidFill>
            <a:srgbClr val="CCFFCC"/>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2</a:t>
            </a:r>
            <a:r>
              <a:rPr lang="zh-CN" altLang="en-US" sz="4400" dirty="0" smtClean="0">
                <a:latin typeface="微软雅黑 Light" panose="020B0502040204020203" pitchFamily="34" charset="-122"/>
                <a:ea typeface="微软雅黑 Light" panose="020B0502040204020203" pitchFamily="34" charset="-122"/>
              </a:rPr>
              <a:t>、中国毒品管制形势</a:t>
            </a:r>
            <a:endParaRPr lang="zh-CN" altLang="en-US" sz="4400" dirty="0">
              <a:latin typeface="微软雅黑 Light" panose="020B0502040204020203" pitchFamily="34" charset="-122"/>
              <a:ea typeface="微软雅黑 Light" panose="020B0502040204020203" pitchFamily="34" charset="-122"/>
            </a:endParaRPr>
          </a:p>
        </p:txBody>
      </p:sp>
      <p:sp>
        <p:nvSpPr>
          <p:cNvPr id="3" name="TextBox 2"/>
          <p:cNvSpPr txBox="1"/>
          <p:nvPr/>
        </p:nvSpPr>
        <p:spPr>
          <a:xfrm>
            <a:off x="944880" y="1447800"/>
            <a:ext cx="6263640" cy="584775"/>
          </a:xfrm>
          <a:prstGeom prst="rect">
            <a:avLst/>
          </a:prstGeom>
          <a:noFill/>
        </p:spPr>
        <p:txBody>
          <a:bodyPr wrap="square" rtlCol="0">
            <a:spAutoFit/>
          </a:bodyPr>
          <a:lstStyle/>
          <a:p>
            <a:r>
              <a:rPr lang="zh-CN" altLang="en-US" sz="3200" dirty="0" smtClean="0">
                <a:latin typeface="楷体" pitchFamily="49" charset="-122"/>
                <a:ea typeface="楷体" pitchFamily="49" charset="-122"/>
              </a:rPr>
              <a:t>（</a:t>
            </a:r>
            <a:r>
              <a:rPr lang="en-US" altLang="zh-CN" sz="3200" dirty="0" smtClean="0">
                <a:latin typeface="楷体" pitchFamily="49" charset="-122"/>
                <a:ea typeface="楷体" pitchFamily="49" charset="-122"/>
              </a:rPr>
              <a:t>2</a:t>
            </a:r>
            <a:r>
              <a:rPr lang="zh-CN" altLang="en-US" sz="3200" dirty="0" smtClean="0">
                <a:latin typeface="楷体" pitchFamily="49" charset="-122"/>
                <a:ea typeface="楷体" pitchFamily="49" charset="-122"/>
              </a:rPr>
              <a:t>）、近年来我国吸毒情况</a:t>
            </a:r>
            <a:endParaRPr lang="zh-CN" altLang="en-US" sz="3200" dirty="0">
              <a:latin typeface="楷体" pitchFamily="49" charset="-122"/>
              <a:ea typeface="楷体" pitchFamily="49" charset="-122"/>
            </a:endParaRPr>
          </a:p>
        </p:txBody>
      </p:sp>
      <p:sp>
        <p:nvSpPr>
          <p:cNvPr id="4" name="TextBox 3"/>
          <p:cNvSpPr txBox="1"/>
          <p:nvPr/>
        </p:nvSpPr>
        <p:spPr>
          <a:xfrm>
            <a:off x="3556160" y="5733090"/>
            <a:ext cx="4561522" cy="369332"/>
          </a:xfrm>
          <a:prstGeom prst="rect">
            <a:avLst/>
          </a:prstGeom>
          <a:noFill/>
        </p:spPr>
        <p:txBody>
          <a:bodyPr wrap="square" rtlCol="0">
            <a:spAutoFit/>
          </a:bodyPr>
          <a:lstStyle/>
          <a:p>
            <a:r>
              <a:rPr lang="zh-CN" altLang="en-US" dirty="0">
                <a:latin typeface="微软雅黑 Light" panose="020B0502040204020203" pitchFamily="34" charset="-122"/>
                <a:ea typeface="微软雅黑 Light" panose="020B0502040204020203" pitchFamily="34" charset="-122"/>
              </a:rPr>
              <a:t>近年来全国现有吸毒人员数（单位：万人）</a:t>
            </a:r>
          </a:p>
        </p:txBody>
      </p:sp>
      <p:pic>
        <p:nvPicPr>
          <p:cNvPr id="5" name="图片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859280" y="2123655"/>
            <a:ext cx="8732520" cy="3575744"/>
          </a:xfrm>
          <a:prstGeom prst="rect">
            <a:avLst/>
          </a:prstGeom>
        </p:spPr>
      </p:pic>
    </p:spTree>
    <p:extLst>
      <p:ext uri="{BB962C8B-B14F-4D97-AF65-F5344CB8AC3E}">
        <p14:creationId xmlns="" xmlns:p14="http://schemas.microsoft.com/office/powerpoint/2010/main" val="2820036032"/>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4" presetClass="entr" presetSubtype="1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1000"/>
                                        <p:tgtEl>
                                          <p:spTgt spid="5"/>
                                        </p:tgtEl>
                                      </p:cBhvr>
                                    </p:animEffect>
                                  </p:childTnLst>
                                </p:cTn>
                              </p:par>
                              <p:par>
                                <p:cTn id="21" presetID="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波形 5"/>
          <p:cNvSpPr/>
          <p:nvPr/>
        </p:nvSpPr>
        <p:spPr>
          <a:xfrm>
            <a:off x="0" y="2468880"/>
            <a:ext cx="12192000" cy="4389120"/>
          </a:xfrm>
          <a:prstGeom prst="wave">
            <a:avLst>
              <a:gd name="adj1" fmla="val 12500"/>
              <a:gd name="adj2" fmla="val -125"/>
            </a:avLst>
          </a:prstGeom>
          <a:solidFill>
            <a:schemeClr val="bg1">
              <a:lumMod val="85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3263490" y="563880"/>
            <a:ext cx="6294120" cy="769441"/>
          </a:xfrm>
          <a:prstGeom prst="rect">
            <a:avLst/>
          </a:prstGeom>
          <a:solidFill>
            <a:srgbClr val="CCFFCC"/>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2</a:t>
            </a:r>
            <a:r>
              <a:rPr lang="zh-CN" altLang="en-US" sz="4400" dirty="0" smtClean="0">
                <a:latin typeface="微软雅黑 Light" panose="020B0502040204020203" pitchFamily="34" charset="-122"/>
                <a:ea typeface="微软雅黑 Light" panose="020B0502040204020203" pitchFamily="34" charset="-122"/>
              </a:rPr>
              <a:t>、中国毒品管制形势</a:t>
            </a:r>
            <a:endParaRPr lang="zh-CN" altLang="en-US" sz="4400" dirty="0">
              <a:latin typeface="微软雅黑 Light" panose="020B0502040204020203" pitchFamily="34" charset="-122"/>
              <a:ea typeface="微软雅黑 Light" panose="020B0502040204020203" pitchFamily="34" charset="-122"/>
            </a:endParaRPr>
          </a:p>
        </p:txBody>
      </p:sp>
      <p:sp>
        <p:nvSpPr>
          <p:cNvPr id="3" name="TextBox 2"/>
          <p:cNvSpPr txBox="1"/>
          <p:nvPr/>
        </p:nvSpPr>
        <p:spPr>
          <a:xfrm>
            <a:off x="762000" y="1630680"/>
            <a:ext cx="10088880" cy="584775"/>
          </a:xfrm>
          <a:prstGeom prst="rect">
            <a:avLst/>
          </a:prstGeom>
          <a:noFill/>
        </p:spPr>
        <p:txBody>
          <a:bodyPr wrap="square" rtlCol="0">
            <a:spAutoFit/>
          </a:bodyPr>
          <a:lstStyle/>
          <a:p>
            <a:r>
              <a:rPr lang="zh-CN" altLang="en-US" sz="3200" dirty="0" smtClean="0">
                <a:latin typeface="楷体" pitchFamily="49" charset="-122"/>
                <a:ea typeface="楷体" pitchFamily="49" charset="-122"/>
              </a:rPr>
              <a:t>（</a:t>
            </a:r>
            <a:r>
              <a:rPr lang="en-US" altLang="zh-CN" sz="3200" dirty="0" smtClean="0">
                <a:latin typeface="楷体" pitchFamily="49" charset="-122"/>
                <a:ea typeface="楷体" pitchFamily="49" charset="-122"/>
              </a:rPr>
              <a:t>3</a:t>
            </a:r>
            <a:r>
              <a:rPr lang="zh-CN" altLang="en-US" sz="3200" dirty="0" smtClean="0">
                <a:latin typeface="楷体" pitchFamily="49" charset="-122"/>
                <a:ea typeface="楷体" pitchFamily="49" charset="-122"/>
              </a:rPr>
              <a:t>）、截至</a:t>
            </a:r>
            <a:r>
              <a:rPr lang="en-US" altLang="zh-CN" sz="3200" dirty="0">
                <a:latin typeface="楷体" pitchFamily="49" charset="-122"/>
                <a:ea typeface="楷体" pitchFamily="49" charset="-122"/>
              </a:rPr>
              <a:t>2017</a:t>
            </a:r>
            <a:r>
              <a:rPr lang="zh-CN" altLang="en-US" sz="3200" dirty="0">
                <a:latin typeface="楷体" pitchFamily="49" charset="-122"/>
                <a:ea typeface="楷体" pitchFamily="49" charset="-122"/>
              </a:rPr>
              <a:t>年底，全国现有吸毒人员</a:t>
            </a:r>
            <a:r>
              <a:rPr lang="en-US" altLang="zh-CN" sz="3200" dirty="0">
                <a:latin typeface="楷体" pitchFamily="49" charset="-122"/>
                <a:ea typeface="楷体" pitchFamily="49" charset="-122"/>
              </a:rPr>
              <a:t>255.3</a:t>
            </a:r>
            <a:r>
              <a:rPr lang="zh-CN" altLang="en-US" sz="3200" dirty="0">
                <a:latin typeface="楷体" pitchFamily="49" charset="-122"/>
                <a:ea typeface="楷体" pitchFamily="49" charset="-122"/>
              </a:rPr>
              <a:t>万</a:t>
            </a:r>
            <a:r>
              <a:rPr lang="zh-CN" altLang="en-US" sz="3200" dirty="0" smtClean="0">
                <a:latin typeface="楷体" pitchFamily="49" charset="-122"/>
                <a:ea typeface="楷体" pitchFamily="49" charset="-122"/>
              </a:rPr>
              <a:t>名</a:t>
            </a:r>
            <a:endParaRPr lang="zh-CN" altLang="en-US" sz="3200" dirty="0">
              <a:latin typeface="楷体" pitchFamily="49" charset="-122"/>
              <a:ea typeface="楷体" pitchFamily="49" charset="-122"/>
            </a:endParaRPr>
          </a:p>
        </p:txBody>
      </p:sp>
      <p:grpSp>
        <p:nvGrpSpPr>
          <p:cNvPr id="8" name="组合 7"/>
          <p:cNvGrpSpPr/>
          <p:nvPr/>
        </p:nvGrpSpPr>
        <p:grpSpPr>
          <a:xfrm>
            <a:off x="1127760" y="2606040"/>
            <a:ext cx="4785360" cy="3562290"/>
            <a:chOff x="1127760" y="2606040"/>
            <a:chExt cx="4785360" cy="3562290"/>
          </a:xfrm>
        </p:grpSpPr>
        <p:pic>
          <p:nvPicPr>
            <p:cNvPr id="4" name="图片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127760" y="2606040"/>
              <a:ext cx="4785360" cy="3562290"/>
            </a:xfrm>
            <a:prstGeom prst="rect">
              <a:avLst/>
            </a:prstGeom>
          </p:spPr>
        </p:pic>
        <p:sp>
          <p:nvSpPr>
            <p:cNvPr id="7" name="椭圆 6"/>
            <p:cNvSpPr/>
            <p:nvPr/>
          </p:nvSpPr>
          <p:spPr>
            <a:xfrm>
              <a:off x="1127760" y="2895600"/>
              <a:ext cx="1524000" cy="86868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6217920" y="2606040"/>
            <a:ext cx="4770119" cy="3562290"/>
            <a:chOff x="6217920" y="2606040"/>
            <a:chExt cx="4770119" cy="3562290"/>
          </a:xfrm>
        </p:grpSpPr>
        <p:pic>
          <p:nvPicPr>
            <p:cNvPr id="5" name="图片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217920" y="2606040"/>
              <a:ext cx="4770119" cy="3562290"/>
            </a:xfrm>
            <a:prstGeom prst="rect">
              <a:avLst/>
            </a:prstGeom>
          </p:spPr>
        </p:pic>
        <p:sp>
          <p:nvSpPr>
            <p:cNvPr id="9" name="椭圆 8"/>
            <p:cNvSpPr/>
            <p:nvPr/>
          </p:nvSpPr>
          <p:spPr>
            <a:xfrm>
              <a:off x="9557610" y="5029200"/>
              <a:ext cx="1293270" cy="88392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 xmlns:p14="http://schemas.microsoft.com/office/powerpoint/2010/main" val="1858140702"/>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4"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63490" y="563880"/>
            <a:ext cx="6294120" cy="769441"/>
          </a:xfrm>
          <a:prstGeom prst="rect">
            <a:avLst/>
          </a:prstGeom>
          <a:solidFill>
            <a:srgbClr val="CCFFCC"/>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2</a:t>
            </a:r>
            <a:r>
              <a:rPr lang="zh-CN" altLang="en-US" sz="4400" dirty="0" smtClean="0">
                <a:latin typeface="微软雅黑 Light" panose="020B0502040204020203" pitchFamily="34" charset="-122"/>
                <a:ea typeface="微软雅黑 Light" panose="020B0502040204020203" pitchFamily="34" charset="-122"/>
              </a:rPr>
              <a:t>、中国毒品管制形势</a:t>
            </a:r>
            <a:endParaRPr lang="zh-CN" altLang="en-US" sz="4400" dirty="0">
              <a:latin typeface="微软雅黑 Light" panose="020B0502040204020203" pitchFamily="34" charset="-122"/>
              <a:ea typeface="微软雅黑 Light" panose="020B0502040204020203" pitchFamily="34" charset="-122"/>
            </a:endParaRPr>
          </a:p>
        </p:txBody>
      </p:sp>
      <p:sp>
        <p:nvSpPr>
          <p:cNvPr id="3" name="TextBox 2"/>
          <p:cNvSpPr txBox="1"/>
          <p:nvPr/>
        </p:nvSpPr>
        <p:spPr>
          <a:xfrm>
            <a:off x="1173480" y="2179320"/>
            <a:ext cx="4693920" cy="3046988"/>
          </a:xfrm>
          <a:prstGeom prst="rect">
            <a:avLst/>
          </a:prstGeom>
          <a:noFill/>
        </p:spPr>
        <p:txBody>
          <a:bodyPr wrap="square" rtlCol="0">
            <a:spAutoFit/>
          </a:bodyPr>
          <a:lstStyle/>
          <a:p>
            <a:r>
              <a:rPr lang="zh-CN" altLang="en-US" sz="2400" dirty="0" smtClean="0">
                <a:latin typeface="楷体" pitchFamily="49" charset="-122"/>
                <a:ea typeface="楷体" pitchFamily="49" charset="-122"/>
              </a:rPr>
              <a:t>    </a:t>
            </a:r>
            <a:r>
              <a:rPr lang="en-US" altLang="zh-CN" sz="2400" dirty="0" smtClean="0">
                <a:latin typeface="楷体" pitchFamily="49" charset="-122"/>
                <a:ea typeface="楷体" pitchFamily="49" charset="-122"/>
              </a:rPr>
              <a:t>2018</a:t>
            </a:r>
            <a:r>
              <a:rPr lang="zh-CN" altLang="en-US" sz="2400" dirty="0">
                <a:latin typeface="楷体" pitchFamily="49" charset="-122"/>
                <a:ea typeface="楷体" pitchFamily="49" charset="-122"/>
              </a:rPr>
              <a:t>年</a:t>
            </a:r>
            <a:r>
              <a:rPr lang="en-US" altLang="zh-CN" sz="2400" dirty="0">
                <a:latin typeface="楷体" pitchFamily="49" charset="-122"/>
                <a:ea typeface="楷体" pitchFamily="49" charset="-122"/>
              </a:rPr>
              <a:t>6</a:t>
            </a:r>
            <a:r>
              <a:rPr lang="zh-CN" altLang="en-US" sz="2400" dirty="0">
                <a:latin typeface="楷体" pitchFamily="49" charset="-122"/>
                <a:ea typeface="楷体" pitchFamily="49" charset="-122"/>
              </a:rPr>
              <a:t>月</a:t>
            </a:r>
            <a:r>
              <a:rPr lang="en-US" altLang="zh-CN" sz="2400" dirty="0">
                <a:latin typeface="楷体" pitchFamily="49" charset="-122"/>
                <a:ea typeface="楷体" pitchFamily="49" charset="-122"/>
              </a:rPr>
              <a:t>25</a:t>
            </a:r>
            <a:r>
              <a:rPr lang="zh-CN" altLang="en-US" sz="2400" dirty="0">
                <a:latin typeface="楷体" pitchFamily="49" charset="-122"/>
                <a:ea typeface="楷体" pitchFamily="49" charset="-122"/>
              </a:rPr>
              <a:t>日国家禁毒委员会</a:t>
            </a:r>
            <a:r>
              <a:rPr lang="zh-CN" altLang="en-US" sz="2400" dirty="0" smtClean="0">
                <a:latin typeface="楷体" pitchFamily="49" charset="-122"/>
                <a:ea typeface="楷体" pitchFamily="49" charset="-122"/>
              </a:rPr>
              <a:t>办公室在</a:t>
            </a:r>
            <a:r>
              <a:rPr lang="zh-CN" altLang="en-US" sz="2400" dirty="0">
                <a:latin typeface="楷体" pitchFamily="49" charset="-122"/>
                <a:ea typeface="楷体" pitchFamily="49" charset="-122"/>
              </a:rPr>
              <a:t>京举行新闻发布会，发布</a:t>
            </a:r>
            <a:r>
              <a:rPr lang="en-US" altLang="zh-CN" sz="2400" dirty="0">
                <a:latin typeface="楷体" pitchFamily="49" charset="-122"/>
                <a:ea typeface="楷体" pitchFamily="49" charset="-122"/>
              </a:rPr>
              <a:t>《2017</a:t>
            </a:r>
            <a:r>
              <a:rPr lang="zh-CN" altLang="en-US" sz="2400" dirty="0">
                <a:latin typeface="楷体" pitchFamily="49" charset="-122"/>
                <a:ea typeface="楷体" pitchFamily="49" charset="-122"/>
              </a:rPr>
              <a:t>年中国毒品形势报告</a:t>
            </a:r>
            <a:r>
              <a:rPr lang="en-US" altLang="zh-CN" sz="2400" dirty="0">
                <a:latin typeface="楷体" pitchFamily="49" charset="-122"/>
                <a:ea typeface="楷体" pitchFamily="49" charset="-122"/>
              </a:rPr>
              <a:t>》</a:t>
            </a:r>
            <a:r>
              <a:rPr lang="zh-CN" altLang="en-US" sz="2400" dirty="0">
                <a:latin typeface="楷体" pitchFamily="49" charset="-122"/>
                <a:ea typeface="楷体" pitchFamily="49" charset="-122"/>
              </a:rPr>
              <a:t>。国家禁毒委员会副主任、国家禁毒办主任刘跃进在会上介绍了当前中国禁毒工作和毒品形势相关</a:t>
            </a:r>
            <a:r>
              <a:rPr lang="zh-CN" altLang="en-US" sz="2400" dirty="0" smtClean="0">
                <a:latin typeface="楷体" pitchFamily="49" charset="-122"/>
                <a:ea typeface="楷体" pitchFamily="49" charset="-122"/>
              </a:rPr>
              <a:t>情况。</a:t>
            </a:r>
            <a:r>
              <a:rPr lang="zh-CN" altLang="en-US" sz="2400" dirty="0">
                <a:latin typeface="楷体" pitchFamily="49" charset="-122"/>
                <a:ea typeface="楷体" pitchFamily="49" charset="-122"/>
              </a:rPr>
              <a:t/>
            </a:r>
            <a:br>
              <a:rPr lang="zh-CN" altLang="en-US" sz="2400" dirty="0">
                <a:latin typeface="楷体" pitchFamily="49" charset="-122"/>
                <a:ea typeface="楷体" pitchFamily="49" charset="-122"/>
              </a:rPr>
            </a:br>
            <a:endParaRPr lang="zh-CN" altLang="en-US" sz="2400" dirty="0">
              <a:latin typeface="楷体" pitchFamily="49" charset="-122"/>
              <a:ea typeface="楷体" pitchFamily="49" charset="-122"/>
            </a:endParaRPr>
          </a:p>
        </p:txBody>
      </p:sp>
      <p:sp>
        <p:nvSpPr>
          <p:cNvPr id="4" name="TextBox 3"/>
          <p:cNvSpPr txBox="1"/>
          <p:nvPr/>
        </p:nvSpPr>
        <p:spPr>
          <a:xfrm>
            <a:off x="1356360" y="1447800"/>
            <a:ext cx="4160520" cy="584775"/>
          </a:xfrm>
          <a:prstGeom prst="rect">
            <a:avLst/>
          </a:prstGeom>
          <a:noFill/>
        </p:spPr>
        <p:txBody>
          <a:bodyPr wrap="square" rtlCol="0">
            <a:spAutoFit/>
          </a:bodyPr>
          <a:lstStyle/>
          <a:p>
            <a:r>
              <a:rPr lang="zh-CN" altLang="en-US" sz="3200" dirty="0" smtClean="0">
                <a:latin typeface="楷体" pitchFamily="49" charset="-122"/>
                <a:ea typeface="楷体" pitchFamily="49" charset="-122"/>
              </a:rPr>
              <a:t>（</a:t>
            </a:r>
            <a:r>
              <a:rPr lang="en-US" altLang="zh-CN" sz="3200" dirty="0" smtClean="0">
                <a:latin typeface="楷体" pitchFamily="49" charset="-122"/>
                <a:ea typeface="楷体" pitchFamily="49" charset="-122"/>
              </a:rPr>
              <a:t>6</a:t>
            </a:r>
            <a:r>
              <a:rPr lang="zh-CN" altLang="en-US" sz="3200" dirty="0" smtClean="0">
                <a:latin typeface="楷体" pitchFamily="49" charset="-122"/>
                <a:ea typeface="楷体" pitchFamily="49" charset="-122"/>
              </a:rPr>
              <a:t>）、国内禁毒形势</a:t>
            </a:r>
            <a:endParaRPr lang="zh-CN" altLang="en-US" sz="3200" dirty="0">
              <a:latin typeface="楷体" pitchFamily="49" charset="-122"/>
              <a:ea typeface="楷体" pitchFamily="49" charset="-122"/>
            </a:endParaRPr>
          </a:p>
        </p:txBody>
      </p:sp>
      <p:pic>
        <p:nvPicPr>
          <p:cNvPr id="5" name="图片 4"/>
          <p:cNvPicPr>
            <a:picLocks noChangeAspect="1"/>
          </p:cNvPicPr>
          <p:nvPr/>
        </p:nvPicPr>
        <p:blipFill>
          <a:blip r:embed="rId2" cstate="print">
            <a:extLst>
              <a:ext uri="{BEBA8EAE-BF5A-486C-A8C5-ECC9F3942E4B}">
                <a14:imgProps xmlns="" xmlns:a14="http://schemas.microsoft.com/office/drawing/2010/main">
                  <a14:imgLayer r:embed="rId3">
                    <a14:imgEffect>
                      <a14:backgroundRemoval t="9390" b="100000" l="2188" r="84219"/>
                    </a14:imgEffect>
                  </a14:imgLayer>
                </a14:imgProps>
              </a:ext>
              <a:ext uri="{28A0092B-C50C-407E-A947-70E740481C1C}">
                <a14:useLocalDpi xmlns="" xmlns:a14="http://schemas.microsoft.com/office/drawing/2010/main" val="0"/>
              </a:ext>
            </a:extLst>
          </a:blip>
          <a:stretch>
            <a:fillRect/>
          </a:stretch>
        </p:blipFill>
        <p:spPr>
          <a:xfrm>
            <a:off x="0" y="4648200"/>
            <a:ext cx="5867400" cy="2209800"/>
          </a:xfrm>
          <a:prstGeom prst="rect">
            <a:avLst/>
          </a:prstGeom>
        </p:spPr>
      </p:pic>
      <p:grpSp>
        <p:nvGrpSpPr>
          <p:cNvPr id="10" name="组合 9"/>
          <p:cNvGrpSpPr/>
          <p:nvPr/>
        </p:nvGrpSpPr>
        <p:grpSpPr>
          <a:xfrm>
            <a:off x="6278880" y="1554480"/>
            <a:ext cx="5730240" cy="1569720"/>
            <a:chOff x="6278880" y="1554480"/>
            <a:chExt cx="5730240" cy="1569720"/>
          </a:xfrm>
        </p:grpSpPr>
        <p:sp>
          <p:nvSpPr>
            <p:cNvPr id="6" name="五边形 5"/>
            <p:cNvSpPr/>
            <p:nvPr/>
          </p:nvSpPr>
          <p:spPr>
            <a:xfrm>
              <a:off x="6278880" y="1554480"/>
              <a:ext cx="5730240" cy="1569720"/>
            </a:xfrm>
            <a:prstGeom prst="homePlat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6410550" y="1740187"/>
              <a:ext cx="4806090" cy="1200329"/>
            </a:xfrm>
            <a:prstGeom prst="rect">
              <a:avLst/>
            </a:prstGeom>
            <a:noFill/>
          </p:spPr>
          <p:txBody>
            <a:bodyPr wrap="square" rtlCol="0">
              <a:spAutoFit/>
            </a:bodyPr>
            <a:lstStyle/>
            <a:p>
              <a:r>
                <a:rPr lang="en-US" altLang="zh-CN" dirty="0">
                  <a:latin typeface="楷体" pitchFamily="49" charset="-122"/>
                  <a:ea typeface="楷体" pitchFamily="49" charset="-122"/>
                </a:rPr>
                <a:t>2017</a:t>
              </a:r>
              <a:r>
                <a:rPr lang="zh-CN" altLang="en-US" dirty="0">
                  <a:latin typeface="楷体" pitchFamily="49" charset="-122"/>
                  <a:ea typeface="楷体" pitchFamily="49" charset="-122"/>
                </a:rPr>
                <a:t>年，全国禁毒部门共破获毒品刑事案件</a:t>
              </a:r>
              <a:r>
                <a:rPr lang="en-US" altLang="zh-CN" dirty="0">
                  <a:latin typeface="楷体" pitchFamily="49" charset="-122"/>
                  <a:ea typeface="楷体" pitchFamily="49" charset="-122"/>
                </a:rPr>
                <a:t>14</a:t>
              </a:r>
              <a:r>
                <a:rPr lang="zh-CN" altLang="en-US" dirty="0">
                  <a:latin typeface="楷体" pitchFamily="49" charset="-122"/>
                  <a:ea typeface="楷体" pitchFamily="49" charset="-122"/>
                </a:rPr>
                <a:t>万起，打掉制贩毒团伙</a:t>
              </a:r>
              <a:r>
                <a:rPr lang="en-US" altLang="zh-CN" dirty="0">
                  <a:latin typeface="楷体" pitchFamily="49" charset="-122"/>
                  <a:ea typeface="楷体" pitchFamily="49" charset="-122"/>
                </a:rPr>
                <a:t>5534</a:t>
              </a:r>
              <a:r>
                <a:rPr lang="zh-CN" altLang="en-US" dirty="0">
                  <a:latin typeface="楷体" pitchFamily="49" charset="-122"/>
                  <a:ea typeface="楷体" pitchFamily="49" charset="-122"/>
                </a:rPr>
                <a:t>个，抓获毒品犯罪嫌疑人</a:t>
              </a:r>
              <a:r>
                <a:rPr lang="en-US" altLang="zh-CN" dirty="0">
                  <a:latin typeface="楷体" pitchFamily="49" charset="-122"/>
                  <a:ea typeface="楷体" pitchFamily="49" charset="-122"/>
                </a:rPr>
                <a:t>16.9</a:t>
              </a:r>
              <a:r>
                <a:rPr lang="zh-CN" altLang="en-US" dirty="0">
                  <a:latin typeface="楷体" pitchFamily="49" charset="-122"/>
                  <a:ea typeface="楷体" pitchFamily="49" charset="-122"/>
                </a:rPr>
                <a:t>万名，缴获各类毒品</a:t>
              </a:r>
              <a:r>
                <a:rPr lang="en-US" altLang="zh-CN" dirty="0">
                  <a:latin typeface="楷体" pitchFamily="49" charset="-122"/>
                  <a:ea typeface="楷体" pitchFamily="49" charset="-122"/>
                </a:rPr>
                <a:t>89.2</a:t>
              </a:r>
              <a:r>
                <a:rPr lang="zh-CN" altLang="en-US" dirty="0">
                  <a:latin typeface="楷体" pitchFamily="49" charset="-122"/>
                  <a:ea typeface="楷体" pitchFamily="49" charset="-122"/>
                </a:rPr>
                <a:t>吨，国内毒品形势稳中可控</a:t>
              </a:r>
              <a:r>
                <a:rPr lang="zh-CN" altLang="en-US" dirty="0" smtClean="0">
                  <a:latin typeface="楷体" pitchFamily="49" charset="-122"/>
                  <a:ea typeface="楷体" pitchFamily="49" charset="-122"/>
                </a:rPr>
                <a:t>。</a:t>
              </a:r>
              <a:endParaRPr lang="zh-CN" altLang="en-US" dirty="0">
                <a:latin typeface="楷体" pitchFamily="49" charset="-122"/>
                <a:ea typeface="楷体" pitchFamily="49" charset="-122"/>
              </a:endParaRPr>
            </a:p>
          </p:txBody>
        </p:sp>
      </p:grpSp>
      <p:grpSp>
        <p:nvGrpSpPr>
          <p:cNvPr id="11" name="组合 10"/>
          <p:cNvGrpSpPr/>
          <p:nvPr/>
        </p:nvGrpSpPr>
        <p:grpSpPr>
          <a:xfrm>
            <a:off x="6278880" y="3276600"/>
            <a:ext cx="5913120" cy="2849880"/>
            <a:chOff x="6278880" y="3276600"/>
            <a:chExt cx="5913120" cy="2849880"/>
          </a:xfrm>
        </p:grpSpPr>
        <p:sp>
          <p:nvSpPr>
            <p:cNvPr id="8" name="五边形 7"/>
            <p:cNvSpPr/>
            <p:nvPr/>
          </p:nvSpPr>
          <p:spPr>
            <a:xfrm>
              <a:off x="6278880" y="3276600"/>
              <a:ext cx="5913120" cy="2849880"/>
            </a:xfrm>
            <a:prstGeom prst="homePlate">
              <a:avLst>
                <a:gd name="adj" fmla="val 40769"/>
              </a:avLst>
            </a:prstGeom>
            <a:solidFill>
              <a:schemeClr val="accent4">
                <a:lumMod val="40000"/>
                <a:lumOff val="60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6410550" y="3355538"/>
              <a:ext cx="4668930" cy="2585323"/>
            </a:xfrm>
            <a:prstGeom prst="rect">
              <a:avLst/>
            </a:prstGeom>
            <a:noFill/>
          </p:spPr>
          <p:txBody>
            <a:bodyPr wrap="square" rtlCol="0">
              <a:spAutoFit/>
            </a:bodyPr>
            <a:lstStyle/>
            <a:p>
              <a:r>
                <a:rPr lang="en-US" altLang="zh-CN" dirty="0">
                  <a:latin typeface="楷体" pitchFamily="49" charset="-122"/>
                  <a:ea typeface="楷体" pitchFamily="49" charset="-122"/>
                </a:rPr>
                <a:t>2017</a:t>
              </a:r>
              <a:r>
                <a:rPr lang="zh-CN" altLang="en-US" dirty="0">
                  <a:latin typeface="楷体" pitchFamily="49" charset="-122"/>
                  <a:ea typeface="楷体" pitchFamily="49" charset="-122"/>
                </a:rPr>
                <a:t>年中国毒品滥用人数仍在增多，但同比增幅下降，截至</a:t>
              </a:r>
              <a:r>
                <a:rPr lang="en-US" altLang="zh-CN" dirty="0">
                  <a:latin typeface="楷体" pitchFamily="49" charset="-122"/>
                  <a:ea typeface="楷体" pitchFamily="49" charset="-122"/>
                </a:rPr>
                <a:t>2017</a:t>
              </a:r>
              <a:r>
                <a:rPr lang="zh-CN" altLang="en-US" dirty="0">
                  <a:latin typeface="楷体" pitchFamily="49" charset="-122"/>
                  <a:ea typeface="楷体" pitchFamily="49" charset="-122"/>
                </a:rPr>
                <a:t>年底，全国现有吸毒人员</a:t>
              </a:r>
              <a:r>
                <a:rPr lang="en-US" altLang="zh-CN" dirty="0">
                  <a:latin typeface="楷体" pitchFamily="49" charset="-122"/>
                  <a:ea typeface="楷体" pitchFamily="49" charset="-122"/>
                </a:rPr>
                <a:t>255.3</a:t>
              </a:r>
              <a:r>
                <a:rPr lang="zh-CN" altLang="en-US" dirty="0">
                  <a:latin typeface="楷体" pitchFamily="49" charset="-122"/>
                  <a:ea typeface="楷体" pitchFamily="49" charset="-122"/>
                </a:rPr>
                <a:t>万名（不含戒断三年未发现复吸人数、死亡人数和离境人数），同比增长</a:t>
              </a:r>
              <a:r>
                <a:rPr lang="en-US" altLang="zh-CN" dirty="0">
                  <a:latin typeface="楷体" pitchFamily="49" charset="-122"/>
                  <a:ea typeface="楷体" pitchFamily="49" charset="-122"/>
                </a:rPr>
                <a:t>1.9%</a:t>
              </a:r>
              <a:r>
                <a:rPr lang="zh-CN" altLang="en-US" dirty="0">
                  <a:latin typeface="楷体" pitchFamily="49" charset="-122"/>
                  <a:ea typeface="楷体" pitchFamily="49" charset="-122"/>
                </a:rPr>
                <a:t>，增幅较</a:t>
              </a:r>
              <a:r>
                <a:rPr lang="en-US" altLang="zh-CN" dirty="0">
                  <a:latin typeface="楷体" pitchFamily="49" charset="-122"/>
                  <a:ea typeface="楷体" pitchFamily="49" charset="-122"/>
                </a:rPr>
                <a:t>2016</a:t>
              </a:r>
              <a:r>
                <a:rPr lang="zh-CN" altLang="en-US" dirty="0">
                  <a:latin typeface="楷体" pitchFamily="49" charset="-122"/>
                  <a:ea typeface="楷体" pitchFamily="49" charset="-122"/>
                </a:rPr>
                <a:t>年下降</a:t>
              </a:r>
              <a:r>
                <a:rPr lang="en-US" altLang="zh-CN" dirty="0">
                  <a:latin typeface="楷体" pitchFamily="49" charset="-122"/>
                  <a:ea typeface="楷体" pitchFamily="49" charset="-122"/>
                </a:rPr>
                <a:t>5</a:t>
              </a:r>
              <a:r>
                <a:rPr lang="zh-CN" altLang="en-US" dirty="0">
                  <a:latin typeface="楷体" pitchFamily="49" charset="-122"/>
                  <a:ea typeface="楷体" pitchFamily="49" charset="-122"/>
                </a:rPr>
                <a:t>个百分点。</a:t>
              </a:r>
              <a:r>
                <a:rPr lang="en-US" altLang="zh-CN" dirty="0">
                  <a:solidFill>
                    <a:srgbClr val="FF0000"/>
                  </a:solidFill>
                  <a:latin typeface="楷体" pitchFamily="49" charset="-122"/>
                  <a:ea typeface="楷体" pitchFamily="49" charset="-122"/>
                </a:rPr>
                <a:t>2017</a:t>
              </a:r>
              <a:r>
                <a:rPr lang="zh-CN" altLang="en-US" dirty="0">
                  <a:solidFill>
                    <a:srgbClr val="FF0000"/>
                  </a:solidFill>
                  <a:latin typeface="楷体" pitchFamily="49" charset="-122"/>
                  <a:ea typeface="楷体" pitchFamily="49" charset="-122"/>
                </a:rPr>
                <a:t>年全国查获</a:t>
              </a:r>
              <a:r>
                <a:rPr lang="en-US" altLang="zh-CN" dirty="0">
                  <a:solidFill>
                    <a:srgbClr val="FF0000"/>
                  </a:solidFill>
                  <a:latin typeface="楷体" pitchFamily="49" charset="-122"/>
                  <a:ea typeface="楷体" pitchFamily="49" charset="-122"/>
                </a:rPr>
                <a:t>35</a:t>
              </a:r>
              <a:r>
                <a:rPr lang="zh-CN" altLang="en-US" dirty="0">
                  <a:solidFill>
                    <a:srgbClr val="FF0000"/>
                  </a:solidFill>
                  <a:latin typeface="楷体" pitchFamily="49" charset="-122"/>
                  <a:ea typeface="楷体" pitchFamily="49" charset="-122"/>
                </a:rPr>
                <a:t>岁以下青少年吸毒人数同比下降</a:t>
              </a:r>
              <a:r>
                <a:rPr lang="en-US" altLang="zh-CN" dirty="0">
                  <a:solidFill>
                    <a:srgbClr val="FF0000"/>
                  </a:solidFill>
                  <a:latin typeface="楷体" pitchFamily="49" charset="-122"/>
                  <a:ea typeface="楷体" pitchFamily="49" charset="-122"/>
                </a:rPr>
                <a:t>19%</a:t>
              </a:r>
              <a:r>
                <a:rPr lang="zh-CN" altLang="en-US" dirty="0">
                  <a:solidFill>
                    <a:srgbClr val="FF0000"/>
                  </a:solidFill>
                  <a:latin typeface="楷体" pitchFamily="49" charset="-122"/>
                  <a:ea typeface="楷体" pitchFamily="49" charset="-122"/>
                </a:rPr>
                <a:t>，其中新发现人数同比下降</a:t>
              </a:r>
              <a:r>
                <a:rPr lang="en-US" altLang="zh-CN" dirty="0">
                  <a:solidFill>
                    <a:srgbClr val="FF0000"/>
                  </a:solidFill>
                  <a:latin typeface="楷体" pitchFamily="49" charset="-122"/>
                  <a:ea typeface="楷体" pitchFamily="49" charset="-122"/>
                </a:rPr>
                <a:t>29.3%</a:t>
              </a:r>
              <a:r>
                <a:rPr lang="zh-CN" altLang="en-US" dirty="0">
                  <a:solidFill>
                    <a:srgbClr val="FF0000"/>
                  </a:solidFill>
                  <a:latin typeface="楷体" pitchFamily="49" charset="-122"/>
                  <a:ea typeface="楷体" pitchFamily="49" charset="-122"/>
                </a:rPr>
                <a:t>，占新发现人员总数的比例同比下降</a:t>
              </a:r>
              <a:r>
                <a:rPr lang="en-US" altLang="zh-CN" dirty="0">
                  <a:solidFill>
                    <a:srgbClr val="FF0000"/>
                  </a:solidFill>
                  <a:latin typeface="楷体" pitchFamily="49" charset="-122"/>
                  <a:ea typeface="楷体" pitchFamily="49" charset="-122"/>
                </a:rPr>
                <a:t>2.2%</a:t>
              </a:r>
              <a:r>
                <a:rPr lang="zh-CN" altLang="en-US" dirty="0">
                  <a:solidFill>
                    <a:srgbClr val="FF0000"/>
                  </a:solidFill>
                  <a:latin typeface="楷体" pitchFamily="49" charset="-122"/>
                  <a:ea typeface="楷体" pitchFamily="49" charset="-122"/>
                </a:rPr>
                <a:t>，青少年毒品预防教育成效继续得到巩固</a:t>
              </a:r>
              <a:r>
                <a:rPr lang="zh-CN" altLang="en-US" dirty="0" smtClean="0">
                  <a:solidFill>
                    <a:srgbClr val="FF0000"/>
                  </a:solidFill>
                  <a:latin typeface="楷体" pitchFamily="49" charset="-122"/>
                  <a:ea typeface="楷体" pitchFamily="49" charset="-122"/>
                </a:rPr>
                <a:t>。</a:t>
              </a:r>
              <a:endParaRPr lang="zh-CN" altLang="en-US" dirty="0">
                <a:solidFill>
                  <a:srgbClr val="FF0000"/>
                </a:solidFill>
                <a:latin typeface="楷体" pitchFamily="49" charset="-122"/>
                <a:ea typeface="楷体" pitchFamily="49" charset="-122"/>
              </a:endParaRPr>
            </a:p>
          </p:txBody>
        </p:sp>
      </p:grpSp>
    </p:spTree>
    <p:extLst>
      <p:ext uri="{BB962C8B-B14F-4D97-AF65-F5344CB8AC3E}">
        <p14:creationId xmlns="" xmlns:p14="http://schemas.microsoft.com/office/powerpoint/2010/main" val="3446370089"/>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0-#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0-#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0-#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波形 5"/>
          <p:cNvSpPr/>
          <p:nvPr/>
        </p:nvSpPr>
        <p:spPr>
          <a:xfrm>
            <a:off x="0" y="2667000"/>
            <a:ext cx="12192000" cy="4191000"/>
          </a:xfrm>
          <a:prstGeom prst="wave">
            <a:avLst/>
          </a:prstGeom>
          <a:solidFill>
            <a:schemeClr val="accent3">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3263490" y="563880"/>
            <a:ext cx="6294120" cy="769441"/>
          </a:xfrm>
          <a:prstGeom prst="rect">
            <a:avLst/>
          </a:prstGeom>
          <a:solidFill>
            <a:srgbClr val="CCFFCC"/>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2</a:t>
            </a:r>
            <a:r>
              <a:rPr lang="zh-CN" altLang="en-US" sz="4400" dirty="0" smtClean="0">
                <a:latin typeface="微软雅黑 Light" panose="020B0502040204020203" pitchFamily="34" charset="-122"/>
                <a:ea typeface="微软雅黑 Light" panose="020B0502040204020203" pitchFamily="34" charset="-122"/>
              </a:rPr>
              <a:t>、中国毒品管制形势</a:t>
            </a:r>
            <a:endParaRPr lang="zh-CN" altLang="en-US" sz="4400" dirty="0">
              <a:latin typeface="微软雅黑 Light" panose="020B0502040204020203" pitchFamily="34" charset="-122"/>
              <a:ea typeface="微软雅黑 Light" panose="020B0502040204020203" pitchFamily="34" charset="-122"/>
            </a:endParaRPr>
          </a:p>
        </p:txBody>
      </p:sp>
      <p:sp>
        <p:nvSpPr>
          <p:cNvPr id="3" name="TextBox 2"/>
          <p:cNvSpPr txBox="1"/>
          <p:nvPr/>
        </p:nvSpPr>
        <p:spPr>
          <a:xfrm>
            <a:off x="1356360" y="1447800"/>
            <a:ext cx="9174480" cy="584775"/>
          </a:xfrm>
          <a:prstGeom prst="rect">
            <a:avLst/>
          </a:prstGeom>
          <a:noFill/>
        </p:spPr>
        <p:txBody>
          <a:bodyPr wrap="square" rtlCol="0">
            <a:spAutoFit/>
          </a:bodyPr>
          <a:lstStyle/>
          <a:p>
            <a:r>
              <a:rPr lang="zh-CN" altLang="en-US" sz="3200" dirty="0" smtClean="0">
                <a:latin typeface="楷体" pitchFamily="49" charset="-122"/>
                <a:ea typeface="楷体" pitchFamily="49" charset="-122"/>
              </a:rPr>
              <a:t>（</a:t>
            </a:r>
            <a:r>
              <a:rPr lang="en-US" altLang="zh-CN" sz="3200" dirty="0">
                <a:latin typeface="楷体" pitchFamily="49" charset="-122"/>
                <a:ea typeface="楷体" pitchFamily="49" charset="-122"/>
              </a:rPr>
              <a:t>7</a:t>
            </a:r>
            <a:r>
              <a:rPr lang="zh-CN" altLang="en-US" sz="3200" dirty="0" smtClean="0">
                <a:latin typeface="楷体" pitchFamily="49" charset="-122"/>
                <a:ea typeface="楷体" pitchFamily="49" charset="-122"/>
              </a:rPr>
              <a:t>）、</a:t>
            </a:r>
            <a:r>
              <a:rPr lang="zh-CN" altLang="en-US" sz="3200" dirty="0">
                <a:latin typeface="楷体" pitchFamily="49" charset="-122"/>
                <a:ea typeface="楷体" pitchFamily="49" charset="-122"/>
              </a:rPr>
              <a:t>近年来打击毒品犯罪主要</a:t>
            </a:r>
            <a:r>
              <a:rPr lang="zh-CN" altLang="en-US" sz="3200" dirty="0" smtClean="0">
                <a:latin typeface="楷体" pitchFamily="49" charset="-122"/>
                <a:ea typeface="楷体" pitchFamily="49" charset="-122"/>
              </a:rPr>
              <a:t>数据</a:t>
            </a:r>
            <a:endParaRPr lang="zh-CN" altLang="en-US" sz="3200" dirty="0">
              <a:latin typeface="楷体" pitchFamily="49" charset="-122"/>
              <a:ea typeface="楷体" pitchFamily="49" charset="-122"/>
            </a:endParaRPr>
          </a:p>
        </p:txBody>
      </p:sp>
      <p:pic>
        <p:nvPicPr>
          <p:cNvPr id="4" name="图片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72439" y="2148840"/>
            <a:ext cx="5242561" cy="3809999"/>
          </a:xfrm>
          <a:prstGeom prst="rect">
            <a:avLst/>
          </a:prstGeom>
        </p:spPr>
      </p:pic>
      <p:pic>
        <p:nvPicPr>
          <p:cNvPr id="5" name="图片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050280" y="2148840"/>
            <a:ext cx="5666422" cy="3931920"/>
          </a:xfrm>
          <a:prstGeom prst="rect">
            <a:avLst/>
          </a:prstGeom>
        </p:spPr>
      </p:pic>
    </p:spTree>
    <p:extLst>
      <p:ext uri="{BB962C8B-B14F-4D97-AF65-F5344CB8AC3E}">
        <p14:creationId xmlns="" xmlns:p14="http://schemas.microsoft.com/office/powerpoint/2010/main" val="1211974534"/>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chemeClr val="bg1">
                <a:alpha val="88000"/>
              </a:schemeClr>
            </a:gs>
            <a:gs pos="50000">
              <a:schemeClr val="bg1"/>
            </a:gs>
            <a:gs pos="100000">
              <a:srgbClr val="CCFF99">
                <a:alpha val="22000"/>
              </a:srgbClr>
            </a:gs>
          </a:gsLst>
          <a:lin ang="5400000" scaled="0"/>
        </a:gradFill>
        <a:effectLst/>
      </p:bgPr>
    </p:bg>
    <p:spTree>
      <p:nvGrpSpPr>
        <p:cNvPr id="1" name=""/>
        <p:cNvGrpSpPr/>
        <p:nvPr/>
      </p:nvGrpSpPr>
      <p:grpSpPr>
        <a:xfrm>
          <a:off x="0" y="0"/>
          <a:ext cx="0" cy="0"/>
          <a:chOff x="0" y="0"/>
          <a:chExt cx="0" cy="0"/>
        </a:xfrm>
      </p:grpSpPr>
      <p:sp>
        <p:nvSpPr>
          <p:cNvPr id="10" name="矩形 9"/>
          <p:cNvSpPr/>
          <p:nvPr/>
        </p:nvSpPr>
        <p:spPr>
          <a:xfrm>
            <a:off x="0" y="0"/>
            <a:ext cx="12192000" cy="6857999"/>
          </a:xfrm>
          <a:prstGeom prst="rect">
            <a:avLst/>
          </a:prstGeom>
          <a:solidFill>
            <a:schemeClr val="accent2">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横卷形 6"/>
          <p:cNvSpPr/>
          <p:nvPr/>
        </p:nvSpPr>
        <p:spPr>
          <a:xfrm>
            <a:off x="381000" y="1082040"/>
            <a:ext cx="11445240" cy="5775960"/>
          </a:xfrm>
          <a:prstGeom prst="horizontalScroll">
            <a:avLst/>
          </a:prstGeom>
          <a:solidFill>
            <a:srgbClr val="FFFF99">
              <a:alpha val="68000"/>
            </a:srgb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3141570" y="518160"/>
            <a:ext cx="6672990" cy="769441"/>
          </a:xfrm>
          <a:prstGeom prst="rect">
            <a:avLst/>
          </a:prstGeom>
          <a:solidFill>
            <a:srgbClr val="CCFFCC"/>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3</a:t>
            </a:r>
            <a:r>
              <a:rPr lang="zh-CN" altLang="en-US" sz="4400" dirty="0" smtClean="0">
                <a:latin typeface="微软雅黑 Light" panose="020B0502040204020203" pitchFamily="34" charset="-122"/>
                <a:ea typeface="微软雅黑 Light" panose="020B0502040204020203" pitchFamily="34" charset="-122"/>
              </a:rPr>
              <a:t>、中国现阶段的禁毒法令</a:t>
            </a:r>
            <a:endParaRPr lang="zh-CN" altLang="en-US" sz="4400" dirty="0">
              <a:latin typeface="微软雅黑 Light" panose="020B0502040204020203" pitchFamily="34" charset="-122"/>
              <a:ea typeface="微软雅黑 Light" panose="020B0502040204020203" pitchFamily="34" charset="-122"/>
            </a:endParaRPr>
          </a:p>
        </p:txBody>
      </p:sp>
      <p:sp>
        <p:nvSpPr>
          <p:cNvPr id="6" name="TextBox 5"/>
          <p:cNvSpPr txBox="1"/>
          <p:nvPr/>
        </p:nvSpPr>
        <p:spPr>
          <a:xfrm>
            <a:off x="5135880" y="1822456"/>
            <a:ext cx="6690360" cy="4216539"/>
          </a:xfrm>
          <a:prstGeom prst="rect">
            <a:avLst/>
          </a:prstGeom>
          <a:noFill/>
          <a:ln w="63500">
            <a:noFill/>
          </a:ln>
        </p:spPr>
        <p:txBody>
          <a:bodyPr wrap="square" rtlCol="0">
            <a:spAutoFit/>
          </a:bodyPr>
          <a:lstStyle/>
          <a:p>
            <a:r>
              <a:rPr lang="en-US" altLang="zh-CN" sz="2800" dirty="0" smtClean="0">
                <a:latin typeface="楷体" pitchFamily="49" charset="-122"/>
                <a:ea typeface="楷体" pitchFamily="49" charset="-122"/>
              </a:rPr>
              <a:t>   </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中华人民共和国禁毒法</a:t>
            </a:r>
            <a:r>
              <a:rPr lang="en-US" altLang="zh-CN" sz="2400" dirty="0" smtClean="0">
                <a:latin typeface="楷体" pitchFamily="49" charset="-122"/>
                <a:ea typeface="楷体" pitchFamily="49" charset="-122"/>
              </a:rPr>
              <a:t>》</a:t>
            </a:r>
          </a:p>
          <a:p>
            <a:r>
              <a:rPr lang="zh-CN" altLang="en-US" sz="2400" dirty="0" smtClean="0">
                <a:latin typeface="楷体" pitchFamily="49" charset="-122"/>
                <a:ea typeface="楷体" pitchFamily="49" charset="-122"/>
              </a:rPr>
              <a:t>第一章 总则</a:t>
            </a:r>
            <a:endParaRPr lang="en-US" altLang="zh-CN" sz="2400" dirty="0" smtClean="0">
              <a:latin typeface="楷体" pitchFamily="49" charset="-122"/>
              <a:ea typeface="楷体" pitchFamily="49" charset="-122"/>
            </a:endParaRPr>
          </a:p>
          <a:p>
            <a:r>
              <a:rPr lang="zh-CN" altLang="en-US" sz="2400" dirty="0">
                <a:latin typeface="楷体" pitchFamily="49" charset="-122"/>
                <a:ea typeface="楷体" pitchFamily="49" charset="-122"/>
              </a:rPr>
              <a:t>第二</a:t>
            </a:r>
            <a:r>
              <a:rPr lang="zh-CN" altLang="en-US" sz="2400" dirty="0" smtClean="0">
                <a:latin typeface="楷体" pitchFamily="49" charset="-122"/>
                <a:ea typeface="楷体" pitchFamily="49" charset="-122"/>
              </a:rPr>
              <a:t>章 宣传教育</a:t>
            </a:r>
            <a:endParaRPr lang="en-US" altLang="zh-CN" sz="2400" dirty="0" smtClean="0">
              <a:latin typeface="楷体" pitchFamily="49" charset="-122"/>
              <a:ea typeface="楷体" pitchFamily="49" charset="-122"/>
            </a:endParaRPr>
          </a:p>
          <a:p>
            <a:r>
              <a:rPr lang="zh-CN" altLang="en-US" sz="2400" dirty="0">
                <a:latin typeface="楷体" pitchFamily="49" charset="-122"/>
                <a:ea typeface="楷体" pitchFamily="49" charset="-122"/>
              </a:rPr>
              <a:t>第三</a:t>
            </a:r>
            <a:r>
              <a:rPr lang="zh-CN" altLang="en-US" sz="2400" dirty="0" smtClean="0">
                <a:latin typeface="楷体" pitchFamily="49" charset="-122"/>
                <a:ea typeface="楷体" pitchFamily="49" charset="-122"/>
              </a:rPr>
              <a:t>章 毒品管制</a:t>
            </a:r>
            <a:endParaRPr lang="en-US" altLang="zh-CN" sz="2400" dirty="0" smtClean="0">
              <a:latin typeface="楷体" pitchFamily="49" charset="-122"/>
              <a:ea typeface="楷体" pitchFamily="49" charset="-122"/>
            </a:endParaRPr>
          </a:p>
          <a:p>
            <a:r>
              <a:rPr lang="zh-CN" altLang="en-US" sz="2400" dirty="0">
                <a:latin typeface="楷体" pitchFamily="49" charset="-122"/>
                <a:ea typeface="楷体" pitchFamily="49" charset="-122"/>
              </a:rPr>
              <a:t>第四</a:t>
            </a:r>
            <a:r>
              <a:rPr lang="zh-CN" altLang="en-US" sz="2400" dirty="0" smtClean="0">
                <a:latin typeface="楷体" pitchFamily="49" charset="-122"/>
                <a:ea typeface="楷体" pitchFamily="49" charset="-122"/>
              </a:rPr>
              <a:t>章 戒毒措施</a:t>
            </a:r>
            <a:endParaRPr lang="en-US" altLang="zh-CN" sz="2400" dirty="0" smtClean="0">
              <a:latin typeface="楷体" pitchFamily="49" charset="-122"/>
              <a:ea typeface="楷体" pitchFamily="49" charset="-122"/>
            </a:endParaRPr>
          </a:p>
          <a:p>
            <a:r>
              <a:rPr lang="zh-CN" altLang="en-US" sz="2400" dirty="0">
                <a:latin typeface="楷体" pitchFamily="49" charset="-122"/>
                <a:ea typeface="楷体" pitchFamily="49" charset="-122"/>
              </a:rPr>
              <a:t>第五</a:t>
            </a:r>
            <a:r>
              <a:rPr lang="zh-CN" altLang="en-US" sz="2400" dirty="0" smtClean="0">
                <a:latin typeface="楷体" pitchFamily="49" charset="-122"/>
                <a:ea typeface="楷体" pitchFamily="49" charset="-122"/>
              </a:rPr>
              <a:t>章 国际合作</a:t>
            </a:r>
            <a:endParaRPr lang="en-US" altLang="zh-CN" sz="2400" dirty="0" smtClean="0">
              <a:latin typeface="楷体" pitchFamily="49" charset="-122"/>
              <a:ea typeface="楷体" pitchFamily="49" charset="-122"/>
            </a:endParaRPr>
          </a:p>
          <a:p>
            <a:r>
              <a:rPr lang="zh-CN" altLang="en-US" sz="2400" dirty="0">
                <a:latin typeface="楷体" pitchFamily="49" charset="-122"/>
                <a:ea typeface="楷体" pitchFamily="49" charset="-122"/>
              </a:rPr>
              <a:t>第六</a:t>
            </a:r>
            <a:r>
              <a:rPr lang="zh-CN" altLang="en-US" sz="2400" dirty="0" smtClean="0">
                <a:latin typeface="楷体" pitchFamily="49" charset="-122"/>
                <a:ea typeface="楷体" pitchFamily="49" charset="-122"/>
              </a:rPr>
              <a:t>章 法律责任</a:t>
            </a:r>
            <a:endParaRPr lang="en-US" altLang="zh-CN" sz="2400" dirty="0" smtClean="0">
              <a:latin typeface="楷体" pitchFamily="49" charset="-122"/>
              <a:ea typeface="楷体" pitchFamily="49" charset="-122"/>
            </a:endParaRPr>
          </a:p>
          <a:p>
            <a:r>
              <a:rPr lang="zh-CN" altLang="en-US" sz="2400" dirty="0" smtClean="0">
                <a:latin typeface="楷体" pitchFamily="49" charset="-122"/>
                <a:ea typeface="楷体" pitchFamily="49" charset="-122"/>
              </a:rPr>
              <a:t>第七章 附则</a:t>
            </a:r>
            <a:endParaRPr lang="en-US" altLang="zh-CN" sz="2400" dirty="0" smtClean="0">
              <a:latin typeface="楷体" pitchFamily="49" charset="-122"/>
              <a:ea typeface="楷体" pitchFamily="49" charset="-122"/>
            </a:endParaRPr>
          </a:p>
          <a:p>
            <a:r>
              <a:rPr lang="zh-CN" altLang="en-US" sz="2400" dirty="0" smtClean="0">
                <a:latin typeface="楷体" pitchFamily="49" charset="-122"/>
                <a:ea typeface="楷体" pitchFamily="49" charset="-122"/>
              </a:rPr>
              <a:t>    共七章七十一条，根据大学生已有知识面和本次学习主题，本节主要介绍第六章</a:t>
            </a:r>
            <a:r>
              <a:rPr lang="zh-CN" altLang="en-US" sz="2400" dirty="0">
                <a:latin typeface="楷体" pitchFamily="49" charset="-122"/>
                <a:ea typeface="楷体" pitchFamily="49" charset="-122"/>
              </a:rPr>
              <a:t>以</a:t>
            </a:r>
            <a:r>
              <a:rPr lang="zh-CN" altLang="en-US" sz="2400" dirty="0" smtClean="0">
                <a:latin typeface="楷体" pitchFamily="49" charset="-122"/>
                <a:ea typeface="楷体" pitchFamily="49" charset="-122"/>
              </a:rPr>
              <a:t>及第四章部分内容，其他条律请同学们课后学习。</a:t>
            </a:r>
            <a:endParaRPr lang="zh-CN" altLang="en-US" sz="2400" dirty="0">
              <a:latin typeface="楷体" pitchFamily="49" charset="-122"/>
              <a:ea typeface="楷体" pitchFamily="49" charset="-122"/>
            </a:endParaRPr>
          </a:p>
        </p:txBody>
      </p:sp>
      <p:pic>
        <p:nvPicPr>
          <p:cNvPr id="8" name="图片 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348740" y="2503286"/>
            <a:ext cx="3451860" cy="3307080"/>
          </a:xfrm>
          <a:prstGeom prst="rect">
            <a:avLst/>
          </a:prstGeom>
        </p:spPr>
      </p:pic>
    </p:spTree>
    <p:extLst>
      <p:ext uri="{BB962C8B-B14F-4D97-AF65-F5344CB8AC3E}">
        <p14:creationId xmlns="" xmlns:p14="http://schemas.microsoft.com/office/powerpoint/2010/main" val="126860928"/>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5000">
              <a:schemeClr val="bg1"/>
            </a:gs>
            <a:gs pos="0">
              <a:schemeClr val="accent3">
                <a:lumMod val="20000"/>
                <a:lumOff val="80000"/>
                <a:alpha val="67000"/>
              </a:schemeClr>
            </a:gs>
            <a:gs pos="83000">
              <a:schemeClr val="accent4">
                <a:lumMod val="20000"/>
                <a:lumOff val="80000"/>
                <a:alpha val="67000"/>
              </a:schemeClr>
            </a:gs>
            <a:gs pos="100000">
              <a:schemeClr val="accent3">
                <a:lumMod val="60000"/>
                <a:lumOff val="40000"/>
                <a:alpha val="70000"/>
              </a:schemeClr>
            </a:gs>
            <a:gs pos="100000">
              <a:srgbClr val="2E8D90">
                <a:alpha val="66000"/>
              </a:srgbClr>
            </a:gs>
            <a:gs pos="100000">
              <a:schemeClr val="accent1">
                <a:lumMod val="75000"/>
                <a:alpha val="48000"/>
              </a:schemeClr>
            </a:gs>
            <a:gs pos="100000">
              <a:schemeClr val="accent5">
                <a:lumMod val="40000"/>
                <a:lumOff val="60000"/>
                <a:alpha val="35000"/>
              </a:schemeClr>
            </a:gs>
          </a:gsLst>
          <a:lin ang="5400000" scaled="0"/>
        </a:gradFill>
        <a:effectLst/>
      </p:bgPr>
    </p:bg>
    <p:spTree>
      <p:nvGrpSpPr>
        <p:cNvPr id="1" name=""/>
        <p:cNvGrpSpPr/>
        <p:nvPr/>
      </p:nvGrpSpPr>
      <p:grpSpPr>
        <a:xfrm>
          <a:off x="0" y="0"/>
          <a:ext cx="0" cy="0"/>
          <a:chOff x="0" y="0"/>
          <a:chExt cx="0" cy="0"/>
        </a:xfrm>
      </p:grpSpPr>
      <p:sp>
        <p:nvSpPr>
          <p:cNvPr id="2" name="流程图: 延期 1"/>
          <p:cNvSpPr/>
          <p:nvPr/>
        </p:nvSpPr>
        <p:spPr>
          <a:xfrm>
            <a:off x="1358900" y="2378076"/>
            <a:ext cx="10023475" cy="2652916"/>
          </a:xfrm>
          <a:prstGeom prst="flowChartDelay">
            <a:avLst/>
          </a:prstGeom>
          <a:gradFill>
            <a:gsLst>
              <a:gs pos="0">
                <a:schemeClr val="accent2">
                  <a:lumMod val="20000"/>
                  <a:lumOff val="80000"/>
                  <a:alpha val="40000"/>
                </a:schemeClr>
              </a:gs>
              <a:gs pos="29000">
                <a:schemeClr val="accent3">
                  <a:lumMod val="60000"/>
                  <a:lumOff val="40000"/>
                  <a:alpha val="41000"/>
                </a:schemeClr>
              </a:gs>
              <a:gs pos="66000">
                <a:schemeClr val="accent2">
                  <a:lumMod val="60000"/>
                  <a:lumOff val="40000"/>
                  <a:alpha val="37000"/>
                </a:schemeClr>
              </a:gs>
              <a:gs pos="100000">
                <a:schemeClr val="accent5">
                  <a:lumMod val="75000"/>
                  <a:alpha val="69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 name="组合 15"/>
          <p:cNvGrpSpPr>
            <a:grpSpLocks/>
          </p:cNvGrpSpPr>
          <p:nvPr/>
        </p:nvGrpSpPr>
        <p:grpSpPr bwMode="auto">
          <a:xfrm>
            <a:off x="4197350" y="2443163"/>
            <a:ext cx="6715125" cy="2054958"/>
            <a:chOff x="326916" y="1093495"/>
            <a:chExt cx="5378361" cy="2055048"/>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645751" y="1418946"/>
              <a:ext cx="4773442" cy="768383"/>
            </a:xfrm>
            <a:prstGeom prst="rect">
              <a:avLst/>
            </a:prstGeom>
            <a:noFill/>
          </p:spPr>
          <p:txBody>
            <a:bodyPr wrap="square">
              <a:spAutoFit/>
            </a:bodyPr>
            <a:lstStyle/>
            <a:p>
              <a:pPr eaLnBrk="1" fontAlgn="auto" hangingPunct="1">
                <a:spcBef>
                  <a:spcPts val="0"/>
                </a:spcBef>
                <a:spcAft>
                  <a:spcPts val="0"/>
                </a:spcAft>
                <a:defRPr/>
              </a:pPr>
              <a:r>
                <a:rPr lang="zh-CN" altLang="en-US" sz="4400" b="1"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毒品概述</a:t>
              </a:r>
              <a:endPar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文本框 18"/>
            <p:cNvSpPr txBox="1"/>
            <p:nvPr/>
          </p:nvSpPr>
          <p:spPr>
            <a:xfrm>
              <a:off x="326916" y="1093495"/>
              <a:ext cx="5141865" cy="400067"/>
            </a:xfrm>
            <a:prstGeom prst="rect">
              <a:avLst/>
            </a:prstGeom>
            <a:noFill/>
          </p:spPr>
          <p:txBody>
            <a:bodyPr>
              <a:spAutoFit/>
            </a:bodyPr>
            <a:lstStyle/>
            <a:p>
              <a:pPr eaLnBrk="1" fontAlgn="auto" hangingPunct="1">
                <a:spcBef>
                  <a:spcPts val="0"/>
                </a:spcBef>
                <a:spcAft>
                  <a:spcPts val="0"/>
                </a:spcAft>
                <a:defRPr/>
              </a:pP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文本框 19"/>
            <p:cNvSpPr txBox="1"/>
            <p:nvPr/>
          </p:nvSpPr>
          <p:spPr>
            <a:xfrm>
              <a:off x="410834" y="2317510"/>
              <a:ext cx="5294443" cy="831033"/>
            </a:xfrm>
            <a:prstGeom prst="rect">
              <a:avLst/>
            </a:prstGeom>
            <a:noFill/>
          </p:spPr>
          <p:txBody>
            <a:bodyPr wrap="square">
              <a:spAutoFit/>
            </a:bodyPr>
            <a:lstStyle/>
            <a:p>
              <a:pPr eaLnBrk="1" fontAlgn="auto" hangingPunct="1">
                <a:spcBef>
                  <a:spcPts val="0"/>
                </a:spcBef>
                <a:spcAft>
                  <a:spcPts val="0"/>
                </a:spcAft>
                <a:defRPr/>
              </a:pPr>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、毒品定义</a:t>
              </a:r>
              <a:endPar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fontAlgn="auto" hangingPunct="1">
                <a:spcBef>
                  <a:spcPts val="0"/>
                </a:spcBef>
                <a:spcAft>
                  <a:spcPts val="0"/>
                </a:spcAft>
                <a:defRPr/>
              </a:pPr>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、毒品在国际上的名称</a:t>
              </a:r>
              <a:endPar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fontAlgn="auto" hangingPunct="1">
                <a:spcBef>
                  <a:spcPts val="0"/>
                </a:spcBef>
                <a:spcAft>
                  <a:spcPts val="0"/>
                </a:spcAft>
                <a:defRPr/>
              </a:pPr>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、毒品的特性</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6" name="椭圆 25"/>
          <p:cNvSpPr/>
          <p:nvPr/>
        </p:nvSpPr>
        <p:spPr>
          <a:xfrm>
            <a:off x="1865313" y="4125913"/>
            <a:ext cx="147637" cy="1492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a:off x="3717925" y="4362450"/>
            <a:ext cx="242888"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椭圆 31"/>
          <p:cNvSpPr/>
          <p:nvPr/>
        </p:nvSpPr>
        <p:spPr>
          <a:xfrm>
            <a:off x="3094875" y="4327526"/>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椭圆 40"/>
          <p:cNvSpPr/>
          <p:nvPr/>
        </p:nvSpPr>
        <p:spPr>
          <a:xfrm rot="11047877">
            <a:off x="2328863" y="4422775"/>
            <a:ext cx="169862" cy="1698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椭圆 42"/>
          <p:cNvSpPr/>
          <p:nvPr/>
        </p:nvSpPr>
        <p:spPr>
          <a:xfrm>
            <a:off x="1319213" y="2378075"/>
            <a:ext cx="344487" cy="344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10800000">
            <a:off x="1358900" y="3316288"/>
            <a:ext cx="528638" cy="5270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6">
            <a:extLst>
              <a:ext uri="{FF2B5EF4-FFF2-40B4-BE49-F238E27FC236}">
                <a16:creationId xmlns="" xmlns:a16="http://schemas.microsoft.com/office/drawing/2014/main" id="{CD61FA37-C994-4429-BD18-3A41AF92C1DE}"/>
              </a:ext>
            </a:extLst>
          </p:cNvPr>
          <p:cNvSpPr>
            <a:spLocks/>
          </p:cNvSpPr>
          <p:nvPr/>
        </p:nvSpPr>
        <p:spPr bwMode="auto">
          <a:xfrm rot="382501">
            <a:off x="1652953" y="1335333"/>
            <a:ext cx="2024276" cy="741573"/>
          </a:xfrm>
          <a:custGeom>
            <a:avLst/>
            <a:gdLst>
              <a:gd name="T0" fmla="*/ 72 w 330"/>
              <a:gd name="T1" fmla="*/ 3 h 162"/>
              <a:gd name="T2" fmla="*/ 175 w 330"/>
              <a:gd name="T3" fmla="*/ 9 h 162"/>
              <a:gd name="T4" fmla="*/ 220 w 330"/>
              <a:gd name="T5" fmla="*/ 128 h 162"/>
              <a:gd name="T6" fmla="*/ 102 w 330"/>
              <a:gd name="T7" fmla="*/ 162 h 162"/>
              <a:gd name="T8" fmla="*/ 102 w 330"/>
              <a:gd name="T9" fmla="*/ 162 h 162"/>
              <a:gd name="T10" fmla="*/ 40 w 330"/>
              <a:gd name="T11" fmla="*/ 96 h 162"/>
              <a:gd name="T12" fmla="*/ 72 w 330"/>
              <a:gd name="T13" fmla="*/ 3 h 162"/>
            </a:gdLst>
            <a:ahLst/>
            <a:cxnLst>
              <a:cxn ang="0">
                <a:pos x="T0" y="T1"/>
              </a:cxn>
              <a:cxn ang="0">
                <a:pos x="T2" y="T3"/>
              </a:cxn>
              <a:cxn ang="0">
                <a:pos x="T4" y="T5"/>
              </a:cxn>
              <a:cxn ang="0">
                <a:pos x="T6" y="T7"/>
              </a:cxn>
              <a:cxn ang="0">
                <a:pos x="T8" y="T9"/>
              </a:cxn>
              <a:cxn ang="0">
                <a:pos x="T10" y="T11"/>
              </a:cxn>
              <a:cxn ang="0">
                <a:pos x="T12" y="T13"/>
              </a:cxn>
            </a:cxnLst>
            <a:rect l="0" t="0" r="r" b="b"/>
            <a:pathLst>
              <a:path w="330" h="162">
                <a:moveTo>
                  <a:pt x="72" y="3"/>
                </a:moveTo>
                <a:cubicBezTo>
                  <a:pt x="100" y="0"/>
                  <a:pt x="135" y="2"/>
                  <a:pt x="175" y="9"/>
                </a:cubicBezTo>
                <a:cubicBezTo>
                  <a:pt x="281" y="20"/>
                  <a:pt x="330" y="146"/>
                  <a:pt x="220" y="128"/>
                </a:cubicBezTo>
                <a:cubicBezTo>
                  <a:pt x="194" y="124"/>
                  <a:pt x="53" y="110"/>
                  <a:pt x="102" y="162"/>
                </a:cubicBezTo>
                <a:cubicBezTo>
                  <a:pt x="102" y="162"/>
                  <a:pt x="102" y="162"/>
                  <a:pt x="102" y="162"/>
                </a:cubicBezTo>
                <a:cubicBezTo>
                  <a:pt x="102" y="162"/>
                  <a:pt x="54" y="112"/>
                  <a:pt x="40" y="96"/>
                </a:cubicBezTo>
                <a:cubicBezTo>
                  <a:pt x="0" y="47"/>
                  <a:pt x="8" y="11"/>
                  <a:pt x="72" y="3"/>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7">
            <a:extLst>
              <a:ext uri="{FF2B5EF4-FFF2-40B4-BE49-F238E27FC236}">
                <a16:creationId xmlns="" xmlns:a16="http://schemas.microsoft.com/office/drawing/2014/main" id="{2B0A7ECD-5BA9-4C1D-BE4E-785D98DD28DA}"/>
              </a:ext>
            </a:extLst>
          </p:cNvPr>
          <p:cNvSpPr>
            <a:spLocks/>
          </p:cNvSpPr>
          <p:nvPr/>
        </p:nvSpPr>
        <p:spPr bwMode="auto">
          <a:xfrm rot="382501">
            <a:off x="1170684" y="478592"/>
            <a:ext cx="3374467" cy="1093557"/>
          </a:xfrm>
          <a:custGeom>
            <a:avLst/>
            <a:gdLst>
              <a:gd name="T0" fmla="*/ 18 w 550"/>
              <a:gd name="T1" fmla="*/ 94 h 239"/>
              <a:gd name="T2" fmla="*/ 34 w 550"/>
              <a:gd name="T3" fmla="*/ 132 h 239"/>
              <a:gd name="T4" fmla="*/ 95 w 550"/>
              <a:gd name="T5" fmla="*/ 238 h 239"/>
              <a:gd name="T6" fmla="*/ 141 w 550"/>
              <a:gd name="T7" fmla="*/ 151 h 239"/>
              <a:gd name="T8" fmla="*/ 444 w 550"/>
              <a:gd name="T9" fmla="*/ 207 h 239"/>
              <a:gd name="T10" fmla="*/ 466 w 550"/>
              <a:gd name="T11" fmla="*/ 79 h 239"/>
              <a:gd name="T12" fmla="*/ 92 w 550"/>
              <a:gd name="T13" fmla="*/ 11 h 239"/>
              <a:gd name="T14" fmla="*/ 18 w 550"/>
              <a:gd name="T15" fmla="*/ 94 h 2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0" h="239">
                <a:moveTo>
                  <a:pt x="18" y="94"/>
                </a:moveTo>
                <a:cubicBezTo>
                  <a:pt x="34" y="132"/>
                  <a:pt x="34" y="132"/>
                  <a:pt x="34" y="132"/>
                </a:cubicBezTo>
                <a:cubicBezTo>
                  <a:pt x="63" y="188"/>
                  <a:pt x="66" y="195"/>
                  <a:pt x="95" y="238"/>
                </a:cubicBezTo>
                <a:cubicBezTo>
                  <a:pt x="63" y="192"/>
                  <a:pt x="76" y="158"/>
                  <a:pt x="141" y="151"/>
                </a:cubicBezTo>
                <a:cubicBezTo>
                  <a:pt x="211" y="142"/>
                  <a:pt x="325" y="165"/>
                  <a:pt x="444" y="207"/>
                </a:cubicBezTo>
                <a:cubicBezTo>
                  <a:pt x="518" y="239"/>
                  <a:pt x="550" y="114"/>
                  <a:pt x="466" y="79"/>
                </a:cubicBezTo>
                <a:cubicBezTo>
                  <a:pt x="318" y="28"/>
                  <a:pt x="178" y="0"/>
                  <a:pt x="92" y="11"/>
                </a:cubicBezTo>
                <a:cubicBezTo>
                  <a:pt x="23" y="19"/>
                  <a:pt x="0" y="50"/>
                  <a:pt x="18" y="94"/>
                </a:cubicBezTo>
                <a:close/>
              </a:path>
            </a:pathLst>
          </a:custGeom>
          <a:solidFill>
            <a:srgbClr val="76AF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8">
            <a:extLst>
              <a:ext uri="{FF2B5EF4-FFF2-40B4-BE49-F238E27FC236}">
                <a16:creationId xmlns="" xmlns:a16="http://schemas.microsoft.com/office/drawing/2014/main" id="{37248625-14A0-4A12-BF7F-D26B32E21DB7}"/>
              </a:ext>
            </a:extLst>
          </p:cNvPr>
          <p:cNvSpPr>
            <a:spLocks/>
          </p:cNvSpPr>
          <p:nvPr/>
        </p:nvSpPr>
        <p:spPr bwMode="auto">
          <a:xfrm rot="382501">
            <a:off x="1011285" y="-400910"/>
            <a:ext cx="6424000" cy="2131458"/>
          </a:xfrm>
          <a:custGeom>
            <a:avLst/>
            <a:gdLst>
              <a:gd name="T0" fmla="*/ 3 w 1047"/>
              <a:gd name="T1" fmla="*/ 95 h 466"/>
              <a:gd name="T2" fmla="*/ 6 w 1047"/>
              <a:gd name="T3" fmla="*/ 130 h 466"/>
              <a:gd name="T4" fmla="*/ 27 w 1047"/>
              <a:gd name="T5" fmla="*/ 245 h 466"/>
              <a:gd name="T6" fmla="*/ 29 w 1047"/>
              <a:gd name="T7" fmla="*/ 252 h 466"/>
              <a:gd name="T8" fmla="*/ 112 w 1047"/>
              <a:gd name="T9" fmla="*/ 172 h 466"/>
              <a:gd name="T10" fmla="*/ 852 w 1047"/>
              <a:gd name="T11" fmla="*/ 398 h 466"/>
              <a:gd name="T12" fmla="*/ 941 w 1047"/>
              <a:gd name="T13" fmla="*/ 282 h 466"/>
              <a:gd name="T14" fmla="*/ 99 w 1047"/>
              <a:gd name="T15" fmla="*/ 22 h 466"/>
              <a:gd name="T16" fmla="*/ 3 w 1047"/>
              <a:gd name="T17" fmla="*/ 95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7" h="466">
                <a:moveTo>
                  <a:pt x="3" y="95"/>
                </a:moveTo>
                <a:cubicBezTo>
                  <a:pt x="6" y="130"/>
                  <a:pt x="6" y="130"/>
                  <a:pt x="6" y="130"/>
                </a:cubicBezTo>
                <a:cubicBezTo>
                  <a:pt x="16" y="201"/>
                  <a:pt x="16" y="204"/>
                  <a:pt x="27" y="245"/>
                </a:cubicBezTo>
                <a:cubicBezTo>
                  <a:pt x="29" y="252"/>
                  <a:pt x="29" y="252"/>
                  <a:pt x="29" y="252"/>
                </a:cubicBezTo>
                <a:cubicBezTo>
                  <a:pt x="17" y="210"/>
                  <a:pt x="43" y="180"/>
                  <a:pt x="112" y="172"/>
                </a:cubicBezTo>
                <a:cubicBezTo>
                  <a:pt x="272" y="152"/>
                  <a:pt x="602" y="252"/>
                  <a:pt x="852" y="398"/>
                </a:cubicBezTo>
                <a:cubicBezTo>
                  <a:pt x="950" y="466"/>
                  <a:pt x="1047" y="334"/>
                  <a:pt x="941" y="282"/>
                </a:cubicBezTo>
                <a:cubicBezTo>
                  <a:pt x="658" y="116"/>
                  <a:pt x="281" y="0"/>
                  <a:pt x="99" y="22"/>
                </a:cubicBezTo>
                <a:cubicBezTo>
                  <a:pt x="32" y="30"/>
                  <a:pt x="0" y="57"/>
                  <a:pt x="3" y="95"/>
                </a:cubicBezTo>
                <a:close/>
              </a:path>
            </a:pathLst>
          </a:custGeom>
          <a:solidFill>
            <a:srgbClr val="C8C2A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9">
            <a:extLst>
              <a:ext uri="{FF2B5EF4-FFF2-40B4-BE49-F238E27FC236}">
                <a16:creationId xmlns="" xmlns:a16="http://schemas.microsoft.com/office/drawing/2014/main" id="{4AFFDF04-339E-4AE3-B7BC-AD67E32A8384}"/>
              </a:ext>
            </a:extLst>
          </p:cNvPr>
          <p:cNvSpPr>
            <a:spLocks/>
          </p:cNvSpPr>
          <p:nvPr/>
        </p:nvSpPr>
        <p:spPr bwMode="auto">
          <a:xfrm rot="382501">
            <a:off x="1142751" y="-1322740"/>
            <a:ext cx="6068793" cy="1820088"/>
          </a:xfrm>
          <a:custGeom>
            <a:avLst/>
            <a:gdLst>
              <a:gd name="T0" fmla="*/ 20 w 989"/>
              <a:gd name="T1" fmla="*/ 81 h 398"/>
              <a:gd name="T2" fmla="*/ 18 w 989"/>
              <a:gd name="T3" fmla="*/ 93 h 398"/>
              <a:gd name="T4" fmla="*/ 1 w 989"/>
              <a:gd name="T5" fmla="*/ 211 h 398"/>
              <a:gd name="T6" fmla="*/ 0 w 989"/>
              <a:gd name="T7" fmla="*/ 241 h 398"/>
              <a:gd name="T8" fmla="*/ 99 w 989"/>
              <a:gd name="T9" fmla="*/ 170 h 398"/>
              <a:gd name="T10" fmla="*/ 799 w 989"/>
              <a:gd name="T11" fmla="*/ 350 h 398"/>
              <a:gd name="T12" fmla="*/ 873 w 989"/>
              <a:gd name="T13" fmla="*/ 215 h 398"/>
              <a:gd name="T14" fmla="*/ 124 w 989"/>
              <a:gd name="T15" fmla="*/ 20 h 398"/>
              <a:gd name="T16" fmla="*/ 20 w 989"/>
              <a:gd name="T17" fmla="*/ 81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9" h="398">
                <a:moveTo>
                  <a:pt x="20" y="81"/>
                </a:moveTo>
                <a:cubicBezTo>
                  <a:pt x="18" y="93"/>
                  <a:pt x="18" y="93"/>
                  <a:pt x="18" y="93"/>
                </a:cubicBezTo>
                <a:cubicBezTo>
                  <a:pt x="4" y="167"/>
                  <a:pt x="3" y="169"/>
                  <a:pt x="1" y="211"/>
                </a:cubicBezTo>
                <a:cubicBezTo>
                  <a:pt x="0" y="241"/>
                  <a:pt x="0" y="241"/>
                  <a:pt x="0" y="241"/>
                </a:cubicBezTo>
                <a:cubicBezTo>
                  <a:pt x="0" y="204"/>
                  <a:pt x="32" y="179"/>
                  <a:pt x="99" y="170"/>
                </a:cubicBezTo>
                <a:cubicBezTo>
                  <a:pt x="252" y="152"/>
                  <a:pt x="540" y="229"/>
                  <a:pt x="799" y="350"/>
                </a:cubicBezTo>
                <a:cubicBezTo>
                  <a:pt x="894" y="398"/>
                  <a:pt x="989" y="269"/>
                  <a:pt x="873" y="215"/>
                </a:cubicBezTo>
                <a:cubicBezTo>
                  <a:pt x="597" y="83"/>
                  <a:pt x="288" y="0"/>
                  <a:pt x="124" y="20"/>
                </a:cubicBezTo>
                <a:cubicBezTo>
                  <a:pt x="62" y="28"/>
                  <a:pt x="28" y="49"/>
                  <a:pt x="20" y="81"/>
                </a:cubicBezTo>
                <a:close/>
              </a:path>
            </a:pathLst>
          </a:custGeom>
          <a:solidFill>
            <a:srgbClr val="FFC535"/>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4" name="组合 10">
            <a:extLst>
              <a:ext uri="{FF2B5EF4-FFF2-40B4-BE49-F238E27FC236}">
                <a16:creationId xmlns="" xmlns:a16="http://schemas.microsoft.com/office/drawing/2014/main" id="{0A59D372-7648-45A4-9D52-C24D74DAC30F}"/>
              </a:ext>
            </a:extLst>
          </p:cNvPr>
          <p:cNvGrpSpPr>
            <a:grpSpLocks/>
          </p:cNvGrpSpPr>
          <p:nvPr/>
        </p:nvGrpSpPr>
        <p:grpSpPr bwMode="auto">
          <a:xfrm>
            <a:off x="2047372" y="2390799"/>
            <a:ext cx="1770622" cy="1773214"/>
            <a:chOff x="1277143" y="1504950"/>
            <a:chExt cx="1085057" cy="1085850"/>
          </a:xfrm>
          <a:blipFill dpi="0" rotWithShape="1">
            <a:blip r:embed="rId2">
              <a:alphaModFix amt="48000"/>
            </a:blip>
            <a:srcRect/>
            <a:stretch>
              <a:fillRect/>
            </a:stretch>
          </a:blipFill>
        </p:grpSpPr>
        <p:sp>
          <p:nvSpPr>
            <p:cNvPr id="46" name="椭圆 45">
              <a:extLst>
                <a:ext uri="{FF2B5EF4-FFF2-40B4-BE49-F238E27FC236}">
                  <a16:creationId xmlns="" xmlns:a16="http://schemas.microsoft.com/office/drawing/2014/main" id="{2CC374B7-9913-43C2-AF91-DC8459F1A4BF}"/>
                </a:ext>
              </a:extLst>
            </p:cNvPr>
            <p:cNvSpPr/>
            <p:nvPr/>
          </p:nvSpPr>
          <p:spPr>
            <a:xfrm>
              <a:off x="1277143" y="1504950"/>
              <a:ext cx="1085057" cy="10858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文本框 6">
              <a:extLst>
                <a:ext uri="{FF2B5EF4-FFF2-40B4-BE49-F238E27FC236}">
                  <a16:creationId xmlns="" xmlns:a16="http://schemas.microsoft.com/office/drawing/2014/main" id="{21ADCEF4-3CB3-4BBD-9ADF-8758D2FDC029}"/>
                </a:ext>
              </a:extLst>
            </p:cNvPr>
            <p:cNvSpPr txBox="1">
              <a:spLocks noChangeArrowheads="1"/>
            </p:cNvSpPr>
            <p:nvPr/>
          </p:nvSpPr>
          <p:spPr bwMode="auto">
            <a:xfrm>
              <a:off x="1394317" y="1586210"/>
              <a:ext cx="849920" cy="8104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Tx/>
                <a:buNone/>
              </a:pPr>
              <a:r>
                <a:rPr lang="en-US" altLang="zh-CN" sz="8000" dirty="0">
                  <a:latin typeface="方正粗黑宋简体" pitchFamily="2" charset="-122"/>
                  <a:ea typeface="方正粗黑宋简体" pitchFamily="2" charset="-122"/>
                  <a:sym typeface="微软雅黑" panose="020B0503020204020204" pitchFamily="34" charset="-122"/>
                </a:rPr>
                <a:t>01</a:t>
              </a:r>
              <a:endParaRPr lang="zh-CN" altLang="en-US" sz="8000" dirty="0">
                <a:latin typeface="方正粗黑宋简体" pitchFamily="2" charset="-122"/>
                <a:ea typeface="方正粗黑宋简体" pitchFamily="2" charset="-122"/>
                <a:sym typeface="微软雅黑" panose="020B0503020204020204" pitchFamily="34" charset="-122"/>
              </a:endParaRPr>
            </a:p>
          </p:txBody>
        </p:sp>
      </p:grpSp>
      <p:pic>
        <p:nvPicPr>
          <p:cNvPr id="3" name="图片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483725" y="3943350"/>
            <a:ext cx="2857500" cy="2857500"/>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300"/>
                                        <p:tgtEl>
                                          <p:spTgt spid="37"/>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300"/>
                                        <p:tgtEl>
                                          <p:spTgt spid="35"/>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300"/>
                                        <p:tgtEl>
                                          <p:spTgt spid="34"/>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300"/>
                                        <p:tgtEl>
                                          <p:spTgt spid="33"/>
                                        </p:tgtEl>
                                      </p:cBhvr>
                                    </p:animEffect>
                                  </p:childTnLst>
                                </p:cTn>
                              </p:par>
                              <p:par>
                                <p:cTn id="20" presetID="53" presetClass="entr" presetSubtype="16" fill="hold" nodeType="with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p:cTn id="22" dur="500" fill="hold"/>
                                        <p:tgtEl>
                                          <p:spTgt spid="44"/>
                                        </p:tgtEl>
                                        <p:attrNameLst>
                                          <p:attrName>ppt_w</p:attrName>
                                        </p:attrNameLst>
                                      </p:cBhvr>
                                      <p:tavLst>
                                        <p:tav tm="0">
                                          <p:val>
                                            <p:fltVal val="0"/>
                                          </p:val>
                                        </p:tav>
                                        <p:tav tm="100000">
                                          <p:val>
                                            <p:strVal val="#ppt_w"/>
                                          </p:val>
                                        </p:tav>
                                      </p:tavLst>
                                    </p:anim>
                                    <p:anim calcmode="lin" valueType="num">
                                      <p:cBhvr>
                                        <p:cTn id="23" dur="500" fill="hold"/>
                                        <p:tgtEl>
                                          <p:spTgt spid="44"/>
                                        </p:tgtEl>
                                        <p:attrNameLst>
                                          <p:attrName>ppt_h</p:attrName>
                                        </p:attrNameLst>
                                      </p:cBhvr>
                                      <p:tavLst>
                                        <p:tav tm="0">
                                          <p:val>
                                            <p:fltVal val="0"/>
                                          </p:val>
                                        </p:tav>
                                        <p:tav tm="100000">
                                          <p:val>
                                            <p:strVal val="#ppt_h"/>
                                          </p:val>
                                        </p:tav>
                                      </p:tavLst>
                                    </p:anim>
                                    <p:animEffect transition="in" filter="fade">
                                      <p:cBhvr>
                                        <p:cTn id="24" dur="500"/>
                                        <p:tgtEl>
                                          <p:spTgt spid="44"/>
                                        </p:tgtEl>
                                      </p:cBhvr>
                                    </p:animEffect>
                                  </p:childTnLst>
                                </p:cTn>
                              </p:par>
                              <p:par>
                                <p:cTn id="25" presetID="2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1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10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10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10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p:cTn id="51" dur="500" fill="hold"/>
                                        <p:tgtEl>
                                          <p:spTgt spid="43"/>
                                        </p:tgtEl>
                                        <p:attrNameLst>
                                          <p:attrName>ppt_w</p:attrName>
                                        </p:attrNameLst>
                                      </p:cBhvr>
                                      <p:tavLst>
                                        <p:tav tm="0">
                                          <p:val>
                                            <p:fltVal val="0"/>
                                          </p:val>
                                        </p:tav>
                                        <p:tav tm="100000">
                                          <p:val>
                                            <p:strVal val="#ppt_w"/>
                                          </p:val>
                                        </p:tav>
                                      </p:tavLst>
                                    </p:anim>
                                    <p:anim calcmode="lin" valueType="num">
                                      <p:cBhvr>
                                        <p:cTn id="52" dur="500" fill="hold"/>
                                        <p:tgtEl>
                                          <p:spTgt spid="43"/>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anim calcmode="lin" valueType="num">
                                      <p:cBhvr>
                                        <p:cTn id="59" dur="500" fill="hold"/>
                                        <p:tgtEl>
                                          <p:spTgt spid="50"/>
                                        </p:tgtEl>
                                        <p:attrNameLst>
                                          <p:attrName>ppt_w</p:attrName>
                                        </p:attrNameLst>
                                      </p:cBhvr>
                                      <p:tavLst>
                                        <p:tav tm="0">
                                          <p:val>
                                            <p:fltVal val="0"/>
                                          </p:val>
                                        </p:tav>
                                        <p:tav tm="100000">
                                          <p:val>
                                            <p:strVal val="#ppt_w"/>
                                          </p:val>
                                        </p:tav>
                                      </p:tavLst>
                                    </p:anim>
                                    <p:anim calcmode="lin" valueType="num">
                                      <p:cBhvr>
                                        <p:cTn id="60" dur="500" fill="hold"/>
                                        <p:tgtEl>
                                          <p:spTgt spid="50"/>
                                        </p:tgtEl>
                                        <p:attrNameLst>
                                          <p:attrName>ppt_h</p:attrName>
                                        </p:attrNameLst>
                                      </p:cBhvr>
                                      <p:tavLst>
                                        <p:tav tm="0">
                                          <p:val>
                                            <p:fltVal val="0"/>
                                          </p:val>
                                        </p:tav>
                                        <p:tav tm="100000">
                                          <p:val>
                                            <p:strVal val="#ppt_h"/>
                                          </p:val>
                                        </p:tav>
                                      </p:tavLst>
                                    </p:anim>
                                  </p:childTnLst>
                                </p:cTn>
                              </p:par>
                              <p:par>
                                <p:cTn id="61" presetID="22" presetClass="entr" presetSubtype="8" fill="hold" nodeType="withEffect">
                                  <p:stCondLst>
                                    <p:cond delay="500"/>
                                  </p:stCondLst>
                                  <p:childTnLst>
                                    <p:set>
                                      <p:cBhvr>
                                        <p:cTn id="62" dur="1" fill="hold">
                                          <p:stCondLst>
                                            <p:cond delay="0"/>
                                          </p:stCondLst>
                                        </p:cTn>
                                        <p:tgtEl>
                                          <p:spTgt spid="16"/>
                                        </p:tgtEl>
                                        <p:attrNameLst>
                                          <p:attrName>style.visibility</p:attrName>
                                        </p:attrNameLst>
                                      </p:cBhvr>
                                      <p:to>
                                        <p:strVal val="visible"/>
                                      </p:to>
                                    </p:set>
                                    <p:animEffect transition="in" filter="wipe(left)">
                                      <p:cBhvr>
                                        <p:cTn id="63" dur="500"/>
                                        <p:tgtEl>
                                          <p:spTgt spid="16"/>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500"/>
                                        <p:tgtEl>
                                          <p:spTgt spid="48"/>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49"/>
                                        </p:tgtEl>
                                        <p:attrNameLst>
                                          <p:attrName>style.visibility</p:attrName>
                                        </p:attrNameLst>
                                      </p:cBhvr>
                                      <p:to>
                                        <p:strVal val="visible"/>
                                      </p:to>
                                    </p:set>
                                    <p:animEffect transition="in" filter="fade">
                                      <p:cBhvr>
                                        <p:cTn id="69" dur="500"/>
                                        <p:tgtEl>
                                          <p:spTgt spid="49"/>
                                        </p:tgtEl>
                                      </p:cBhvr>
                                    </p:animEffect>
                                  </p:childTnLst>
                                </p:cTn>
                              </p:par>
                              <p:par>
                                <p:cTn id="70" presetID="2" presetClass="entr" presetSubtype="8" fill="hold" grpId="0" nodeType="withEffect">
                                  <p:stCondLst>
                                    <p:cond delay="500"/>
                                  </p:stCondLst>
                                  <p:childTnLst>
                                    <p:set>
                                      <p:cBhvr>
                                        <p:cTn id="71" dur="1" fill="hold">
                                          <p:stCondLst>
                                            <p:cond delay="0"/>
                                          </p:stCondLst>
                                        </p:cTn>
                                        <p:tgtEl>
                                          <p:spTgt spid="2"/>
                                        </p:tgtEl>
                                        <p:attrNameLst>
                                          <p:attrName>style.visibility</p:attrName>
                                        </p:attrNameLst>
                                      </p:cBhvr>
                                      <p:to>
                                        <p:strVal val="visible"/>
                                      </p:to>
                                    </p:set>
                                    <p:anim calcmode="lin" valueType="num">
                                      <p:cBhvr additive="base">
                                        <p:cTn id="72" dur="500" fill="hold"/>
                                        <p:tgtEl>
                                          <p:spTgt spid="2"/>
                                        </p:tgtEl>
                                        <p:attrNameLst>
                                          <p:attrName>ppt_x</p:attrName>
                                        </p:attrNameLst>
                                      </p:cBhvr>
                                      <p:tavLst>
                                        <p:tav tm="0">
                                          <p:val>
                                            <p:strVal val="0-#ppt_w/2"/>
                                          </p:val>
                                        </p:tav>
                                        <p:tav tm="100000">
                                          <p:val>
                                            <p:strVal val="#ppt_x"/>
                                          </p:val>
                                        </p:tav>
                                      </p:tavLst>
                                    </p:anim>
                                    <p:anim calcmode="lin" valueType="num">
                                      <p:cBhvr additive="base">
                                        <p:cTn id="73" dur="500" fill="hold"/>
                                        <p:tgtEl>
                                          <p:spTgt spid="2"/>
                                        </p:tgtEl>
                                        <p:attrNameLst>
                                          <p:attrName>ppt_y</p:attrName>
                                        </p:attrNameLst>
                                      </p:cBhvr>
                                      <p:tavLst>
                                        <p:tav tm="0">
                                          <p:val>
                                            <p:strVal val="#ppt_y"/>
                                          </p:val>
                                        </p:tav>
                                        <p:tav tm="100000">
                                          <p:val>
                                            <p:strVal val="#ppt_y"/>
                                          </p:val>
                                        </p:tav>
                                      </p:tavLst>
                                    </p:anim>
                                  </p:childTnLst>
                                </p:cTn>
                              </p:par>
                            </p:childTnLst>
                          </p:cTn>
                        </p:par>
                        <p:par>
                          <p:cTn id="74" fill="hold">
                            <p:stCondLst>
                              <p:cond delay="1900"/>
                            </p:stCondLst>
                            <p:childTnLst>
                              <p:par>
                                <p:cTn id="75" presetID="53" presetClass="entr" presetSubtype="16" fill="hold" nodeType="after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p:cTn id="77" dur="1000" fill="hold"/>
                                        <p:tgtEl>
                                          <p:spTgt spid="3"/>
                                        </p:tgtEl>
                                        <p:attrNameLst>
                                          <p:attrName>ppt_w</p:attrName>
                                        </p:attrNameLst>
                                      </p:cBhvr>
                                      <p:tavLst>
                                        <p:tav tm="0">
                                          <p:val>
                                            <p:fltVal val="0"/>
                                          </p:val>
                                        </p:tav>
                                        <p:tav tm="100000">
                                          <p:val>
                                            <p:strVal val="#ppt_w"/>
                                          </p:val>
                                        </p:tav>
                                      </p:tavLst>
                                    </p:anim>
                                    <p:anim calcmode="lin" valueType="num">
                                      <p:cBhvr>
                                        <p:cTn id="78" dur="1000" fill="hold"/>
                                        <p:tgtEl>
                                          <p:spTgt spid="3"/>
                                        </p:tgtEl>
                                        <p:attrNameLst>
                                          <p:attrName>ppt_h</p:attrName>
                                        </p:attrNameLst>
                                      </p:cBhvr>
                                      <p:tavLst>
                                        <p:tav tm="0">
                                          <p:val>
                                            <p:fltVal val="0"/>
                                          </p:val>
                                        </p:tav>
                                        <p:tav tm="100000">
                                          <p:val>
                                            <p:strVal val="#ppt_h"/>
                                          </p:val>
                                        </p:tav>
                                      </p:tavLst>
                                    </p:anim>
                                    <p:animEffect transition="in" filter="fade">
                                      <p:cBhvr>
                                        <p:cTn id="7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26" grpId="0" animBg="1"/>
      <p:bldP spid="30" grpId="0" animBg="1"/>
      <p:bldP spid="32" grpId="0" animBg="1"/>
      <p:bldP spid="36" grpId="0" animBg="1"/>
      <p:bldP spid="41" grpId="0" animBg="1"/>
      <p:bldP spid="43" grpId="0" animBg="1"/>
      <p:bldP spid="15" grpId="0" animBg="1"/>
      <p:bldP spid="48" grpId="0" animBg="1"/>
      <p:bldP spid="49" grpId="0" animBg="1"/>
      <p:bldP spid="50" grpId="0" animBg="1"/>
      <p:bldP spid="33" grpId="0" animBg="1"/>
      <p:bldP spid="34" grpId="0" animBg="1"/>
      <p:bldP spid="35" grpId="0" animBg="1"/>
      <p:bldP spid="3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40000"/>
                <a:lumOff val="60000"/>
                <a:alpha val="23000"/>
              </a:schemeClr>
            </a:gs>
            <a:gs pos="50000">
              <a:schemeClr val="accent2">
                <a:lumMod val="20000"/>
                <a:lumOff val="80000"/>
                <a:alpha val="33000"/>
              </a:schemeClr>
            </a:gs>
            <a:gs pos="100000">
              <a:srgbClr val="CCFF99">
                <a:alpha val="22000"/>
              </a:srgbClr>
            </a:gs>
          </a:gsLst>
          <a:lin ang="54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67640" y="1318082"/>
            <a:ext cx="11750040" cy="5539918"/>
          </a:xfrm>
          <a:prstGeom prst="rect">
            <a:avLst/>
          </a:prstGeom>
          <a:ln>
            <a:noFill/>
          </a:ln>
          <a:effectLst>
            <a:softEdge rad="112500"/>
          </a:effectLst>
        </p:spPr>
      </p:pic>
      <p:sp>
        <p:nvSpPr>
          <p:cNvPr id="6" name="矩形 5"/>
          <p:cNvSpPr/>
          <p:nvPr/>
        </p:nvSpPr>
        <p:spPr>
          <a:xfrm>
            <a:off x="0" y="0"/>
            <a:ext cx="12192000" cy="6857999"/>
          </a:xfrm>
          <a:prstGeom prst="rect">
            <a:avLst/>
          </a:prstGeom>
          <a:solidFill>
            <a:schemeClr val="accent2">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478280" y="1976586"/>
            <a:ext cx="4069080" cy="2646878"/>
          </a:xfrm>
          <a:prstGeom prst="rect">
            <a:avLst/>
          </a:prstGeom>
          <a:noFill/>
        </p:spPr>
        <p:txBody>
          <a:bodyPr wrap="square" rtlCol="0">
            <a:spAutoFit/>
          </a:bodyPr>
          <a:lstStyle/>
          <a:p>
            <a:r>
              <a:rPr lang="zh-CN" altLang="en-US" sz="2800" dirty="0">
                <a:latin typeface="黑体" pitchFamily="49" charset="-122"/>
                <a:ea typeface="黑体" pitchFamily="49" charset="-122"/>
              </a:rPr>
              <a:t>第六章　</a:t>
            </a:r>
            <a:r>
              <a:rPr lang="zh-CN" altLang="en-US" sz="2800" dirty="0" smtClean="0">
                <a:latin typeface="黑体" pitchFamily="49" charset="-122"/>
                <a:ea typeface="黑体" pitchFamily="49" charset="-122"/>
              </a:rPr>
              <a:t>法律责任</a:t>
            </a:r>
            <a:endParaRPr lang="en-US" altLang="zh-CN" sz="2800" dirty="0" smtClean="0">
              <a:latin typeface="黑体" pitchFamily="49" charset="-122"/>
              <a:ea typeface="黑体" pitchFamily="49" charset="-122"/>
            </a:endParaRPr>
          </a:p>
          <a:p>
            <a:r>
              <a:rPr lang="zh-CN" altLang="en-US" sz="2000" dirty="0" smtClean="0">
                <a:latin typeface="黑体" pitchFamily="49" charset="-122"/>
                <a:ea typeface="黑体" pitchFamily="49" charset="-122"/>
              </a:rPr>
              <a:t>（关于毒品犯法，大学生必须谨记的法令条例，避免误踩雷区）</a:t>
            </a:r>
            <a:endParaRPr lang="zh-CN" altLang="en-US" sz="2000" dirty="0">
              <a:latin typeface="黑体" pitchFamily="49" charset="-122"/>
              <a:ea typeface="黑体" pitchFamily="49" charset="-122"/>
            </a:endParaRPr>
          </a:p>
          <a:p>
            <a:endParaRPr lang="en-US" altLang="zh-CN" dirty="0" smtClean="0">
              <a:latin typeface="微软雅黑 Light" panose="020B0502040204020203" pitchFamily="34" charset="-122"/>
              <a:ea typeface="微软雅黑 Light" panose="020B0502040204020203" pitchFamily="34" charset="-122"/>
            </a:endParaRPr>
          </a:p>
          <a:p>
            <a:r>
              <a:rPr lang="zh-CN" altLang="en-US" sz="2000" dirty="0" smtClean="0">
                <a:latin typeface="黑体" pitchFamily="49" charset="-122"/>
                <a:ea typeface="黑体" pitchFamily="49" charset="-122"/>
              </a:rPr>
              <a:t>第五十九</a:t>
            </a:r>
            <a:r>
              <a:rPr lang="zh-CN" altLang="en-US" sz="2000" dirty="0">
                <a:latin typeface="黑体" pitchFamily="49" charset="-122"/>
                <a:ea typeface="黑体" pitchFamily="49" charset="-122"/>
              </a:rPr>
              <a:t>条　有下列行为之一，构成犯罪的，依法追究刑事责任；尚不构成犯罪的，依法给予治安管理处罚</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5" name="TextBox 4"/>
          <p:cNvSpPr txBox="1"/>
          <p:nvPr/>
        </p:nvSpPr>
        <p:spPr>
          <a:xfrm>
            <a:off x="6446520" y="2438400"/>
            <a:ext cx="4206240" cy="3139321"/>
          </a:xfrm>
          <a:prstGeom prst="rect">
            <a:avLst/>
          </a:prstGeom>
          <a:noFill/>
        </p:spPr>
        <p:txBody>
          <a:bodyPr wrap="square" rtlCol="0">
            <a:spAutoFit/>
          </a:bodyPr>
          <a:lstStyle/>
          <a:p>
            <a:r>
              <a:rPr lang="zh-CN" altLang="en-US" dirty="0">
                <a:latin typeface="黑体" pitchFamily="49" charset="-122"/>
                <a:ea typeface="黑体" pitchFamily="49" charset="-122"/>
              </a:rPr>
              <a:t>（一）走私、贩卖、运输、制造毒品的；</a:t>
            </a:r>
          </a:p>
          <a:p>
            <a:r>
              <a:rPr lang="zh-CN" altLang="en-US" dirty="0">
                <a:latin typeface="黑体" pitchFamily="49" charset="-122"/>
                <a:ea typeface="黑体" pitchFamily="49" charset="-122"/>
              </a:rPr>
              <a:t>（二）非法持有毒品的；</a:t>
            </a:r>
          </a:p>
          <a:p>
            <a:r>
              <a:rPr lang="zh-CN" altLang="en-US" dirty="0">
                <a:latin typeface="黑体" pitchFamily="49" charset="-122"/>
                <a:ea typeface="黑体" pitchFamily="49" charset="-122"/>
              </a:rPr>
              <a:t>（三）非法种植毒品原植物的；</a:t>
            </a:r>
          </a:p>
          <a:p>
            <a:r>
              <a:rPr lang="zh-CN" altLang="en-US" dirty="0">
                <a:latin typeface="黑体" pitchFamily="49" charset="-122"/>
                <a:ea typeface="黑体" pitchFamily="49" charset="-122"/>
              </a:rPr>
              <a:t>（四）非法买卖、运输、携带、持有未经灭活的毒品原植物种子或者幼苗的；</a:t>
            </a:r>
          </a:p>
          <a:p>
            <a:r>
              <a:rPr lang="zh-CN" altLang="en-US" dirty="0">
                <a:latin typeface="黑体" pitchFamily="49" charset="-122"/>
                <a:ea typeface="黑体" pitchFamily="49" charset="-122"/>
              </a:rPr>
              <a:t>（五）非法传授麻醉药品、精神药品或者易制毒化学品制造方法的；</a:t>
            </a:r>
          </a:p>
          <a:p>
            <a:r>
              <a:rPr lang="zh-CN" altLang="en-US" dirty="0">
                <a:latin typeface="黑体" pitchFamily="49" charset="-122"/>
                <a:ea typeface="黑体" pitchFamily="49" charset="-122"/>
              </a:rPr>
              <a:t>（六）强迫、引诱、教唆、欺骗他人吸食、注射毒品的；</a:t>
            </a:r>
          </a:p>
          <a:p>
            <a:r>
              <a:rPr lang="zh-CN" altLang="en-US" dirty="0">
                <a:latin typeface="黑体" pitchFamily="49" charset="-122"/>
                <a:ea typeface="黑体" pitchFamily="49" charset="-122"/>
              </a:rPr>
              <a:t>（七）向他人提供毒品的。</a:t>
            </a:r>
          </a:p>
        </p:txBody>
      </p:sp>
      <p:sp>
        <p:nvSpPr>
          <p:cNvPr id="7" name="TextBox 6"/>
          <p:cNvSpPr txBox="1"/>
          <p:nvPr/>
        </p:nvSpPr>
        <p:spPr>
          <a:xfrm>
            <a:off x="3141570" y="518160"/>
            <a:ext cx="6672990" cy="769441"/>
          </a:xfrm>
          <a:prstGeom prst="rect">
            <a:avLst/>
          </a:prstGeom>
          <a:solidFill>
            <a:srgbClr val="CCFFCC"/>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3</a:t>
            </a:r>
            <a:r>
              <a:rPr lang="zh-CN" altLang="en-US" sz="4400" dirty="0" smtClean="0">
                <a:latin typeface="微软雅黑 Light" panose="020B0502040204020203" pitchFamily="34" charset="-122"/>
                <a:ea typeface="微软雅黑 Light" panose="020B0502040204020203" pitchFamily="34" charset="-122"/>
              </a:rPr>
              <a:t>、中国现阶段的禁毒法令</a:t>
            </a:r>
            <a:endParaRPr lang="zh-CN" altLang="en-US" sz="4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 xmlns:p14="http://schemas.microsoft.com/office/powerpoint/2010/main" val="297943514"/>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anim calcmode="lin" valueType="num">
                                      <p:cBhvr>
                                        <p:cTn id="8"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500"/>
                                        <p:tgtEl>
                                          <p:spTgt spid="4">
                                            <p:txEl>
                                              <p:pRg st="1" end="1"/>
                                            </p:txEl>
                                          </p:spTgt>
                                        </p:tgtEl>
                                      </p:cBhvr>
                                    </p:animEffect>
                                    <p:anim calcmode="lin" valueType="num">
                                      <p:cBhvr>
                                        <p:cTn id="14"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5" dur="5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anim calcmode="lin" valueType="num">
                                      <p:cBhvr>
                                        <p:cTn id="20"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1" dur="500" fill="hold"/>
                                        <p:tgtEl>
                                          <p:spTgt spid="4">
                                            <p:txEl>
                                              <p:pRg st="3" end="3"/>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fade">
                                      <p:cBhvr>
                                        <p:cTn id="24" dur="500"/>
                                        <p:tgtEl>
                                          <p:spTgt spid="5">
                                            <p:txEl>
                                              <p:pRg st="0" end="0"/>
                                            </p:txEl>
                                          </p:spTgt>
                                        </p:tgtEl>
                                      </p:cBhvr>
                                    </p:animEffect>
                                    <p:anim calcmode="lin" valueType="num">
                                      <p:cBhvr>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6" dur="500" fill="hold"/>
                                        <p:tgtEl>
                                          <p:spTgt spid="5">
                                            <p:txEl>
                                              <p:pRg st="0" end="0"/>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anim calcmode="lin" valueType="num">
                                      <p:cBhvr>
                                        <p:cTn id="30"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31" dur="500" fill="hold"/>
                                        <p:tgtEl>
                                          <p:spTgt spid="5">
                                            <p:txEl>
                                              <p:pRg st="1" end="1"/>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
                                            <p:txEl>
                                              <p:pRg st="2" end="2"/>
                                            </p:txEl>
                                          </p:spTgt>
                                        </p:tgtEl>
                                        <p:attrNameLst>
                                          <p:attrName>style.visibility</p:attrName>
                                        </p:attrNameLst>
                                      </p:cBhvr>
                                      <p:to>
                                        <p:strVal val="visible"/>
                                      </p:to>
                                    </p:set>
                                    <p:animEffect transition="in" filter="fade">
                                      <p:cBhvr>
                                        <p:cTn id="34" dur="500"/>
                                        <p:tgtEl>
                                          <p:spTgt spid="5">
                                            <p:txEl>
                                              <p:pRg st="2" end="2"/>
                                            </p:txEl>
                                          </p:spTgt>
                                        </p:tgtEl>
                                      </p:cBhvr>
                                    </p:animEffect>
                                    <p:anim calcmode="lin" valueType="num">
                                      <p:cBhvr>
                                        <p:cTn id="3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36" dur="500" fill="hold"/>
                                        <p:tgtEl>
                                          <p:spTgt spid="5">
                                            <p:txEl>
                                              <p:pRg st="2" end="2"/>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5">
                                            <p:txEl>
                                              <p:pRg st="3" end="3"/>
                                            </p:txEl>
                                          </p:spTgt>
                                        </p:tgtEl>
                                        <p:attrNameLst>
                                          <p:attrName>style.visibility</p:attrName>
                                        </p:attrNameLst>
                                      </p:cBhvr>
                                      <p:to>
                                        <p:strVal val="visible"/>
                                      </p:to>
                                    </p:set>
                                    <p:animEffect transition="in" filter="fade">
                                      <p:cBhvr>
                                        <p:cTn id="39" dur="500"/>
                                        <p:tgtEl>
                                          <p:spTgt spid="5">
                                            <p:txEl>
                                              <p:pRg st="3" end="3"/>
                                            </p:txEl>
                                          </p:spTgt>
                                        </p:tgtEl>
                                      </p:cBhvr>
                                    </p:animEffect>
                                    <p:anim calcmode="lin" valueType="num">
                                      <p:cBhvr>
                                        <p:cTn id="40"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41" dur="500" fill="hold"/>
                                        <p:tgtEl>
                                          <p:spTgt spid="5">
                                            <p:txEl>
                                              <p:pRg st="3" end="3"/>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5">
                                            <p:txEl>
                                              <p:pRg st="4" end="4"/>
                                            </p:txEl>
                                          </p:spTgt>
                                        </p:tgtEl>
                                        <p:attrNameLst>
                                          <p:attrName>style.visibility</p:attrName>
                                        </p:attrNameLst>
                                      </p:cBhvr>
                                      <p:to>
                                        <p:strVal val="visible"/>
                                      </p:to>
                                    </p:set>
                                    <p:animEffect transition="in" filter="fade">
                                      <p:cBhvr>
                                        <p:cTn id="44" dur="500"/>
                                        <p:tgtEl>
                                          <p:spTgt spid="5">
                                            <p:txEl>
                                              <p:pRg st="4" end="4"/>
                                            </p:txEl>
                                          </p:spTgt>
                                        </p:tgtEl>
                                      </p:cBhvr>
                                    </p:animEffect>
                                    <p:anim calcmode="lin" valueType="num">
                                      <p:cBhvr>
                                        <p:cTn id="4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46" dur="500" fill="hold"/>
                                        <p:tgtEl>
                                          <p:spTgt spid="5">
                                            <p:txEl>
                                              <p:pRg st="4" end="4"/>
                                            </p:tx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5">
                                            <p:txEl>
                                              <p:pRg st="5" end="5"/>
                                            </p:txEl>
                                          </p:spTgt>
                                        </p:tgtEl>
                                        <p:attrNameLst>
                                          <p:attrName>style.visibility</p:attrName>
                                        </p:attrNameLst>
                                      </p:cBhvr>
                                      <p:to>
                                        <p:strVal val="visible"/>
                                      </p:to>
                                    </p:set>
                                    <p:animEffect transition="in" filter="fade">
                                      <p:cBhvr>
                                        <p:cTn id="49" dur="500"/>
                                        <p:tgtEl>
                                          <p:spTgt spid="5">
                                            <p:txEl>
                                              <p:pRg st="5" end="5"/>
                                            </p:txEl>
                                          </p:spTgt>
                                        </p:tgtEl>
                                      </p:cBhvr>
                                    </p:animEffect>
                                    <p:anim calcmode="lin" valueType="num">
                                      <p:cBhvr>
                                        <p:cTn id="50"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51" dur="500" fill="hold"/>
                                        <p:tgtEl>
                                          <p:spTgt spid="5">
                                            <p:txEl>
                                              <p:pRg st="5" end="5"/>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5">
                                            <p:txEl>
                                              <p:pRg st="6" end="6"/>
                                            </p:txEl>
                                          </p:spTgt>
                                        </p:tgtEl>
                                        <p:attrNameLst>
                                          <p:attrName>style.visibility</p:attrName>
                                        </p:attrNameLst>
                                      </p:cBhvr>
                                      <p:to>
                                        <p:strVal val="visible"/>
                                      </p:to>
                                    </p:set>
                                    <p:animEffect transition="in" filter="fade">
                                      <p:cBhvr>
                                        <p:cTn id="54" dur="500"/>
                                        <p:tgtEl>
                                          <p:spTgt spid="5">
                                            <p:txEl>
                                              <p:pRg st="6" end="6"/>
                                            </p:txEl>
                                          </p:spTgt>
                                        </p:tgtEl>
                                      </p:cBhvr>
                                    </p:animEffect>
                                    <p:anim calcmode="lin" valueType="num">
                                      <p:cBhvr>
                                        <p:cTn id="5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56" dur="500" fill="hold"/>
                                        <p:tgtEl>
                                          <p:spTgt spid="5">
                                            <p:txEl>
                                              <p:pRg st="6" end="6"/>
                                            </p:txEl>
                                          </p:spTgt>
                                        </p:tgtEl>
                                        <p:attrNameLst>
                                          <p:attrName>ppt_y</p:attrName>
                                        </p:attrNameLst>
                                      </p:cBhvr>
                                      <p:tavLst>
                                        <p:tav tm="0">
                                          <p:val>
                                            <p:strVal val="#ppt_y+.1"/>
                                          </p:val>
                                        </p:tav>
                                        <p:tav tm="100000">
                                          <p:val>
                                            <p:strVal val="#ppt_y"/>
                                          </p:val>
                                        </p:tav>
                                      </p:tavLst>
                                    </p:anim>
                                  </p:childTnLst>
                                </p:cTn>
                              </p:par>
                              <p:par>
                                <p:cTn id="57" presetID="2" presetClass="entr" presetSubtype="9"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additive="base">
                                        <p:cTn id="59" dur="500" fill="hold"/>
                                        <p:tgtEl>
                                          <p:spTgt spid="7"/>
                                        </p:tgtEl>
                                        <p:attrNameLst>
                                          <p:attrName>ppt_x</p:attrName>
                                        </p:attrNameLst>
                                      </p:cBhvr>
                                      <p:tavLst>
                                        <p:tav tm="0">
                                          <p:val>
                                            <p:strVal val="0-#ppt_w/2"/>
                                          </p:val>
                                        </p:tav>
                                        <p:tav tm="100000">
                                          <p:val>
                                            <p:strVal val="#ppt_x"/>
                                          </p:val>
                                        </p:tav>
                                      </p:tavLst>
                                    </p:anim>
                                    <p:anim calcmode="lin" valueType="num">
                                      <p:cBhvr additive="base">
                                        <p:cTn id="60"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5" grpId="0" build="p"/>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40000"/>
                <a:lumOff val="60000"/>
                <a:alpha val="23000"/>
              </a:schemeClr>
            </a:gs>
            <a:gs pos="50000">
              <a:schemeClr val="accent2">
                <a:lumMod val="20000"/>
                <a:lumOff val="80000"/>
                <a:alpha val="33000"/>
              </a:schemeClr>
            </a:gs>
            <a:gs pos="100000">
              <a:srgbClr val="CCFF99">
                <a:alpha val="22000"/>
              </a:srgbClr>
            </a:gs>
          </a:gsLst>
          <a:lin ang="54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67640" y="1318082"/>
            <a:ext cx="11750040" cy="5539918"/>
          </a:xfrm>
          <a:prstGeom prst="rect">
            <a:avLst/>
          </a:prstGeom>
          <a:ln>
            <a:noFill/>
          </a:ln>
          <a:effectLst>
            <a:softEdge rad="112500"/>
          </a:effectLst>
        </p:spPr>
      </p:pic>
      <p:sp>
        <p:nvSpPr>
          <p:cNvPr id="6" name="矩形 5"/>
          <p:cNvSpPr/>
          <p:nvPr/>
        </p:nvSpPr>
        <p:spPr>
          <a:xfrm>
            <a:off x="0" y="0"/>
            <a:ext cx="12192000" cy="6857999"/>
          </a:xfrm>
          <a:prstGeom prst="rect">
            <a:avLst/>
          </a:prstGeom>
          <a:solidFill>
            <a:schemeClr val="accent2">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478280" y="2056716"/>
            <a:ext cx="3886200" cy="2031325"/>
          </a:xfrm>
          <a:prstGeom prst="rect">
            <a:avLst/>
          </a:prstGeom>
          <a:noFill/>
        </p:spPr>
        <p:txBody>
          <a:bodyPr wrap="square" rtlCol="0">
            <a:spAutoFit/>
          </a:bodyPr>
          <a:lstStyle/>
          <a:p>
            <a:r>
              <a:rPr lang="zh-CN" altLang="en-US" sz="2800" dirty="0">
                <a:latin typeface="黑体" pitchFamily="49" charset="-122"/>
                <a:ea typeface="黑体" pitchFamily="49" charset="-122"/>
              </a:rPr>
              <a:t>第六章　法律责任</a:t>
            </a:r>
          </a:p>
          <a:p>
            <a:endParaRPr lang="en-US" altLang="zh-CN" dirty="0" smtClean="0">
              <a:latin typeface="微软雅黑 Light" panose="020B0502040204020203" pitchFamily="34" charset="-122"/>
              <a:ea typeface="微软雅黑 Light" panose="020B0502040204020203" pitchFamily="34" charset="-122"/>
            </a:endParaRPr>
          </a:p>
          <a:p>
            <a:r>
              <a:rPr lang="zh-CN" altLang="en-US" sz="2000" dirty="0">
                <a:latin typeface="黑体" pitchFamily="49" charset="-122"/>
                <a:ea typeface="黑体" pitchFamily="49" charset="-122"/>
              </a:rPr>
              <a:t>第六十条　有下列行为之一，构成犯罪的，依法追究刑事责任；尚不构成犯罪的，依法给予治安管理处罚：</a:t>
            </a:r>
          </a:p>
        </p:txBody>
      </p:sp>
      <p:sp>
        <p:nvSpPr>
          <p:cNvPr id="5" name="TextBox 4"/>
          <p:cNvSpPr txBox="1"/>
          <p:nvPr/>
        </p:nvSpPr>
        <p:spPr>
          <a:xfrm>
            <a:off x="6461759" y="2392680"/>
            <a:ext cx="4131105" cy="2862322"/>
          </a:xfrm>
          <a:prstGeom prst="rect">
            <a:avLst/>
          </a:prstGeom>
          <a:noFill/>
        </p:spPr>
        <p:txBody>
          <a:bodyPr wrap="square" rtlCol="0">
            <a:spAutoFit/>
          </a:bodyPr>
          <a:lstStyle/>
          <a:p>
            <a:r>
              <a:rPr lang="zh-CN" altLang="en-US" dirty="0">
                <a:latin typeface="黑体" pitchFamily="49" charset="-122"/>
                <a:ea typeface="黑体" pitchFamily="49" charset="-122"/>
              </a:rPr>
              <a:t>（一）包庇走私、贩卖、运输、制造毒品的犯罪分子，以及为犯罪分子窝藏、转移、隐瞒毒品或者犯罪所得财物的；</a:t>
            </a:r>
          </a:p>
          <a:p>
            <a:r>
              <a:rPr lang="zh-CN" altLang="en-US" dirty="0">
                <a:latin typeface="黑体" pitchFamily="49" charset="-122"/>
                <a:ea typeface="黑体" pitchFamily="49" charset="-122"/>
              </a:rPr>
              <a:t>（二）在公安机关查处毒品违法犯罪活动时为违法犯罪行为人通风报信的；</a:t>
            </a:r>
          </a:p>
          <a:p>
            <a:r>
              <a:rPr lang="zh-CN" altLang="en-US" dirty="0">
                <a:latin typeface="黑体" pitchFamily="49" charset="-122"/>
                <a:ea typeface="黑体" pitchFamily="49" charset="-122"/>
              </a:rPr>
              <a:t>（三）阻碍依法进行毒品检查的；</a:t>
            </a:r>
          </a:p>
          <a:p>
            <a:r>
              <a:rPr lang="zh-CN" altLang="en-US" dirty="0">
                <a:latin typeface="黑体" pitchFamily="49" charset="-122"/>
                <a:ea typeface="黑体" pitchFamily="49" charset="-122"/>
              </a:rPr>
              <a:t>（四）隐藏、转移、变卖或者损毁司法机关、行政执法机关依法扣押、查封、冻结的涉及毒品违法犯罪活动的财物的。</a:t>
            </a:r>
          </a:p>
        </p:txBody>
      </p:sp>
      <p:sp>
        <p:nvSpPr>
          <p:cNvPr id="7" name="TextBox 6"/>
          <p:cNvSpPr txBox="1"/>
          <p:nvPr/>
        </p:nvSpPr>
        <p:spPr>
          <a:xfrm>
            <a:off x="3141570" y="518160"/>
            <a:ext cx="6672990" cy="769441"/>
          </a:xfrm>
          <a:prstGeom prst="rect">
            <a:avLst/>
          </a:prstGeom>
          <a:solidFill>
            <a:srgbClr val="CCFFCC"/>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3</a:t>
            </a:r>
            <a:r>
              <a:rPr lang="zh-CN" altLang="en-US" sz="4400" dirty="0" smtClean="0">
                <a:latin typeface="微软雅黑 Light" panose="020B0502040204020203" pitchFamily="34" charset="-122"/>
                <a:ea typeface="微软雅黑 Light" panose="020B0502040204020203" pitchFamily="34" charset="-122"/>
              </a:rPr>
              <a:t>、中国现阶段的禁毒法令</a:t>
            </a:r>
            <a:endParaRPr lang="zh-CN" altLang="en-US" sz="4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 xmlns:p14="http://schemas.microsoft.com/office/powerpoint/2010/main" val="3848106144"/>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anim calcmode="lin" valueType="num">
                                      <p:cBhvr>
                                        <p:cTn id="8"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anim calcmode="lin" valueType="num">
                                      <p:cBhvr>
                                        <p:cTn id="14"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5" dur="500" fill="hold"/>
                                        <p:tgtEl>
                                          <p:spTgt spid="4">
                                            <p:txEl>
                                              <p:pRg st="2" end="2"/>
                                            </p:txEl>
                                          </p:spTgt>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5" grpId="0"/>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40000"/>
                <a:lumOff val="60000"/>
                <a:alpha val="23000"/>
              </a:schemeClr>
            </a:gs>
            <a:gs pos="50000">
              <a:schemeClr val="accent2">
                <a:lumMod val="20000"/>
                <a:lumOff val="80000"/>
                <a:alpha val="33000"/>
              </a:schemeClr>
            </a:gs>
            <a:gs pos="100000">
              <a:srgbClr val="CCFF99">
                <a:alpha val="22000"/>
              </a:srgbClr>
            </a:gs>
          </a:gsLst>
          <a:lin ang="54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67640" y="1318082"/>
            <a:ext cx="11750040" cy="5539918"/>
          </a:xfrm>
          <a:prstGeom prst="rect">
            <a:avLst/>
          </a:prstGeom>
          <a:ln>
            <a:noFill/>
          </a:ln>
          <a:effectLst>
            <a:softEdge rad="112500"/>
          </a:effectLst>
        </p:spPr>
      </p:pic>
      <p:sp>
        <p:nvSpPr>
          <p:cNvPr id="6" name="矩形 5"/>
          <p:cNvSpPr/>
          <p:nvPr/>
        </p:nvSpPr>
        <p:spPr>
          <a:xfrm>
            <a:off x="0" y="0"/>
            <a:ext cx="12192000" cy="6857999"/>
          </a:xfrm>
          <a:prstGeom prst="rect">
            <a:avLst/>
          </a:prstGeom>
          <a:solidFill>
            <a:schemeClr val="accent2">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661160" y="1976586"/>
            <a:ext cx="3886200" cy="3262432"/>
          </a:xfrm>
          <a:prstGeom prst="rect">
            <a:avLst/>
          </a:prstGeom>
          <a:noFill/>
        </p:spPr>
        <p:txBody>
          <a:bodyPr wrap="square" rtlCol="0">
            <a:spAutoFit/>
          </a:bodyPr>
          <a:lstStyle/>
          <a:p>
            <a:r>
              <a:rPr lang="zh-CN" altLang="en-US" sz="2800" dirty="0">
                <a:latin typeface="黑体" pitchFamily="49" charset="-122"/>
                <a:ea typeface="黑体" pitchFamily="49" charset="-122"/>
              </a:rPr>
              <a:t>第六章　法律责任</a:t>
            </a:r>
          </a:p>
          <a:p>
            <a:endParaRPr lang="en-US" altLang="zh-CN" dirty="0" smtClean="0">
              <a:latin typeface="微软雅黑 Light" panose="020B0502040204020203" pitchFamily="34" charset="-122"/>
              <a:ea typeface="微软雅黑 Light" panose="020B0502040204020203" pitchFamily="34" charset="-122"/>
            </a:endParaRPr>
          </a:p>
          <a:p>
            <a:r>
              <a:rPr lang="zh-CN" altLang="en-US" sz="2000" dirty="0">
                <a:latin typeface="黑体" pitchFamily="49" charset="-122"/>
                <a:ea typeface="黑体" pitchFamily="49" charset="-122"/>
              </a:rPr>
              <a:t>第六十一条　容留他人吸食、注射毒品或者介绍买卖毒品，构成犯罪的，依法追究刑事责任；尚不构成犯罪的，由公安机关处十日以上十五日以下拘留，可以并处三千元以下罚款；情节较轻的，处五日以下拘留或者五百元以下罚款。</a:t>
            </a:r>
          </a:p>
        </p:txBody>
      </p:sp>
      <p:sp>
        <p:nvSpPr>
          <p:cNvPr id="5" name="TextBox 4"/>
          <p:cNvSpPr txBox="1"/>
          <p:nvPr/>
        </p:nvSpPr>
        <p:spPr>
          <a:xfrm>
            <a:off x="6446520" y="2438400"/>
            <a:ext cx="4206240" cy="1631216"/>
          </a:xfrm>
          <a:prstGeom prst="rect">
            <a:avLst/>
          </a:prstGeom>
          <a:noFill/>
        </p:spPr>
        <p:txBody>
          <a:bodyPr wrap="square" rtlCol="0">
            <a:spAutoFit/>
          </a:bodyPr>
          <a:lstStyle/>
          <a:p>
            <a:r>
              <a:rPr lang="zh-CN" altLang="en-US" sz="2000" dirty="0">
                <a:latin typeface="黑体" pitchFamily="49" charset="-122"/>
                <a:ea typeface="黑体" pitchFamily="49" charset="-122"/>
              </a:rPr>
              <a:t>第六十二条　吸食、注射毒品的，依法给予治安管理处罚。吸毒人员主动到公安机关登记或者到有资质的医疗机构接受戒毒治疗的，不予</a:t>
            </a:r>
            <a:r>
              <a:rPr lang="zh-CN" altLang="en-US" sz="2000" dirty="0" smtClean="0">
                <a:latin typeface="黑体" pitchFamily="49" charset="-122"/>
                <a:ea typeface="黑体" pitchFamily="49" charset="-122"/>
              </a:rPr>
              <a:t>处罚。</a:t>
            </a:r>
            <a:endParaRPr lang="zh-CN" altLang="en-US" sz="2000" dirty="0">
              <a:latin typeface="黑体" pitchFamily="49" charset="-122"/>
              <a:ea typeface="黑体" pitchFamily="49" charset="-122"/>
            </a:endParaRPr>
          </a:p>
        </p:txBody>
      </p:sp>
      <p:sp>
        <p:nvSpPr>
          <p:cNvPr id="7" name="TextBox 6"/>
          <p:cNvSpPr txBox="1"/>
          <p:nvPr/>
        </p:nvSpPr>
        <p:spPr>
          <a:xfrm>
            <a:off x="3141570" y="518160"/>
            <a:ext cx="6672990" cy="769441"/>
          </a:xfrm>
          <a:prstGeom prst="rect">
            <a:avLst/>
          </a:prstGeom>
          <a:solidFill>
            <a:srgbClr val="CCFFCC"/>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3</a:t>
            </a:r>
            <a:r>
              <a:rPr lang="zh-CN" altLang="en-US" sz="4400" dirty="0" smtClean="0">
                <a:latin typeface="微软雅黑 Light" panose="020B0502040204020203" pitchFamily="34" charset="-122"/>
                <a:ea typeface="微软雅黑 Light" panose="020B0502040204020203" pitchFamily="34" charset="-122"/>
              </a:rPr>
              <a:t>、中国现阶段的禁毒法令</a:t>
            </a:r>
            <a:endParaRPr lang="zh-CN" altLang="en-US" sz="4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 xmlns:p14="http://schemas.microsoft.com/office/powerpoint/2010/main" val="4142433334"/>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anim calcmode="lin" valueType="num">
                                      <p:cBhvr>
                                        <p:cTn id="8"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anim calcmode="lin" valueType="num">
                                      <p:cBhvr>
                                        <p:cTn id="14"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5" dur="500" fill="hold"/>
                                        <p:tgtEl>
                                          <p:spTgt spid="4">
                                            <p:txEl>
                                              <p:pRg st="2" end="2"/>
                                            </p:txEl>
                                          </p:spTgt>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40000"/>
                <a:lumOff val="60000"/>
                <a:alpha val="23000"/>
              </a:schemeClr>
            </a:gs>
            <a:gs pos="50000">
              <a:schemeClr val="accent2">
                <a:lumMod val="20000"/>
                <a:lumOff val="80000"/>
                <a:alpha val="33000"/>
              </a:schemeClr>
            </a:gs>
            <a:gs pos="100000">
              <a:srgbClr val="CCFF99">
                <a:alpha val="22000"/>
              </a:srgbClr>
            </a:gs>
          </a:gsLst>
          <a:lin ang="54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67640" y="1318082"/>
            <a:ext cx="11750040" cy="5539918"/>
          </a:xfrm>
          <a:prstGeom prst="rect">
            <a:avLst/>
          </a:prstGeom>
          <a:ln>
            <a:noFill/>
          </a:ln>
          <a:effectLst>
            <a:softEdge rad="112500"/>
          </a:effectLst>
        </p:spPr>
      </p:pic>
      <p:sp>
        <p:nvSpPr>
          <p:cNvPr id="6" name="矩形 5"/>
          <p:cNvSpPr/>
          <p:nvPr/>
        </p:nvSpPr>
        <p:spPr>
          <a:xfrm>
            <a:off x="0" y="0"/>
            <a:ext cx="12192000" cy="6857999"/>
          </a:xfrm>
          <a:prstGeom prst="rect">
            <a:avLst/>
          </a:prstGeom>
          <a:solidFill>
            <a:schemeClr val="accent2">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661160" y="1976586"/>
            <a:ext cx="3886200" cy="3877985"/>
          </a:xfrm>
          <a:prstGeom prst="rect">
            <a:avLst/>
          </a:prstGeom>
          <a:noFill/>
        </p:spPr>
        <p:txBody>
          <a:bodyPr wrap="square" rtlCol="0">
            <a:spAutoFit/>
          </a:bodyPr>
          <a:lstStyle/>
          <a:p>
            <a:r>
              <a:rPr lang="zh-CN" altLang="en-US" sz="2800" dirty="0">
                <a:latin typeface="黑体" pitchFamily="49" charset="-122"/>
                <a:ea typeface="黑体" pitchFamily="49" charset="-122"/>
              </a:rPr>
              <a:t>第六章　法律责任</a:t>
            </a:r>
          </a:p>
          <a:p>
            <a:endParaRPr lang="en-US" altLang="zh-CN" dirty="0" smtClean="0">
              <a:latin typeface="微软雅黑 Light" panose="020B0502040204020203" pitchFamily="34" charset="-122"/>
              <a:ea typeface="微软雅黑 Light" panose="020B0502040204020203" pitchFamily="34" charset="-122"/>
            </a:endParaRPr>
          </a:p>
          <a:p>
            <a:r>
              <a:rPr lang="zh-CN" altLang="en-US" sz="2000" dirty="0">
                <a:latin typeface="黑体" pitchFamily="49" charset="-122"/>
                <a:ea typeface="黑体" pitchFamily="49" charset="-122"/>
              </a:rPr>
              <a:t>第六十三条　在麻醉药品、精神药品的实验研究、生产、经营、使用、储存、运输、进口、出口以及麻醉药品药用原植物种植活动中，违反国家规定，致使麻醉药品、精神药品或者麻醉药品药用原植物流入非法渠道，构成犯罪的，依法追究刑事责任；尚不构成犯罪的，依照有关法律、行政法规的规定给予处罚。</a:t>
            </a:r>
          </a:p>
        </p:txBody>
      </p:sp>
      <p:sp>
        <p:nvSpPr>
          <p:cNvPr id="5" name="TextBox 4"/>
          <p:cNvSpPr txBox="1"/>
          <p:nvPr/>
        </p:nvSpPr>
        <p:spPr>
          <a:xfrm>
            <a:off x="6522720" y="2456825"/>
            <a:ext cx="4053840" cy="2246769"/>
          </a:xfrm>
          <a:prstGeom prst="rect">
            <a:avLst/>
          </a:prstGeom>
          <a:noFill/>
        </p:spPr>
        <p:txBody>
          <a:bodyPr wrap="square" rtlCol="0">
            <a:spAutoFit/>
          </a:bodyPr>
          <a:lstStyle/>
          <a:p>
            <a:r>
              <a:rPr lang="zh-CN" altLang="en-US" sz="2000" dirty="0">
                <a:latin typeface="黑体" pitchFamily="49" charset="-122"/>
                <a:ea typeface="黑体" pitchFamily="49" charset="-122"/>
              </a:rPr>
              <a:t>第六十四条　在易制毒化学品的生产、经营、购买、运输或者进口、出口活动中，违反国家规定，致使易制毒化学品流入非法渠道，构成犯罪的，依法追究刑事责任；尚不构成犯罪的，依照有关法律、行政法规的规定给予处罚。</a:t>
            </a:r>
          </a:p>
        </p:txBody>
      </p:sp>
      <p:sp>
        <p:nvSpPr>
          <p:cNvPr id="7" name="TextBox 6"/>
          <p:cNvSpPr txBox="1"/>
          <p:nvPr/>
        </p:nvSpPr>
        <p:spPr>
          <a:xfrm>
            <a:off x="3141570" y="518160"/>
            <a:ext cx="6672990" cy="769441"/>
          </a:xfrm>
          <a:prstGeom prst="rect">
            <a:avLst/>
          </a:prstGeom>
          <a:solidFill>
            <a:srgbClr val="CCFFCC"/>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3</a:t>
            </a:r>
            <a:r>
              <a:rPr lang="zh-CN" altLang="en-US" sz="4400" dirty="0" smtClean="0">
                <a:latin typeface="微软雅黑 Light" panose="020B0502040204020203" pitchFamily="34" charset="-122"/>
                <a:ea typeface="微软雅黑 Light" panose="020B0502040204020203" pitchFamily="34" charset="-122"/>
              </a:rPr>
              <a:t>、中国现阶段的禁毒法令</a:t>
            </a:r>
            <a:endParaRPr lang="zh-CN" altLang="en-US" sz="4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 xmlns:p14="http://schemas.microsoft.com/office/powerpoint/2010/main" val="4208714446"/>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anim calcmode="lin" valueType="num">
                                      <p:cBhvr>
                                        <p:cTn id="8"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anim calcmode="lin" valueType="num">
                                      <p:cBhvr>
                                        <p:cTn id="14"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5" dur="500" fill="hold"/>
                                        <p:tgtEl>
                                          <p:spTgt spid="4">
                                            <p:txEl>
                                              <p:pRg st="2" end="2"/>
                                            </p:txEl>
                                          </p:spTgt>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chemeClr val="bg1">
                <a:alpha val="88000"/>
              </a:schemeClr>
            </a:gs>
            <a:gs pos="50000">
              <a:schemeClr val="bg1"/>
            </a:gs>
            <a:gs pos="100000">
              <a:srgbClr val="CCFF99">
                <a:alpha val="22000"/>
              </a:srgbClr>
            </a:gs>
          </a:gsLst>
          <a:lin ang="5400000" scaled="0"/>
        </a:gradFill>
        <a:effectLst/>
      </p:bgPr>
    </p:bg>
    <p:spTree>
      <p:nvGrpSpPr>
        <p:cNvPr id="1" name=""/>
        <p:cNvGrpSpPr/>
        <p:nvPr/>
      </p:nvGrpSpPr>
      <p:grpSpPr>
        <a:xfrm>
          <a:off x="0" y="0"/>
          <a:ext cx="0" cy="0"/>
          <a:chOff x="0" y="0"/>
          <a:chExt cx="0" cy="0"/>
        </a:xfrm>
      </p:grpSpPr>
      <p:sp>
        <p:nvSpPr>
          <p:cNvPr id="7" name="流程图: 文档 6"/>
          <p:cNvSpPr/>
          <p:nvPr/>
        </p:nvSpPr>
        <p:spPr>
          <a:xfrm>
            <a:off x="381000" y="1417320"/>
            <a:ext cx="11445240" cy="5440679"/>
          </a:xfrm>
          <a:prstGeom prst="flowChartDocument">
            <a:avLst/>
          </a:prstGeom>
          <a:solidFill>
            <a:srgbClr val="CCFF99">
              <a:alpha val="68000"/>
            </a:srgb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0"/>
            <a:ext cx="12192000" cy="6857999"/>
          </a:xfrm>
          <a:prstGeom prst="rect">
            <a:avLst/>
          </a:prstGeom>
          <a:solidFill>
            <a:schemeClr val="accent2">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3141570" y="518160"/>
            <a:ext cx="6672990" cy="769441"/>
          </a:xfrm>
          <a:prstGeom prst="rect">
            <a:avLst/>
          </a:prstGeom>
          <a:solidFill>
            <a:srgbClr val="CCFFCC"/>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3</a:t>
            </a:r>
            <a:r>
              <a:rPr lang="zh-CN" altLang="en-US" sz="4400" dirty="0" smtClean="0">
                <a:latin typeface="微软雅黑 Light" panose="020B0502040204020203" pitchFamily="34" charset="-122"/>
                <a:ea typeface="微软雅黑 Light" panose="020B0502040204020203" pitchFamily="34" charset="-122"/>
              </a:rPr>
              <a:t>、中国现阶段的禁毒法令</a:t>
            </a:r>
            <a:endParaRPr lang="zh-CN" altLang="en-US" sz="4400" dirty="0">
              <a:latin typeface="微软雅黑 Light" panose="020B0502040204020203" pitchFamily="34" charset="-122"/>
              <a:ea typeface="微软雅黑 Light" panose="020B0502040204020203" pitchFamily="34" charset="-122"/>
            </a:endParaRPr>
          </a:p>
        </p:txBody>
      </p:sp>
      <p:sp>
        <p:nvSpPr>
          <p:cNvPr id="6" name="TextBox 5"/>
          <p:cNvSpPr txBox="1"/>
          <p:nvPr/>
        </p:nvSpPr>
        <p:spPr>
          <a:xfrm>
            <a:off x="518160" y="1325522"/>
            <a:ext cx="11308080" cy="4955203"/>
          </a:xfrm>
          <a:prstGeom prst="rect">
            <a:avLst/>
          </a:prstGeom>
          <a:noFill/>
          <a:ln w="63500">
            <a:noFill/>
          </a:ln>
        </p:spPr>
        <p:txBody>
          <a:bodyPr wrap="square" rtlCol="0">
            <a:spAutoFit/>
          </a:bodyPr>
          <a:lstStyle/>
          <a:p>
            <a:r>
              <a:rPr lang="en-US" altLang="zh-CN" sz="2800" dirty="0" smtClean="0">
                <a:latin typeface="楷体" pitchFamily="49" charset="-122"/>
                <a:ea typeface="楷体" pitchFamily="49" charset="-122"/>
              </a:rPr>
              <a:t> </a:t>
            </a:r>
            <a:r>
              <a:rPr lang="zh-CN" altLang="en-US" sz="2800" dirty="0" smtClean="0">
                <a:latin typeface="楷体" pitchFamily="49" charset="-122"/>
                <a:ea typeface="楷体" pitchFamily="49" charset="-122"/>
              </a:rPr>
              <a:t>案例：（</a:t>
            </a:r>
            <a:r>
              <a:rPr lang="zh-CN" altLang="en-US" sz="2800" dirty="0" smtClean="0">
                <a:solidFill>
                  <a:srgbClr val="FF0000"/>
                </a:solidFill>
                <a:latin typeface="楷体" pitchFamily="49" charset="-122"/>
                <a:ea typeface="楷体" pitchFamily="49" charset="-122"/>
              </a:rPr>
              <a:t>根据已学法律，小李违反了哪些</a:t>
            </a:r>
            <a:r>
              <a:rPr lang="en-US" altLang="zh-CN" sz="2800" dirty="0" smtClean="0">
                <a:solidFill>
                  <a:srgbClr val="FF0000"/>
                </a:solidFill>
                <a:latin typeface="楷体" pitchFamily="49" charset="-122"/>
                <a:ea typeface="楷体" pitchFamily="49" charset="-122"/>
              </a:rPr>
              <a:t>《</a:t>
            </a:r>
            <a:r>
              <a:rPr lang="zh-CN" altLang="en-US" sz="2800" dirty="0" smtClean="0">
                <a:solidFill>
                  <a:srgbClr val="FF0000"/>
                </a:solidFill>
                <a:latin typeface="楷体" pitchFamily="49" charset="-122"/>
                <a:ea typeface="楷体" pitchFamily="49" charset="-122"/>
              </a:rPr>
              <a:t>禁毒法</a:t>
            </a:r>
            <a:r>
              <a:rPr lang="en-US" altLang="zh-CN" sz="2800" dirty="0" smtClean="0">
                <a:solidFill>
                  <a:srgbClr val="FF0000"/>
                </a:solidFill>
                <a:latin typeface="楷体" pitchFamily="49" charset="-122"/>
                <a:ea typeface="楷体" pitchFamily="49" charset="-122"/>
              </a:rPr>
              <a:t>》</a:t>
            </a:r>
            <a:r>
              <a:rPr lang="zh-CN" altLang="en-US" sz="2800" dirty="0" smtClean="0">
                <a:solidFill>
                  <a:srgbClr val="FF0000"/>
                </a:solidFill>
                <a:latin typeface="楷体" pitchFamily="49" charset="-122"/>
                <a:ea typeface="楷体" pitchFamily="49" charset="-122"/>
              </a:rPr>
              <a:t>法律？</a:t>
            </a:r>
            <a:r>
              <a:rPr lang="zh-CN" altLang="en-US" sz="2800" dirty="0" smtClean="0">
                <a:latin typeface="楷体" pitchFamily="49" charset="-122"/>
                <a:ea typeface="楷体" pitchFamily="49" charset="-122"/>
              </a:rPr>
              <a:t>）</a:t>
            </a:r>
            <a:r>
              <a:rPr lang="en-US" altLang="zh-CN" sz="2800" dirty="0" smtClean="0">
                <a:latin typeface="楷体" pitchFamily="49" charset="-122"/>
                <a:ea typeface="楷体" pitchFamily="49" charset="-122"/>
              </a:rPr>
              <a:t>  </a:t>
            </a:r>
          </a:p>
          <a:p>
            <a:r>
              <a:rPr lang="en-US" altLang="zh-CN" sz="2800" dirty="0">
                <a:latin typeface="楷体" pitchFamily="49" charset="-122"/>
                <a:ea typeface="楷体" pitchFamily="49" charset="-122"/>
              </a:rPr>
              <a:t> </a:t>
            </a:r>
            <a:r>
              <a:rPr lang="en-US" altLang="zh-CN" sz="2800" dirty="0" smtClean="0">
                <a:latin typeface="楷体" pitchFamily="49" charset="-122"/>
                <a:ea typeface="楷体" pitchFamily="49" charset="-122"/>
              </a:rPr>
              <a:t>   </a:t>
            </a:r>
            <a:r>
              <a:rPr lang="en-US" altLang="zh-CN" sz="2000" dirty="0" smtClean="0">
                <a:latin typeface="楷体" pitchFamily="49" charset="-122"/>
                <a:ea typeface="楷体" pitchFamily="49" charset="-122"/>
              </a:rPr>
              <a:t>2018</a:t>
            </a:r>
            <a:r>
              <a:rPr lang="zh-CN" altLang="en-US" sz="2000" dirty="0" smtClean="0">
                <a:latin typeface="楷体" pitchFamily="49" charset="-122"/>
                <a:ea typeface="楷体" pitchFamily="49" charset="-122"/>
              </a:rPr>
              <a:t>年</a:t>
            </a:r>
            <a:r>
              <a:rPr lang="en-US" altLang="zh-CN" sz="2000" dirty="0" smtClean="0">
                <a:latin typeface="楷体" pitchFamily="49" charset="-122"/>
                <a:ea typeface="楷体" pitchFamily="49" charset="-122"/>
              </a:rPr>
              <a:t>8</a:t>
            </a:r>
            <a:r>
              <a:rPr lang="zh-CN" altLang="en-US" sz="2000" dirty="0">
                <a:latin typeface="楷体" pitchFamily="49" charset="-122"/>
                <a:ea typeface="楷体" pitchFamily="49" charset="-122"/>
              </a:rPr>
              <a:t>月</a:t>
            </a:r>
            <a:r>
              <a:rPr lang="en-US" altLang="zh-CN" sz="2000" dirty="0">
                <a:latin typeface="楷体" pitchFamily="49" charset="-122"/>
                <a:ea typeface="楷体" pitchFamily="49" charset="-122"/>
              </a:rPr>
              <a:t>24</a:t>
            </a:r>
            <a:r>
              <a:rPr lang="zh-CN" altLang="en-US" sz="2000" dirty="0">
                <a:latin typeface="楷体" pitchFamily="49" charset="-122"/>
                <a:ea typeface="楷体" pitchFamily="49" charset="-122"/>
              </a:rPr>
              <a:t>日，</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法制晚报</a:t>
            </a:r>
            <a:r>
              <a:rPr lang="en-US" altLang="zh-CN" sz="2000" dirty="0" smtClean="0">
                <a:latin typeface="楷体" pitchFamily="49" charset="-122"/>
                <a:ea typeface="楷体" pitchFamily="49" charset="-122"/>
              </a:rPr>
              <a:t>》</a:t>
            </a:r>
            <a:r>
              <a:rPr lang="zh-CN" altLang="en-US" sz="2000" dirty="0" smtClean="0">
                <a:latin typeface="楷体" pitchFamily="49" charset="-122"/>
                <a:ea typeface="楷体" pitchFamily="49" charset="-122"/>
              </a:rPr>
              <a:t>报道</a:t>
            </a:r>
            <a:r>
              <a:rPr lang="zh-CN" altLang="en-US" sz="2000" dirty="0">
                <a:latin typeface="楷体" pitchFamily="49" charset="-122"/>
                <a:ea typeface="楷体" pitchFamily="49" charset="-122"/>
              </a:rPr>
              <a:t>了这么一宗贩毒案件</a:t>
            </a:r>
            <a:r>
              <a:rPr lang="en-US" altLang="zh-CN" sz="2000" dirty="0">
                <a:latin typeface="楷体" pitchFamily="49" charset="-122"/>
                <a:ea typeface="楷体" pitchFamily="49" charset="-122"/>
              </a:rPr>
              <a:t>——20</a:t>
            </a:r>
            <a:r>
              <a:rPr lang="zh-CN" altLang="en-US" sz="2000" dirty="0">
                <a:latin typeface="楷体" pitchFamily="49" charset="-122"/>
                <a:ea typeface="楷体" pitchFamily="49" charset="-122"/>
              </a:rPr>
              <a:t>岁大学生竟为了帮同学壮胆而贩毒！</a:t>
            </a:r>
          </a:p>
          <a:p>
            <a:r>
              <a:rPr lang="en-US" altLang="zh-CN" sz="2000" dirty="0" smtClean="0">
                <a:latin typeface="楷体" pitchFamily="49" charset="-122"/>
                <a:ea typeface="楷体" pitchFamily="49" charset="-122"/>
              </a:rPr>
              <a:t>     20</a:t>
            </a:r>
            <a:r>
              <a:rPr lang="zh-CN" altLang="en-US" sz="2000" dirty="0">
                <a:latin typeface="楷体" pitchFamily="49" charset="-122"/>
                <a:ea typeface="楷体" pitchFamily="49" charset="-122"/>
              </a:rPr>
              <a:t>岁的小李是大二学生，某日，舍友小黄神秘兮兮地说，有个轻轻松松赚大钱的买卖，今天要去和买家交易。因为是第一次干，小黄怕钱财两空，于是邀请小李一起去撑个场面。小黄平日经常吹嘘其在夜店 “嗑药”的经历，再加上他的叙述，小李顿时明白所谓的“交易”就是贩卖毒品。</a:t>
            </a:r>
          </a:p>
          <a:p>
            <a:r>
              <a:rPr lang="zh-CN" altLang="en-US" sz="2000" dirty="0" smtClean="0">
                <a:latin typeface="楷体" pitchFamily="49" charset="-122"/>
                <a:ea typeface="楷体" pitchFamily="49" charset="-122"/>
              </a:rPr>
              <a:t>    虽然</a:t>
            </a:r>
            <a:r>
              <a:rPr lang="zh-CN" altLang="en-US" sz="2000" dirty="0">
                <a:latin typeface="楷体" pitchFamily="49" charset="-122"/>
                <a:ea typeface="楷体" pitchFamily="49" charset="-122"/>
              </a:rPr>
              <a:t>知道贩毒是违法的，但小李经不住小黄的再三央求，心想只是陪朋友去壮个胆，即使出了事，应该也和自己没关系，便答应了</a:t>
            </a:r>
            <a:r>
              <a:rPr lang="zh-CN" altLang="en-US" sz="2000" dirty="0" smtClean="0">
                <a:latin typeface="楷体" pitchFamily="49" charset="-122"/>
                <a:ea typeface="楷体" pitchFamily="49" charset="-122"/>
              </a:rPr>
              <a:t>。</a:t>
            </a:r>
            <a:endParaRPr lang="en-US" altLang="zh-CN" sz="2000" dirty="0" smtClean="0">
              <a:latin typeface="楷体" pitchFamily="49" charset="-122"/>
              <a:ea typeface="楷体" pitchFamily="49" charset="-122"/>
            </a:endParaRPr>
          </a:p>
          <a:p>
            <a:r>
              <a:rPr lang="en-US" altLang="zh-CN" sz="2000" dirty="0">
                <a:latin typeface="楷体" pitchFamily="49" charset="-122"/>
                <a:ea typeface="楷体" pitchFamily="49" charset="-122"/>
              </a:rPr>
              <a:t> </a:t>
            </a:r>
            <a:r>
              <a:rPr lang="en-US" altLang="zh-CN" sz="2000" dirty="0" smtClean="0">
                <a:latin typeface="楷体" pitchFamily="49" charset="-122"/>
                <a:ea typeface="楷体" pitchFamily="49" charset="-122"/>
              </a:rPr>
              <a:t>   </a:t>
            </a:r>
            <a:r>
              <a:rPr lang="zh-CN" altLang="en-US" sz="2000" dirty="0" smtClean="0">
                <a:latin typeface="楷体" pitchFamily="49" charset="-122"/>
                <a:ea typeface="楷体" pitchFamily="49" charset="-122"/>
              </a:rPr>
              <a:t>孰</a:t>
            </a:r>
            <a:r>
              <a:rPr lang="zh-CN" altLang="en-US" sz="2000" dirty="0">
                <a:latin typeface="楷体" pitchFamily="49" charset="-122"/>
                <a:ea typeface="楷体" pitchFamily="49" charset="-122"/>
              </a:rPr>
              <a:t>知，到了约定地点，小黄突然拿出两包东西递到小李手上，说放在他身上比较安全，还让他等交易时再将其中一包交给自己。兜里攥着两包毒品，小李紧张得大脑一片空白。几分钟后，买家前来交易，小李迅速将一包毒品递给小黄，还未来得及享受交易成功后如释重负的感觉，两人就被便衣民警抓住了。</a:t>
            </a:r>
          </a:p>
          <a:p>
            <a:r>
              <a:rPr lang="zh-CN" altLang="en-US" sz="2000" dirty="0" smtClean="0">
                <a:latin typeface="楷体" pitchFamily="49" charset="-122"/>
                <a:ea typeface="楷体" pitchFamily="49" charset="-122"/>
              </a:rPr>
              <a:t>    经</a:t>
            </a:r>
            <a:r>
              <a:rPr lang="zh-CN" altLang="en-US" sz="2000" dirty="0">
                <a:latin typeface="楷体" pitchFamily="49" charset="-122"/>
                <a:ea typeface="楷体" pitchFamily="49" charset="-122"/>
              </a:rPr>
              <a:t>鉴定，小黄与小李贩卖的毒品是大麻，净重</a:t>
            </a:r>
            <a:r>
              <a:rPr lang="en-US" altLang="zh-CN" sz="2000" dirty="0">
                <a:latin typeface="楷体" pitchFamily="49" charset="-122"/>
                <a:ea typeface="楷体" pitchFamily="49" charset="-122"/>
              </a:rPr>
              <a:t>16.24</a:t>
            </a:r>
            <a:r>
              <a:rPr lang="zh-CN" altLang="en-US" sz="2000" dirty="0">
                <a:latin typeface="楷体" pitchFamily="49" charset="-122"/>
                <a:ea typeface="楷体" pitchFamily="49" charset="-122"/>
              </a:rPr>
              <a:t>克。</a:t>
            </a:r>
          </a:p>
          <a:p>
            <a:r>
              <a:rPr lang="zh-CN" altLang="en-US" sz="2000" dirty="0" smtClean="0">
                <a:latin typeface="楷体" pitchFamily="49" charset="-122"/>
                <a:ea typeface="楷体" pitchFamily="49" charset="-122"/>
              </a:rPr>
              <a:t>    法院</a:t>
            </a:r>
            <a:r>
              <a:rPr lang="zh-CN" altLang="en-US" sz="2000" dirty="0">
                <a:latin typeface="楷体" pitchFamily="49" charset="-122"/>
                <a:ea typeface="楷体" pitchFamily="49" charset="-122"/>
              </a:rPr>
              <a:t>经审理认为，二人违反国家对毒品的管理法规，均构成贩卖毒品罪。最终，小黄被判有期徒刑</a:t>
            </a:r>
            <a:r>
              <a:rPr lang="en-US" altLang="zh-CN" sz="2000" dirty="0">
                <a:latin typeface="楷体" pitchFamily="49" charset="-122"/>
                <a:ea typeface="楷体" pitchFamily="49" charset="-122"/>
              </a:rPr>
              <a:t>7</a:t>
            </a:r>
            <a:r>
              <a:rPr lang="zh-CN" altLang="en-US" sz="2000" dirty="0">
                <a:latin typeface="楷体" pitchFamily="49" charset="-122"/>
                <a:ea typeface="楷体" pitchFamily="49" charset="-122"/>
              </a:rPr>
              <a:t>个月，罚金</a:t>
            </a:r>
            <a:r>
              <a:rPr lang="en-US" altLang="zh-CN" sz="2000" dirty="0">
                <a:latin typeface="楷体" pitchFamily="49" charset="-122"/>
                <a:ea typeface="楷体" pitchFamily="49" charset="-122"/>
              </a:rPr>
              <a:t>2000</a:t>
            </a:r>
            <a:r>
              <a:rPr lang="zh-CN" altLang="en-US" sz="2000" dirty="0">
                <a:latin typeface="楷体" pitchFamily="49" charset="-122"/>
                <a:ea typeface="楷体" pitchFamily="49" charset="-122"/>
              </a:rPr>
              <a:t>元；小李因在共同犯罪中起次要作用，被从轻判处管制</a:t>
            </a:r>
            <a:r>
              <a:rPr lang="en-US" altLang="zh-CN" sz="2000" dirty="0">
                <a:latin typeface="楷体" pitchFamily="49" charset="-122"/>
                <a:ea typeface="楷体" pitchFamily="49" charset="-122"/>
              </a:rPr>
              <a:t>4</a:t>
            </a:r>
            <a:r>
              <a:rPr lang="zh-CN" altLang="en-US" sz="2000" dirty="0">
                <a:latin typeface="楷体" pitchFamily="49" charset="-122"/>
                <a:ea typeface="楷体" pitchFamily="49" charset="-122"/>
              </a:rPr>
              <a:t>个月，罚金</a:t>
            </a:r>
            <a:r>
              <a:rPr lang="en-US" altLang="zh-CN" sz="2000" dirty="0">
                <a:latin typeface="楷体" pitchFamily="49" charset="-122"/>
                <a:ea typeface="楷体" pitchFamily="49" charset="-122"/>
              </a:rPr>
              <a:t>2000</a:t>
            </a:r>
            <a:r>
              <a:rPr lang="zh-CN" altLang="en-US" sz="2000" dirty="0">
                <a:latin typeface="楷体" pitchFamily="49" charset="-122"/>
                <a:ea typeface="楷体" pitchFamily="49" charset="-122"/>
              </a:rPr>
              <a:t>元</a:t>
            </a:r>
            <a:r>
              <a:rPr lang="zh-CN" altLang="en-US" sz="2000" dirty="0" smtClean="0">
                <a:latin typeface="楷体" pitchFamily="49" charset="-122"/>
                <a:ea typeface="楷体" pitchFamily="49" charset="-122"/>
              </a:rPr>
              <a:t>。</a:t>
            </a:r>
            <a:endParaRPr lang="zh-CN" altLang="en-US" sz="2000" dirty="0">
              <a:latin typeface="楷体" pitchFamily="49" charset="-122"/>
              <a:ea typeface="楷体" pitchFamily="49" charset="-122"/>
            </a:endParaRPr>
          </a:p>
        </p:txBody>
      </p:sp>
    </p:spTree>
    <p:extLst>
      <p:ext uri="{BB962C8B-B14F-4D97-AF65-F5344CB8AC3E}">
        <p14:creationId xmlns="" xmlns:p14="http://schemas.microsoft.com/office/powerpoint/2010/main" val="3345523449"/>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41570" y="518160"/>
            <a:ext cx="6672990" cy="769441"/>
          </a:xfrm>
          <a:prstGeom prst="rect">
            <a:avLst/>
          </a:prstGeom>
          <a:solidFill>
            <a:srgbClr val="CCFFCC"/>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3</a:t>
            </a:r>
            <a:r>
              <a:rPr lang="zh-CN" altLang="en-US" sz="4400" dirty="0" smtClean="0">
                <a:latin typeface="微软雅黑 Light" panose="020B0502040204020203" pitchFamily="34" charset="-122"/>
                <a:ea typeface="微软雅黑 Light" panose="020B0502040204020203" pitchFamily="34" charset="-122"/>
              </a:rPr>
              <a:t>、中国现阶段的禁毒法令</a:t>
            </a:r>
            <a:endParaRPr lang="zh-CN" altLang="en-US" sz="4400" dirty="0">
              <a:latin typeface="微软雅黑 Light" panose="020B0502040204020203" pitchFamily="34" charset="-122"/>
              <a:ea typeface="微软雅黑 Light" panose="020B0502040204020203" pitchFamily="34" charset="-122"/>
            </a:endParaRPr>
          </a:p>
        </p:txBody>
      </p:sp>
      <p:pic>
        <p:nvPicPr>
          <p:cNvPr id="3" name="图片 2"/>
          <p:cNvPicPr>
            <a:picLocks noChangeAspect="1"/>
          </p:cNvPicPr>
          <p:nvPr/>
        </p:nvPicPr>
        <p:blipFill>
          <a:blip r:embed="rId2" cstate="print">
            <a:extLst>
              <a:ext uri="{BEBA8EAE-BF5A-486C-A8C5-ECC9F3942E4B}">
                <a14:imgProps xmlns="" xmlns:a14="http://schemas.microsoft.com/office/drawing/2010/main">
                  <a14:imgLayer r:embed="rId3">
                    <a14:imgEffect>
                      <a14:backgroundRemoval t="1911" b="98408" l="10000" r="90000"/>
                    </a14:imgEffect>
                  </a14:imgLayer>
                </a14:imgProps>
              </a:ext>
              <a:ext uri="{28A0092B-C50C-407E-A947-70E740481C1C}">
                <a14:useLocalDpi xmlns="" xmlns:a14="http://schemas.microsoft.com/office/drawing/2010/main" val="0"/>
              </a:ext>
            </a:extLst>
          </a:blip>
          <a:stretch>
            <a:fillRect/>
          </a:stretch>
        </p:blipFill>
        <p:spPr>
          <a:xfrm>
            <a:off x="0" y="2891790"/>
            <a:ext cx="3141570" cy="3966210"/>
          </a:xfrm>
          <a:prstGeom prst="rect">
            <a:avLst/>
          </a:prstGeom>
        </p:spPr>
      </p:pic>
      <p:sp>
        <p:nvSpPr>
          <p:cNvPr id="4" name="TextBox 3"/>
          <p:cNvSpPr txBox="1"/>
          <p:nvPr/>
        </p:nvSpPr>
        <p:spPr>
          <a:xfrm>
            <a:off x="2758440" y="2316480"/>
            <a:ext cx="8336280" cy="3170099"/>
          </a:xfrm>
          <a:prstGeom prst="rect">
            <a:avLst/>
          </a:prstGeom>
          <a:noFill/>
        </p:spPr>
        <p:txBody>
          <a:bodyPr wrap="square" rtlCol="0">
            <a:spAutoFit/>
          </a:bodyPr>
          <a:lstStyle/>
          <a:p>
            <a:r>
              <a:rPr lang="zh-CN" altLang="en-US" sz="2000" dirty="0">
                <a:latin typeface="楷体" pitchFamily="49" charset="-122"/>
                <a:ea typeface="楷体" pitchFamily="49" charset="-122"/>
              </a:rPr>
              <a:t>（</a:t>
            </a:r>
            <a:r>
              <a:rPr lang="en-US" altLang="zh-CN" sz="2000" dirty="0">
                <a:latin typeface="楷体" pitchFamily="49" charset="-122"/>
                <a:ea typeface="楷体" pitchFamily="49" charset="-122"/>
              </a:rPr>
              <a:t>1</a:t>
            </a:r>
            <a:r>
              <a:rPr lang="zh-CN" altLang="en-US" sz="2000" dirty="0">
                <a:latin typeface="楷体" pitchFamily="49" charset="-122"/>
                <a:ea typeface="楷体" pitchFamily="49" charset="-122"/>
              </a:rPr>
              <a:t>）接受毒品基本知识和禁毒法律法规教育，了解毒品的危害，懂得“吸 毒一口，掉入虎口”的道理；</a:t>
            </a:r>
            <a:br>
              <a:rPr lang="zh-CN" altLang="en-US" sz="2000" dirty="0">
                <a:latin typeface="楷体" pitchFamily="49" charset="-122"/>
                <a:ea typeface="楷体" pitchFamily="49" charset="-122"/>
              </a:rPr>
            </a:br>
            <a:r>
              <a:rPr lang="zh-CN" altLang="en-US" sz="2000" dirty="0" smtClean="0">
                <a:latin typeface="楷体" pitchFamily="49" charset="-122"/>
                <a:ea typeface="楷体" pitchFamily="49" charset="-122"/>
              </a:rPr>
              <a:t>（</a:t>
            </a:r>
            <a:r>
              <a:rPr lang="en-US" altLang="zh-CN" sz="2000" dirty="0">
                <a:latin typeface="楷体" pitchFamily="49" charset="-122"/>
                <a:ea typeface="楷体" pitchFamily="49" charset="-122"/>
              </a:rPr>
              <a:t>2</a:t>
            </a:r>
            <a:r>
              <a:rPr lang="zh-CN" altLang="en-US" sz="2000" dirty="0">
                <a:latin typeface="楷体" pitchFamily="49" charset="-122"/>
                <a:ea typeface="楷体" pitchFamily="49" charset="-122"/>
              </a:rPr>
              <a:t>）树立正确的人生观，不盲目追求享受，寻求刺激，赶时髦； </a:t>
            </a:r>
            <a:br>
              <a:rPr lang="zh-CN" altLang="en-US" sz="2000" dirty="0">
                <a:latin typeface="楷体" pitchFamily="49" charset="-122"/>
                <a:ea typeface="楷体" pitchFamily="49" charset="-122"/>
              </a:rPr>
            </a:br>
            <a:r>
              <a:rPr lang="zh-CN" altLang="en-US" sz="2000" dirty="0">
                <a:latin typeface="楷体" pitchFamily="49" charset="-122"/>
                <a:ea typeface="楷体" pitchFamily="49" charset="-122"/>
              </a:rPr>
              <a:t>（</a:t>
            </a:r>
            <a:r>
              <a:rPr lang="en-US" altLang="zh-CN" sz="2000" dirty="0">
                <a:latin typeface="楷体" pitchFamily="49" charset="-122"/>
                <a:ea typeface="楷体" pitchFamily="49" charset="-122"/>
              </a:rPr>
              <a:t>3</a:t>
            </a:r>
            <a:r>
              <a:rPr lang="zh-CN" altLang="en-US" sz="2000" dirty="0">
                <a:latin typeface="楷体" pitchFamily="49" charset="-122"/>
                <a:ea typeface="楷体" pitchFamily="49" charset="-122"/>
              </a:rPr>
              <a:t>）不听信毒品能治病，毒品能解脱烦恼和痛苦，毒品能给人带来快乐等各种花言巧语；</a:t>
            </a:r>
            <a:br>
              <a:rPr lang="zh-CN" altLang="en-US" sz="2000" dirty="0">
                <a:latin typeface="楷体" pitchFamily="49" charset="-122"/>
                <a:ea typeface="楷体" pitchFamily="49" charset="-122"/>
              </a:rPr>
            </a:br>
            <a:r>
              <a:rPr lang="zh-CN" altLang="en-US" sz="2000" dirty="0">
                <a:latin typeface="楷体" pitchFamily="49" charset="-122"/>
                <a:ea typeface="楷体" pitchFamily="49" charset="-122"/>
              </a:rPr>
              <a:t>（</a:t>
            </a:r>
            <a:r>
              <a:rPr lang="en-US" altLang="zh-CN" sz="2000" dirty="0">
                <a:latin typeface="楷体" pitchFamily="49" charset="-122"/>
                <a:ea typeface="楷体" pitchFamily="49" charset="-122"/>
              </a:rPr>
              <a:t>4</a:t>
            </a:r>
            <a:r>
              <a:rPr lang="zh-CN" altLang="en-US" sz="2000" dirty="0">
                <a:latin typeface="楷体" pitchFamily="49" charset="-122"/>
                <a:ea typeface="楷体" pitchFamily="49" charset="-122"/>
              </a:rPr>
              <a:t>）不结交有吸毒、贩毒行为的人。如发现亲朋好友中有吸、贩毒行为</a:t>
            </a:r>
            <a:r>
              <a:rPr lang="zh-CN" altLang="en-US" sz="2000" dirty="0" smtClean="0">
                <a:latin typeface="楷体" pitchFamily="49" charset="-122"/>
                <a:ea typeface="楷体" pitchFamily="49" charset="-122"/>
              </a:rPr>
              <a:t>的人</a:t>
            </a:r>
            <a:r>
              <a:rPr lang="zh-CN" altLang="en-US" sz="2000" dirty="0">
                <a:latin typeface="楷体" pitchFamily="49" charset="-122"/>
                <a:ea typeface="楷体" pitchFamily="49" charset="-122"/>
              </a:rPr>
              <a:t>，一定要劝阻，二要远离，三要报告公安机关； </a:t>
            </a:r>
            <a:br>
              <a:rPr lang="zh-CN" altLang="en-US" sz="2000" dirty="0">
                <a:latin typeface="楷体" pitchFamily="49" charset="-122"/>
                <a:ea typeface="楷体" pitchFamily="49" charset="-122"/>
              </a:rPr>
            </a:br>
            <a:r>
              <a:rPr lang="zh-CN" altLang="en-US" sz="2000" dirty="0">
                <a:latin typeface="楷体" pitchFamily="49" charset="-122"/>
                <a:ea typeface="楷体" pitchFamily="49" charset="-122"/>
              </a:rPr>
              <a:t>（</a:t>
            </a:r>
            <a:r>
              <a:rPr lang="en-US" altLang="zh-CN" sz="2000" dirty="0">
                <a:latin typeface="楷体" pitchFamily="49" charset="-122"/>
                <a:ea typeface="楷体" pitchFamily="49" charset="-122"/>
              </a:rPr>
              <a:t>5</a:t>
            </a:r>
            <a:r>
              <a:rPr lang="zh-CN" altLang="en-US" sz="2000" dirty="0" smtClean="0">
                <a:latin typeface="楷体" pitchFamily="49" charset="-122"/>
                <a:ea typeface="楷体" pitchFamily="49" charset="-122"/>
              </a:rPr>
              <a:t>）进</a:t>
            </a:r>
            <a:r>
              <a:rPr lang="zh-CN" altLang="en-US" sz="2000" dirty="0">
                <a:latin typeface="楷体" pitchFamily="49" charset="-122"/>
                <a:ea typeface="楷体" pitchFamily="49" charset="-122"/>
              </a:rPr>
              <a:t>歌舞厅要谨慎，决不吸食摇头丸、</a:t>
            </a:r>
            <a:r>
              <a:rPr lang="en-US" altLang="zh-CN" sz="2000" dirty="0">
                <a:latin typeface="楷体" pitchFamily="49" charset="-122"/>
                <a:ea typeface="楷体" pitchFamily="49" charset="-122"/>
              </a:rPr>
              <a:t>K</a:t>
            </a:r>
            <a:r>
              <a:rPr lang="zh-CN" altLang="en-US" sz="2000" dirty="0">
                <a:latin typeface="楷体" pitchFamily="49" charset="-122"/>
                <a:ea typeface="楷体" pitchFamily="49" charset="-122"/>
              </a:rPr>
              <a:t>粉等兴奋剂； </a:t>
            </a:r>
            <a:br>
              <a:rPr lang="zh-CN" altLang="en-US" sz="2000" dirty="0">
                <a:latin typeface="楷体" pitchFamily="49" charset="-122"/>
                <a:ea typeface="楷体" pitchFamily="49" charset="-122"/>
              </a:rPr>
            </a:br>
            <a:r>
              <a:rPr lang="zh-CN" altLang="en-US" sz="2000" dirty="0">
                <a:latin typeface="楷体" pitchFamily="49" charset="-122"/>
                <a:ea typeface="楷体" pitchFamily="49" charset="-122"/>
              </a:rPr>
              <a:t>（</a:t>
            </a:r>
            <a:r>
              <a:rPr lang="en-US" altLang="zh-CN" sz="2000" dirty="0" smtClean="0">
                <a:latin typeface="楷体" pitchFamily="49" charset="-122"/>
                <a:ea typeface="楷体" pitchFamily="49" charset="-122"/>
              </a:rPr>
              <a:t>6</a:t>
            </a:r>
            <a:r>
              <a:rPr lang="zh-CN" altLang="en-US" sz="2000" dirty="0" smtClean="0">
                <a:latin typeface="楷体" pitchFamily="49" charset="-122"/>
                <a:ea typeface="楷体" pitchFamily="49" charset="-122"/>
              </a:rPr>
              <a:t>）</a:t>
            </a:r>
            <a:r>
              <a:rPr lang="zh-CN" altLang="en-US" sz="2000" dirty="0">
                <a:latin typeface="楷体" pitchFamily="49" charset="-122"/>
                <a:ea typeface="楷体" pitchFamily="49" charset="-122"/>
              </a:rPr>
              <a:t> 即使自己在不知情的情况下，被引诱、欺骗吸毒一次，也要珍惜自 己的生命，不再吸第二次，更不要吸第三</a:t>
            </a:r>
            <a:r>
              <a:rPr lang="zh-CN" altLang="en-US" sz="2000" dirty="0" smtClean="0">
                <a:latin typeface="楷体" pitchFamily="49" charset="-122"/>
                <a:ea typeface="楷体" pitchFamily="49" charset="-122"/>
              </a:rPr>
              <a:t>次。</a:t>
            </a:r>
            <a:endParaRPr lang="zh-CN" altLang="en-US" sz="2000" dirty="0">
              <a:latin typeface="楷体" pitchFamily="49" charset="-122"/>
              <a:ea typeface="楷体" pitchFamily="49" charset="-122"/>
            </a:endParaRPr>
          </a:p>
        </p:txBody>
      </p:sp>
      <p:grpSp>
        <p:nvGrpSpPr>
          <p:cNvPr id="7" name="组合 6"/>
          <p:cNvGrpSpPr/>
          <p:nvPr/>
        </p:nvGrpSpPr>
        <p:grpSpPr>
          <a:xfrm>
            <a:off x="0" y="1645920"/>
            <a:ext cx="9814560" cy="523220"/>
            <a:chOff x="0" y="1645920"/>
            <a:chExt cx="9814560" cy="523220"/>
          </a:xfrm>
        </p:grpSpPr>
        <p:sp>
          <p:nvSpPr>
            <p:cNvPr id="6" name="五边形 5"/>
            <p:cNvSpPr/>
            <p:nvPr/>
          </p:nvSpPr>
          <p:spPr>
            <a:xfrm>
              <a:off x="0" y="1645920"/>
              <a:ext cx="9814560" cy="523220"/>
            </a:xfrm>
            <a:prstGeom prst="homePlat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883920" y="1645920"/>
              <a:ext cx="8778240" cy="523220"/>
            </a:xfrm>
            <a:prstGeom prst="rect">
              <a:avLst/>
            </a:prstGeom>
            <a:noFill/>
          </p:spPr>
          <p:txBody>
            <a:bodyPr wrap="square" rtlCol="0">
              <a:spAutoFit/>
            </a:bodyPr>
            <a:lstStyle/>
            <a:p>
              <a:r>
                <a:rPr lang="zh-CN" altLang="en-US" sz="2800" dirty="0" smtClean="0">
                  <a:latin typeface="楷体" pitchFamily="49" charset="-122"/>
                  <a:ea typeface="楷体" pitchFamily="49" charset="-122"/>
                </a:rPr>
                <a:t>大中职院校学生如何保护、自己远离毒品？</a:t>
              </a:r>
              <a:endParaRPr lang="zh-CN" altLang="en-US" sz="2800" dirty="0">
                <a:latin typeface="楷体" pitchFamily="49" charset="-122"/>
                <a:ea typeface="楷体" pitchFamily="49" charset="-122"/>
              </a:endParaRPr>
            </a:p>
          </p:txBody>
        </p:sp>
      </p:grpSp>
    </p:spTree>
    <p:extLst>
      <p:ext uri="{BB962C8B-B14F-4D97-AF65-F5344CB8AC3E}">
        <p14:creationId xmlns="" xmlns:p14="http://schemas.microsoft.com/office/powerpoint/2010/main" val="3145674227"/>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14" presetClass="entr" presetSubtype="5"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randombar(vertical)">
                                      <p:cBhvr>
                                        <p:cTn id="16" dur="500"/>
                                        <p:tgtEl>
                                          <p:spTgt spid="3"/>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16280" y="1432560"/>
            <a:ext cx="10561320" cy="498348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五边形 4"/>
          <p:cNvSpPr/>
          <p:nvPr/>
        </p:nvSpPr>
        <p:spPr>
          <a:xfrm rot="5400000">
            <a:off x="-1447800" y="3392581"/>
            <a:ext cx="4328160" cy="118200"/>
          </a:xfrm>
          <a:prstGeom prst="homePlate">
            <a:avLst/>
          </a:prstGeom>
          <a:solidFill>
            <a:srgbClr val="C8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边形 3"/>
          <p:cNvSpPr/>
          <p:nvPr/>
        </p:nvSpPr>
        <p:spPr>
          <a:xfrm rot="5400000" flipV="1">
            <a:off x="-2232374" y="3837227"/>
            <a:ext cx="5257232" cy="157980"/>
          </a:xfrm>
          <a:prstGeom prst="homePlat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3141570" y="518160"/>
            <a:ext cx="6672990" cy="769441"/>
          </a:xfrm>
          <a:prstGeom prst="rect">
            <a:avLst/>
          </a:prstGeom>
          <a:solidFill>
            <a:srgbClr val="CCFFCC"/>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3</a:t>
            </a:r>
            <a:r>
              <a:rPr lang="zh-CN" altLang="en-US" sz="4400" dirty="0" smtClean="0">
                <a:latin typeface="微软雅黑 Light" panose="020B0502040204020203" pitchFamily="34" charset="-122"/>
                <a:ea typeface="微软雅黑 Light" panose="020B0502040204020203" pitchFamily="34" charset="-122"/>
              </a:rPr>
              <a:t>、中国现阶段的禁毒法令</a:t>
            </a:r>
            <a:endParaRPr lang="zh-CN" altLang="en-US" sz="4400" dirty="0">
              <a:latin typeface="微软雅黑 Light" panose="020B0502040204020203" pitchFamily="34" charset="-122"/>
              <a:ea typeface="微软雅黑 Light" panose="020B0502040204020203" pitchFamily="34" charset="-122"/>
            </a:endParaRPr>
          </a:p>
        </p:txBody>
      </p:sp>
      <p:sp>
        <p:nvSpPr>
          <p:cNvPr id="3" name="五边形 2"/>
          <p:cNvSpPr/>
          <p:nvPr/>
        </p:nvSpPr>
        <p:spPr>
          <a:xfrm flipV="1">
            <a:off x="0" y="1340758"/>
            <a:ext cx="10911840" cy="213540"/>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2782864804"/>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0-#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4578"/>
                                        </p:tgtEl>
                                        <p:attrNameLst>
                                          <p:attrName>style.visibility</p:attrName>
                                        </p:attrNameLst>
                                      </p:cBhvr>
                                      <p:to>
                                        <p:strVal val="visible"/>
                                      </p:to>
                                    </p:set>
                                    <p:anim calcmode="lin" valueType="num">
                                      <p:cBhvr additive="base">
                                        <p:cTn id="24" dur="500" fill="hold"/>
                                        <p:tgtEl>
                                          <p:spTgt spid="24578"/>
                                        </p:tgtEl>
                                        <p:attrNameLst>
                                          <p:attrName>ppt_x</p:attrName>
                                        </p:attrNameLst>
                                      </p:cBhvr>
                                      <p:tavLst>
                                        <p:tav tm="0">
                                          <p:val>
                                            <p:strVal val="#ppt_x"/>
                                          </p:val>
                                        </p:tav>
                                        <p:tav tm="100000">
                                          <p:val>
                                            <p:strVal val="#ppt_x"/>
                                          </p:val>
                                        </p:tav>
                                      </p:tavLst>
                                    </p:anim>
                                    <p:anim calcmode="lin" valueType="num">
                                      <p:cBhvr additive="base">
                                        <p:cTn id="25"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2" grpId="0" animBg="1"/>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上箭头标注 7"/>
          <p:cNvSpPr/>
          <p:nvPr/>
        </p:nvSpPr>
        <p:spPr>
          <a:xfrm>
            <a:off x="2758440" y="4069080"/>
            <a:ext cx="8016240" cy="1965960"/>
          </a:xfrm>
          <a:prstGeom prst="upArrowCallout">
            <a:avLst>
              <a:gd name="adj1" fmla="val 11557"/>
              <a:gd name="adj2" fmla="val 14079"/>
              <a:gd name="adj3" fmla="val 25000"/>
              <a:gd name="adj4" fmla="val 5249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3018585" y="4874895"/>
            <a:ext cx="7633110" cy="923330"/>
          </a:xfrm>
          <a:prstGeom prst="rect">
            <a:avLst/>
          </a:prstGeom>
          <a:noFill/>
        </p:spPr>
        <p:txBody>
          <a:bodyPr wrap="square" rtlCol="0">
            <a:spAutoFit/>
          </a:bodyPr>
          <a:lstStyle/>
          <a:p>
            <a:r>
              <a:rPr lang="zh-CN" altLang="en-US" sz="2800" dirty="0" smtClean="0">
                <a:latin typeface="楷体" pitchFamily="49" charset="-122"/>
                <a:ea typeface="楷体" pitchFamily="49" charset="-122"/>
              </a:rPr>
              <a:t>如果以及已经是吸毒成瘾者，该如何自救</a:t>
            </a:r>
            <a:r>
              <a:rPr lang="zh-CN" altLang="en-US" sz="5400" b="1" dirty="0" smtClean="0">
                <a:latin typeface="楷体" pitchFamily="49" charset="-122"/>
                <a:ea typeface="楷体" pitchFamily="49" charset="-122"/>
              </a:rPr>
              <a:t>？</a:t>
            </a:r>
            <a:endParaRPr lang="zh-CN" altLang="en-US" sz="5400" b="1" dirty="0">
              <a:latin typeface="楷体" pitchFamily="49" charset="-122"/>
              <a:ea typeface="楷体" pitchFamily="49" charset="-122"/>
            </a:endParaRPr>
          </a:p>
        </p:txBody>
      </p:sp>
      <p:sp>
        <p:nvSpPr>
          <p:cNvPr id="2" name="TextBox 1"/>
          <p:cNvSpPr txBox="1"/>
          <p:nvPr/>
        </p:nvSpPr>
        <p:spPr>
          <a:xfrm>
            <a:off x="3141570" y="518160"/>
            <a:ext cx="6672990" cy="769441"/>
          </a:xfrm>
          <a:prstGeom prst="rect">
            <a:avLst/>
          </a:prstGeom>
          <a:solidFill>
            <a:srgbClr val="CCFFCC"/>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3</a:t>
            </a:r>
            <a:r>
              <a:rPr lang="zh-CN" altLang="en-US" sz="4400" dirty="0" smtClean="0">
                <a:latin typeface="微软雅黑 Light" panose="020B0502040204020203" pitchFamily="34" charset="-122"/>
                <a:ea typeface="微软雅黑 Light" panose="020B0502040204020203" pitchFamily="34" charset="-122"/>
              </a:rPr>
              <a:t>、中国现阶段的禁毒法令</a:t>
            </a:r>
            <a:endParaRPr lang="zh-CN" altLang="en-US" sz="4400" dirty="0">
              <a:latin typeface="微软雅黑 Light" panose="020B0502040204020203" pitchFamily="34" charset="-122"/>
              <a:ea typeface="微软雅黑 Light" panose="020B0502040204020203" pitchFamily="34" charset="-122"/>
            </a:endParaRPr>
          </a:p>
        </p:txBody>
      </p:sp>
      <p:sp>
        <p:nvSpPr>
          <p:cNvPr id="4" name="TextBox 3"/>
          <p:cNvSpPr txBox="1"/>
          <p:nvPr/>
        </p:nvSpPr>
        <p:spPr>
          <a:xfrm>
            <a:off x="2758440" y="2316480"/>
            <a:ext cx="8153400" cy="2554545"/>
          </a:xfrm>
          <a:prstGeom prst="rect">
            <a:avLst/>
          </a:prstGeom>
          <a:noFill/>
        </p:spPr>
        <p:txBody>
          <a:bodyPr wrap="square" rtlCol="0">
            <a:spAutoFit/>
          </a:bodyPr>
          <a:lstStyle/>
          <a:p>
            <a:r>
              <a:rPr lang="zh-CN" altLang="en-US" sz="2000" dirty="0" smtClean="0">
                <a:latin typeface="楷体" pitchFamily="49" charset="-122"/>
                <a:ea typeface="楷体" pitchFamily="49" charset="-122"/>
              </a:rPr>
              <a:t>    首先</a:t>
            </a:r>
            <a:r>
              <a:rPr lang="zh-CN" altLang="en-US" sz="2000" dirty="0">
                <a:latin typeface="楷体" pitchFamily="49" charset="-122"/>
                <a:ea typeface="楷体" pitchFamily="49" charset="-122"/>
              </a:rPr>
              <a:t>看自己是否出现吸毒的症状反应，一般来说第一次吸毒的排斥感是非常强烈的，有很多吸食者第一次吸食毒品会出现呕吐、眩晕等不适感；</a:t>
            </a:r>
          </a:p>
          <a:p>
            <a:r>
              <a:rPr lang="zh-CN" altLang="en-US" sz="2000" dirty="0" smtClean="0">
                <a:latin typeface="楷体" pitchFamily="49" charset="-122"/>
                <a:ea typeface="楷体" pitchFamily="49" charset="-122"/>
              </a:rPr>
              <a:t>    其次</a:t>
            </a:r>
            <a:r>
              <a:rPr lang="zh-CN" altLang="en-US" sz="2000" dirty="0">
                <a:latin typeface="楷体" pitchFamily="49" charset="-122"/>
                <a:ea typeface="楷体" pitchFamily="49" charset="-122"/>
              </a:rPr>
              <a:t>，可以选择使用专门用于毒品检测的尿检板进行检测，如果是阳性则代表吸食了毒品，反之，则没有</a:t>
            </a:r>
            <a:r>
              <a:rPr lang="zh-CN" altLang="en-US" sz="2000" dirty="0" smtClean="0">
                <a:latin typeface="楷体" pitchFamily="49" charset="-122"/>
                <a:ea typeface="楷体" pitchFamily="49" charset="-122"/>
              </a:rPr>
              <a:t>。</a:t>
            </a:r>
            <a:endParaRPr lang="en-US" altLang="zh-CN" sz="2000" dirty="0" smtClean="0">
              <a:latin typeface="楷体" pitchFamily="49" charset="-122"/>
              <a:ea typeface="楷体" pitchFamily="49" charset="-122"/>
            </a:endParaRPr>
          </a:p>
          <a:p>
            <a:r>
              <a:rPr lang="en-US" altLang="zh-CN" sz="2000" dirty="0">
                <a:latin typeface="楷体" pitchFamily="49" charset="-122"/>
                <a:ea typeface="楷体" pitchFamily="49" charset="-122"/>
              </a:rPr>
              <a:t> </a:t>
            </a:r>
            <a:r>
              <a:rPr lang="en-US" altLang="zh-CN" sz="2000" dirty="0" smtClean="0">
                <a:latin typeface="楷体" pitchFamily="49" charset="-122"/>
                <a:ea typeface="楷体" pitchFamily="49" charset="-122"/>
              </a:rPr>
              <a:t>   </a:t>
            </a:r>
            <a:r>
              <a:rPr lang="zh-CN" altLang="en-US" sz="2000" dirty="0" smtClean="0">
                <a:latin typeface="楷体" pitchFamily="49" charset="-122"/>
                <a:ea typeface="楷体" pitchFamily="49" charset="-122"/>
              </a:rPr>
              <a:t>若</a:t>
            </a:r>
            <a:r>
              <a:rPr lang="zh-CN" altLang="en-US" sz="2000" dirty="0">
                <a:latin typeface="楷体" pitchFamily="49" charset="-122"/>
                <a:ea typeface="楷体" pitchFamily="49" charset="-122"/>
              </a:rPr>
              <a:t>呈阳性，最好的办法是及时就医，因为很多毒品的成瘾性很大，很可能第一次吸食就能使人上瘾，而且对于极易成瘾体质的人来说，酒精、尼古丁都能够轻易上瘾，更不用说毒品了。</a:t>
            </a:r>
          </a:p>
        </p:txBody>
      </p:sp>
      <p:grpSp>
        <p:nvGrpSpPr>
          <p:cNvPr id="10" name="组合 9"/>
          <p:cNvGrpSpPr/>
          <p:nvPr/>
        </p:nvGrpSpPr>
        <p:grpSpPr>
          <a:xfrm>
            <a:off x="0" y="1645920"/>
            <a:ext cx="9814560" cy="523220"/>
            <a:chOff x="0" y="1645920"/>
            <a:chExt cx="9814560" cy="523220"/>
          </a:xfrm>
        </p:grpSpPr>
        <p:sp>
          <p:nvSpPr>
            <p:cNvPr id="6" name="五边形 5"/>
            <p:cNvSpPr/>
            <p:nvPr/>
          </p:nvSpPr>
          <p:spPr>
            <a:xfrm>
              <a:off x="0" y="1645920"/>
              <a:ext cx="9814560" cy="523220"/>
            </a:xfrm>
            <a:prstGeom prst="homePlat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883920" y="1645920"/>
              <a:ext cx="8778240" cy="523220"/>
            </a:xfrm>
            <a:prstGeom prst="rect">
              <a:avLst/>
            </a:prstGeom>
            <a:noFill/>
          </p:spPr>
          <p:txBody>
            <a:bodyPr wrap="square" rtlCol="0">
              <a:spAutoFit/>
            </a:bodyPr>
            <a:lstStyle/>
            <a:p>
              <a:r>
                <a:rPr lang="zh-CN" altLang="en-US" sz="2800" dirty="0">
                  <a:latin typeface="楷体" pitchFamily="49" charset="-122"/>
                  <a:ea typeface="楷体" pitchFamily="49" charset="-122"/>
                </a:rPr>
                <a:t>不知道是不是吸毒了怎么办，会不会</a:t>
              </a:r>
              <a:r>
                <a:rPr lang="zh-CN" altLang="en-US" sz="2800" dirty="0" smtClean="0">
                  <a:latin typeface="楷体" pitchFamily="49" charset="-122"/>
                  <a:ea typeface="楷体" pitchFamily="49" charset="-122"/>
                </a:rPr>
                <a:t>上瘾？</a:t>
              </a:r>
              <a:endParaRPr lang="zh-CN" altLang="en-US" sz="2800" dirty="0">
                <a:latin typeface="楷体" pitchFamily="49" charset="-122"/>
                <a:ea typeface="楷体" pitchFamily="49" charset="-122"/>
              </a:endParaRPr>
            </a:p>
          </p:txBody>
        </p:sp>
      </p:grpSp>
      <p:pic>
        <p:nvPicPr>
          <p:cNvPr id="7" name="图片 6"/>
          <p:cNvPicPr>
            <a:picLocks noChangeAspect="1"/>
          </p:cNvPicPr>
          <p:nvPr/>
        </p:nvPicPr>
        <p:blipFill>
          <a:blip r:embed="rId2" cstate="print">
            <a:extLst>
              <a:ext uri="{BEBA8EAE-BF5A-486C-A8C5-ECC9F3942E4B}">
                <a14:imgProps xmlns="" xmlns:a14="http://schemas.microsoft.com/office/drawing/2010/main">
                  <a14:imgLayer r:embed="rId3">
                    <a14:imgEffect>
                      <a14:backgroundRemoval t="1911" b="98408" l="10000" r="90000"/>
                    </a14:imgEffect>
                  </a14:imgLayer>
                </a14:imgProps>
              </a:ext>
              <a:ext uri="{28A0092B-C50C-407E-A947-70E740481C1C}">
                <a14:useLocalDpi xmlns="" xmlns:a14="http://schemas.microsoft.com/office/drawing/2010/main" val="0"/>
              </a:ext>
            </a:extLst>
          </a:blip>
          <a:stretch>
            <a:fillRect/>
          </a:stretch>
        </p:blipFill>
        <p:spPr>
          <a:xfrm>
            <a:off x="0" y="2891790"/>
            <a:ext cx="3141570" cy="3966210"/>
          </a:xfrm>
          <a:prstGeom prst="rect">
            <a:avLst/>
          </a:prstGeom>
        </p:spPr>
      </p:pic>
    </p:spTree>
    <p:extLst>
      <p:ext uri="{BB962C8B-B14F-4D97-AF65-F5344CB8AC3E}">
        <p14:creationId xmlns="" xmlns:p14="http://schemas.microsoft.com/office/powerpoint/2010/main" val="1293487249"/>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14" presetClass="entr" presetSubtype="5"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vertical)">
                                      <p:cBhvr>
                                        <p:cTn id="16" dur="500"/>
                                        <p:tgtEl>
                                          <p:spTgt spid="7"/>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500"/>
                            </p:stCondLst>
                            <p:childTnLst>
                              <p:par>
                                <p:cTn id="22" presetID="2" presetClass="entr" presetSubtype="4"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2" grpId="0" animBg="1"/>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48640" y="1394281"/>
            <a:ext cx="11155680" cy="505968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1" name="矩形 10"/>
          <p:cNvSpPr/>
          <p:nvPr/>
        </p:nvSpPr>
        <p:spPr>
          <a:xfrm>
            <a:off x="0" y="0"/>
            <a:ext cx="12192000" cy="6857999"/>
          </a:xfrm>
          <a:prstGeom prst="rect">
            <a:avLst/>
          </a:prstGeom>
          <a:solidFill>
            <a:srgbClr val="FDECE5">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432560" y="1748909"/>
            <a:ext cx="4556760" cy="5109091"/>
          </a:xfrm>
          <a:prstGeom prst="rect">
            <a:avLst/>
          </a:prstGeom>
          <a:noFill/>
        </p:spPr>
        <p:txBody>
          <a:bodyPr wrap="square" rtlCol="0">
            <a:spAutoFit/>
          </a:bodyPr>
          <a:lstStyle/>
          <a:p>
            <a:r>
              <a:rPr lang="zh-CN" altLang="en-US" sz="2800" dirty="0" smtClean="0">
                <a:latin typeface="黑体" pitchFamily="49" charset="-122"/>
                <a:ea typeface="黑体" pitchFamily="49" charset="-122"/>
              </a:rPr>
              <a:t>   第四</a:t>
            </a:r>
            <a:r>
              <a:rPr lang="zh-CN" altLang="en-US" sz="2800" dirty="0">
                <a:latin typeface="黑体" pitchFamily="49" charset="-122"/>
                <a:ea typeface="黑体" pitchFamily="49" charset="-122"/>
              </a:rPr>
              <a:t>章　戒毒措施</a:t>
            </a:r>
          </a:p>
          <a:p>
            <a:r>
              <a:rPr lang="zh-CN" altLang="en-US" sz="2000" dirty="0" smtClean="0">
                <a:latin typeface="黑体" pitchFamily="49" charset="-122"/>
                <a:ea typeface="黑体" pitchFamily="49" charset="-122"/>
              </a:rPr>
              <a:t>（关于沾毒后拯救方法，大学生必须了解的法令二三事）</a:t>
            </a:r>
            <a:endParaRPr lang="en-US" altLang="zh-CN" sz="2000" dirty="0" smtClean="0">
              <a:latin typeface="黑体" pitchFamily="49" charset="-122"/>
              <a:ea typeface="黑体" pitchFamily="49" charset="-122"/>
            </a:endParaRPr>
          </a:p>
          <a:p>
            <a:endParaRPr lang="en-US" altLang="zh-CN" sz="2000" dirty="0">
              <a:latin typeface="黑体" pitchFamily="49" charset="-122"/>
              <a:ea typeface="黑体" pitchFamily="49" charset="-122"/>
            </a:endParaRPr>
          </a:p>
          <a:p>
            <a:r>
              <a:rPr lang="zh-CN" altLang="en-US" dirty="0">
                <a:latin typeface="黑体" pitchFamily="49" charset="-122"/>
                <a:ea typeface="黑体" pitchFamily="49" charset="-122"/>
              </a:rPr>
              <a:t>第三十一条　</a:t>
            </a:r>
            <a:r>
              <a:rPr lang="zh-CN" altLang="en-US" dirty="0">
                <a:solidFill>
                  <a:srgbClr val="FF0000"/>
                </a:solidFill>
                <a:latin typeface="黑体" pitchFamily="49" charset="-122"/>
                <a:ea typeface="黑体" pitchFamily="49" charset="-122"/>
              </a:rPr>
              <a:t>国家采取各种措施帮助吸毒人员戒除毒瘾，教育和挽救吸毒人员。吸毒成瘾人员应当进行戒毒治疗。</a:t>
            </a:r>
          </a:p>
          <a:p>
            <a:r>
              <a:rPr lang="zh-CN" altLang="en-US" dirty="0">
                <a:latin typeface="黑体" pitchFamily="49" charset="-122"/>
                <a:ea typeface="黑体" pitchFamily="49" charset="-122"/>
              </a:rPr>
              <a:t>吸毒成瘾的认定办法，由国务院卫生行政部门、药品监督管理部门、公安部门规定。</a:t>
            </a:r>
          </a:p>
          <a:p>
            <a:r>
              <a:rPr lang="zh-CN" altLang="en-US" dirty="0">
                <a:latin typeface="黑体" pitchFamily="49" charset="-122"/>
                <a:ea typeface="黑体" pitchFamily="49" charset="-122"/>
              </a:rPr>
              <a:t>第三十二条　</a:t>
            </a:r>
            <a:r>
              <a:rPr lang="zh-CN" altLang="en-US" dirty="0">
                <a:solidFill>
                  <a:srgbClr val="FF0000"/>
                </a:solidFill>
                <a:latin typeface="黑体" pitchFamily="49" charset="-122"/>
                <a:ea typeface="黑体" pitchFamily="49" charset="-122"/>
              </a:rPr>
              <a:t>公安机关可以对涉嫌吸毒的人员进行必要的检测，</a:t>
            </a:r>
            <a:r>
              <a:rPr lang="zh-CN" altLang="en-US" dirty="0">
                <a:latin typeface="黑体" pitchFamily="49" charset="-122"/>
                <a:ea typeface="黑体" pitchFamily="49" charset="-122"/>
              </a:rPr>
              <a:t>被检测人员应当予以配合；</a:t>
            </a:r>
            <a:r>
              <a:rPr lang="zh-CN" altLang="en-US" dirty="0">
                <a:solidFill>
                  <a:srgbClr val="FF0000"/>
                </a:solidFill>
                <a:latin typeface="黑体" pitchFamily="49" charset="-122"/>
                <a:ea typeface="黑体" pitchFamily="49" charset="-122"/>
              </a:rPr>
              <a:t>对拒绝接受检测的</a:t>
            </a:r>
            <a:r>
              <a:rPr lang="zh-CN" altLang="en-US" dirty="0">
                <a:latin typeface="黑体" pitchFamily="49" charset="-122"/>
                <a:ea typeface="黑体" pitchFamily="49" charset="-122"/>
              </a:rPr>
              <a:t>，经县级以上人民政府公安机关或者其派出机构负责人批准，</a:t>
            </a:r>
            <a:r>
              <a:rPr lang="zh-CN" altLang="en-US" dirty="0">
                <a:solidFill>
                  <a:srgbClr val="FF0000"/>
                </a:solidFill>
                <a:latin typeface="黑体" pitchFamily="49" charset="-122"/>
                <a:ea typeface="黑体" pitchFamily="49" charset="-122"/>
              </a:rPr>
              <a:t>可以强制检测。</a:t>
            </a:r>
          </a:p>
          <a:p>
            <a:r>
              <a:rPr lang="zh-CN" altLang="en-US" dirty="0">
                <a:latin typeface="黑体" pitchFamily="49" charset="-122"/>
                <a:ea typeface="黑体" pitchFamily="49" charset="-122"/>
              </a:rPr>
              <a:t>公安机关应当对吸毒人员进行登记。</a:t>
            </a:r>
            <a:endParaRPr lang="en-US" altLang="zh-CN" dirty="0">
              <a:latin typeface="黑体" pitchFamily="49" charset="-122"/>
              <a:ea typeface="黑体" pitchFamily="49" charset="-122"/>
            </a:endParaRPr>
          </a:p>
          <a:p>
            <a:endParaRPr lang="zh-CN" altLang="en-US" sz="2000" dirty="0">
              <a:latin typeface="黑体" pitchFamily="49" charset="-122"/>
              <a:ea typeface="黑体" pitchFamily="49" charset="-122"/>
            </a:endParaRPr>
          </a:p>
          <a:p>
            <a:endParaRPr lang="en-US" altLang="zh-CN" sz="2000" dirty="0" smtClean="0">
              <a:latin typeface="黑体" pitchFamily="49" charset="-122"/>
              <a:ea typeface="黑体" pitchFamily="49" charset="-122"/>
            </a:endParaRPr>
          </a:p>
        </p:txBody>
      </p:sp>
      <p:sp>
        <p:nvSpPr>
          <p:cNvPr id="8" name="TextBox 7"/>
          <p:cNvSpPr txBox="1"/>
          <p:nvPr/>
        </p:nvSpPr>
        <p:spPr>
          <a:xfrm>
            <a:off x="3141570" y="518160"/>
            <a:ext cx="6672990" cy="769441"/>
          </a:xfrm>
          <a:prstGeom prst="rect">
            <a:avLst/>
          </a:prstGeom>
          <a:solidFill>
            <a:srgbClr val="CCFFCC"/>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3</a:t>
            </a:r>
            <a:r>
              <a:rPr lang="zh-CN" altLang="en-US" sz="4400" dirty="0" smtClean="0">
                <a:latin typeface="微软雅黑 Light" panose="020B0502040204020203" pitchFamily="34" charset="-122"/>
                <a:ea typeface="微软雅黑 Light" panose="020B0502040204020203" pitchFamily="34" charset="-122"/>
              </a:rPr>
              <a:t>、中国现阶段的禁毒法令</a:t>
            </a:r>
            <a:endParaRPr lang="zh-CN" altLang="en-US" sz="4400" dirty="0">
              <a:latin typeface="微软雅黑 Light" panose="020B0502040204020203" pitchFamily="34" charset="-122"/>
              <a:ea typeface="微软雅黑 Light" panose="020B0502040204020203" pitchFamily="34" charset="-122"/>
            </a:endParaRPr>
          </a:p>
        </p:txBody>
      </p:sp>
      <p:sp>
        <p:nvSpPr>
          <p:cNvPr id="7" name="TextBox 6"/>
          <p:cNvSpPr txBox="1"/>
          <p:nvPr/>
        </p:nvSpPr>
        <p:spPr>
          <a:xfrm>
            <a:off x="6279945" y="1864638"/>
            <a:ext cx="4540455" cy="4524315"/>
          </a:xfrm>
          <a:prstGeom prst="rect">
            <a:avLst/>
          </a:prstGeom>
          <a:noFill/>
        </p:spPr>
        <p:txBody>
          <a:bodyPr wrap="square" rtlCol="0">
            <a:spAutoFit/>
          </a:bodyPr>
          <a:lstStyle/>
          <a:p>
            <a:r>
              <a:rPr lang="zh-CN" altLang="en-US" dirty="0" smtClean="0">
                <a:latin typeface="黑体" pitchFamily="49" charset="-122"/>
                <a:ea typeface="黑体" pitchFamily="49" charset="-122"/>
              </a:rPr>
              <a:t>第三十三</a:t>
            </a:r>
            <a:r>
              <a:rPr lang="zh-CN" altLang="en-US" dirty="0">
                <a:latin typeface="黑体" pitchFamily="49" charset="-122"/>
                <a:ea typeface="黑体" pitchFamily="49" charset="-122"/>
              </a:rPr>
              <a:t>条　</a:t>
            </a:r>
            <a:r>
              <a:rPr lang="zh-CN" altLang="en-US" dirty="0">
                <a:solidFill>
                  <a:srgbClr val="FF0000"/>
                </a:solidFill>
                <a:latin typeface="黑体" pitchFamily="49" charset="-122"/>
                <a:ea typeface="黑体" pitchFamily="49" charset="-122"/>
              </a:rPr>
              <a:t>对吸毒成瘾人员，公安机关可以责令其接受社区戒毒，</a:t>
            </a:r>
            <a:r>
              <a:rPr lang="zh-CN" altLang="en-US" dirty="0">
                <a:latin typeface="黑体" pitchFamily="49" charset="-122"/>
                <a:ea typeface="黑体" pitchFamily="49" charset="-122"/>
              </a:rPr>
              <a:t>同时通知吸毒人员户籍所在地或者现居住地的城市街道办事处、乡镇人民政府。</a:t>
            </a:r>
            <a:r>
              <a:rPr lang="zh-CN" altLang="en-US" dirty="0">
                <a:solidFill>
                  <a:srgbClr val="FF0000"/>
                </a:solidFill>
                <a:latin typeface="黑体" pitchFamily="49" charset="-122"/>
                <a:ea typeface="黑体" pitchFamily="49" charset="-122"/>
              </a:rPr>
              <a:t>社区戒毒的期限为三年。</a:t>
            </a:r>
          </a:p>
          <a:p>
            <a:r>
              <a:rPr lang="zh-CN" altLang="en-US" dirty="0">
                <a:latin typeface="黑体" pitchFamily="49" charset="-122"/>
                <a:ea typeface="黑体" pitchFamily="49" charset="-122"/>
              </a:rPr>
              <a:t>戒毒人员应当在户籍所在地接受社区戒毒；在户籍所在地以外的现居住地有固定住所的，可以在现居住地接受社区戒毒。</a:t>
            </a:r>
          </a:p>
          <a:p>
            <a:r>
              <a:rPr lang="zh-CN" altLang="en-US" dirty="0">
                <a:latin typeface="黑体" pitchFamily="49" charset="-122"/>
                <a:ea typeface="黑体" pitchFamily="49" charset="-122"/>
              </a:rPr>
              <a:t>第三十五条　</a:t>
            </a:r>
            <a:r>
              <a:rPr lang="zh-CN" altLang="en-US" dirty="0">
                <a:solidFill>
                  <a:srgbClr val="FF0000"/>
                </a:solidFill>
                <a:latin typeface="黑体" pitchFamily="49" charset="-122"/>
                <a:ea typeface="黑体" pitchFamily="49" charset="-122"/>
              </a:rPr>
              <a:t>接受社区戒毒的戒毒人员应当遵守法律、法规，自觉履行社区戒毒协议，并根据公安机关的要求，定期接受检测。</a:t>
            </a:r>
          </a:p>
          <a:p>
            <a:r>
              <a:rPr lang="zh-CN" altLang="en-US" dirty="0">
                <a:latin typeface="黑体" pitchFamily="49" charset="-122"/>
                <a:ea typeface="黑体" pitchFamily="49" charset="-122"/>
              </a:rPr>
              <a:t>对违反社区戒毒协议的戒毒人员，参与社区戒毒的工作人员应当进行批评、教育；对严重违反社区戒毒协议或者在社区戒毒期间又吸食、注射毒品的，应当及时向公安机关报告。</a:t>
            </a:r>
          </a:p>
          <a:p>
            <a:endParaRPr lang="zh-CN" altLang="en-US" dirty="0">
              <a:latin typeface="黑体" pitchFamily="49" charset="-122"/>
              <a:ea typeface="黑体" pitchFamily="49" charset="-122"/>
            </a:endParaRPr>
          </a:p>
        </p:txBody>
      </p:sp>
    </p:spTree>
    <p:extLst>
      <p:ext uri="{BB962C8B-B14F-4D97-AF65-F5344CB8AC3E}">
        <p14:creationId xmlns="" xmlns:p14="http://schemas.microsoft.com/office/powerpoint/2010/main" val="1920377305"/>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anim calcmode="lin" valueType="num">
                                      <p:cBhvr>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fade">
                                      <p:cBhvr>
                                        <p:cTn id="18" dur="500"/>
                                        <p:tgtEl>
                                          <p:spTgt spid="5">
                                            <p:txEl>
                                              <p:pRg st="1" end="1"/>
                                            </p:txEl>
                                          </p:spTgt>
                                        </p:tgtEl>
                                      </p:cBhvr>
                                    </p:animEffect>
                                    <p:anim calcmode="lin" valueType="num">
                                      <p:cBhvr>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0" dur="5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fade">
                                      <p:cBhvr>
                                        <p:cTn id="24" dur="500"/>
                                        <p:tgtEl>
                                          <p:spTgt spid="5">
                                            <p:txEl>
                                              <p:pRg st="3" end="3"/>
                                            </p:txEl>
                                          </p:spTgt>
                                        </p:tgtEl>
                                      </p:cBhvr>
                                    </p:animEffect>
                                    <p:anim calcmode="lin" valueType="num">
                                      <p:cBhvr>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5">
                                            <p:txEl>
                                              <p:pRg st="4" end="4"/>
                                            </p:txEl>
                                          </p:spTgt>
                                        </p:tgtEl>
                                        <p:attrNameLst>
                                          <p:attrName>style.visibility</p:attrName>
                                        </p:attrNameLst>
                                      </p:cBhvr>
                                      <p:to>
                                        <p:strVal val="visible"/>
                                      </p:to>
                                    </p:set>
                                    <p:animEffect transition="in" filter="fade">
                                      <p:cBhvr>
                                        <p:cTn id="30" dur="500"/>
                                        <p:tgtEl>
                                          <p:spTgt spid="5">
                                            <p:txEl>
                                              <p:pRg st="4" end="4"/>
                                            </p:txEl>
                                          </p:spTgt>
                                        </p:tgtEl>
                                      </p:cBhvr>
                                    </p:animEffect>
                                    <p:anim calcmode="lin" valueType="num">
                                      <p:cBhvr>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5">
                                            <p:txEl>
                                              <p:pRg st="5" end="5"/>
                                            </p:txEl>
                                          </p:spTgt>
                                        </p:tgtEl>
                                        <p:attrNameLst>
                                          <p:attrName>style.visibility</p:attrName>
                                        </p:attrNameLst>
                                      </p:cBhvr>
                                      <p:to>
                                        <p:strVal val="visible"/>
                                      </p:to>
                                    </p:set>
                                    <p:animEffect transition="in" filter="fade">
                                      <p:cBhvr>
                                        <p:cTn id="36" dur="500"/>
                                        <p:tgtEl>
                                          <p:spTgt spid="5">
                                            <p:txEl>
                                              <p:pRg st="5" end="5"/>
                                            </p:txEl>
                                          </p:spTgt>
                                        </p:tgtEl>
                                      </p:cBhvr>
                                    </p:animEffect>
                                    <p:anim calcmode="lin" valueType="num">
                                      <p:cBhvr>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8" dur="5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fade">
                                      <p:cBhvr>
                                        <p:cTn id="42" dur="500"/>
                                        <p:tgtEl>
                                          <p:spTgt spid="5">
                                            <p:txEl>
                                              <p:pRg st="6" end="6"/>
                                            </p:txEl>
                                          </p:spTgt>
                                        </p:tgtEl>
                                      </p:cBhvr>
                                    </p:animEffect>
                                    <p:anim calcmode="lin" valueType="num">
                                      <p:cBhvr>
                                        <p:cTn id="4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44" dur="5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2" presetClass="entr" presetSubtype="0" fill="hold" grpId="0" nodeType="afterEffect">
                                  <p:stCondLst>
                                    <p:cond delay="0"/>
                                  </p:stCondLst>
                                  <p:childTnLst>
                                    <p:set>
                                      <p:cBhvr>
                                        <p:cTn id="47" dur="1" fill="hold">
                                          <p:stCondLst>
                                            <p:cond delay="0"/>
                                          </p:stCondLst>
                                        </p:cTn>
                                        <p:tgtEl>
                                          <p:spTgt spid="7">
                                            <p:txEl>
                                              <p:pRg st="0" end="0"/>
                                            </p:txEl>
                                          </p:spTgt>
                                        </p:tgtEl>
                                        <p:attrNameLst>
                                          <p:attrName>style.visibility</p:attrName>
                                        </p:attrNameLst>
                                      </p:cBhvr>
                                      <p:to>
                                        <p:strVal val="visible"/>
                                      </p:to>
                                    </p:set>
                                    <p:animEffect transition="in" filter="fade">
                                      <p:cBhvr>
                                        <p:cTn id="48" dur="500"/>
                                        <p:tgtEl>
                                          <p:spTgt spid="7">
                                            <p:txEl>
                                              <p:pRg st="0" end="0"/>
                                            </p:txEl>
                                          </p:spTgt>
                                        </p:tgtEl>
                                      </p:cBhvr>
                                    </p:animEffect>
                                    <p:anim calcmode="lin" valueType="num">
                                      <p:cBhvr>
                                        <p:cTn id="4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42" presetClass="entr" presetSubtype="0" fill="hold" grpId="0" nodeType="afterEffect">
                                  <p:stCondLst>
                                    <p:cond delay="0"/>
                                  </p:stCondLst>
                                  <p:childTnLst>
                                    <p:set>
                                      <p:cBhvr>
                                        <p:cTn id="53" dur="1" fill="hold">
                                          <p:stCondLst>
                                            <p:cond delay="0"/>
                                          </p:stCondLst>
                                        </p:cTn>
                                        <p:tgtEl>
                                          <p:spTgt spid="7">
                                            <p:txEl>
                                              <p:pRg st="1" end="1"/>
                                            </p:txEl>
                                          </p:spTgt>
                                        </p:tgtEl>
                                        <p:attrNameLst>
                                          <p:attrName>style.visibility</p:attrName>
                                        </p:attrNameLst>
                                      </p:cBhvr>
                                      <p:to>
                                        <p:strVal val="visible"/>
                                      </p:to>
                                    </p:set>
                                    <p:animEffect transition="in" filter="fade">
                                      <p:cBhvr>
                                        <p:cTn id="54" dur="500"/>
                                        <p:tgtEl>
                                          <p:spTgt spid="7">
                                            <p:txEl>
                                              <p:pRg st="1" end="1"/>
                                            </p:txEl>
                                          </p:spTgt>
                                        </p:tgtEl>
                                      </p:cBhvr>
                                    </p:animEffect>
                                    <p:anim calcmode="lin" valueType="num">
                                      <p:cBhvr>
                                        <p:cTn id="5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56" dur="5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42" presetClass="entr" presetSubtype="0" fill="hold" grpId="0" nodeType="afterEffect">
                                  <p:stCondLst>
                                    <p:cond delay="0"/>
                                  </p:stCondLst>
                                  <p:childTnLst>
                                    <p:set>
                                      <p:cBhvr>
                                        <p:cTn id="59" dur="1" fill="hold">
                                          <p:stCondLst>
                                            <p:cond delay="0"/>
                                          </p:stCondLst>
                                        </p:cTn>
                                        <p:tgtEl>
                                          <p:spTgt spid="7">
                                            <p:txEl>
                                              <p:pRg st="2" end="2"/>
                                            </p:txEl>
                                          </p:spTgt>
                                        </p:tgtEl>
                                        <p:attrNameLst>
                                          <p:attrName>style.visibility</p:attrName>
                                        </p:attrNameLst>
                                      </p:cBhvr>
                                      <p:to>
                                        <p:strVal val="visible"/>
                                      </p:to>
                                    </p:set>
                                    <p:animEffect transition="in" filter="fade">
                                      <p:cBhvr>
                                        <p:cTn id="60" dur="500"/>
                                        <p:tgtEl>
                                          <p:spTgt spid="7">
                                            <p:txEl>
                                              <p:pRg st="2" end="2"/>
                                            </p:txEl>
                                          </p:spTgt>
                                        </p:tgtEl>
                                      </p:cBhvr>
                                    </p:animEffect>
                                    <p:anim calcmode="lin" valueType="num">
                                      <p:cBhvr>
                                        <p:cTn id="61"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62" dur="5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par>
                          <p:cTn id="63" fill="hold">
                            <p:stCondLst>
                              <p:cond delay="5000"/>
                            </p:stCondLst>
                            <p:childTnLst>
                              <p:par>
                                <p:cTn id="64" presetID="42" presetClass="entr" presetSubtype="0" fill="hold" grpId="0" nodeType="afterEffect">
                                  <p:stCondLst>
                                    <p:cond delay="0"/>
                                  </p:stCondLst>
                                  <p:childTnLst>
                                    <p:set>
                                      <p:cBhvr>
                                        <p:cTn id="65" dur="1" fill="hold">
                                          <p:stCondLst>
                                            <p:cond delay="0"/>
                                          </p:stCondLst>
                                        </p:cTn>
                                        <p:tgtEl>
                                          <p:spTgt spid="7">
                                            <p:txEl>
                                              <p:pRg st="3" end="3"/>
                                            </p:txEl>
                                          </p:spTgt>
                                        </p:tgtEl>
                                        <p:attrNameLst>
                                          <p:attrName>style.visibility</p:attrName>
                                        </p:attrNameLst>
                                      </p:cBhvr>
                                      <p:to>
                                        <p:strVal val="visible"/>
                                      </p:to>
                                    </p:set>
                                    <p:animEffect transition="in" filter="fade">
                                      <p:cBhvr>
                                        <p:cTn id="66" dur="500"/>
                                        <p:tgtEl>
                                          <p:spTgt spid="7">
                                            <p:txEl>
                                              <p:pRg st="3" end="3"/>
                                            </p:txEl>
                                          </p:spTgt>
                                        </p:tgtEl>
                                      </p:cBhvr>
                                    </p:animEffect>
                                    <p:anim calcmode="lin" valueType="num">
                                      <p:cBhvr>
                                        <p:cTn id="67"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68" dur="5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animBg="1"/>
      <p:bldP spid="7"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48640" y="1394281"/>
            <a:ext cx="11155680" cy="505968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9" name="矩形 8"/>
          <p:cNvSpPr/>
          <p:nvPr/>
        </p:nvSpPr>
        <p:spPr>
          <a:xfrm>
            <a:off x="0" y="0"/>
            <a:ext cx="12192000" cy="6857999"/>
          </a:xfrm>
          <a:prstGeom prst="rect">
            <a:avLst/>
          </a:prstGeom>
          <a:solidFill>
            <a:srgbClr val="FDECE5">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447800" y="1748909"/>
            <a:ext cx="4541520" cy="4124206"/>
          </a:xfrm>
          <a:prstGeom prst="rect">
            <a:avLst/>
          </a:prstGeom>
          <a:noFill/>
        </p:spPr>
        <p:txBody>
          <a:bodyPr wrap="square" rtlCol="0">
            <a:spAutoFit/>
          </a:bodyPr>
          <a:lstStyle/>
          <a:p>
            <a:r>
              <a:rPr lang="zh-CN" altLang="en-US" sz="2800" dirty="0" smtClean="0">
                <a:latin typeface="黑体" pitchFamily="49" charset="-122"/>
                <a:ea typeface="黑体" pitchFamily="49" charset="-122"/>
              </a:rPr>
              <a:t>   第四</a:t>
            </a:r>
            <a:r>
              <a:rPr lang="zh-CN" altLang="en-US" sz="2800" dirty="0">
                <a:latin typeface="黑体" pitchFamily="49" charset="-122"/>
                <a:ea typeface="黑体" pitchFamily="49" charset="-122"/>
              </a:rPr>
              <a:t>章　戒毒措施</a:t>
            </a:r>
          </a:p>
          <a:p>
            <a:r>
              <a:rPr lang="zh-CN" altLang="en-US" sz="2000" dirty="0" smtClean="0">
                <a:latin typeface="黑体" pitchFamily="49" charset="-122"/>
                <a:ea typeface="黑体" pitchFamily="49" charset="-122"/>
              </a:rPr>
              <a:t>（关于沾毒后拯救方法，大学生必须了解的法令二三事）</a:t>
            </a:r>
            <a:endParaRPr lang="en-US" altLang="zh-CN" sz="2000" dirty="0" smtClean="0">
              <a:latin typeface="黑体" pitchFamily="49" charset="-122"/>
              <a:ea typeface="黑体" pitchFamily="49" charset="-122"/>
            </a:endParaRPr>
          </a:p>
          <a:p>
            <a:endParaRPr lang="en-US" altLang="zh-CN" sz="2000" dirty="0">
              <a:latin typeface="黑体" pitchFamily="49" charset="-122"/>
              <a:ea typeface="黑体" pitchFamily="49" charset="-122"/>
            </a:endParaRPr>
          </a:p>
          <a:p>
            <a:r>
              <a:rPr lang="zh-CN" altLang="en-US" dirty="0">
                <a:latin typeface="黑体" pitchFamily="49" charset="-122"/>
                <a:ea typeface="黑体" pitchFamily="49" charset="-122"/>
              </a:rPr>
              <a:t>第三十六条　</a:t>
            </a:r>
            <a:r>
              <a:rPr lang="zh-CN" altLang="en-US" dirty="0">
                <a:solidFill>
                  <a:srgbClr val="FF0000"/>
                </a:solidFill>
                <a:latin typeface="黑体" pitchFamily="49" charset="-122"/>
                <a:ea typeface="黑体" pitchFamily="49" charset="-122"/>
              </a:rPr>
              <a:t>吸毒人员可以自行到具有戒毒治疗资质的医疗机构接受戒毒治疗</a:t>
            </a:r>
            <a:r>
              <a:rPr lang="zh-CN" altLang="en-US" dirty="0" smtClean="0">
                <a:solidFill>
                  <a:srgbClr val="FF0000"/>
                </a:solidFill>
                <a:latin typeface="黑体" pitchFamily="49" charset="-122"/>
                <a:ea typeface="黑体" pitchFamily="49" charset="-122"/>
              </a:rPr>
              <a:t>。</a:t>
            </a:r>
            <a:r>
              <a:rPr lang="zh-CN" altLang="en-US" sz="2000" dirty="0" smtClean="0">
                <a:latin typeface="黑体" pitchFamily="49" charset="-122"/>
                <a:ea typeface="黑体" pitchFamily="49" charset="-122"/>
              </a:rPr>
              <a:t>（</a:t>
            </a:r>
            <a:r>
              <a:rPr lang="zh-CN" altLang="en-US" dirty="0">
                <a:latin typeface="黑体" pitchFamily="49" charset="-122"/>
                <a:ea typeface="黑体" pitchFamily="49" charset="-122"/>
              </a:rPr>
              <a:t>戒毒治疗应当遵守国务院卫生行政部门制定的戒毒治疗规范，接受卫生行政部门的监督检查</a:t>
            </a:r>
            <a:r>
              <a:rPr lang="zh-CN" altLang="en-US" dirty="0" smtClean="0">
                <a:latin typeface="黑体" pitchFamily="49" charset="-122"/>
                <a:ea typeface="黑体" pitchFamily="49" charset="-122"/>
              </a:rPr>
              <a:t>。</a:t>
            </a:r>
            <a:r>
              <a:rPr lang="zh-CN" altLang="en-US" sz="2000" dirty="0" smtClean="0">
                <a:latin typeface="黑体" pitchFamily="49" charset="-122"/>
                <a:ea typeface="黑体" pitchFamily="49" charset="-122"/>
              </a:rPr>
              <a:t>）</a:t>
            </a:r>
            <a:endParaRPr lang="en-US" altLang="zh-CN" sz="2000" dirty="0" smtClean="0">
              <a:latin typeface="黑体" pitchFamily="49" charset="-122"/>
              <a:ea typeface="黑体" pitchFamily="49" charset="-122"/>
            </a:endParaRPr>
          </a:p>
          <a:p>
            <a:r>
              <a:rPr lang="zh-CN" altLang="en-US" dirty="0">
                <a:latin typeface="黑体" pitchFamily="49" charset="-122"/>
                <a:ea typeface="黑体" pitchFamily="49" charset="-122"/>
              </a:rPr>
              <a:t>第三十八条　</a:t>
            </a:r>
            <a:r>
              <a:rPr lang="zh-CN" altLang="en-US" dirty="0">
                <a:solidFill>
                  <a:srgbClr val="FF0000"/>
                </a:solidFill>
                <a:latin typeface="黑体" pitchFamily="49" charset="-122"/>
                <a:ea typeface="黑体" pitchFamily="49" charset="-122"/>
              </a:rPr>
              <a:t>吸毒成瘾人员有下列情形之一的，由县级以上人民政府公安机关作出强制隔离戒毒的决定：</a:t>
            </a:r>
          </a:p>
          <a:p>
            <a:endParaRPr lang="en-US" altLang="zh-CN" sz="2000" dirty="0" smtClean="0">
              <a:latin typeface="黑体" pitchFamily="49" charset="-122"/>
              <a:ea typeface="黑体" pitchFamily="49" charset="-122"/>
            </a:endParaRPr>
          </a:p>
        </p:txBody>
      </p:sp>
      <p:sp>
        <p:nvSpPr>
          <p:cNvPr id="8" name="TextBox 7"/>
          <p:cNvSpPr txBox="1"/>
          <p:nvPr/>
        </p:nvSpPr>
        <p:spPr>
          <a:xfrm>
            <a:off x="3141570" y="518160"/>
            <a:ext cx="6672990" cy="769441"/>
          </a:xfrm>
          <a:prstGeom prst="rect">
            <a:avLst/>
          </a:prstGeom>
          <a:solidFill>
            <a:srgbClr val="CCFFCC"/>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3</a:t>
            </a:r>
            <a:r>
              <a:rPr lang="zh-CN" altLang="en-US" sz="4400" dirty="0" smtClean="0">
                <a:latin typeface="微软雅黑 Light" panose="020B0502040204020203" pitchFamily="34" charset="-122"/>
                <a:ea typeface="微软雅黑 Light" panose="020B0502040204020203" pitchFamily="34" charset="-122"/>
              </a:rPr>
              <a:t>、中国现阶段的禁毒法令</a:t>
            </a:r>
            <a:endParaRPr lang="zh-CN" altLang="en-US" sz="4400" dirty="0">
              <a:latin typeface="微软雅黑 Light" panose="020B0502040204020203" pitchFamily="34" charset="-122"/>
              <a:ea typeface="微软雅黑 Light" panose="020B0502040204020203" pitchFamily="34" charset="-122"/>
            </a:endParaRPr>
          </a:p>
        </p:txBody>
      </p:sp>
      <p:sp>
        <p:nvSpPr>
          <p:cNvPr id="7" name="TextBox 6"/>
          <p:cNvSpPr txBox="1"/>
          <p:nvPr/>
        </p:nvSpPr>
        <p:spPr>
          <a:xfrm>
            <a:off x="6279945" y="1864638"/>
            <a:ext cx="4540455" cy="3416320"/>
          </a:xfrm>
          <a:prstGeom prst="rect">
            <a:avLst/>
          </a:prstGeom>
          <a:noFill/>
        </p:spPr>
        <p:txBody>
          <a:bodyPr wrap="square" rtlCol="0">
            <a:spAutoFit/>
          </a:bodyPr>
          <a:lstStyle/>
          <a:p>
            <a:r>
              <a:rPr lang="zh-CN" altLang="en-US" dirty="0">
                <a:latin typeface="黑体" pitchFamily="49" charset="-122"/>
                <a:ea typeface="黑体" pitchFamily="49" charset="-122"/>
              </a:rPr>
              <a:t>（一）拒绝接受社区戒毒的；</a:t>
            </a:r>
          </a:p>
          <a:p>
            <a:r>
              <a:rPr lang="zh-CN" altLang="en-US" dirty="0">
                <a:latin typeface="黑体" pitchFamily="49" charset="-122"/>
                <a:ea typeface="黑体" pitchFamily="49" charset="-122"/>
              </a:rPr>
              <a:t>（二）在社区戒毒期间吸食、注射毒品的；</a:t>
            </a:r>
          </a:p>
          <a:p>
            <a:r>
              <a:rPr lang="zh-CN" altLang="en-US" dirty="0">
                <a:latin typeface="黑体" pitchFamily="49" charset="-122"/>
                <a:ea typeface="黑体" pitchFamily="49" charset="-122"/>
              </a:rPr>
              <a:t>（三）严重违反社区戒毒协议的；</a:t>
            </a:r>
          </a:p>
          <a:p>
            <a:r>
              <a:rPr lang="zh-CN" altLang="en-US" dirty="0">
                <a:latin typeface="黑体" pitchFamily="49" charset="-122"/>
                <a:ea typeface="黑体" pitchFamily="49" charset="-122"/>
              </a:rPr>
              <a:t>（四）经社区戒毒、强制隔离戒毒后再次吸食、注射毒品的。</a:t>
            </a:r>
          </a:p>
          <a:p>
            <a:r>
              <a:rPr lang="zh-CN" altLang="en-US" dirty="0" smtClean="0">
                <a:latin typeface="黑体" pitchFamily="49" charset="-122"/>
                <a:ea typeface="黑体" pitchFamily="49" charset="-122"/>
              </a:rPr>
              <a:t>    对于</a:t>
            </a:r>
            <a:r>
              <a:rPr lang="zh-CN" altLang="en-US" dirty="0">
                <a:latin typeface="黑体" pitchFamily="49" charset="-122"/>
                <a:ea typeface="黑体" pitchFamily="49" charset="-122"/>
              </a:rPr>
              <a:t>吸毒成瘾严重，通过社区戒毒难以戒除毒瘾的人员，公安机关可以直接作出强制隔离戒毒的决定。</a:t>
            </a:r>
          </a:p>
          <a:p>
            <a:r>
              <a:rPr lang="zh-CN" altLang="en-US" dirty="0" smtClean="0">
                <a:latin typeface="黑体" pitchFamily="49" charset="-122"/>
                <a:ea typeface="黑体" pitchFamily="49" charset="-122"/>
              </a:rPr>
              <a:t>    吸毒</a:t>
            </a:r>
            <a:r>
              <a:rPr lang="zh-CN" altLang="en-US" dirty="0">
                <a:latin typeface="黑体" pitchFamily="49" charset="-122"/>
                <a:ea typeface="黑体" pitchFamily="49" charset="-122"/>
              </a:rPr>
              <a:t>成瘾人员自愿接受强制隔离戒毒的，经公安机关同意，可以进入强制隔离戒毒场所戒毒。</a:t>
            </a:r>
          </a:p>
          <a:p>
            <a:endParaRPr lang="zh-CN" altLang="en-US" dirty="0">
              <a:latin typeface="黑体" pitchFamily="49" charset="-122"/>
              <a:ea typeface="黑体" pitchFamily="49" charset="-122"/>
            </a:endParaRPr>
          </a:p>
        </p:txBody>
      </p:sp>
    </p:spTree>
    <p:extLst>
      <p:ext uri="{BB962C8B-B14F-4D97-AF65-F5344CB8AC3E}">
        <p14:creationId xmlns="" xmlns:p14="http://schemas.microsoft.com/office/powerpoint/2010/main" val="4051692364"/>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anim calcmode="lin" valueType="num">
                                      <p:cBhvr>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fade">
                                      <p:cBhvr>
                                        <p:cTn id="18" dur="500"/>
                                        <p:tgtEl>
                                          <p:spTgt spid="5">
                                            <p:txEl>
                                              <p:pRg st="1" end="1"/>
                                            </p:txEl>
                                          </p:spTgt>
                                        </p:tgtEl>
                                      </p:cBhvr>
                                    </p:animEffect>
                                    <p:anim calcmode="lin" valueType="num">
                                      <p:cBhvr>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0" dur="5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fade">
                                      <p:cBhvr>
                                        <p:cTn id="24" dur="500"/>
                                        <p:tgtEl>
                                          <p:spTgt spid="5">
                                            <p:txEl>
                                              <p:pRg st="3" end="3"/>
                                            </p:txEl>
                                          </p:spTgt>
                                        </p:tgtEl>
                                      </p:cBhvr>
                                    </p:animEffect>
                                    <p:anim calcmode="lin" valueType="num">
                                      <p:cBhvr>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5">
                                            <p:txEl>
                                              <p:pRg st="4" end="4"/>
                                            </p:txEl>
                                          </p:spTgt>
                                        </p:tgtEl>
                                        <p:attrNameLst>
                                          <p:attrName>style.visibility</p:attrName>
                                        </p:attrNameLst>
                                      </p:cBhvr>
                                      <p:to>
                                        <p:strVal val="visible"/>
                                      </p:to>
                                    </p:set>
                                    <p:animEffect transition="in" filter="fade">
                                      <p:cBhvr>
                                        <p:cTn id="30" dur="500"/>
                                        <p:tgtEl>
                                          <p:spTgt spid="5">
                                            <p:txEl>
                                              <p:pRg st="4" end="4"/>
                                            </p:txEl>
                                          </p:spTgt>
                                        </p:tgtEl>
                                      </p:cBhvr>
                                    </p:animEffect>
                                    <p:anim calcmode="lin" valueType="num">
                                      <p:cBhvr>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7">
                                            <p:txEl>
                                              <p:pRg st="0" end="0"/>
                                            </p:txEl>
                                          </p:spTgt>
                                        </p:tgtEl>
                                        <p:attrNameLst>
                                          <p:attrName>style.visibility</p:attrName>
                                        </p:attrNameLst>
                                      </p:cBhvr>
                                      <p:to>
                                        <p:strVal val="visible"/>
                                      </p:to>
                                    </p:set>
                                    <p:animEffect transition="in" filter="fade">
                                      <p:cBhvr>
                                        <p:cTn id="36" dur="500"/>
                                        <p:tgtEl>
                                          <p:spTgt spid="7">
                                            <p:txEl>
                                              <p:pRg st="0" end="0"/>
                                            </p:txEl>
                                          </p:spTgt>
                                        </p:tgtEl>
                                      </p:cBhvr>
                                    </p:animEffect>
                                    <p:anim calcmode="lin" valueType="num">
                                      <p:cBhvr>
                                        <p:cTn id="3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7">
                                            <p:txEl>
                                              <p:pRg st="1" end="1"/>
                                            </p:txEl>
                                          </p:spTgt>
                                        </p:tgtEl>
                                        <p:attrNameLst>
                                          <p:attrName>style.visibility</p:attrName>
                                        </p:attrNameLst>
                                      </p:cBhvr>
                                      <p:to>
                                        <p:strVal val="visible"/>
                                      </p:to>
                                    </p:set>
                                    <p:animEffect transition="in" filter="fade">
                                      <p:cBhvr>
                                        <p:cTn id="42" dur="500"/>
                                        <p:tgtEl>
                                          <p:spTgt spid="7">
                                            <p:txEl>
                                              <p:pRg st="1" end="1"/>
                                            </p:txEl>
                                          </p:spTgt>
                                        </p:tgtEl>
                                      </p:cBhvr>
                                    </p:animEffect>
                                    <p:anim calcmode="lin" valueType="num">
                                      <p:cBhvr>
                                        <p:cTn id="4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44" dur="5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2" presetClass="entr" presetSubtype="0" fill="hold" grpId="0" nodeType="afterEffect">
                                  <p:stCondLst>
                                    <p:cond delay="0"/>
                                  </p:stCondLst>
                                  <p:childTnLst>
                                    <p:set>
                                      <p:cBhvr>
                                        <p:cTn id="47" dur="1" fill="hold">
                                          <p:stCondLst>
                                            <p:cond delay="0"/>
                                          </p:stCondLst>
                                        </p:cTn>
                                        <p:tgtEl>
                                          <p:spTgt spid="7">
                                            <p:txEl>
                                              <p:pRg st="2" end="2"/>
                                            </p:txEl>
                                          </p:spTgt>
                                        </p:tgtEl>
                                        <p:attrNameLst>
                                          <p:attrName>style.visibility</p:attrName>
                                        </p:attrNameLst>
                                      </p:cBhvr>
                                      <p:to>
                                        <p:strVal val="visible"/>
                                      </p:to>
                                    </p:set>
                                    <p:animEffect transition="in" filter="fade">
                                      <p:cBhvr>
                                        <p:cTn id="48" dur="500"/>
                                        <p:tgtEl>
                                          <p:spTgt spid="7">
                                            <p:txEl>
                                              <p:pRg st="2" end="2"/>
                                            </p:txEl>
                                          </p:spTgt>
                                        </p:tgtEl>
                                      </p:cBhvr>
                                    </p:animEffect>
                                    <p:anim calcmode="lin" valueType="num">
                                      <p:cBhvr>
                                        <p:cTn id="4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50" dur="5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42" presetClass="entr" presetSubtype="0" fill="hold" grpId="0" nodeType="afterEffect">
                                  <p:stCondLst>
                                    <p:cond delay="0"/>
                                  </p:stCondLst>
                                  <p:childTnLst>
                                    <p:set>
                                      <p:cBhvr>
                                        <p:cTn id="53" dur="1" fill="hold">
                                          <p:stCondLst>
                                            <p:cond delay="0"/>
                                          </p:stCondLst>
                                        </p:cTn>
                                        <p:tgtEl>
                                          <p:spTgt spid="7">
                                            <p:txEl>
                                              <p:pRg st="3" end="3"/>
                                            </p:txEl>
                                          </p:spTgt>
                                        </p:tgtEl>
                                        <p:attrNameLst>
                                          <p:attrName>style.visibility</p:attrName>
                                        </p:attrNameLst>
                                      </p:cBhvr>
                                      <p:to>
                                        <p:strVal val="visible"/>
                                      </p:to>
                                    </p:set>
                                    <p:animEffect transition="in" filter="fade">
                                      <p:cBhvr>
                                        <p:cTn id="54" dur="500"/>
                                        <p:tgtEl>
                                          <p:spTgt spid="7">
                                            <p:txEl>
                                              <p:pRg st="3" end="3"/>
                                            </p:txEl>
                                          </p:spTgt>
                                        </p:tgtEl>
                                      </p:cBhvr>
                                    </p:animEffect>
                                    <p:anim calcmode="lin" valueType="num">
                                      <p:cBhvr>
                                        <p:cTn id="55"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56" dur="5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42" presetClass="entr" presetSubtype="0" fill="hold" grpId="0" nodeType="afterEffect">
                                  <p:stCondLst>
                                    <p:cond delay="0"/>
                                  </p:stCondLst>
                                  <p:childTnLst>
                                    <p:set>
                                      <p:cBhvr>
                                        <p:cTn id="59" dur="1" fill="hold">
                                          <p:stCondLst>
                                            <p:cond delay="0"/>
                                          </p:stCondLst>
                                        </p:cTn>
                                        <p:tgtEl>
                                          <p:spTgt spid="7">
                                            <p:txEl>
                                              <p:pRg st="4" end="4"/>
                                            </p:txEl>
                                          </p:spTgt>
                                        </p:tgtEl>
                                        <p:attrNameLst>
                                          <p:attrName>style.visibility</p:attrName>
                                        </p:attrNameLst>
                                      </p:cBhvr>
                                      <p:to>
                                        <p:strVal val="visible"/>
                                      </p:to>
                                    </p:set>
                                    <p:animEffect transition="in" filter="fade">
                                      <p:cBhvr>
                                        <p:cTn id="60" dur="500"/>
                                        <p:tgtEl>
                                          <p:spTgt spid="7">
                                            <p:txEl>
                                              <p:pRg st="4" end="4"/>
                                            </p:txEl>
                                          </p:spTgt>
                                        </p:tgtEl>
                                      </p:cBhvr>
                                    </p:animEffect>
                                    <p:anim calcmode="lin" valueType="num">
                                      <p:cBhvr>
                                        <p:cTn id="61"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62" dur="5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par>
                          <p:cTn id="63" fill="hold">
                            <p:stCondLst>
                              <p:cond delay="5000"/>
                            </p:stCondLst>
                            <p:childTnLst>
                              <p:par>
                                <p:cTn id="64" presetID="42" presetClass="entr" presetSubtype="0" fill="hold" grpId="0" nodeType="afterEffect">
                                  <p:stCondLst>
                                    <p:cond delay="0"/>
                                  </p:stCondLst>
                                  <p:childTnLst>
                                    <p:set>
                                      <p:cBhvr>
                                        <p:cTn id="65" dur="1" fill="hold">
                                          <p:stCondLst>
                                            <p:cond delay="0"/>
                                          </p:stCondLst>
                                        </p:cTn>
                                        <p:tgtEl>
                                          <p:spTgt spid="7">
                                            <p:txEl>
                                              <p:pRg st="5" end="5"/>
                                            </p:txEl>
                                          </p:spTgt>
                                        </p:tgtEl>
                                        <p:attrNameLst>
                                          <p:attrName>style.visibility</p:attrName>
                                        </p:attrNameLst>
                                      </p:cBhvr>
                                      <p:to>
                                        <p:strVal val="visible"/>
                                      </p:to>
                                    </p:set>
                                    <p:animEffect transition="in" filter="fade">
                                      <p:cBhvr>
                                        <p:cTn id="66" dur="500"/>
                                        <p:tgtEl>
                                          <p:spTgt spid="7">
                                            <p:txEl>
                                              <p:pRg st="5" end="5"/>
                                            </p:txEl>
                                          </p:spTgt>
                                        </p:tgtEl>
                                      </p:cBhvr>
                                    </p:animEffect>
                                    <p:anim calcmode="lin" valueType="num">
                                      <p:cBhvr>
                                        <p:cTn id="67"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68" dur="500" fill="hold"/>
                                        <p:tgtEl>
                                          <p:spTgt spid="7">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animBg="1"/>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20000"/>
                <a:lumOff val="80000"/>
                <a:alpha val="40000"/>
              </a:schemeClr>
            </a:gs>
            <a:gs pos="80000">
              <a:schemeClr val="accent5">
                <a:lumMod val="20000"/>
                <a:lumOff val="80000"/>
                <a:alpha val="63000"/>
              </a:schemeClr>
            </a:gs>
            <a:gs pos="29000">
              <a:schemeClr val="bg1">
                <a:alpha val="52000"/>
              </a:schemeClr>
            </a:gs>
            <a:gs pos="60000">
              <a:schemeClr val="bg1">
                <a:lumMod val="95000"/>
                <a:alpha val="69000"/>
              </a:schemeClr>
            </a:gs>
            <a:gs pos="100000">
              <a:schemeClr val="accent5">
                <a:lumMod val="75000"/>
                <a:alpha val="69000"/>
              </a:schemeClr>
            </a:gs>
          </a:gsLst>
          <a:lin ang="5400000" scaled="0"/>
        </a:gradFill>
        <a:effectLst/>
      </p:bgPr>
    </p:bg>
    <p:spTree>
      <p:nvGrpSpPr>
        <p:cNvPr id="1" name=""/>
        <p:cNvGrpSpPr/>
        <p:nvPr/>
      </p:nvGrpSpPr>
      <p:grpSpPr>
        <a:xfrm>
          <a:off x="0" y="0"/>
          <a:ext cx="0" cy="0"/>
          <a:chOff x="0" y="0"/>
          <a:chExt cx="0" cy="0"/>
        </a:xfrm>
      </p:grpSpPr>
      <p:sp>
        <p:nvSpPr>
          <p:cNvPr id="3" name="对角圆角矩形 2"/>
          <p:cNvSpPr/>
          <p:nvPr/>
        </p:nvSpPr>
        <p:spPr>
          <a:xfrm>
            <a:off x="1196340" y="1630680"/>
            <a:ext cx="9723120" cy="4617720"/>
          </a:xfrm>
          <a:prstGeom prst="round2DiagRect">
            <a:avLst/>
          </a:prstGeom>
          <a:solidFill>
            <a:schemeClr val="tx1">
              <a:lumMod val="50000"/>
              <a:lumOff val="50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267200" y="658743"/>
            <a:ext cx="3703320" cy="707886"/>
          </a:xfrm>
          <a:prstGeom prst="rect">
            <a:avLst/>
          </a:prstGeom>
          <a:solidFill>
            <a:schemeClr val="accent3">
              <a:lumMod val="40000"/>
              <a:lumOff val="60000"/>
            </a:schemeClr>
          </a:solidFill>
          <a:ln w="57150">
            <a:solidFill>
              <a:schemeClr val="accent3">
                <a:lumMod val="60000"/>
                <a:lumOff val="40000"/>
              </a:schemeClr>
            </a:solidFill>
          </a:ln>
          <a:effectLst>
            <a:outerShdw blurRad="152400" dist="317500" dir="5400000" sx="90000" sy="-19000" rotWithShape="0">
              <a:prstClr val="black">
                <a:alpha val="15000"/>
              </a:prstClr>
            </a:outerShdw>
          </a:effectLst>
        </p:spPr>
        <p:txBody>
          <a:bodyPr wrap="square" rtlCol="0">
            <a:spAutoFit/>
          </a:bodyPr>
          <a:lstStyle/>
          <a:p>
            <a:r>
              <a:rPr lang="en-US" altLang="zh-CN" sz="4000" dirty="0" smtClean="0">
                <a:latin typeface="微软雅黑 Light" panose="020B0502040204020203" pitchFamily="34" charset="-122"/>
                <a:ea typeface="微软雅黑 Light" panose="020B0502040204020203" pitchFamily="34" charset="-122"/>
              </a:rPr>
              <a:t>1</a:t>
            </a:r>
            <a:r>
              <a:rPr lang="zh-CN" altLang="en-US" sz="4000" dirty="0" smtClean="0">
                <a:latin typeface="微软雅黑 Light" panose="020B0502040204020203" pitchFamily="34" charset="-122"/>
                <a:ea typeface="微软雅黑 Light" panose="020B0502040204020203" pitchFamily="34" charset="-122"/>
              </a:rPr>
              <a:t>、毒品定义</a:t>
            </a:r>
            <a:endParaRPr lang="zh-CN" altLang="en-US" sz="4000" dirty="0">
              <a:latin typeface="微软雅黑 Light" panose="020B0502040204020203" pitchFamily="34" charset="-122"/>
              <a:ea typeface="微软雅黑 Light" panose="020B0502040204020203" pitchFamily="34" charset="-122"/>
            </a:endParaRPr>
          </a:p>
        </p:txBody>
      </p:sp>
      <p:sp>
        <p:nvSpPr>
          <p:cNvPr id="6" name="TextBox 5"/>
          <p:cNvSpPr txBox="1"/>
          <p:nvPr/>
        </p:nvSpPr>
        <p:spPr>
          <a:xfrm>
            <a:off x="1706880" y="3261360"/>
            <a:ext cx="8595360" cy="3139321"/>
          </a:xfrm>
          <a:prstGeom prst="rect">
            <a:avLst/>
          </a:prstGeom>
          <a:noFill/>
        </p:spPr>
        <p:txBody>
          <a:bodyPr wrap="square" rtlCol="0">
            <a:spAutoFit/>
          </a:bodyPr>
          <a:lstStyle/>
          <a:p>
            <a:r>
              <a:rPr lang="zh-CN" altLang="en-US" dirty="0" smtClean="0">
                <a:latin typeface="楷体" pitchFamily="49" charset="-122"/>
                <a:ea typeface="楷体" pitchFamily="49" charset="-122"/>
              </a:rPr>
              <a:t>    </a:t>
            </a:r>
            <a:r>
              <a:rPr lang="zh-CN" altLang="en-US" sz="2000" dirty="0" smtClean="0">
                <a:latin typeface="楷体" pitchFamily="49" charset="-122"/>
                <a:ea typeface="楷体" pitchFamily="49" charset="-122"/>
              </a:rPr>
              <a:t>毒品</a:t>
            </a:r>
            <a:r>
              <a:rPr lang="zh-CN" altLang="en-US" sz="2000" dirty="0">
                <a:latin typeface="楷体" pitchFamily="49" charset="-122"/>
                <a:ea typeface="楷体" pitchFamily="49" charset="-122"/>
              </a:rPr>
              <a:t>是我国的习惯性讲法</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这里指的毒品</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不包括砒霜、敌敌畏、氰化物等可直接致人死亡的剧毒药品</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特指出于非医疗目的而反复连续使用能够产生依赖性</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即成瘾性</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的药品</a:t>
            </a:r>
            <a:r>
              <a:rPr lang="zh-CN" altLang="en-US" sz="2000" dirty="0" smtClean="0">
                <a:latin typeface="楷体" pitchFamily="49" charset="-122"/>
                <a:ea typeface="楷体" pitchFamily="49" charset="-122"/>
              </a:rPr>
              <a:t>。</a:t>
            </a:r>
            <a:endParaRPr lang="en-US" altLang="zh-CN" sz="2000" dirty="0" smtClean="0">
              <a:latin typeface="楷体" pitchFamily="49" charset="-122"/>
              <a:ea typeface="楷体" pitchFamily="49" charset="-122"/>
            </a:endParaRPr>
          </a:p>
          <a:p>
            <a:r>
              <a:rPr lang="zh-CN" altLang="en-US" sz="2000" dirty="0" smtClean="0">
                <a:latin typeface="楷体" pitchFamily="49" charset="-122"/>
                <a:ea typeface="楷体" pitchFamily="49" charset="-122"/>
              </a:rPr>
              <a:t>    毒品</a:t>
            </a:r>
            <a:r>
              <a:rPr lang="zh-CN" altLang="en-US" sz="2000" dirty="0">
                <a:latin typeface="楷体" pitchFamily="49" charset="-122"/>
                <a:ea typeface="楷体" pitchFamily="49" charset="-122"/>
              </a:rPr>
              <a:t>是汉语中约定成俗的专有名词</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顾名思义就是有“毒瘾”的药品</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来自中国人民对吸食、注射鸦片、吗啡、海洛因等能够使人形成瘾癖的麻醉药品给个人、家庭和社会带来严重危害的认识</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由“鸦片烟毒”的称谓演变出对能够使人形成瘾癖的麻醉药品和精神药品统称为“毒品”</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在汉语中的应用是区别于“毒药”、“毒物”等有毒物质的专有名词</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也是沿用了上百年约定俗成的汉语词汇。</a:t>
            </a:r>
          </a:p>
          <a:p>
            <a:endParaRPr lang="zh-CN" altLang="en-US" dirty="0">
              <a:latin typeface="楷体" pitchFamily="49" charset="-122"/>
              <a:ea typeface="楷体" pitchFamily="49" charset="-122"/>
            </a:endParaRPr>
          </a:p>
        </p:txBody>
      </p:sp>
      <p:sp>
        <p:nvSpPr>
          <p:cNvPr id="7" name="TextBox 6"/>
          <p:cNvSpPr txBox="1"/>
          <p:nvPr/>
        </p:nvSpPr>
        <p:spPr>
          <a:xfrm>
            <a:off x="1844040" y="1844040"/>
            <a:ext cx="8458200" cy="1200329"/>
          </a:xfrm>
          <a:prstGeom prst="rect">
            <a:avLst/>
          </a:prstGeom>
          <a:solidFill>
            <a:schemeClr val="accent2">
              <a:lumMod val="20000"/>
              <a:lumOff val="80000"/>
            </a:schemeClr>
          </a:solidFill>
        </p:spPr>
        <p:txBody>
          <a:bodyPr wrap="square" rtlCol="0">
            <a:spAutoFit/>
          </a:bodyPr>
          <a:lstStyle/>
          <a:p>
            <a:r>
              <a:rPr lang="zh-CN" altLang="en-US" sz="2400" dirty="0">
                <a:latin typeface="微软雅黑 Light" panose="020B0502040204020203" pitchFamily="34" charset="-122"/>
                <a:ea typeface="微软雅黑 Light" panose="020B0502040204020203" pitchFamily="34" charset="-122"/>
              </a:rPr>
              <a:t>根据</a:t>
            </a:r>
            <a:r>
              <a:rPr lang="en-US" altLang="zh-CN" sz="2400" dirty="0" smtClean="0">
                <a:latin typeface="微软雅黑 Light" panose="020B0502040204020203" pitchFamily="34" charset="-122"/>
                <a:ea typeface="微软雅黑 Light" panose="020B0502040204020203" pitchFamily="34" charset="-122"/>
              </a:rPr>
              <a:t>《</a:t>
            </a:r>
            <a:r>
              <a:rPr lang="zh-CN" altLang="en-US" sz="2400" dirty="0" smtClean="0">
                <a:latin typeface="微软雅黑 Light" panose="020B0502040204020203" pitchFamily="34" charset="-122"/>
                <a:ea typeface="微软雅黑 Light" panose="020B0502040204020203" pitchFamily="34" charset="-122"/>
              </a:rPr>
              <a:t>中华人民共和国禁毒法</a:t>
            </a:r>
            <a:r>
              <a:rPr lang="en-US" altLang="zh-CN" sz="2400" dirty="0" smtClean="0">
                <a:latin typeface="微软雅黑 Light" panose="020B0502040204020203" pitchFamily="34" charset="-122"/>
                <a:ea typeface="微软雅黑 Light" panose="020B0502040204020203" pitchFamily="34" charset="-122"/>
              </a:rPr>
              <a:t>》</a:t>
            </a:r>
            <a:r>
              <a:rPr lang="zh-CN" altLang="en-US" sz="2400" dirty="0" smtClean="0">
                <a:latin typeface="微软雅黑 Light" panose="020B0502040204020203" pitchFamily="34" charset="-122"/>
                <a:ea typeface="微软雅黑 Light" panose="020B0502040204020203" pitchFamily="34" charset="-122"/>
              </a:rPr>
              <a:t>第</a:t>
            </a:r>
            <a:r>
              <a:rPr lang="zh-CN" altLang="en-US" sz="2400" dirty="0">
                <a:latin typeface="微软雅黑 Light" panose="020B0502040204020203" pitchFamily="34" charset="-122"/>
                <a:ea typeface="微软雅黑 Light" panose="020B0502040204020203" pitchFamily="34" charset="-122"/>
              </a:rPr>
              <a:t>二</a:t>
            </a:r>
            <a:r>
              <a:rPr lang="zh-CN" altLang="en-US" sz="2400" dirty="0" smtClean="0">
                <a:latin typeface="微软雅黑 Light" panose="020B0502040204020203" pitchFamily="34" charset="-122"/>
                <a:ea typeface="微软雅黑 Light" panose="020B0502040204020203" pitchFamily="34" charset="-122"/>
              </a:rPr>
              <a:t>条规定</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毒品是指鸦片、海洛因、甲基苯丙胺</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冰毒</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、吗啡、大麻、可卡因以及家规定管制的其他能够使人形成瘾癖的麻醉药品和精神药品。</a:t>
            </a:r>
          </a:p>
        </p:txBody>
      </p:sp>
    </p:spTree>
    <p:extLst>
      <p:ext uri="{BB962C8B-B14F-4D97-AF65-F5344CB8AC3E}">
        <p14:creationId xmlns="" xmlns:p14="http://schemas.microsoft.com/office/powerpoint/2010/main" val="4189360784"/>
      </p:ext>
    </p:extLst>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6" grpId="0"/>
      <p:bldP spid="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48640" y="1394281"/>
            <a:ext cx="11155680" cy="505968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9" name="矩形 8"/>
          <p:cNvSpPr/>
          <p:nvPr/>
        </p:nvSpPr>
        <p:spPr>
          <a:xfrm>
            <a:off x="0" y="0"/>
            <a:ext cx="12192000" cy="6857999"/>
          </a:xfrm>
          <a:prstGeom prst="rect">
            <a:avLst/>
          </a:prstGeom>
          <a:solidFill>
            <a:srgbClr val="FDECE5">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447800" y="1748909"/>
            <a:ext cx="4541520" cy="3939540"/>
          </a:xfrm>
          <a:prstGeom prst="rect">
            <a:avLst/>
          </a:prstGeom>
          <a:noFill/>
        </p:spPr>
        <p:txBody>
          <a:bodyPr wrap="square" rtlCol="0">
            <a:spAutoFit/>
          </a:bodyPr>
          <a:lstStyle/>
          <a:p>
            <a:r>
              <a:rPr lang="zh-CN" altLang="en-US" sz="2800" dirty="0" smtClean="0">
                <a:latin typeface="黑体" pitchFamily="49" charset="-122"/>
                <a:ea typeface="黑体" pitchFamily="49" charset="-122"/>
              </a:rPr>
              <a:t>   第四章　戒毒措施</a:t>
            </a:r>
          </a:p>
          <a:p>
            <a:r>
              <a:rPr lang="zh-CN" altLang="en-US" sz="2000" dirty="0" smtClean="0">
                <a:latin typeface="黑体" pitchFamily="49" charset="-122"/>
                <a:ea typeface="黑体" pitchFamily="49" charset="-122"/>
              </a:rPr>
              <a:t>（关于沾毒后拯救方法，大学生必须了解的法令二三事）</a:t>
            </a:r>
            <a:endParaRPr lang="en-US" altLang="zh-CN" sz="2000" dirty="0" smtClean="0">
              <a:latin typeface="黑体" pitchFamily="49" charset="-122"/>
              <a:ea typeface="黑体" pitchFamily="49" charset="-122"/>
            </a:endParaRPr>
          </a:p>
          <a:p>
            <a:endParaRPr lang="en-US" altLang="zh-CN" sz="2000" dirty="0" smtClean="0">
              <a:latin typeface="黑体" pitchFamily="49" charset="-122"/>
              <a:ea typeface="黑体" pitchFamily="49" charset="-122"/>
            </a:endParaRPr>
          </a:p>
          <a:p>
            <a:r>
              <a:rPr lang="zh-CN" altLang="en-US" dirty="0">
                <a:latin typeface="黑体" pitchFamily="49" charset="-122"/>
                <a:ea typeface="黑体" pitchFamily="49" charset="-122"/>
              </a:rPr>
              <a:t>第四十七条　</a:t>
            </a:r>
            <a:r>
              <a:rPr lang="zh-CN" altLang="en-US" dirty="0">
                <a:solidFill>
                  <a:srgbClr val="FF0000"/>
                </a:solidFill>
                <a:latin typeface="黑体" pitchFamily="49" charset="-122"/>
                <a:ea typeface="黑体" pitchFamily="49" charset="-122"/>
              </a:rPr>
              <a:t>强制隔离戒毒的期限为二年。</a:t>
            </a:r>
          </a:p>
          <a:p>
            <a:r>
              <a:rPr lang="zh-CN" altLang="en-US" dirty="0">
                <a:latin typeface="黑体" pitchFamily="49" charset="-122"/>
                <a:ea typeface="黑体" pitchFamily="49" charset="-122"/>
              </a:rPr>
              <a:t>执行强制隔离戒毒一年后，经诊断评估，对于戒毒情况良好的戒毒人员，强制隔离戒毒场所可以提出提前解除强制隔离戒毒的意见，报强制隔离戒毒的决定机关批准</a:t>
            </a:r>
            <a:r>
              <a:rPr lang="zh-CN" altLang="en-US" dirty="0" smtClean="0">
                <a:latin typeface="黑体" pitchFamily="49" charset="-122"/>
                <a:ea typeface="黑体" pitchFamily="49" charset="-122"/>
              </a:rPr>
              <a:t>。</a:t>
            </a:r>
            <a:endParaRPr lang="en-US" altLang="zh-CN" dirty="0" smtClean="0">
              <a:latin typeface="黑体" pitchFamily="49" charset="-122"/>
              <a:ea typeface="黑体" pitchFamily="49" charset="-122"/>
            </a:endParaRPr>
          </a:p>
          <a:p>
            <a:r>
              <a:rPr lang="zh-CN" altLang="en-US" dirty="0">
                <a:latin typeface="黑体" pitchFamily="49" charset="-122"/>
                <a:ea typeface="黑体" pitchFamily="49" charset="-122"/>
              </a:rPr>
              <a:t>第四十八条　对于被解除强制隔离戒毒的人员，强制隔离戒毒的决定机关可以责令其接受</a:t>
            </a:r>
            <a:r>
              <a:rPr lang="zh-CN" altLang="en-US" dirty="0">
                <a:solidFill>
                  <a:srgbClr val="FF0000"/>
                </a:solidFill>
                <a:latin typeface="黑体" pitchFamily="49" charset="-122"/>
                <a:ea typeface="黑体" pitchFamily="49" charset="-122"/>
              </a:rPr>
              <a:t>不超过三年的社区康复</a:t>
            </a:r>
            <a:r>
              <a:rPr lang="zh-CN" altLang="en-US" dirty="0" smtClean="0">
                <a:latin typeface="黑体" pitchFamily="49" charset="-122"/>
                <a:ea typeface="黑体" pitchFamily="49" charset="-122"/>
              </a:rPr>
              <a:t>。社区</a:t>
            </a:r>
            <a:r>
              <a:rPr lang="zh-CN" altLang="en-US" dirty="0">
                <a:latin typeface="黑体" pitchFamily="49" charset="-122"/>
                <a:ea typeface="黑体" pitchFamily="49" charset="-122"/>
              </a:rPr>
              <a:t>康复参照本法关于社区戒毒的规定实施。</a:t>
            </a:r>
          </a:p>
        </p:txBody>
      </p:sp>
      <p:sp>
        <p:nvSpPr>
          <p:cNvPr id="8" name="TextBox 7"/>
          <p:cNvSpPr txBox="1"/>
          <p:nvPr/>
        </p:nvSpPr>
        <p:spPr>
          <a:xfrm>
            <a:off x="3141570" y="518160"/>
            <a:ext cx="6672990" cy="769441"/>
          </a:xfrm>
          <a:prstGeom prst="rect">
            <a:avLst/>
          </a:prstGeom>
          <a:solidFill>
            <a:srgbClr val="CCFFCC"/>
          </a:solidFill>
        </p:spPr>
        <p:txBody>
          <a:bodyPr wrap="square" rtlCol="0">
            <a:spAutoFit/>
          </a:bodyPr>
          <a:lstStyle/>
          <a:p>
            <a:r>
              <a:rPr lang="en-US" altLang="zh-CN" sz="4400" dirty="0">
                <a:latin typeface="微软雅黑 Light" panose="020B0502040204020203" pitchFamily="34" charset="-122"/>
                <a:ea typeface="微软雅黑 Light" panose="020B0502040204020203" pitchFamily="34" charset="-122"/>
              </a:rPr>
              <a:t>3</a:t>
            </a:r>
            <a:r>
              <a:rPr lang="zh-CN" altLang="en-US" sz="4400" dirty="0" smtClean="0">
                <a:latin typeface="微软雅黑 Light" panose="020B0502040204020203" pitchFamily="34" charset="-122"/>
                <a:ea typeface="微软雅黑 Light" panose="020B0502040204020203" pitchFamily="34" charset="-122"/>
              </a:rPr>
              <a:t>、中国现阶段的禁毒法令</a:t>
            </a:r>
            <a:endParaRPr lang="zh-CN" altLang="en-US" sz="4400" dirty="0">
              <a:latin typeface="微软雅黑 Light" panose="020B0502040204020203" pitchFamily="34" charset="-122"/>
              <a:ea typeface="微软雅黑 Light" panose="020B0502040204020203" pitchFamily="34" charset="-122"/>
            </a:endParaRPr>
          </a:p>
        </p:txBody>
      </p:sp>
      <p:sp>
        <p:nvSpPr>
          <p:cNvPr id="7" name="TextBox 6"/>
          <p:cNvSpPr txBox="1"/>
          <p:nvPr/>
        </p:nvSpPr>
        <p:spPr>
          <a:xfrm>
            <a:off x="6279945" y="1864638"/>
            <a:ext cx="4540455" cy="1200329"/>
          </a:xfrm>
          <a:prstGeom prst="rect">
            <a:avLst/>
          </a:prstGeom>
          <a:noFill/>
        </p:spPr>
        <p:txBody>
          <a:bodyPr wrap="square" rtlCol="0">
            <a:spAutoFit/>
          </a:bodyPr>
          <a:lstStyle/>
          <a:p>
            <a:r>
              <a:rPr lang="zh-CN" altLang="en-US" dirty="0">
                <a:latin typeface="黑体" pitchFamily="49" charset="-122"/>
                <a:ea typeface="黑体" pitchFamily="49" charset="-122"/>
              </a:rPr>
              <a:t>第五十二条　</a:t>
            </a:r>
            <a:r>
              <a:rPr lang="zh-CN" altLang="en-US" dirty="0">
                <a:solidFill>
                  <a:srgbClr val="FF0000"/>
                </a:solidFill>
                <a:latin typeface="黑体" pitchFamily="49" charset="-122"/>
                <a:ea typeface="黑体" pitchFamily="49" charset="-122"/>
              </a:rPr>
              <a:t>戒毒人员在入学、就业、享受社会保障等方面不受歧视。有关部门、组织和人员应当在入学、就业、享受社会保障等方面对戒毒人员给予必要的指导和帮助。</a:t>
            </a:r>
          </a:p>
        </p:txBody>
      </p:sp>
    </p:spTree>
    <p:extLst>
      <p:ext uri="{BB962C8B-B14F-4D97-AF65-F5344CB8AC3E}">
        <p14:creationId xmlns="" xmlns:p14="http://schemas.microsoft.com/office/powerpoint/2010/main" val="1471772922"/>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anim calcmode="lin" valueType="num">
                                      <p:cBhvr>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fade">
                                      <p:cBhvr>
                                        <p:cTn id="18" dur="500"/>
                                        <p:tgtEl>
                                          <p:spTgt spid="5">
                                            <p:txEl>
                                              <p:pRg st="1" end="1"/>
                                            </p:txEl>
                                          </p:spTgt>
                                        </p:tgtEl>
                                      </p:cBhvr>
                                    </p:animEffect>
                                    <p:anim calcmode="lin" valueType="num">
                                      <p:cBhvr>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0" dur="5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fade">
                                      <p:cBhvr>
                                        <p:cTn id="24" dur="500"/>
                                        <p:tgtEl>
                                          <p:spTgt spid="5">
                                            <p:txEl>
                                              <p:pRg st="3" end="3"/>
                                            </p:txEl>
                                          </p:spTgt>
                                        </p:tgtEl>
                                      </p:cBhvr>
                                    </p:animEffect>
                                    <p:anim calcmode="lin" valueType="num">
                                      <p:cBhvr>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5">
                                            <p:txEl>
                                              <p:pRg st="4" end="4"/>
                                            </p:txEl>
                                          </p:spTgt>
                                        </p:tgtEl>
                                        <p:attrNameLst>
                                          <p:attrName>style.visibility</p:attrName>
                                        </p:attrNameLst>
                                      </p:cBhvr>
                                      <p:to>
                                        <p:strVal val="visible"/>
                                      </p:to>
                                    </p:set>
                                    <p:animEffect transition="in" filter="fade">
                                      <p:cBhvr>
                                        <p:cTn id="30" dur="500"/>
                                        <p:tgtEl>
                                          <p:spTgt spid="5">
                                            <p:txEl>
                                              <p:pRg st="4" end="4"/>
                                            </p:txEl>
                                          </p:spTgt>
                                        </p:tgtEl>
                                      </p:cBhvr>
                                    </p:animEffect>
                                    <p:anim calcmode="lin" valueType="num">
                                      <p:cBhvr>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5">
                                            <p:txEl>
                                              <p:pRg st="5" end="5"/>
                                            </p:txEl>
                                          </p:spTgt>
                                        </p:tgtEl>
                                        <p:attrNameLst>
                                          <p:attrName>style.visibility</p:attrName>
                                        </p:attrNameLst>
                                      </p:cBhvr>
                                      <p:to>
                                        <p:strVal val="visible"/>
                                      </p:to>
                                    </p:set>
                                    <p:animEffect transition="in" filter="fade">
                                      <p:cBhvr>
                                        <p:cTn id="36" dur="500"/>
                                        <p:tgtEl>
                                          <p:spTgt spid="5">
                                            <p:txEl>
                                              <p:pRg st="5" end="5"/>
                                            </p:txEl>
                                          </p:spTgt>
                                        </p:tgtEl>
                                      </p:cBhvr>
                                    </p:animEffect>
                                    <p:anim calcmode="lin" valueType="num">
                                      <p:cBhvr>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8" dur="5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anim calcmode="lin" valueType="num">
                                      <p:cBhvr>
                                        <p:cTn id="43" dur="500" fill="hold"/>
                                        <p:tgtEl>
                                          <p:spTgt spid="7"/>
                                        </p:tgtEl>
                                        <p:attrNameLst>
                                          <p:attrName>ppt_x</p:attrName>
                                        </p:attrNameLst>
                                      </p:cBhvr>
                                      <p:tavLst>
                                        <p:tav tm="0">
                                          <p:val>
                                            <p:strVal val="#ppt_x"/>
                                          </p:val>
                                        </p:tav>
                                        <p:tav tm="100000">
                                          <p:val>
                                            <p:strVal val="#ppt_x"/>
                                          </p:val>
                                        </p:tav>
                                      </p:tavLst>
                                    </p:anim>
                                    <p:anim calcmode="lin" valueType="num">
                                      <p:cBhvr>
                                        <p:cTn id="44"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animBg="1"/>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alpha val="67000"/>
              </a:schemeClr>
            </a:gs>
            <a:gs pos="74000">
              <a:schemeClr val="accent2">
                <a:lumMod val="20000"/>
                <a:lumOff val="80000"/>
                <a:alpha val="60000"/>
              </a:schemeClr>
            </a:gs>
            <a:gs pos="89000">
              <a:schemeClr val="accent2">
                <a:lumMod val="40000"/>
                <a:lumOff val="60000"/>
                <a:alpha val="62000"/>
              </a:schemeClr>
            </a:gs>
            <a:gs pos="100000">
              <a:schemeClr val="accent6">
                <a:lumMod val="75000"/>
                <a:alpha val="81000"/>
              </a:schemeClr>
            </a:gs>
          </a:gsLst>
          <a:lin ang="5400000" scaled="0"/>
        </a:gradFill>
        <a:effectLst/>
      </p:bgPr>
    </p:bg>
    <p:spTree>
      <p:nvGrpSpPr>
        <p:cNvPr id="1" name=""/>
        <p:cNvGrpSpPr/>
        <p:nvPr/>
      </p:nvGrpSpPr>
      <p:grpSpPr>
        <a:xfrm>
          <a:off x="0" y="0"/>
          <a:ext cx="0" cy="0"/>
          <a:chOff x="0" y="0"/>
          <a:chExt cx="0" cy="0"/>
        </a:xfrm>
      </p:grpSpPr>
      <p:sp>
        <p:nvSpPr>
          <p:cNvPr id="25" name="流程图: 延期 24"/>
          <p:cNvSpPr/>
          <p:nvPr/>
        </p:nvSpPr>
        <p:spPr>
          <a:xfrm>
            <a:off x="1865312" y="2142200"/>
            <a:ext cx="9067801" cy="2652916"/>
          </a:xfrm>
          <a:prstGeom prst="flowChartDelay">
            <a:avLst/>
          </a:prstGeom>
          <a:gradFill>
            <a:gsLst>
              <a:gs pos="0">
                <a:schemeClr val="accent2">
                  <a:lumMod val="20000"/>
                  <a:lumOff val="80000"/>
                  <a:alpha val="70000"/>
                </a:schemeClr>
              </a:gs>
              <a:gs pos="46000">
                <a:schemeClr val="accent3">
                  <a:lumMod val="20000"/>
                  <a:lumOff val="80000"/>
                  <a:alpha val="72000"/>
                </a:schemeClr>
              </a:gs>
              <a:gs pos="73000">
                <a:schemeClr val="accent3">
                  <a:lumMod val="60000"/>
                  <a:lumOff val="40000"/>
                  <a:alpha val="69000"/>
                </a:schemeClr>
              </a:gs>
              <a:gs pos="100000">
                <a:schemeClr val="accent5">
                  <a:lumMod val="75000"/>
                  <a:alpha val="69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 name="组合 15"/>
          <p:cNvGrpSpPr>
            <a:grpSpLocks/>
          </p:cNvGrpSpPr>
          <p:nvPr/>
        </p:nvGrpSpPr>
        <p:grpSpPr bwMode="auto">
          <a:xfrm>
            <a:off x="4135438" y="2768600"/>
            <a:ext cx="6777037" cy="1237079"/>
            <a:chOff x="277329" y="1418946"/>
            <a:chExt cx="5427948" cy="1237133"/>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946"/>
              <a:ext cx="5141865" cy="768383"/>
            </a:xfrm>
            <a:prstGeom prst="rect">
              <a:avLst/>
            </a:prstGeom>
            <a:noFill/>
          </p:spPr>
          <p:txBody>
            <a:bodyPr>
              <a:spAutoFit/>
            </a:bodyPr>
            <a:lstStyle/>
            <a:p>
              <a:pPr eaLnBrk="1" fontAlgn="auto" hangingPunct="1">
                <a:spcBef>
                  <a:spcPts val="0"/>
                </a:spcBef>
                <a:spcAft>
                  <a:spcPts val="0"/>
                </a:spcAft>
                <a:defRPr/>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参与禁毒工作的途径</a:t>
              </a:r>
            </a:p>
          </p:txBody>
        </p:sp>
        <p:sp>
          <p:nvSpPr>
            <p:cNvPr id="20" name="文本框 19"/>
            <p:cNvSpPr txBox="1"/>
            <p:nvPr/>
          </p:nvSpPr>
          <p:spPr>
            <a:xfrm>
              <a:off x="277329" y="2317510"/>
              <a:ext cx="5427948" cy="338569"/>
            </a:xfrm>
            <a:prstGeom prst="rect">
              <a:avLst/>
            </a:prstGeom>
            <a:noFill/>
          </p:spPr>
          <p:txBody>
            <a:bodyPr>
              <a:spAutoFit/>
            </a:bodyPr>
            <a:lstStyle/>
            <a:p>
              <a:pPr eaLnBrk="1" fontAlgn="auto" hangingPunct="1">
                <a:spcBef>
                  <a:spcPts val="0"/>
                </a:spcBef>
                <a:spcAft>
                  <a:spcPts val="0"/>
                </a:spcAft>
                <a:defRPr/>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6" name="椭圆 25"/>
          <p:cNvSpPr/>
          <p:nvPr/>
        </p:nvSpPr>
        <p:spPr>
          <a:xfrm>
            <a:off x="1865313" y="4125913"/>
            <a:ext cx="147637" cy="1492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a:off x="3717925" y="4362450"/>
            <a:ext cx="242888"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椭圆 31"/>
          <p:cNvSpPr/>
          <p:nvPr/>
        </p:nvSpPr>
        <p:spPr>
          <a:xfrm>
            <a:off x="3094875" y="4327526"/>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椭圆 40"/>
          <p:cNvSpPr/>
          <p:nvPr/>
        </p:nvSpPr>
        <p:spPr>
          <a:xfrm rot="11047877">
            <a:off x="2328863" y="4422775"/>
            <a:ext cx="169862" cy="1698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椭圆 42"/>
          <p:cNvSpPr/>
          <p:nvPr/>
        </p:nvSpPr>
        <p:spPr>
          <a:xfrm>
            <a:off x="1319213" y="2378075"/>
            <a:ext cx="344487" cy="344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10800000">
            <a:off x="1358900" y="3316288"/>
            <a:ext cx="528638" cy="5270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6">
            <a:extLst>
              <a:ext uri="{FF2B5EF4-FFF2-40B4-BE49-F238E27FC236}">
                <a16:creationId xmlns="" xmlns:a16="http://schemas.microsoft.com/office/drawing/2014/main" id="{CD61FA37-C994-4429-BD18-3A41AF92C1DE}"/>
              </a:ext>
            </a:extLst>
          </p:cNvPr>
          <p:cNvSpPr>
            <a:spLocks/>
          </p:cNvSpPr>
          <p:nvPr/>
        </p:nvSpPr>
        <p:spPr bwMode="auto">
          <a:xfrm rot="382501">
            <a:off x="1652953" y="1335333"/>
            <a:ext cx="2024276" cy="741573"/>
          </a:xfrm>
          <a:custGeom>
            <a:avLst/>
            <a:gdLst>
              <a:gd name="T0" fmla="*/ 72 w 330"/>
              <a:gd name="T1" fmla="*/ 3 h 162"/>
              <a:gd name="T2" fmla="*/ 175 w 330"/>
              <a:gd name="T3" fmla="*/ 9 h 162"/>
              <a:gd name="T4" fmla="*/ 220 w 330"/>
              <a:gd name="T5" fmla="*/ 128 h 162"/>
              <a:gd name="T6" fmla="*/ 102 w 330"/>
              <a:gd name="T7" fmla="*/ 162 h 162"/>
              <a:gd name="T8" fmla="*/ 102 w 330"/>
              <a:gd name="T9" fmla="*/ 162 h 162"/>
              <a:gd name="T10" fmla="*/ 40 w 330"/>
              <a:gd name="T11" fmla="*/ 96 h 162"/>
              <a:gd name="T12" fmla="*/ 72 w 330"/>
              <a:gd name="T13" fmla="*/ 3 h 162"/>
            </a:gdLst>
            <a:ahLst/>
            <a:cxnLst>
              <a:cxn ang="0">
                <a:pos x="T0" y="T1"/>
              </a:cxn>
              <a:cxn ang="0">
                <a:pos x="T2" y="T3"/>
              </a:cxn>
              <a:cxn ang="0">
                <a:pos x="T4" y="T5"/>
              </a:cxn>
              <a:cxn ang="0">
                <a:pos x="T6" y="T7"/>
              </a:cxn>
              <a:cxn ang="0">
                <a:pos x="T8" y="T9"/>
              </a:cxn>
              <a:cxn ang="0">
                <a:pos x="T10" y="T11"/>
              </a:cxn>
              <a:cxn ang="0">
                <a:pos x="T12" y="T13"/>
              </a:cxn>
            </a:cxnLst>
            <a:rect l="0" t="0" r="r" b="b"/>
            <a:pathLst>
              <a:path w="330" h="162">
                <a:moveTo>
                  <a:pt x="72" y="3"/>
                </a:moveTo>
                <a:cubicBezTo>
                  <a:pt x="100" y="0"/>
                  <a:pt x="135" y="2"/>
                  <a:pt x="175" y="9"/>
                </a:cubicBezTo>
                <a:cubicBezTo>
                  <a:pt x="281" y="20"/>
                  <a:pt x="330" y="146"/>
                  <a:pt x="220" y="128"/>
                </a:cubicBezTo>
                <a:cubicBezTo>
                  <a:pt x="194" y="124"/>
                  <a:pt x="53" y="110"/>
                  <a:pt x="102" y="162"/>
                </a:cubicBezTo>
                <a:cubicBezTo>
                  <a:pt x="102" y="162"/>
                  <a:pt x="102" y="162"/>
                  <a:pt x="102" y="162"/>
                </a:cubicBezTo>
                <a:cubicBezTo>
                  <a:pt x="102" y="162"/>
                  <a:pt x="54" y="112"/>
                  <a:pt x="40" y="96"/>
                </a:cubicBezTo>
                <a:cubicBezTo>
                  <a:pt x="0" y="47"/>
                  <a:pt x="8" y="11"/>
                  <a:pt x="72" y="3"/>
                </a:cubicBezTo>
                <a:close/>
              </a:path>
            </a:pathLst>
          </a:custGeom>
          <a:solidFill>
            <a:srgbClr val="EB751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7">
            <a:extLst>
              <a:ext uri="{FF2B5EF4-FFF2-40B4-BE49-F238E27FC236}">
                <a16:creationId xmlns="" xmlns:a16="http://schemas.microsoft.com/office/drawing/2014/main" id="{2B0A7ECD-5BA9-4C1D-BE4E-785D98DD28DA}"/>
              </a:ext>
            </a:extLst>
          </p:cNvPr>
          <p:cNvSpPr>
            <a:spLocks/>
          </p:cNvSpPr>
          <p:nvPr/>
        </p:nvSpPr>
        <p:spPr bwMode="auto">
          <a:xfrm rot="382501">
            <a:off x="1170684" y="478592"/>
            <a:ext cx="3374467" cy="1093557"/>
          </a:xfrm>
          <a:custGeom>
            <a:avLst/>
            <a:gdLst>
              <a:gd name="T0" fmla="*/ 18 w 550"/>
              <a:gd name="T1" fmla="*/ 94 h 239"/>
              <a:gd name="T2" fmla="*/ 34 w 550"/>
              <a:gd name="T3" fmla="*/ 132 h 239"/>
              <a:gd name="T4" fmla="*/ 95 w 550"/>
              <a:gd name="T5" fmla="*/ 238 h 239"/>
              <a:gd name="T6" fmla="*/ 141 w 550"/>
              <a:gd name="T7" fmla="*/ 151 h 239"/>
              <a:gd name="T8" fmla="*/ 444 w 550"/>
              <a:gd name="T9" fmla="*/ 207 h 239"/>
              <a:gd name="T10" fmla="*/ 466 w 550"/>
              <a:gd name="T11" fmla="*/ 79 h 239"/>
              <a:gd name="T12" fmla="*/ 92 w 550"/>
              <a:gd name="T13" fmla="*/ 11 h 239"/>
              <a:gd name="T14" fmla="*/ 18 w 550"/>
              <a:gd name="T15" fmla="*/ 94 h 2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0" h="239">
                <a:moveTo>
                  <a:pt x="18" y="94"/>
                </a:moveTo>
                <a:cubicBezTo>
                  <a:pt x="34" y="132"/>
                  <a:pt x="34" y="132"/>
                  <a:pt x="34" y="132"/>
                </a:cubicBezTo>
                <a:cubicBezTo>
                  <a:pt x="63" y="188"/>
                  <a:pt x="66" y="195"/>
                  <a:pt x="95" y="238"/>
                </a:cubicBezTo>
                <a:cubicBezTo>
                  <a:pt x="63" y="192"/>
                  <a:pt x="76" y="158"/>
                  <a:pt x="141" y="151"/>
                </a:cubicBezTo>
                <a:cubicBezTo>
                  <a:pt x="211" y="142"/>
                  <a:pt x="325" y="165"/>
                  <a:pt x="444" y="207"/>
                </a:cubicBezTo>
                <a:cubicBezTo>
                  <a:pt x="518" y="239"/>
                  <a:pt x="550" y="114"/>
                  <a:pt x="466" y="79"/>
                </a:cubicBezTo>
                <a:cubicBezTo>
                  <a:pt x="318" y="28"/>
                  <a:pt x="178" y="0"/>
                  <a:pt x="92" y="11"/>
                </a:cubicBezTo>
                <a:cubicBezTo>
                  <a:pt x="23" y="19"/>
                  <a:pt x="0" y="50"/>
                  <a:pt x="18" y="94"/>
                </a:cubicBezTo>
                <a:close/>
              </a:path>
            </a:pathLst>
          </a:custGeom>
          <a:solidFill>
            <a:srgbClr val="76AF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8">
            <a:extLst>
              <a:ext uri="{FF2B5EF4-FFF2-40B4-BE49-F238E27FC236}">
                <a16:creationId xmlns="" xmlns:a16="http://schemas.microsoft.com/office/drawing/2014/main" id="{37248625-14A0-4A12-BF7F-D26B32E21DB7}"/>
              </a:ext>
            </a:extLst>
          </p:cNvPr>
          <p:cNvSpPr>
            <a:spLocks/>
          </p:cNvSpPr>
          <p:nvPr/>
        </p:nvSpPr>
        <p:spPr bwMode="auto">
          <a:xfrm rot="382501">
            <a:off x="1011285" y="-400910"/>
            <a:ext cx="6424000" cy="2131458"/>
          </a:xfrm>
          <a:custGeom>
            <a:avLst/>
            <a:gdLst>
              <a:gd name="T0" fmla="*/ 3 w 1047"/>
              <a:gd name="T1" fmla="*/ 95 h 466"/>
              <a:gd name="T2" fmla="*/ 6 w 1047"/>
              <a:gd name="T3" fmla="*/ 130 h 466"/>
              <a:gd name="T4" fmla="*/ 27 w 1047"/>
              <a:gd name="T5" fmla="*/ 245 h 466"/>
              <a:gd name="T6" fmla="*/ 29 w 1047"/>
              <a:gd name="T7" fmla="*/ 252 h 466"/>
              <a:gd name="T8" fmla="*/ 112 w 1047"/>
              <a:gd name="T9" fmla="*/ 172 h 466"/>
              <a:gd name="T10" fmla="*/ 852 w 1047"/>
              <a:gd name="T11" fmla="*/ 398 h 466"/>
              <a:gd name="T12" fmla="*/ 941 w 1047"/>
              <a:gd name="T13" fmla="*/ 282 h 466"/>
              <a:gd name="T14" fmla="*/ 99 w 1047"/>
              <a:gd name="T15" fmla="*/ 22 h 466"/>
              <a:gd name="T16" fmla="*/ 3 w 1047"/>
              <a:gd name="T17" fmla="*/ 95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7" h="466">
                <a:moveTo>
                  <a:pt x="3" y="95"/>
                </a:moveTo>
                <a:cubicBezTo>
                  <a:pt x="6" y="130"/>
                  <a:pt x="6" y="130"/>
                  <a:pt x="6" y="130"/>
                </a:cubicBezTo>
                <a:cubicBezTo>
                  <a:pt x="16" y="201"/>
                  <a:pt x="16" y="204"/>
                  <a:pt x="27" y="245"/>
                </a:cubicBezTo>
                <a:cubicBezTo>
                  <a:pt x="29" y="252"/>
                  <a:pt x="29" y="252"/>
                  <a:pt x="29" y="252"/>
                </a:cubicBezTo>
                <a:cubicBezTo>
                  <a:pt x="17" y="210"/>
                  <a:pt x="43" y="180"/>
                  <a:pt x="112" y="172"/>
                </a:cubicBezTo>
                <a:cubicBezTo>
                  <a:pt x="272" y="152"/>
                  <a:pt x="602" y="252"/>
                  <a:pt x="852" y="398"/>
                </a:cubicBezTo>
                <a:cubicBezTo>
                  <a:pt x="950" y="466"/>
                  <a:pt x="1047" y="334"/>
                  <a:pt x="941" y="282"/>
                </a:cubicBezTo>
                <a:cubicBezTo>
                  <a:pt x="658" y="116"/>
                  <a:pt x="281" y="0"/>
                  <a:pt x="99" y="22"/>
                </a:cubicBezTo>
                <a:cubicBezTo>
                  <a:pt x="32" y="30"/>
                  <a:pt x="0" y="57"/>
                  <a:pt x="3" y="95"/>
                </a:cubicBezTo>
                <a:close/>
              </a:path>
            </a:pathLst>
          </a:custGeom>
          <a:solidFill>
            <a:srgbClr val="C8C2A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9">
            <a:extLst>
              <a:ext uri="{FF2B5EF4-FFF2-40B4-BE49-F238E27FC236}">
                <a16:creationId xmlns="" xmlns:a16="http://schemas.microsoft.com/office/drawing/2014/main" id="{4AFFDF04-339E-4AE3-B7BC-AD67E32A8384}"/>
              </a:ext>
            </a:extLst>
          </p:cNvPr>
          <p:cNvSpPr>
            <a:spLocks/>
          </p:cNvSpPr>
          <p:nvPr/>
        </p:nvSpPr>
        <p:spPr bwMode="auto">
          <a:xfrm rot="382501">
            <a:off x="1142751" y="-1322740"/>
            <a:ext cx="6068793" cy="1820088"/>
          </a:xfrm>
          <a:custGeom>
            <a:avLst/>
            <a:gdLst>
              <a:gd name="T0" fmla="*/ 20 w 989"/>
              <a:gd name="T1" fmla="*/ 81 h 398"/>
              <a:gd name="T2" fmla="*/ 18 w 989"/>
              <a:gd name="T3" fmla="*/ 93 h 398"/>
              <a:gd name="T4" fmla="*/ 1 w 989"/>
              <a:gd name="T5" fmla="*/ 211 h 398"/>
              <a:gd name="T6" fmla="*/ 0 w 989"/>
              <a:gd name="T7" fmla="*/ 241 h 398"/>
              <a:gd name="T8" fmla="*/ 99 w 989"/>
              <a:gd name="T9" fmla="*/ 170 h 398"/>
              <a:gd name="T10" fmla="*/ 799 w 989"/>
              <a:gd name="T11" fmla="*/ 350 h 398"/>
              <a:gd name="T12" fmla="*/ 873 w 989"/>
              <a:gd name="T13" fmla="*/ 215 h 398"/>
              <a:gd name="T14" fmla="*/ 124 w 989"/>
              <a:gd name="T15" fmla="*/ 20 h 398"/>
              <a:gd name="T16" fmla="*/ 20 w 989"/>
              <a:gd name="T17" fmla="*/ 81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9" h="398">
                <a:moveTo>
                  <a:pt x="20" y="81"/>
                </a:moveTo>
                <a:cubicBezTo>
                  <a:pt x="18" y="93"/>
                  <a:pt x="18" y="93"/>
                  <a:pt x="18" y="93"/>
                </a:cubicBezTo>
                <a:cubicBezTo>
                  <a:pt x="4" y="167"/>
                  <a:pt x="3" y="169"/>
                  <a:pt x="1" y="211"/>
                </a:cubicBezTo>
                <a:cubicBezTo>
                  <a:pt x="0" y="241"/>
                  <a:pt x="0" y="241"/>
                  <a:pt x="0" y="241"/>
                </a:cubicBezTo>
                <a:cubicBezTo>
                  <a:pt x="0" y="204"/>
                  <a:pt x="32" y="179"/>
                  <a:pt x="99" y="170"/>
                </a:cubicBezTo>
                <a:cubicBezTo>
                  <a:pt x="252" y="152"/>
                  <a:pt x="540" y="229"/>
                  <a:pt x="799" y="350"/>
                </a:cubicBezTo>
                <a:cubicBezTo>
                  <a:pt x="894" y="398"/>
                  <a:pt x="989" y="269"/>
                  <a:pt x="873" y="215"/>
                </a:cubicBezTo>
                <a:cubicBezTo>
                  <a:pt x="597" y="83"/>
                  <a:pt x="288" y="0"/>
                  <a:pt x="124" y="20"/>
                </a:cubicBezTo>
                <a:cubicBezTo>
                  <a:pt x="62" y="28"/>
                  <a:pt x="28" y="49"/>
                  <a:pt x="20" y="81"/>
                </a:cubicBezTo>
                <a:close/>
              </a:path>
            </a:pathLst>
          </a:custGeom>
          <a:solidFill>
            <a:srgbClr val="FFC535"/>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4" name="组合 10">
            <a:extLst>
              <a:ext uri="{FF2B5EF4-FFF2-40B4-BE49-F238E27FC236}">
                <a16:creationId xmlns="" xmlns:a16="http://schemas.microsoft.com/office/drawing/2014/main" id="{0A59D372-7648-45A4-9D52-C24D74DAC30F}"/>
              </a:ext>
            </a:extLst>
          </p:cNvPr>
          <p:cNvGrpSpPr>
            <a:grpSpLocks/>
          </p:cNvGrpSpPr>
          <p:nvPr/>
        </p:nvGrpSpPr>
        <p:grpSpPr bwMode="auto">
          <a:xfrm>
            <a:off x="2047372" y="2390799"/>
            <a:ext cx="1770622" cy="1773214"/>
            <a:chOff x="1277143" y="1504950"/>
            <a:chExt cx="1085057" cy="1085850"/>
          </a:xfrm>
          <a:blipFill>
            <a:blip r:embed="rId2"/>
            <a:stretch>
              <a:fillRect/>
            </a:stretch>
          </a:blipFill>
        </p:grpSpPr>
        <p:sp>
          <p:nvSpPr>
            <p:cNvPr id="46" name="椭圆 45">
              <a:extLst>
                <a:ext uri="{FF2B5EF4-FFF2-40B4-BE49-F238E27FC236}">
                  <a16:creationId xmlns="" xmlns:a16="http://schemas.microsoft.com/office/drawing/2014/main" id="{2CC374B7-9913-43C2-AF91-DC8459F1A4BF}"/>
                </a:ext>
              </a:extLst>
            </p:cNvPr>
            <p:cNvSpPr/>
            <p:nvPr/>
          </p:nvSpPr>
          <p:spPr>
            <a:xfrm>
              <a:off x="1277143" y="1504950"/>
              <a:ext cx="1085057" cy="10858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文本框 6">
              <a:extLst>
                <a:ext uri="{FF2B5EF4-FFF2-40B4-BE49-F238E27FC236}">
                  <a16:creationId xmlns="" xmlns:a16="http://schemas.microsoft.com/office/drawing/2014/main" id="{21ADCEF4-3CB3-4BBD-9ADF-8758D2FDC029}"/>
                </a:ext>
              </a:extLst>
            </p:cNvPr>
            <p:cNvSpPr txBox="1">
              <a:spLocks noChangeArrowheads="1"/>
            </p:cNvSpPr>
            <p:nvPr/>
          </p:nvSpPr>
          <p:spPr bwMode="auto">
            <a:xfrm>
              <a:off x="1374671" y="1586210"/>
              <a:ext cx="889212" cy="8104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Tx/>
                <a:buNone/>
              </a:pPr>
              <a:r>
                <a:rPr lang="en-US" altLang="zh-CN" sz="8000" b="1" dirty="0">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80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27" name="图片 2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483725" y="3943350"/>
            <a:ext cx="2857500" cy="2857500"/>
          </a:xfrm>
          <a:prstGeom prst="rect">
            <a:avLst/>
          </a:prstGeom>
        </p:spPr>
      </p:pic>
      <p:sp>
        <p:nvSpPr>
          <p:cNvPr id="28" name="文本框 223"/>
          <p:cNvSpPr txBox="1"/>
          <p:nvPr/>
        </p:nvSpPr>
        <p:spPr bwMode="auto">
          <a:xfrm>
            <a:off x="4223284" y="3667125"/>
            <a:ext cx="4819649" cy="523221"/>
          </a:xfrm>
          <a:prstGeom prst="rect">
            <a:avLst/>
          </a:prstGeom>
          <a:noFill/>
        </p:spPr>
        <p:txBody>
          <a:bodyPr>
            <a:spAutoFit/>
          </a:bodyPr>
          <a:lstStyle/>
          <a:p>
            <a:pPr eaLnBrk="1" fontAlgn="auto" hangingPunct="1">
              <a:spcBef>
                <a:spcPts val="0"/>
              </a:spcBef>
              <a:spcAft>
                <a:spcPts val="0"/>
              </a:spcAft>
              <a:defRPr/>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参与禁毒工作的法律支持</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fontAlgn="auto" hangingPunct="1">
              <a:spcBef>
                <a:spcPts val="0"/>
              </a:spcBef>
              <a:spcAft>
                <a:spcPts val="0"/>
              </a:spcAft>
              <a:defRPr/>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参与禁毒工作的途径</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 xmlns:p14="http://schemas.microsoft.com/office/powerpoint/2010/main" val="400279967"/>
      </p:ext>
    </p:extLst>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300"/>
                                        <p:tgtEl>
                                          <p:spTgt spid="37"/>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300"/>
                                        <p:tgtEl>
                                          <p:spTgt spid="35"/>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300"/>
                                        <p:tgtEl>
                                          <p:spTgt spid="34"/>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300"/>
                                        <p:tgtEl>
                                          <p:spTgt spid="33"/>
                                        </p:tgtEl>
                                      </p:cBhvr>
                                    </p:animEffect>
                                  </p:childTnLst>
                                </p:cTn>
                              </p:par>
                              <p:par>
                                <p:cTn id="20" presetID="53" presetClass="entr" presetSubtype="16" fill="hold" nodeType="with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p:cTn id="22" dur="500" fill="hold"/>
                                        <p:tgtEl>
                                          <p:spTgt spid="44"/>
                                        </p:tgtEl>
                                        <p:attrNameLst>
                                          <p:attrName>ppt_w</p:attrName>
                                        </p:attrNameLst>
                                      </p:cBhvr>
                                      <p:tavLst>
                                        <p:tav tm="0">
                                          <p:val>
                                            <p:fltVal val="0"/>
                                          </p:val>
                                        </p:tav>
                                        <p:tav tm="100000">
                                          <p:val>
                                            <p:strVal val="#ppt_w"/>
                                          </p:val>
                                        </p:tav>
                                      </p:tavLst>
                                    </p:anim>
                                    <p:anim calcmode="lin" valueType="num">
                                      <p:cBhvr>
                                        <p:cTn id="23" dur="500" fill="hold"/>
                                        <p:tgtEl>
                                          <p:spTgt spid="44"/>
                                        </p:tgtEl>
                                        <p:attrNameLst>
                                          <p:attrName>ppt_h</p:attrName>
                                        </p:attrNameLst>
                                      </p:cBhvr>
                                      <p:tavLst>
                                        <p:tav tm="0">
                                          <p:val>
                                            <p:fltVal val="0"/>
                                          </p:val>
                                        </p:tav>
                                        <p:tav tm="100000">
                                          <p:val>
                                            <p:strVal val="#ppt_h"/>
                                          </p:val>
                                        </p:tav>
                                      </p:tavLst>
                                    </p:anim>
                                    <p:animEffect transition="in" filter="fade">
                                      <p:cBhvr>
                                        <p:cTn id="24" dur="500"/>
                                        <p:tgtEl>
                                          <p:spTgt spid="44"/>
                                        </p:tgtEl>
                                      </p:cBhvr>
                                    </p:animEffect>
                                  </p:childTnLst>
                                </p:cTn>
                              </p:par>
                              <p:par>
                                <p:cTn id="25" presetID="2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1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10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10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10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p:cTn id="51" dur="500" fill="hold"/>
                                        <p:tgtEl>
                                          <p:spTgt spid="43"/>
                                        </p:tgtEl>
                                        <p:attrNameLst>
                                          <p:attrName>ppt_w</p:attrName>
                                        </p:attrNameLst>
                                      </p:cBhvr>
                                      <p:tavLst>
                                        <p:tav tm="0">
                                          <p:val>
                                            <p:fltVal val="0"/>
                                          </p:val>
                                        </p:tav>
                                        <p:tav tm="100000">
                                          <p:val>
                                            <p:strVal val="#ppt_w"/>
                                          </p:val>
                                        </p:tav>
                                      </p:tavLst>
                                    </p:anim>
                                    <p:anim calcmode="lin" valueType="num">
                                      <p:cBhvr>
                                        <p:cTn id="52" dur="500" fill="hold"/>
                                        <p:tgtEl>
                                          <p:spTgt spid="43"/>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anim calcmode="lin" valueType="num">
                                      <p:cBhvr>
                                        <p:cTn id="59" dur="500" fill="hold"/>
                                        <p:tgtEl>
                                          <p:spTgt spid="50"/>
                                        </p:tgtEl>
                                        <p:attrNameLst>
                                          <p:attrName>ppt_w</p:attrName>
                                        </p:attrNameLst>
                                      </p:cBhvr>
                                      <p:tavLst>
                                        <p:tav tm="0">
                                          <p:val>
                                            <p:fltVal val="0"/>
                                          </p:val>
                                        </p:tav>
                                        <p:tav tm="100000">
                                          <p:val>
                                            <p:strVal val="#ppt_w"/>
                                          </p:val>
                                        </p:tav>
                                      </p:tavLst>
                                    </p:anim>
                                    <p:anim calcmode="lin" valueType="num">
                                      <p:cBhvr>
                                        <p:cTn id="60" dur="500" fill="hold"/>
                                        <p:tgtEl>
                                          <p:spTgt spid="50"/>
                                        </p:tgtEl>
                                        <p:attrNameLst>
                                          <p:attrName>ppt_h</p:attrName>
                                        </p:attrNameLst>
                                      </p:cBhvr>
                                      <p:tavLst>
                                        <p:tav tm="0">
                                          <p:val>
                                            <p:fltVal val="0"/>
                                          </p:val>
                                        </p:tav>
                                        <p:tav tm="100000">
                                          <p:val>
                                            <p:strVal val="#ppt_h"/>
                                          </p:val>
                                        </p:tav>
                                      </p:tavLst>
                                    </p:anim>
                                  </p:childTnLst>
                                </p:cTn>
                              </p:par>
                              <p:par>
                                <p:cTn id="61" presetID="22" presetClass="entr" presetSubtype="8" fill="hold" nodeType="withEffect">
                                  <p:stCondLst>
                                    <p:cond delay="500"/>
                                  </p:stCondLst>
                                  <p:childTnLst>
                                    <p:set>
                                      <p:cBhvr>
                                        <p:cTn id="62" dur="1" fill="hold">
                                          <p:stCondLst>
                                            <p:cond delay="0"/>
                                          </p:stCondLst>
                                        </p:cTn>
                                        <p:tgtEl>
                                          <p:spTgt spid="16"/>
                                        </p:tgtEl>
                                        <p:attrNameLst>
                                          <p:attrName>style.visibility</p:attrName>
                                        </p:attrNameLst>
                                      </p:cBhvr>
                                      <p:to>
                                        <p:strVal val="visible"/>
                                      </p:to>
                                    </p:set>
                                    <p:animEffect transition="in" filter="wipe(left)">
                                      <p:cBhvr>
                                        <p:cTn id="63" dur="500"/>
                                        <p:tgtEl>
                                          <p:spTgt spid="16"/>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500"/>
                                        <p:tgtEl>
                                          <p:spTgt spid="48"/>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49"/>
                                        </p:tgtEl>
                                        <p:attrNameLst>
                                          <p:attrName>style.visibility</p:attrName>
                                        </p:attrNameLst>
                                      </p:cBhvr>
                                      <p:to>
                                        <p:strVal val="visible"/>
                                      </p:to>
                                    </p:set>
                                    <p:animEffect transition="in" filter="fade">
                                      <p:cBhvr>
                                        <p:cTn id="69" dur="500"/>
                                        <p:tgtEl>
                                          <p:spTgt spid="49"/>
                                        </p:tgtEl>
                                      </p:cBhvr>
                                    </p:animEffect>
                                  </p:childTnLst>
                                </p:cTn>
                              </p:par>
                              <p:par>
                                <p:cTn id="70" presetID="2" presetClass="entr" presetSubtype="8" fill="hold" grpId="0" nodeType="withEffect">
                                  <p:stCondLst>
                                    <p:cond delay="50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500" fill="hold"/>
                                        <p:tgtEl>
                                          <p:spTgt spid="25"/>
                                        </p:tgtEl>
                                        <p:attrNameLst>
                                          <p:attrName>ppt_x</p:attrName>
                                        </p:attrNameLst>
                                      </p:cBhvr>
                                      <p:tavLst>
                                        <p:tav tm="0">
                                          <p:val>
                                            <p:strVal val="0-#ppt_w/2"/>
                                          </p:val>
                                        </p:tav>
                                        <p:tav tm="100000">
                                          <p:val>
                                            <p:strVal val="#ppt_x"/>
                                          </p:val>
                                        </p:tav>
                                      </p:tavLst>
                                    </p:anim>
                                    <p:anim calcmode="lin" valueType="num">
                                      <p:cBhvr additive="base">
                                        <p:cTn id="73" dur="500" fill="hold"/>
                                        <p:tgtEl>
                                          <p:spTgt spid="25"/>
                                        </p:tgtEl>
                                        <p:attrNameLst>
                                          <p:attrName>ppt_y</p:attrName>
                                        </p:attrNameLst>
                                      </p:cBhvr>
                                      <p:tavLst>
                                        <p:tav tm="0">
                                          <p:val>
                                            <p:strVal val="#ppt_y"/>
                                          </p:val>
                                        </p:tav>
                                        <p:tav tm="100000">
                                          <p:val>
                                            <p:strVal val="#ppt_y"/>
                                          </p:val>
                                        </p:tav>
                                      </p:tavLst>
                                    </p:anim>
                                  </p:childTnLst>
                                </p:cTn>
                              </p:par>
                            </p:childTnLst>
                          </p:cTn>
                        </p:par>
                        <p:par>
                          <p:cTn id="74" fill="hold">
                            <p:stCondLst>
                              <p:cond delay="1900"/>
                            </p:stCondLst>
                            <p:childTnLst>
                              <p:par>
                                <p:cTn id="75" presetID="53" presetClass="entr" presetSubtype="16" fill="hold" nodeType="after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p:cTn id="77" dur="1000" fill="hold"/>
                                        <p:tgtEl>
                                          <p:spTgt spid="27"/>
                                        </p:tgtEl>
                                        <p:attrNameLst>
                                          <p:attrName>ppt_w</p:attrName>
                                        </p:attrNameLst>
                                      </p:cBhvr>
                                      <p:tavLst>
                                        <p:tav tm="0">
                                          <p:val>
                                            <p:fltVal val="0"/>
                                          </p:val>
                                        </p:tav>
                                        <p:tav tm="100000">
                                          <p:val>
                                            <p:strVal val="#ppt_w"/>
                                          </p:val>
                                        </p:tav>
                                      </p:tavLst>
                                    </p:anim>
                                    <p:anim calcmode="lin" valueType="num">
                                      <p:cBhvr>
                                        <p:cTn id="78" dur="1000" fill="hold"/>
                                        <p:tgtEl>
                                          <p:spTgt spid="27"/>
                                        </p:tgtEl>
                                        <p:attrNameLst>
                                          <p:attrName>ppt_h</p:attrName>
                                        </p:attrNameLst>
                                      </p:cBhvr>
                                      <p:tavLst>
                                        <p:tav tm="0">
                                          <p:val>
                                            <p:fltVal val="0"/>
                                          </p:val>
                                        </p:tav>
                                        <p:tav tm="100000">
                                          <p:val>
                                            <p:strVal val="#ppt_h"/>
                                          </p:val>
                                        </p:tav>
                                      </p:tavLst>
                                    </p:anim>
                                    <p:animEffect transition="in" filter="fade">
                                      <p:cBhvr>
                                        <p:cTn id="79" dur="1000"/>
                                        <p:tgtEl>
                                          <p:spTgt spid="27"/>
                                        </p:tgtEl>
                                      </p:cBhvr>
                                    </p:animEffect>
                                  </p:childTnLst>
                                </p:cTn>
                              </p:par>
                              <p:par>
                                <p:cTn id="80" presetID="16" presetClass="entr" presetSubtype="21"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barn(inVertical)">
                                      <p:cBhvr>
                                        <p:cTn id="8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4" grpId="0" animBg="1"/>
      <p:bldP spid="26" grpId="0" animBg="1"/>
      <p:bldP spid="30" grpId="0" animBg="1"/>
      <p:bldP spid="32" grpId="0" animBg="1"/>
      <p:bldP spid="36" grpId="0" animBg="1"/>
      <p:bldP spid="41" grpId="0" animBg="1"/>
      <p:bldP spid="43" grpId="0" animBg="1"/>
      <p:bldP spid="15" grpId="0" animBg="1"/>
      <p:bldP spid="48" grpId="0" animBg="1"/>
      <p:bldP spid="49" grpId="0" animBg="1"/>
      <p:bldP spid="50" grpId="0" animBg="1"/>
      <p:bldP spid="33" grpId="0" animBg="1"/>
      <p:bldP spid="34" grpId="0" animBg="1"/>
      <p:bldP spid="35" grpId="0" animBg="1"/>
      <p:bldP spid="37" grpId="0" animBg="1"/>
      <p:bldP spid="28"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20000"/>
                <a:lumOff val="80000"/>
                <a:alpha val="52000"/>
              </a:schemeClr>
            </a:gs>
            <a:gs pos="50000">
              <a:schemeClr val="accent2">
                <a:lumMod val="20000"/>
                <a:lumOff val="80000"/>
                <a:alpha val="33000"/>
              </a:schemeClr>
            </a:gs>
            <a:gs pos="100000">
              <a:srgbClr val="CCFF99">
                <a:alpha val="22000"/>
              </a:srgbClr>
            </a:gs>
          </a:gsLst>
          <a:lin ang="5400000" scaled="0"/>
        </a:gradFill>
        <a:effectLst/>
      </p:bgPr>
    </p:bg>
    <p:spTree>
      <p:nvGrpSpPr>
        <p:cNvPr id="1" name=""/>
        <p:cNvGrpSpPr/>
        <p:nvPr/>
      </p:nvGrpSpPr>
      <p:grpSpPr>
        <a:xfrm>
          <a:off x="0" y="0"/>
          <a:ext cx="0" cy="0"/>
          <a:chOff x="0" y="0"/>
          <a:chExt cx="0" cy="0"/>
        </a:xfrm>
      </p:grpSpPr>
      <p:grpSp>
        <p:nvGrpSpPr>
          <p:cNvPr id="6" name="组合 5"/>
          <p:cNvGrpSpPr/>
          <p:nvPr/>
        </p:nvGrpSpPr>
        <p:grpSpPr>
          <a:xfrm>
            <a:off x="4781550" y="2133600"/>
            <a:ext cx="1577340" cy="1455494"/>
            <a:chOff x="4781550" y="2133600"/>
            <a:chExt cx="1577340" cy="1455494"/>
          </a:xfrm>
        </p:grpSpPr>
        <p:sp>
          <p:nvSpPr>
            <p:cNvPr id="25" name="Teardrop 24"/>
            <p:cNvSpPr/>
            <p:nvPr/>
          </p:nvSpPr>
          <p:spPr>
            <a:xfrm rot="5400000">
              <a:off x="4781550" y="2133600"/>
              <a:ext cx="1371600" cy="137160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a:solidFill>
                  <a:prstClr val="white"/>
                </a:solidFill>
              </a:endParaRPr>
            </a:p>
          </p:txBody>
        </p:sp>
        <p:sp>
          <p:nvSpPr>
            <p:cNvPr id="26" name="Rectangle 25"/>
            <p:cNvSpPr/>
            <p:nvPr/>
          </p:nvSpPr>
          <p:spPr>
            <a:xfrm>
              <a:off x="4904237" y="2573431"/>
              <a:ext cx="1454653" cy="1015663"/>
            </a:xfrm>
            <a:prstGeom prst="rect">
              <a:avLst/>
            </a:prstGeom>
          </p:spPr>
          <p:txBody>
            <a:bodyPr wrap="square">
              <a:spAutoFit/>
            </a:bodyPr>
            <a:lstStyle/>
            <a:p>
              <a:pPr eaLnBrk="1" fontAlgn="auto" hangingPunct="1">
                <a:spcBef>
                  <a:spcPts val="0"/>
                </a:spcBef>
                <a:spcAft>
                  <a:spcPts val="0"/>
                </a:spcAft>
              </a:pPr>
              <a:r>
                <a:rPr lang="zh-CN" altLang="en-US" sz="2400" b="1" spc="300" dirty="0" smtClean="0">
                  <a:latin typeface="楷体" pitchFamily="49" charset="-122"/>
                  <a:ea typeface="楷体" pitchFamily="49" charset="-122"/>
                </a:rPr>
                <a:t>第七条</a:t>
              </a:r>
              <a:r>
                <a:rPr lang="en-US" sz="3600" spc="300" dirty="0" smtClean="0">
                  <a:solidFill>
                    <a:prstClr val="white"/>
                  </a:solidFill>
                  <a:latin typeface="FontAwesome" pitchFamily="2" charset="0"/>
                  <a:ea typeface="微软雅黑"/>
                </a:rPr>
                <a:t></a:t>
              </a:r>
              <a:endParaRPr lang="en-US" sz="3500" dirty="0">
                <a:solidFill>
                  <a:prstClr val="white"/>
                </a:solidFill>
                <a:latin typeface="Arial"/>
                <a:ea typeface="微软雅黑"/>
              </a:endParaRPr>
            </a:p>
          </p:txBody>
        </p:sp>
      </p:grpSp>
      <p:grpSp>
        <p:nvGrpSpPr>
          <p:cNvPr id="7" name="组合 6"/>
          <p:cNvGrpSpPr/>
          <p:nvPr/>
        </p:nvGrpSpPr>
        <p:grpSpPr>
          <a:xfrm>
            <a:off x="6286500" y="2133600"/>
            <a:ext cx="1699200" cy="1371600"/>
            <a:chOff x="6286500" y="2133600"/>
            <a:chExt cx="1699200" cy="1371600"/>
          </a:xfrm>
        </p:grpSpPr>
        <p:sp>
          <p:nvSpPr>
            <p:cNvPr id="24" name="Teardrop 23"/>
            <p:cNvSpPr/>
            <p:nvPr/>
          </p:nvSpPr>
          <p:spPr>
            <a:xfrm rot="10800000">
              <a:off x="6286500" y="2133600"/>
              <a:ext cx="1371600" cy="137160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a:solidFill>
                  <a:prstClr val="white"/>
                </a:solidFill>
              </a:endParaRPr>
            </a:p>
          </p:txBody>
        </p:sp>
        <p:sp>
          <p:nvSpPr>
            <p:cNvPr id="27" name="Rectangle 26"/>
            <p:cNvSpPr/>
            <p:nvPr/>
          </p:nvSpPr>
          <p:spPr>
            <a:xfrm>
              <a:off x="6416040" y="2574622"/>
              <a:ext cx="1569660" cy="461665"/>
            </a:xfrm>
            <a:prstGeom prst="rect">
              <a:avLst/>
            </a:prstGeom>
          </p:spPr>
          <p:txBody>
            <a:bodyPr wrap="none">
              <a:spAutoFit/>
            </a:bodyPr>
            <a:lstStyle/>
            <a:p>
              <a:pPr eaLnBrk="1" fontAlgn="auto" hangingPunct="1">
                <a:spcBef>
                  <a:spcPts val="0"/>
                </a:spcBef>
                <a:spcAft>
                  <a:spcPts val="0"/>
                </a:spcAft>
              </a:pPr>
              <a:r>
                <a:rPr lang="zh-CN" altLang="en-US" sz="2400" b="1" spc="300" dirty="0" smtClean="0">
                  <a:latin typeface="楷体" pitchFamily="49" charset="-122"/>
                  <a:ea typeface="楷体" pitchFamily="49" charset="-122"/>
                </a:rPr>
                <a:t>第八条</a:t>
              </a:r>
              <a:r>
                <a:rPr lang="en-US" sz="2400" spc="300" dirty="0" smtClean="0">
                  <a:latin typeface="楷体" pitchFamily="49" charset="-122"/>
                  <a:ea typeface="楷体" pitchFamily="49" charset="-122"/>
                </a:rPr>
                <a:t></a:t>
              </a:r>
              <a:endParaRPr lang="en-US" sz="2400" dirty="0">
                <a:latin typeface="楷体" pitchFamily="49" charset="-122"/>
                <a:ea typeface="楷体" pitchFamily="49" charset="-122"/>
              </a:endParaRPr>
            </a:p>
          </p:txBody>
        </p:sp>
      </p:grpSp>
      <p:sp>
        <p:nvSpPr>
          <p:cNvPr id="29" name="Rectangle 28"/>
          <p:cNvSpPr/>
          <p:nvPr/>
        </p:nvSpPr>
        <p:spPr>
          <a:xfrm>
            <a:off x="1636761" y="2146116"/>
            <a:ext cx="3144789" cy="1200329"/>
          </a:xfrm>
          <a:prstGeom prst="rect">
            <a:avLst/>
          </a:prstGeom>
          <a:solidFill>
            <a:schemeClr val="bg2">
              <a:alpha val="89000"/>
            </a:schemeClr>
          </a:solidFill>
        </p:spPr>
        <p:txBody>
          <a:bodyPr wrap="square">
            <a:spAutoFit/>
          </a:bodyPr>
          <a:lstStyle/>
          <a:p>
            <a:pPr eaLnBrk="1" fontAlgn="auto" hangingPunct="1">
              <a:spcBef>
                <a:spcPts val="0"/>
              </a:spcBef>
              <a:spcAft>
                <a:spcPts val="0"/>
              </a:spcAft>
            </a:pPr>
            <a:r>
              <a:rPr lang="zh-CN" altLang="en-US" sz="2000" dirty="0" smtClean="0">
                <a:solidFill>
                  <a:prstClr val="black">
                    <a:lumMod val="95000"/>
                    <a:lumOff val="5000"/>
                  </a:prstClr>
                </a:solidFill>
                <a:latin typeface="楷体" pitchFamily="49" charset="-122"/>
                <a:ea typeface="楷体" pitchFamily="49" charset="-122"/>
                <a:cs typeface="Open Sans" panose="020B0606030504020204" pitchFamily="34" charset="0"/>
              </a:rPr>
              <a:t>    国家</a:t>
            </a:r>
            <a:r>
              <a:rPr lang="zh-CN" altLang="en-US" sz="2000" dirty="0">
                <a:solidFill>
                  <a:prstClr val="black">
                    <a:lumMod val="95000"/>
                    <a:lumOff val="5000"/>
                  </a:prstClr>
                </a:solidFill>
                <a:latin typeface="楷体" pitchFamily="49" charset="-122"/>
                <a:ea typeface="楷体" pitchFamily="49" charset="-122"/>
                <a:cs typeface="Open Sans" panose="020B0606030504020204" pitchFamily="34" charset="0"/>
              </a:rPr>
              <a:t>鼓励对禁毒工作的社会捐赠，并依法给予税收优惠。</a:t>
            </a:r>
          </a:p>
          <a:p>
            <a:pPr algn="r" eaLnBrk="1" fontAlgn="auto" hangingPunct="1">
              <a:spcBef>
                <a:spcPts val="0"/>
              </a:spcBef>
              <a:spcAft>
                <a:spcPts val="0"/>
              </a:spcAft>
            </a:pPr>
            <a:r>
              <a:rPr lang="tr-TR" sz="1200" dirty="0" smtClean="0">
                <a:solidFill>
                  <a:prstClr val="black">
                    <a:lumMod val="95000"/>
                    <a:lumOff val="5000"/>
                  </a:prstClr>
                </a:solidFill>
                <a:latin typeface="Open Sans" panose="020B0606030504020204" pitchFamily="34" charset="0"/>
                <a:ea typeface="Open Sans" panose="020B0606030504020204" pitchFamily="34" charset="0"/>
                <a:cs typeface="Open Sans" panose="020B0606030504020204" pitchFamily="34" charset="0"/>
              </a:rPr>
              <a:t>. </a:t>
            </a:r>
            <a:endParaRPr lang="en-US" sz="1200" dirty="0">
              <a:solidFill>
                <a:prstClr val="black"/>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8" name="组合 7"/>
          <p:cNvGrpSpPr/>
          <p:nvPr/>
        </p:nvGrpSpPr>
        <p:grpSpPr>
          <a:xfrm>
            <a:off x="4781550" y="3629025"/>
            <a:ext cx="1807764" cy="1371600"/>
            <a:chOff x="4781550" y="3629025"/>
            <a:chExt cx="1807764" cy="1371600"/>
          </a:xfrm>
        </p:grpSpPr>
        <p:sp>
          <p:nvSpPr>
            <p:cNvPr id="5" name="Teardrop 4"/>
            <p:cNvSpPr/>
            <p:nvPr/>
          </p:nvSpPr>
          <p:spPr>
            <a:xfrm>
              <a:off x="4781550" y="3629025"/>
              <a:ext cx="1371600" cy="1371600"/>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a:solidFill>
                  <a:prstClr val="white"/>
                </a:solidFill>
              </a:endParaRPr>
            </a:p>
          </p:txBody>
        </p:sp>
        <p:sp>
          <p:nvSpPr>
            <p:cNvPr id="14" name="Rectangle 13"/>
            <p:cNvSpPr/>
            <p:nvPr/>
          </p:nvSpPr>
          <p:spPr>
            <a:xfrm>
              <a:off x="4904237" y="4053214"/>
              <a:ext cx="1685077" cy="600164"/>
            </a:xfrm>
            <a:prstGeom prst="rect">
              <a:avLst/>
            </a:prstGeom>
          </p:spPr>
          <p:txBody>
            <a:bodyPr wrap="none">
              <a:spAutoFit/>
            </a:bodyPr>
            <a:lstStyle/>
            <a:p>
              <a:pPr eaLnBrk="1" fontAlgn="auto" hangingPunct="1">
                <a:spcBef>
                  <a:spcPts val="0"/>
                </a:spcBef>
                <a:spcAft>
                  <a:spcPts val="0"/>
                </a:spcAft>
              </a:pPr>
              <a:r>
                <a:rPr lang="zh-CN" altLang="en-US" sz="2400" b="1" spc="300" dirty="0" smtClean="0">
                  <a:latin typeface="楷体" pitchFamily="49" charset="-122"/>
                  <a:ea typeface="楷体" pitchFamily="49" charset="-122"/>
                </a:rPr>
                <a:t>第九条</a:t>
              </a:r>
              <a:r>
                <a:rPr lang="en-US" sz="3300" spc="300" dirty="0" smtClean="0">
                  <a:solidFill>
                    <a:prstClr val="white"/>
                  </a:solidFill>
                  <a:latin typeface="FontAwesome" pitchFamily="2" charset="0"/>
                  <a:ea typeface="微软雅黑"/>
                </a:rPr>
                <a:t></a:t>
              </a:r>
              <a:endParaRPr lang="en-US" sz="3300" dirty="0">
                <a:solidFill>
                  <a:prstClr val="white"/>
                </a:solidFill>
                <a:latin typeface="Arial"/>
                <a:ea typeface="微软雅黑"/>
              </a:endParaRPr>
            </a:p>
          </p:txBody>
        </p:sp>
      </p:grpSp>
      <p:grpSp>
        <p:nvGrpSpPr>
          <p:cNvPr id="9" name="组合 8"/>
          <p:cNvGrpSpPr/>
          <p:nvPr/>
        </p:nvGrpSpPr>
        <p:grpSpPr>
          <a:xfrm>
            <a:off x="6286500" y="3629025"/>
            <a:ext cx="1699200" cy="1371600"/>
            <a:chOff x="6286500" y="3629025"/>
            <a:chExt cx="1699200" cy="1371600"/>
          </a:xfrm>
        </p:grpSpPr>
        <p:sp>
          <p:nvSpPr>
            <p:cNvPr id="22" name="Teardrop 21"/>
            <p:cNvSpPr/>
            <p:nvPr/>
          </p:nvSpPr>
          <p:spPr>
            <a:xfrm rot="16200000">
              <a:off x="6286500" y="3629025"/>
              <a:ext cx="1371600" cy="1371600"/>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a:solidFill>
                  <a:prstClr val="white"/>
                </a:solidFill>
              </a:endParaRPr>
            </a:p>
          </p:txBody>
        </p:sp>
        <p:sp>
          <p:nvSpPr>
            <p:cNvPr id="15" name="Rectangle 14"/>
            <p:cNvSpPr/>
            <p:nvPr/>
          </p:nvSpPr>
          <p:spPr>
            <a:xfrm>
              <a:off x="6409628" y="4061741"/>
              <a:ext cx="1576072" cy="461665"/>
            </a:xfrm>
            <a:prstGeom prst="rect">
              <a:avLst/>
            </a:prstGeom>
          </p:spPr>
          <p:txBody>
            <a:bodyPr wrap="none">
              <a:spAutoFit/>
            </a:bodyPr>
            <a:lstStyle/>
            <a:p>
              <a:pPr eaLnBrk="1" fontAlgn="auto" hangingPunct="1">
                <a:spcBef>
                  <a:spcPts val="0"/>
                </a:spcBef>
                <a:spcAft>
                  <a:spcPts val="0"/>
                </a:spcAft>
              </a:pPr>
              <a:r>
                <a:rPr lang="zh-CN" altLang="en-US" sz="2400" b="1" spc="300" dirty="0" smtClean="0">
                  <a:latin typeface="楷体" pitchFamily="49" charset="-122"/>
                  <a:ea typeface="楷体" pitchFamily="49" charset="-122"/>
                </a:rPr>
                <a:t>第十条</a:t>
              </a:r>
              <a:r>
                <a:rPr lang="en-US" sz="2400" b="1" spc="300" dirty="0" smtClean="0">
                  <a:latin typeface="楷体" pitchFamily="49" charset="-122"/>
                  <a:ea typeface="楷体" pitchFamily="49" charset="-122"/>
                </a:rPr>
                <a:t></a:t>
              </a:r>
              <a:endParaRPr lang="en-US" sz="2400" b="1" dirty="0">
                <a:latin typeface="楷体" pitchFamily="49" charset="-122"/>
                <a:ea typeface="楷体" pitchFamily="49" charset="-122"/>
              </a:endParaRPr>
            </a:p>
          </p:txBody>
        </p:sp>
      </p:grpSp>
      <p:sp>
        <p:nvSpPr>
          <p:cNvPr id="17" name="Rectangle 16"/>
          <p:cNvSpPr/>
          <p:nvPr/>
        </p:nvSpPr>
        <p:spPr>
          <a:xfrm>
            <a:off x="7658100" y="2157680"/>
            <a:ext cx="3289825" cy="1015663"/>
          </a:xfrm>
          <a:prstGeom prst="rect">
            <a:avLst/>
          </a:prstGeom>
          <a:solidFill>
            <a:schemeClr val="accent5">
              <a:lumMod val="40000"/>
              <a:lumOff val="60000"/>
              <a:alpha val="79000"/>
            </a:schemeClr>
          </a:solidFill>
        </p:spPr>
        <p:txBody>
          <a:bodyPr wrap="square">
            <a:spAutoFit/>
          </a:bodyPr>
          <a:lstStyle/>
          <a:p>
            <a:pPr eaLnBrk="1" fontAlgn="auto" hangingPunct="1">
              <a:spcBef>
                <a:spcPts val="0"/>
              </a:spcBef>
              <a:spcAft>
                <a:spcPts val="0"/>
              </a:spcAft>
            </a:pPr>
            <a:r>
              <a:rPr lang="zh-CN" altLang="en-US" sz="2000" dirty="0" smtClean="0">
                <a:solidFill>
                  <a:prstClr val="black">
                    <a:lumMod val="95000"/>
                    <a:lumOff val="5000"/>
                  </a:prstClr>
                </a:solidFill>
                <a:latin typeface="楷体" pitchFamily="49" charset="-122"/>
                <a:ea typeface="楷体" pitchFamily="49" charset="-122"/>
                <a:cs typeface="Open Sans" panose="020B0606030504020204" pitchFamily="34" charset="0"/>
              </a:rPr>
              <a:t>    国家</a:t>
            </a:r>
            <a:r>
              <a:rPr lang="zh-CN" altLang="en-US" sz="2000" dirty="0">
                <a:solidFill>
                  <a:prstClr val="black">
                    <a:lumMod val="95000"/>
                    <a:lumOff val="5000"/>
                  </a:prstClr>
                </a:solidFill>
                <a:latin typeface="楷体" pitchFamily="49" charset="-122"/>
                <a:ea typeface="楷体" pitchFamily="49" charset="-122"/>
                <a:cs typeface="Open Sans" panose="020B0606030504020204" pitchFamily="34" charset="0"/>
              </a:rPr>
              <a:t>鼓励开展禁毒科学技术研究，推广先进的缉毒技术、装备和戒毒方法。</a:t>
            </a:r>
            <a:endParaRPr lang="en-US" sz="2000" dirty="0">
              <a:solidFill>
                <a:prstClr val="black"/>
              </a:solidFill>
              <a:latin typeface="楷体" pitchFamily="49" charset="-122"/>
              <a:ea typeface="楷体" pitchFamily="49" charset="-122"/>
              <a:cs typeface="Open Sans" panose="020B0606030504020204" pitchFamily="34" charset="0"/>
            </a:endParaRPr>
          </a:p>
        </p:txBody>
      </p:sp>
      <p:sp>
        <p:nvSpPr>
          <p:cNvPr id="19" name="Rectangle 18"/>
          <p:cNvSpPr/>
          <p:nvPr/>
        </p:nvSpPr>
        <p:spPr>
          <a:xfrm>
            <a:off x="7658100" y="3830059"/>
            <a:ext cx="3289825" cy="1938992"/>
          </a:xfrm>
          <a:prstGeom prst="rect">
            <a:avLst/>
          </a:prstGeom>
          <a:solidFill>
            <a:schemeClr val="accent2">
              <a:lumMod val="40000"/>
              <a:lumOff val="60000"/>
              <a:alpha val="75000"/>
            </a:schemeClr>
          </a:solidFill>
        </p:spPr>
        <p:txBody>
          <a:bodyPr wrap="square">
            <a:spAutoFit/>
          </a:bodyPr>
          <a:lstStyle/>
          <a:p>
            <a:pPr eaLnBrk="1" fontAlgn="auto" hangingPunct="1">
              <a:spcBef>
                <a:spcPts val="0"/>
              </a:spcBef>
              <a:spcAft>
                <a:spcPts val="0"/>
              </a:spcAft>
            </a:pPr>
            <a:r>
              <a:rPr lang="zh-CN" altLang="en-US" sz="2000" dirty="0" smtClean="0">
                <a:solidFill>
                  <a:prstClr val="black">
                    <a:lumMod val="95000"/>
                    <a:lumOff val="5000"/>
                  </a:prstClr>
                </a:solidFill>
                <a:latin typeface="楷体" pitchFamily="49" charset="-122"/>
                <a:ea typeface="楷体" pitchFamily="49" charset="-122"/>
                <a:cs typeface="Open Sans" panose="020B0606030504020204" pitchFamily="34" charset="0"/>
              </a:rPr>
              <a:t>    国家</a:t>
            </a:r>
            <a:r>
              <a:rPr lang="zh-CN" altLang="en-US" sz="2000" dirty="0">
                <a:solidFill>
                  <a:prstClr val="black">
                    <a:lumMod val="95000"/>
                    <a:lumOff val="5000"/>
                  </a:prstClr>
                </a:solidFill>
                <a:latin typeface="楷体" pitchFamily="49" charset="-122"/>
                <a:ea typeface="楷体" pitchFamily="49" charset="-122"/>
                <a:cs typeface="Open Sans" panose="020B0606030504020204" pitchFamily="34" charset="0"/>
              </a:rPr>
              <a:t>鼓励志愿人员参与禁毒宣传教育和戒毒社会服务工作。地方各级人民政府应当对志愿人员进行指导、培训，并提供必要的工作条件。</a:t>
            </a:r>
          </a:p>
        </p:txBody>
      </p:sp>
      <p:sp>
        <p:nvSpPr>
          <p:cNvPr id="21" name="Rectangle 20"/>
          <p:cNvSpPr/>
          <p:nvPr/>
        </p:nvSpPr>
        <p:spPr>
          <a:xfrm>
            <a:off x="1636761" y="3819926"/>
            <a:ext cx="3127278" cy="2246769"/>
          </a:xfrm>
          <a:prstGeom prst="rect">
            <a:avLst/>
          </a:prstGeom>
          <a:solidFill>
            <a:schemeClr val="accent3">
              <a:lumMod val="40000"/>
              <a:lumOff val="60000"/>
              <a:alpha val="84000"/>
            </a:schemeClr>
          </a:solidFill>
        </p:spPr>
        <p:txBody>
          <a:bodyPr wrap="square">
            <a:spAutoFit/>
          </a:bodyPr>
          <a:lstStyle/>
          <a:p>
            <a:pPr eaLnBrk="1" fontAlgn="auto" hangingPunct="1">
              <a:spcBef>
                <a:spcPts val="0"/>
              </a:spcBef>
              <a:spcAft>
                <a:spcPts val="0"/>
              </a:spcAft>
            </a:pPr>
            <a:r>
              <a:rPr lang="zh-CN" altLang="en-US" sz="2000" dirty="0" smtClean="0">
                <a:solidFill>
                  <a:prstClr val="black">
                    <a:lumMod val="95000"/>
                    <a:lumOff val="5000"/>
                  </a:prstClr>
                </a:solidFill>
                <a:latin typeface="楷体" pitchFamily="49" charset="-122"/>
                <a:ea typeface="楷体" pitchFamily="49" charset="-122"/>
                <a:cs typeface="Open Sans" panose="020B0606030504020204" pitchFamily="34" charset="0"/>
              </a:rPr>
              <a:t>    国家</a:t>
            </a:r>
            <a:r>
              <a:rPr lang="zh-CN" altLang="en-US" sz="2000" dirty="0">
                <a:solidFill>
                  <a:prstClr val="black">
                    <a:lumMod val="95000"/>
                    <a:lumOff val="5000"/>
                  </a:prstClr>
                </a:solidFill>
                <a:latin typeface="楷体" pitchFamily="49" charset="-122"/>
                <a:ea typeface="楷体" pitchFamily="49" charset="-122"/>
                <a:cs typeface="Open Sans" panose="020B0606030504020204" pitchFamily="34" charset="0"/>
              </a:rPr>
              <a:t>鼓励公民举报毒品违法犯罪行为。各级人民政府和有关部门应当对举报人予以保护，对举报有功人员以及在禁毒工作中有突出贡献的单位和个人，给予表彰和奖励</a:t>
            </a:r>
            <a:r>
              <a:rPr lang="zh-CN" altLang="en-US" sz="2000" dirty="0" smtClean="0">
                <a:solidFill>
                  <a:prstClr val="black">
                    <a:lumMod val="95000"/>
                    <a:lumOff val="5000"/>
                  </a:prstClr>
                </a:solidFill>
                <a:latin typeface="楷体" pitchFamily="49" charset="-122"/>
                <a:ea typeface="楷体" pitchFamily="49" charset="-122"/>
                <a:cs typeface="Open Sans" panose="020B0606030504020204" pitchFamily="34" charset="0"/>
              </a:rPr>
              <a:t>。</a:t>
            </a:r>
            <a:endParaRPr lang="en-US" sz="2000" dirty="0">
              <a:solidFill>
                <a:prstClr val="black"/>
              </a:solidFill>
              <a:latin typeface="楷体" pitchFamily="49" charset="-122"/>
              <a:ea typeface="楷体" pitchFamily="49" charset="-122"/>
              <a:cs typeface="Open Sans" panose="020B0606030504020204" pitchFamily="34" charset="0"/>
            </a:endParaRPr>
          </a:p>
        </p:txBody>
      </p:sp>
      <p:sp>
        <p:nvSpPr>
          <p:cNvPr id="33" name="TextBox 32"/>
          <p:cNvSpPr txBox="1"/>
          <p:nvPr/>
        </p:nvSpPr>
        <p:spPr>
          <a:xfrm>
            <a:off x="3200400" y="543422"/>
            <a:ext cx="6431280" cy="769441"/>
          </a:xfrm>
          <a:prstGeom prst="rect">
            <a:avLst/>
          </a:prstGeom>
          <a:solidFill>
            <a:schemeClr val="accent2">
              <a:lumMod val="20000"/>
              <a:lumOff val="80000"/>
            </a:schemeClr>
          </a:solidFill>
        </p:spPr>
        <p:txBody>
          <a:bodyPr wrap="square" rtlCol="0">
            <a:spAutoFit/>
          </a:bodyPr>
          <a:lstStyle/>
          <a:p>
            <a:pPr eaLnBrk="1" fontAlgn="auto" hangingPunct="1">
              <a:spcBef>
                <a:spcPts val="0"/>
              </a:spcBef>
              <a:spcAft>
                <a:spcPts val="0"/>
              </a:spcAft>
              <a:defRPr/>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参与禁毒工作</a:t>
            </a:r>
            <a:r>
              <a:rPr lang="zh-CN" altLang="en-US" sz="4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的</a:t>
            </a: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法律支持</a:t>
            </a:r>
          </a:p>
        </p:txBody>
      </p:sp>
      <p:grpSp>
        <p:nvGrpSpPr>
          <p:cNvPr id="10" name="组合 9"/>
          <p:cNvGrpSpPr/>
          <p:nvPr/>
        </p:nvGrpSpPr>
        <p:grpSpPr>
          <a:xfrm>
            <a:off x="5350367" y="2992473"/>
            <a:ext cx="1730313" cy="1224378"/>
            <a:chOff x="5350367" y="2992473"/>
            <a:chExt cx="1730313" cy="1224378"/>
          </a:xfrm>
        </p:grpSpPr>
        <p:sp>
          <p:nvSpPr>
            <p:cNvPr id="2" name="椭圆 1"/>
            <p:cNvSpPr/>
            <p:nvPr/>
          </p:nvSpPr>
          <p:spPr>
            <a:xfrm>
              <a:off x="5533654" y="2992473"/>
              <a:ext cx="1363740" cy="1224378"/>
            </a:xfrm>
            <a:prstGeom prst="ellipse">
              <a:avLst/>
            </a:prstGeom>
            <a:solidFill>
              <a:srgbClr val="CCFF99">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5350367" y="3358261"/>
              <a:ext cx="1730313" cy="461665"/>
            </a:xfrm>
            <a:prstGeom prst="rect">
              <a:avLst/>
            </a:prstGeom>
            <a:noFill/>
          </p:spPr>
          <p:txBody>
            <a:bodyPr wrap="square" rtlCol="0">
              <a:spAutoFit/>
            </a:bodyPr>
            <a:lstStyle/>
            <a:p>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禁毒法</a:t>
              </a:r>
              <a:r>
                <a:rPr lang="en-US" altLang="zh-CN" sz="2400" b="1" dirty="0" smtClean="0">
                  <a:latin typeface="楷体" pitchFamily="49" charset="-122"/>
                  <a:ea typeface="楷体" pitchFamily="49" charset="-122"/>
                </a:rPr>
                <a:t>》</a:t>
              </a:r>
            </a:p>
          </p:txBody>
        </p:sp>
      </p:grpSp>
    </p:spTree>
    <p:extLst>
      <p:ext uri="{BB962C8B-B14F-4D97-AF65-F5344CB8AC3E}">
        <p14:creationId xmlns="" xmlns:p14="http://schemas.microsoft.com/office/powerpoint/2010/main" val="224923665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0-#ppt_h/2"/>
                                          </p:val>
                                        </p:tav>
                                        <p:tav tm="100000">
                                          <p:val>
                                            <p:strVal val="#ppt_y"/>
                                          </p:val>
                                        </p:tav>
                                      </p:tavLst>
                                    </p:anim>
                                  </p:childTnLst>
                                </p:cTn>
                              </p:par>
                              <p:par>
                                <p:cTn id="9" presetID="21" presetClass="entr" presetSubtype="1"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heel(1)">
                                      <p:cBhvr>
                                        <p:cTn id="11" dur="500"/>
                                        <p:tgtEl>
                                          <p:spTgt spid="10"/>
                                        </p:tgtEl>
                                      </p:cBhvr>
                                    </p:animEffect>
                                  </p:childTnLst>
                                </p:cTn>
                              </p:par>
                            </p:childTnLst>
                          </p:cTn>
                        </p:par>
                        <p:par>
                          <p:cTn id="12" fill="hold">
                            <p:stCondLst>
                              <p:cond delay="500"/>
                            </p:stCondLst>
                            <p:childTnLst>
                              <p:par>
                                <p:cTn id="13" presetID="2" presetClass="entr" presetSubtype="9"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42" presetClass="entr" presetSubtype="0"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ppt_x</p:attrName>
                                        </p:attrNameLst>
                                      </p:cBhvr>
                                      <p:tavLst>
                                        <p:tav tm="0">
                                          <p:val>
                                            <p:strVal val="#ppt_x"/>
                                          </p:val>
                                        </p:tav>
                                        <p:tav tm="100000">
                                          <p:val>
                                            <p:strVal val="#ppt_x"/>
                                          </p:val>
                                        </p:tav>
                                      </p:tavLst>
                                    </p:anim>
                                    <p:anim calcmode="lin" valueType="num">
                                      <p:cBhvr>
                                        <p:cTn id="34" dur="500" fill="hold"/>
                                        <p:tgtEl>
                                          <p:spTgt spid="2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anim calcmode="lin" valueType="num">
                                      <p:cBhvr>
                                        <p:cTn id="43" dur="500" fill="hold"/>
                                        <p:tgtEl>
                                          <p:spTgt spid="21"/>
                                        </p:tgtEl>
                                        <p:attrNameLst>
                                          <p:attrName>ppt_x</p:attrName>
                                        </p:attrNameLst>
                                      </p:cBhvr>
                                      <p:tavLst>
                                        <p:tav tm="0">
                                          <p:val>
                                            <p:strVal val="#ppt_x"/>
                                          </p:val>
                                        </p:tav>
                                        <p:tav tm="100000">
                                          <p:val>
                                            <p:strVal val="#ppt_x"/>
                                          </p:val>
                                        </p:tav>
                                      </p:tavLst>
                                    </p:anim>
                                    <p:anim calcmode="lin" valueType="num">
                                      <p:cBhvr>
                                        <p:cTn id="44" dur="500" fill="hold"/>
                                        <p:tgtEl>
                                          <p:spTgt spid="2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anim calcmode="lin" valueType="num">
                                      <p:cBhvr>
                                        <p:cTn id="48" dur="500" fill="hold"/>
                                        <p:tgtEl>
                                          <p:spTgt spid="19"/>
                                        </p:tgtEl>
                                        <p:attrNameLst>
                                          <p:attrName>ppt_x</p:attrName>
                                        </p:attrNameLst>
                                      </p:cBhvr>
                                      <p:tavLst>
                                        <p:tav tm="0">
                                          <p:val>
                                            <p:strVal val="#ppt_x"/>
                                          </p:val>
                                        </p:tav>
                                        <p:tav tm="100000">
                                          <p:val>
                                            <p:strVal val="#ppt_x"/>
                                          </p:val>
                                        </p:tav>
                                      </p:tavLst>
                                    </p:anim>
                                    <p:anim calcmode="lin" valueType="num">
                                      <p:cBhvr>
                                        <p:cTn id="49"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7" grpId="0" animBg="1"/>
      <p:bldP spid="19" grpId="0" animBg="1"/>
      <p:bldP spid="21" grpId="0" animBg="1"/>
      <p:bldP spid="3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grpSp>
        <p:nvGrpSpPr>
          <p:cNvPr id="39" name="组合 38"/>
          <p:cNvGrpSpPr>
            <a:grpSpLocks/>
          </p:cNvGrpSpPr>
          <p:nvPr/>
        </p:nvGrpSpPr>
        <p:grpSpPr bwMode="auto">
          <a:xfrm>
            <a:off x="595789" y="1697583"/>
            <a:ext cx="4585811" cy="3835400"/>
            <a:chOff x="539927" y="1479512"/>
            <a:chExt cx="4794073" cy="3835257"/>
          </a:xfrm>
          <a:solidFill>
            <a:schemeClr val="accent2">
              <a:lumMod val="75000"/>
            </a:schemeClr>
          </a:solidFill>
          <a:effectLst>
            <a:outerShdw blurRad="63500" sx="102000" sy="102000" algn="ctr" rotWithShape="0">
              <a:prstClr val="black">
                <a:alpha val="40000"/>
              </a:prstClr>
            </a:outerShdw>
          </a:effectLst>
        </p:grpSpPr>
        <p:sp>
          <p:nvSpPr>
            <p:cNvPr id="6" name="Freeform 135"/>
            <p:cNvSpPr>
              <a:spLocks noEditPoints="1"/>
            </p:cNvSpPr>
            <p:nvPr/>
          </p:nvSpPr>
          <p:spPr bwMode="auto">
            <a:xfrm>
              <a:off x="539927" y="1479512"/>
              <a:ext cx="4794073" cy="3835257"/>
            </a:xfrm>
            <a:custGeom>
              <a:avLst/>
              <a:gdLst>
                <a:gd name="T0" fmla="*/ 197 w 207"/>
                <a:gd name="T1" fmla="*/ 0 h 166"/>
                <a:gd name="T2" fmla="*/ 9 w 207"/>
                <a:gd name="T3" fmla="*/ 0 h 166"/>
                <a:gd name="T4" fmla="*/ 0 w 207"/>
                <a:gd name="T5" fmla="*/ 10 h 166"/>
                <a:gd name="T6" fmla="*/ 0 w 207"/>
                <a:gd name="T7" fmla="*/ 126 h 166"/>
                <a:gd name="T8" fmla="*/ 9 w 207"/>
                <a:gd name="T9" fmla="*/ 135 h 166"/>
                <a:gd name="T10" fmla="*/ 80 w 207"/>
                <a:gd name="T11" fmla="*/ 135 h 166"/>
                <a:gd name="T12" fmla="*/ 80 w 207"/>
                <a:gd name="T13" fmla="*/ 157 h 166"/>
                <a:gd name="T14" fmla="*/ 60 w 207"/>
                <a:gd name="T15" fmla="*/ 157 h 166"/>
                <a:gd name="T16" fmla="*/ 60 w 207"/>
                <a:gd name="T17" fmla="*/ 166 h 166"/>
                <a:gd name="T18" fmla="*/ 147 w 207"/>
                <a:gd name="T19" fmla="*/ 166 h 166"/>
                <a:gd name="T20" fmla="*/ 147 w 207"/>
                <a:gd name="T21" fmla="*/ 157 h 166"/>
                <a:gd name="T22" fmla="*/ 126 w 207"/>
                <a:gd name="T23" fmla="*/ 157 h 166"/>
                <a:gd name="T24" fmla="*/ 126 w 207"/>
                <a:gd name="T25" fmla="*/ 135 h 166"/>
                <a:gd name="T26" fmla="*/ 197 w 207"/>
                <a:gd name="T27" fmla="*/ 135 h 166"/>
                <a:gd name="T28" fmla="*/ 207 w 207"/>
                <a:gd name="T29" fmla="*/ 126 h 166"/>
                <a:gd name="T30" fmla="*/ 207 w 207"/>
                <a:gd name="T31" fmla="*/ 10 h 166"/>
                <a:gd name="T32" fmla="*/ 197 w 207"/>
                <a:gd name="T33" fmla="*/ 0 h 166"/>
                <a:gd name="T34" fmla="*/ 199 w 207"/>
                <a:gd name="T35" fmla="*/ 126 h 166"/>
                <a:gd name="T36" fmla="*/ 197 w 207"/>
                <a:gd name="T37" fmla="*/ 127 h 166"/>
                <a:gd name="T38" fmla="*/ 9 w 207"/>
                <a:gd name="T39" fmla="*/ 127 h 166"/>
                <a:gd name="T40" fmla="*/ 8 w 207"/>
                <a:gd name="T41" fmla="*/ 126 h 166"/>
                <a:gd name="T42" fmla="*/ 8 w 207"/>
                <a:gd name="T43" fmla="*/ 10 h 166"/>
                <a:gd name="T44" fmla="*/ 9 w 207"/>
                <a:gd name="T45" fmla="*/ 8 h 166"/>
                <a:gd name="T46" fmla="*/ 197 w 207"/>
                <a:gd name="T47" fmla="*/ 8 h 166"/>
                <a:gd name="T48" fmla="*/ 199 w 207"/>
                <a:gd name="T49" fmla="*/ 10 h 166"/>
                <a:gd name="T50" fmla="*/ 199 w 207"/>
                <a:gd name="T51"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7" h="166">
                  <a:moveTo>
                    <a:pt x="197" y="0"/>
                  </a:moveTo>
                  <a:cubicBezTo>
                    <a:pt x="9" y="0"/>
                    <a:pt x="9" y="0"/>
                    <a:pt x="9" y="0"/>
                  </a:cubicBezTo>
                  <a:cubicBezTo>
                    <a:pt x="4" y="0"/>
                    <a:pt x="0" y="4"/>
                    <a:pt x="0" y="10"/>
                  </a:cubicBezTo>
                  <a:cubicBezTo>
                    <a:pt x="0" y="126"/>
                    <a:pt x="0" y="126"/>
                    <a:pt x="0" y="126"/>
                  </a:cubicBezTo>
                  <a:cubicBezTo>
                    <a:pt x="0" y="131"/>
                    <a:pt x="4" y="135"/>
                    <a:pt x="9" y="135"/>
                  </a:cubicBezTo>
                  <a:cubicBezTo>
                    <a:pt x="80" y="135"/>
                    <a:pt x="80" y="135"/>
                    <a:pt x="80" y="135"/>
                  </a:cubicBezTo>
                  <a:cubicBezTo>
                    <a:pt x="80" y="157"/>
                    <a:pt x="80" y="157"/>
                    <a:pt x="80" y="157"/>
                  </a:cubicBezTo>
                  <a:cubicBezTo>
                    <a:pt x="60" y="157"/>
                    <a:pt x="60" y="157"/>
                    <a:pt x="60" y="157"/>
                  </a:cubicBezTo>
                  <a:cubicBezTo>
                    <a:pt x="60" y="166"/>
                    <a:pt x="60" y="166"/>
                    <a:pt x="60" y="166"/>
                  </a:cubicBezTo>
                  <a:cubicBezTo>
                    <a:pt x="147" y="166"/>
                    <a:pt x="147" y="166"/>
                    <a:pt x="147" y="166"/>
                  </a:cubicBezTo>
                  <a:cubicBezTo>
                    <a:pt x="147" y="157"/>
                    <a:pt x="147" y="157"/>
                    <a:pt x="147" y="157"/>
                  </a:cubicBezTo>
                  <a:cubicBezTo>
                    <a:pt x="126" y="157"/>
                    <a:pt x="126" y="157"/>
                    <a:pt x="126" y="157"/>
                  </a:cubicBezTo>
                  <a:cubicBezTo>
                    <a:pt x="126" y="135"/>
                    <a:pt x="126" y="135"/>
                    <a:pt x="126" y="135"/>
                  </a:cubicBezTo>
                  <a:cubicBezTo>
                    <a:pt x="197" y="135"/>
                    <a:pt x="197" y="135"/>
                    <a:pt x="197" y="135"/>
                  </a:cubicBezTo>
                  <a:cubicBezTo>
                    <a:pt x="202" y="135"/>
                    <a:pt x="207" y="131"/>
                    <a:pt x="207" y="126"/>
                  </a:cubicBezTo>
                  <a:cubicBezTo>
                    <a:pt x="207" y="10"/>
                    <a:pt x="207" y="10"/>
                    <a:pt x="207" y="10"/>
                  </a:cubicBezTo>
                  <a:cubicBezTo>
                    <a:pt x="207" y="4"/>
                    <a:pt x="202" y="0"/>
                    <a:pt x="197" y="0"/>
                  </a:cubicBezTo>
                  <a:close/>
                  <a:moveTo>
                    <a:pt x="199" y="126"/>
                  </a:moveTo>
                  <a:cubicBezTo>
                    <a:pt x="199" y="126"/>
                    <a:pt x="198" y="127"/>
                    <a:pt x="197" y="127"/>
                  </a:cubicBezTo>
                  <a:cubicBezTo>
                    <a:pt x="9" y="127"/>
                    <a:pt x="9" y="127"/>
                    <a:pt x="9" y="127"/>
                  </a:cubicBezTo>
                  <a:cubicBezTo>
                    <a:pt x="8" y="127"/>
                    <a:pt x="8" y="126"/>
                    <a:pt x="8" y="126"/>
                  </a:cubicBezTo>
                  <a:cubicBezTo>
                    <a:pt x="8" y="10"/>
                    <a:pt x="8" y="10"/>
                    <a:pt x="8" y="10"/>
                  </a:cubicBezTo>
                  <a:cubicBezTo>
                    <a:pt x="8" y="9"/>
                    <a:pt x="8" y="8"/>
                    <a:pt x="9" y="8"/>
                  </a:cubicBezTo>
                  <a:cubicBezTo>
                    <a:pt x="197" y="8"/>
                    <a:pt x="197" y="8"/>
                    <a:pt x="197" y="8"/>
                  </a:cubicBezTo>
                  <a:cubicBezTo>
                    <a:pt x="198" y="8"/>
                    <a:pt x="199" y="9"/>
                    <a:pt x="199" y="10"/>
                  </a:cubicBezTo>
                  <a:lnTo>
                    <a:pt x="199" y="126"/>
                  </a:lnTo>
                  <a:close/>
                </a:path>
              </a:pathLst>
            </a:custGeom>
            <a:grpFill/>
            <a:ln>
              <a:noFill/>
            </a:ln>
          </p:spPr>
          <p:txBody>
            <a:bodyPr/>
            <a:lstStyle/>
            <a:p>
              <a:pP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8462" name="图片 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bwMode="auto">
            <a:xfrm>
              <a:off x="706132" y="1661161"/>
              <a:ext cx="4468547" cy="277368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pic>
      </p:grpSp>
      <p:grpSp>
        <p:nvGrpSpPr>
          <p:cNvPr id="14" name="组合 13"/>
          <p:cNvGrpSpPr>
            <a:grpSpLocks/>
          </p:cNvGrpSpPr>
          <p:nvPr/>
        </p:nvGrpSpPr>
        <p:grpSpPr bwMode="auto">
          <a:xfrm>
            <a:off x="1386840" y="1985963"/>
            <a:ext cx="2819400" cy="2561664"/>
            <a:chOff x="2087278" y="2175005"/>
            <a:chExt cx="1542968" cy="1543555"/>
          </a:xfrm>
          <a:blipFill dpi="0" rotWithShape="1">
            <a:blip r:embed="rId3"/>
            <a:srcRect/>
            <a:stretch>
              <a:fillRect/>
            </a:stretch>
          </a:blipFill>
        </p:grpSpPr>
        <p:sp>
          <p:nvSpPr>
            <p:cNvPr id="10" name="椭圆 9"/>
            <p:cNvSpPr/>
            <p:nvPr/>
          </p:nvSpPr>
          <p:spPr bwMode="auto">
            <a:xfrm>
              <a:off x="2087278" y="2175005"/>
              <a:ext cx="1542968" cy="15435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57" name="矩形 11"/>
            <p:cNvSpPr>
              <a:spLocks noChangeArrowheads="1"/>
            </p:cNvSpPr>
            <p:nvPr/>
          </p:nvSpPr>
          <p:spPr bwMode="auto">
            <a:xfrm>
              <a:off x="2785355" y="2434268"/>
              <a:ext cx="148388" cy="27205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Tx/>
                <a:buNone/>
              </a:pPr>
              <a:endPar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58" name="矩形 12"/>
            <p:cNvSpPr>
              <a:spLocks noChangeArrowheads="1"/>
            </p:cNvSpPr>
            <p:nvPr/>
          </p:nvSpPr>
          <p:spPr bwMode="auto">
            <a:xfrm>
              <a:off x="2784274" y="3238654"/>
              <a:ext cx="148388" cy="321516"/>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Tx/>
                <a:buNone/>
              </a:pP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0" name="矩形 29"/>
          <p:cNvSpPr/>
          <p:nvPr/>
        </p:nvSpPr>
        <p:spPr>
          <a:xfrm>
            <a:off x="0" y="0"/>
            <a:ext cx="12192000" cy="6857999"/>
          </a:xfrm>
          <a:prstGeom prst="rect">
            <a:avLst/>
          </a:prstGeom>
          <a:solidFill>
            <a:schemeClr val="accent2">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a:grpSpLocks/>
          </p:cNvGrpSpPr>
          <p:nvPr/>
        </p:nvGrpSpPr>
        <p:grpSpPr bwMode="auto">
          <a:xfrm>
            <a:off x="5622925" y="1479550"/>
            <a:ext cx="6324600" cy="814190"/>
            <a:chOff x="5623560" y="1479512"/>
            <a:chExt cx="6324600" cy="813734"/>
          </a:xfrm>
        </p:grpSpPr>
        <p:grpSp>
          <p:nvGrpSpPr>
            <p:cNvPr id="18452" name="组合 17"/>
            <p:cNvGrpSpPr>
              <a:grpSpLocks/>
            </p:cNvGrpSpPr>
            <p:nvPr/>
          </p:nvGrpSpPr>
          <p:grpSpPr bwMode="auto">
            <a:xfrm>
              <a:off x="5623560" y="1479512"/>
              <a:ext cx="6324600" cy="813734"/>
              <a:chOff x="5623560" y="1479512"/>
              <a:chExt cx="6324600" cy="813734"/>
            </a:xfrm>
          </p:grpSpPr>
          <p:sp>
            <p:nvSpPr>
              <p:cNvPr id="15" name="矩形 14"/>
              <p:cNvSpPr/>
              <p:nvPr/>
            </p:nvSpPr>
            <p:spPr>
              <a:xfrm>
                <a:off x="5623560" y="1479512"/>
                <a:ext cx="6324600" cy="43473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16"/>
              <p:cNvSpPr/>
              <p:nvPr/>
            </p:nvSpPr>
            <p:spPr>
              <a:xfrm>
                <a:off x="5791835" y="1985641"/>
                <a:ext cx="6156325" cy="307605"/>
              </a:xfrm>
              <a:prstGeom prst="rect">
                <a:avLst/>
              </a:prstGeom>
            </p:spPr>
            <p:txBody>
              <a:bodyPr>
                <a:spAutoFit/>
              </a:bodyPr>
              <a:lstStyle/>
              <a:p>
                <a:pPr eaLnBrk="1" fontAlgn="auto" hangingPunct="1">
                  <a:spcBef>
                    <a:spcPts val="0"/>
                  </a:spcBef>
                  <a:spcAft>
                    <a:spcPts val="0"/>
                  </a:spcAft>
                  <a:defRPr/>
                </a:pP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8453" name="文本框 15"/>
            <p:cNvSpPr txBox="1">
              <a:spLocks noChangeArrowheads="1"/>
            </p:cNvSpPr>
            <p:nvPr/>
          </p:nvSpPr>
          <p:spPr bwMode="auto">
            <a:xfrm>
              <a:off x="5897880" y="1512293"/>
              <a:ext cx="1338828" cy="369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eaLnBrk="1" hangingPunct="1">
                <a:lnSpc>
                  <a:spcPct val="100000"/>
                </a:lnSpc>
                <a:spcBef>
                  <a:spcPct val="0"/>
                </a:spcBef>
                <a:buFontTx/>
                <a:buNone/>
              </a:pPr>
              <a:r>
                <a:rPr lang="zh-CN" altLang="en-US" sz="1800" b="1" dirty="0">
                  <a:latin typeface="楷体" pitchFamily="49" charset="-122"/>
                  <a:ea typeface="楷体" pitchFamily="49" charset="-122"/>
                  <a:sym typeface="微软雅黑" panose="020B0503020204020204" pitchFamily="34" charset="-122"/>
                </a:rPr>
                <a:t>禁毒志愿者</a:t>
              </a:r>
            </a:p>
          </p:txBody>
        </p:sp>
      </p:grpSp>
      <p:grpSp>
        <p:nvGrpSpPr>
          <p:cNvPr id="20" name="组合 19"/>
          <p:cNvGrpSpPr>
            <a:grpSpLocks/>
          </p:cNvGrpSpPr>
          <p:nvPr/>
        </p:nvGrpSpPr>
        <p:grpSpPr bwMode="auto">
          <a:xfrm>
            <a:off x="5622925" y="2875508"/>
            <a:ext cx="6324600" cy="1152743"/>
            <a:chOff x="5623560" y="1479512"/>
            <a:chExt cx="6324600" cy="1153257"/>
          </a:xfrm>
        </p:grpSpPr>
        <p:grpSp>
          <p:nvGrpSpPr>
            <p:cNvPr id="18448" name="组合 20"/>
            <p:cNvGrpSpPr>
              <a:grpSpLocks/>
            </p:cNvGrpSpPr>
            <p:nvPr/>
          </p:nvGrpSpPr>
          <p:grpSpPr bwMode="auto">
            <a:xfrm>
              <a:off x="5623560" y="1479512"/>
              <a:ext cx="6324600" cy="1153257"/>
              <a:chOff x="5623560" y="1479512"/>
              <a:chExt cx="6324600" cy="1153257"/>
            </a:xfrm>
          </p:grpSpPr>
          <p:sp>
            <p:nvSpPr>
              <p:cNvPr id="23" name="矩形 22"/>
              <p:cNvSpPr/>
              <p:nvPr/>
            </p:nvSpPr>
            <p:spPr>
              <a:xfrm>
                <a:off x="5623560" y="1479512"/>
                <a:ext cx="6324600" cy="43516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5791835" y="1986150"/>
                <a:ext cx="6156325" cy="646619"/>
              </a:xfrm>
              <a:prstGeom prst="rect">
                <a:avLst/>
              </a:prstGeom>
            </p:spPr>
            <p:txBody>
              <a:bodyPr>
                <a:spAutoFit/>
              </a:bodyPr>
              <a:lstStyle/>
              <a:p>
                <a:pPr eaLnBrk="1" fontAlgn="auto" hangingPunct="1">
                  <a:spcBef>
                    <a:spcPts val="0"/>
                  </a:spcBef>
                  <a:spcAft>
                    <a:spcPts val="0"/>
                  </a:spcAft>
                  <a:defRPr/>
                </a:pPr>
                <a:r>
                  <a:rPr lang="zh-CN" altLang="en-US" dirty="0">
                    <a:latin typeface="楷体" pitchFamily="49" charset="-122"/>
                    <a:ea typeface="楷体" pitchFamily="49" charset="-122"/>
                    <a:sym typeface="微软雅黑" panose="020B0503020204020204" pitchFamily="34" charset="-122"/>
                  </a:rPr>
                  <a:t>毒品宣传教育的途径主要有：家庭和学校、通过基层组织和单位、各专门机关进行教育、新闻媒介进行教育。</a:t>
                </a:r>
              </a:p>
            </p:txBody>
          </p:sp>
        </p:grpSp>
        <p:sp>
          <p:nvSpPr>
            <p:cNvPr id="18449" name="文本框 21"/>
            <p:cNvSpPr txBox="1">
              <a:spLocks noChangeArrowheads="1"/>
            </p:cNvSpPr>
            <p:nvPr/>
          </p:nvSpPr>
          <p:spPr bwMode="auto">
            <a:xfrm>
              <a:off x="5897880" y="1512293"/>
              <a:ext cx="1579278" cy="3694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eaLnBrk="1" hangingPunct="1">
                <a:lnSpc>
                  <a:spcPct val="100000"/>
                </a:lnSpc>
                <a:spcBef>
                  <a:spcPct val="0"/>
                </a:spcBef>
                <a:buFontTx/>
                <a:buNone/>
              </a:pPr>
              <a:r>
                <a:rPr lang="zh-CN" altLang="en-US" sz="1800" b="1" dirty="0" smtClean="0">
                  <a:latin typeface="楷体" pitchFamily="49" charset="-122"/>
                  <a:ea typeface="楷体" pitchFamily="49" charset="-122"/>
                  <a:sym typeface="微软雅黑" panose="020B0503020204020204" pitchFamily="34" charset="-122"/>
                </a:rPr>
                <a:t>禁毒宣传活动</a:t>
              </a:r>
              <a:endParaRPr lang="zh-CN" altLang="en-US" sz="1800" b="1" dirty="0">
                <a:latin typeface="楷体" pitchFamily="49" charset="-122"/>
                <a:ea typeface="楷体" pitchFamily="49" charset="-122"/>
                <a:sym typeface="微软雅黑" panose="020B0503020204020204" pitchFamily="34" charset="-122"/>
              </a:endParaRPr>
            </a:p>
          </p:txBody>
        </p:sp>
      </p:grpSp>
      <p:grpSp>
        <p:nvGrpSpPr>
          <p:cNvPr id="25" name="组合 24"/>
          <p:cNvGrpSpPr>
            <a:grpSpLocks/>
          </p:cNvGrpSpPr>
          <p:nvPr/>
        </p:nvGrpSpPr>
        <p:grpSpPr bwMode="auto">
          <a:xfrm>
            <a:off x="5522854" y="4330162"/>
            <a:ext cx="6324600" cy="1429742"/>
            <a:chOff x="5623560" y="1479512"/>
            <a:chExt cx="6324600" cy="1428942"/>
          </a:xfrm>
        </p:grpSpPr>
        <p:grpSp>
          <p:nvGrpSpPr>
            <p:cNvPr id="18444" name="组合 25"/>
            <p:cNvGrpSpPr>
              <a:grpSpLocks/>
            </p:cNvGrpSpPr>
            <p:nvPr/>
          </p:nvGrpSpPr>
          <p:grpSpPr bwMode="auto">
            <a:xfrm>
              <a:off x="5623560" y="1479512"/>
              <a:ext cx="6324600" cy="1428942"/>
              <a:chOff x="5623560" y="1479512"/>
              <a:chExt cx="6324600" cy="1428942"/>
            </a:xfrm>
          </p:grpSpPr>
          <p:sp>
            <p:nvSpPr>
              <p:cNvPr id="28" name="矩形 27"/>
              <p:cNvSpPr/>
              <p:nvPr/>
            </p:nvSpPr>
            <p:spPr>
              <a:xfrm>
                <a:off x="5623560" y="1479512"/>
                <a:ext cx="6324600" cy="43473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28"/>
              <p:cNvSpPr/>
              <p:nvPr/>
            </p:nvSpPr>
            <p:spPr>
              <a:xfrm>
                <a:off x="5791835" y="1985641"/>
                <a:ext cx="6156325" cy="922813"/>
              </a:xfrm>
              <a:prstGeom prst="rect">
                <a:avLst/>
              </a:prstGeom>
            </p:spPr>
            <p:txBody>
              <a:bodyPr>
                <a:spAutoFit/>
              </a:bodyPr>
              <a:lstStyle/>
              <a:p>
                <a:pPr eaLnBrk="1" fontAlgn="auto" hangingPunct="1">
                  <a:spcBef>
                    <a:spcPts val="0"/>
                  </a:spcBef>
                  <a:spcAft>
                    <a:spcPts val="0"/>
                  </a:spcAft>
                  <a:defRPr/>
                </a:pPr>
                <a:r>
                  <a:rPr lang="zh-CN" altLang="en-US" dirty="0">
                    <a:latin typeface="楷体" pitchFamily="49" charset="-122"/>
                    <a:ea typeface="楷体" pitchFamily="49" charset="-122"/>
                    <a:sym typeface="微软雅黑" panose="020B0503020204020204" pitchFamily="34" charset="-122"/>
                  </a:rPr>
                  <a:t>每个公民在发现毒品违法犯罪行为后，都</a:t>
                </a:r>
                <a:r>
                  <a:rPr lang="zh-CN" altLang="en-US" dirty="0" smtClean="0">
                    <a:latin typeface="楷体" pitchFamily="49" charset="-122"/>
                    <a:ea typeface="楷体" pitchFamily="49" charset="-122"/>
                    <a:sym typeface="微软雅黑" panose="020B0503020204020204" pitchFamily="34" charset="-122"/>
                  </a:rPr>
                  <a:t>应在确保自己人身安全的情况下，及时</a:t>
                </a:r>
                <a:r>
                  <a:rPr lang="zh-CN" altLang="en-US" dirty="0">
                    <a:latin typeface="楷体" pitchFamily="49" charset="-122"/>
                    <a:ea typeface="楷体" pitchFamily="49" charset="-122"/>
                    <a:sym typeface="微软雅黑" panose="020B0503020204020204" pitchFamily="34" charset="-122"/>
                  </a:rPr>
                  <a:t>向公安机关举报，积极投身于禁毒战争，勇于同毒品违法犯罪作坚决的斗争</a:t>
                </a:r>
                <a:r>
                  <a:rPr lang="zh-CN" altLang="en-US" dirty="0" smtClean="0">
                    <a:latin typeface="楷体" pitchFamily="49" charset="-122"/>
                    <a:ea typeface="楷体" pitchFamily="49" charset="-122"/>
                    <a:sym typeface="微软雅黑" panose="020B0503020204020204" pitchFamily="34" charset="-122"/>
                  </a:rPr>
                  <a:t>。</a:t>
                </a:r>
                <a:endParaRPr lang="zh-CN" altLang="en-US" dirty="0">
                  <a:latin typeface="楷体" pitchFamily="49" charset="-122"/>
                  <a:ea typeface="楷体" pitchFamily="49" charset="-122"/>
                  <a:sym typeface="微软雅黑" panose="020B0503020204020204" pitchFamily="34" charset="-122"/>
                </a:endParaRPr>
              </a:p>
            </p:txBody>
          </p:sp>
        </p:grpSp>
        <p:sp>
          <p:nvSpPr>
            <p:cNvPr id="18445" name="文本框 26"/>
            <p:cNvSpPr txBox="1">
              <a:spLocks noChangeArrowheads="1"/>
            </p:cNvSpPr>
            <p:nvPr/>
          </p:nvSpPr>
          <p:spPr bwMode="auto">
            <a:xfrm>
              <a:off x="5897880" y="1512293"/>
              <a:ext cx="2492990" cy="369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eaLnBrk="1" hangingPunct="1">
                <a:lnSpc>
                  <a:spcPct val="100000"/>
                </a:lnSpc>
                <a:spcBef>
                  <a:spcPct val="0"/>
                </a:spcBef>
                <a:buFontTx/>
                <a:buNone/>
              </a:pPr>
              <a:r>
                <a:rPr lang="zh-CN" altLang="en-US" sz="1800" b="1" dirty="0">
                  <a:latin typeface="楷体" pitchFamily="49" charset="-122"/>
                  <a:ea typeface="楷体" pitchFamily="49" charset="-122"/>
                  <a:sym typeface="微软雅黑" panose="020B0503020204020204" pitchFamily="34" charset="-122"/>
                </a:rPr>
                <a:t>勇于</a:t>
              </a:r>
              <a:r>
                <a:rPr lang="zh-CN" altLang="en-US" sz="1800" b="1" dirty="0" smtClean="0">
                  <a:latin typeface="楷体" pitchFamily="49" charset="-122"/>
                  <a:ea typeface="楷体" pitchFamily="49" charset="-122"/>
                  <a:sym typeface="微软雅黑" panose="020B0503020204020204" pitchFamily="34" charset="-122"/>
                </a:rPr>
                <a:t>同毒品犯罪做斗争</a:t>
              </a:r>
              <a:endParaRPr lang="zh-CN" altLang="en-US" sz="1800" b="1" dirty="0">
                <a:latin typeface="楷体" pitchFamily="49" charset="-122"/>
                <a:ea typeface="楷体" pitchFamily="49" charset="-122"/>
                <a:sym typeface="微软雅黑" panose="020B0503020204020204" pitchFamily="34" charset="-122"/>
              </a:endParaRPr>
            </a:p>
          </p:txBody>
        </p:sp>
      </p:grpSp>
      <p:sp>
        <p:nvSpPr>
          <p:cNvPr id="18441" name="文本框 29"/>
          <p:cNvSpPr txBox="1">
            <a:spLocks noChangeArrowheads="1"/>
          </p:cNvSpPr>
          <p:nvPr/>
        </p:nvSpPr>
        <p:spPr bwMode="auto">
          <a:xfrm>
            <a:off x="5505342" y="1203505"/>
            <a:ext cx="514885" cy="7694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Tx/>
              <a:buNone/>
            </a:pPr>
            <a:r>
              <a:rPr lang="en-US" altLang="zh-CN" sz="4400" dirty="0">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4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42" name="文本框 30"/>
          <p:cNvSpPr txBox="1">
            <a:spLocks noChangeArrowheads="1"/>
          </p:cNvSpPr>
          <p:nvPr/>
        </p:nvSpPr>
        <p:spPr bwMode="auto">
          <a:xfrm>
            <a:off x="5522854" y="2435328"/>
            <a:ext cx="514885" cy="7694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Tx/>
              <a:buNone/>
            </a:pPr>
            <a:r>
              <a:rPr lang="en-US" altLang="zh-CN" sz="4400" dirty="0">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4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43" name="文本框 37"/>
          <p:cNvSpPr txBox="1">
            <a:spLocks noChangeArrowheads="1"/>
          </p:cNvSpPr>
          <p:nvPr/>
        </p:nvSpPr>
        <p:spPr bwMode="auto">
          <a:xfrm>
            <a:off x="5505341" y="3950626"/>
            <a:ext cx="514885" cy="7694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Tx/>
              <a:buNone/>
            </a:pPr>
            <a:r>
              <a:rPr lang="en-US" altLang="zh-CN" sz="4400" dirty="0">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4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2"/>
          <p:cNvSpPr txBox="1"/>
          <p:nvPr/>
        </p:nvSpPr>
        <p:spPr>
          <a:xfrm>
            <a:off x="3200400" y="543422"/>
            <a:ext cx="6431280" cy="769441"/>
          </a:xfrm>
          <a:prstGeom prst="rect">
            <a:avLst/>
          </a:prstGeom>
          <a:solidFill>
            <a:schemeClr val="accent2">
              <a:lumMod val="20000"/>
              <a:lumOff val="80000"/>
            </a:schemeClr>
          </a:solidFill>
        </p:spPr>
        <p:txBody>
          <a:bodyPr wrap="square" rtlCol="0">
            <a:spAutoFit/>
          </a:bodyPr>
          <a:lstStyle/>
          <a:p>
            <a:pPr eaLnBrk="1" fontAlgn="auto" hangingPunct="1">
              <a:spcBef>
                <a:spcPts val="0"/>
              </a:spcBef>
              <a:spcAft>
                <a:spcPts val="0"/>
              </a:spcAft>
              <a:defRPr/>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参与禁毒工作的途径</a:t>
            </a:r>
          </a:p>
        </p:txBody>
      </p:sp>
      <p:sp>
        <p:nvSpPr>
          <p:cNvPr id="4" name="矩形 3"/>
          <p:cNvSpPr/>
          <p:nvPr/>
        </p:nvSpPr>
        <p:spPr>
          <a:xfrm>
            <a:off x="5897245" y="1881681"/>
            <a:ext cx="5698062" cy="1200329"/>
          </a:xfrm>
          <a:prstGeom prst="rect">
            <a:avLst/>
          </a:prstGeom>
        </p:spPr>
        <p:txBody>
          <a:bodyPr wrap="square">
            <a:spAutoFit/>
          </a:bodyPr>
          <a:lstStyle/>
          <a:p>
            <a:r>
              <a:rPr lang="en-US" altLang="zh-CN" dirty="0">
                <a:latin typeface="楷体" pitchFamily="49" charset="-122"/>
                <a:ea typeface="楷体" pitchFamily="49" charset="-122"/>
              </a:rPr>
              <a:t>1</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履</a:t>
            </a:r>
            <a:r>
              <a:rPr lang="zh-CN" altLang="en-US" dirty="0">
                <a:latin typeface="楷体" pitchFamily="49" charset="-122"/>
                <a:ea typeface="楷体" pitchFamily="49" charset="-122"/>
              </a:rPr>
              <a:t>行禁毒志愿者服务承诺</a:t>
            </a:r>
            <a:br>
              <a:rPr lang="zh-CN" altLang="en-US" dirty="0">
                <a:latin typeface="楷体" pitchFamily="49" charset="-122"/>
                <a:ea typeface="楷体" pitchFamily="49" charset="-122"/>
              </a:rPr>
            </a:br>
            <a:r>
              <a:rPr lang="en-US" altLang="zh-CN" dirty="0">
                <a:latin typeface="楷体" pitchFamily="49" charset="-122"/>
                <a:ea typeface="楷体" pitchFamily="49" charset="-122"/>
              </a:rPr>
              <a:t>2</a:t>
            </a:r>
            <a:r>
              <a:rPr lang="zh-CN" altLang="en-US" dirty="0">
                <a:latin typeface="楷体" pitchFamily="49" charset="-122"/>
                <a:ea typeface="楷体" pitchFamily="49" charset="-122"/>
              </a:rPr>
              <a:t>）</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自</a:t>
            </a:r>
            <a:r>
              <a:rPr lang="zh-CN" altLang="en-US" dirty="0">
                <a:latin typeface="楷体" pitchFamily="49" charset="-122"/>
                <a:ea typeface="楷体" pitchFamily="49" charset="-122"/>
              </a:rPr>
              <a:t>身远离毒品</a:t>
            </a:r>
            <a:br>
              <a:rPr lang="zh-CN" altLang="en-US" dirty="0">
                <a:latin typeface="楷体" pitchFamily="49" charset="-122"/>
                <a:ea typeface="楷体" pitchFamily="49" charset="-122"/>
              </a:rPr>
            </a:br>
            <a:r>
              <a:rPr lang="en-US" altLang="zh-CN" dirty="0">
                <a:latin typeface="楷体" pitchFamily="49" charset="-122"/>
                <a:ea typeface="楷体" pitchFamily="49" charset="-122"/>
              </a:rPr>
              <a:t>3</a:t>
            </a:r>
            <a:r>
              <a:rPr lang="zh-CN" altLang="en-US" dirty="0">
                <a:latin typeface="楷体" pitchFamily="49" charset="-122"/>
                <a:ea typeface="楷体" pitchFamily="49" charset="-122"/>
              </a:rPr>
              <a:t>）</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每</a:t>
            </a:r>
            <a:r>
              <a:rPr lang="zh-CN" altLang="en-US" dirty="0">
                <a:latin typeface="楷体" pitchFamily="49" charset="-122"/>
                <a:ea typeface="楷体" pitchFamily="49" charset="-122"/>
              </a:rPr>
              <a:t>年参加不少于</a:t>
            </a:r>
            <a:r>
              <a:rPr lang="en-US" altLang="zh-CN" dirty="0">
                <a:latin typeface="楷体" pitchFamily="49" charset="-122"/>
                <a:ea typeface="楷体" pitchFamily="49" charset="-122"/>
              </a:rPr>
              <a:t>48</a:t>
            </a:r>
            <a:r>
              <a:rPr lang="zh-CN" altLang="en-US" dirty="0">
                <a:latin typeface="楷体" pitchFamily="49" charset="-122"/>
                <a:ea typeface="楷体" pitchFamily="49" charset="-122"/>
              </a:rPr>
              <a:t>小时禁毒志愿服务活动</a:t>
            </a:r>
            <a:br>
              <a:rPr lang="zh-CN" altLang="en-US" dirty="0">
                <a:latin typeface="楷体" pitchFamily="49" charset="-122"/>
                <a:ea typeface="楷体" pitchFamily="49" charset="-122"/>
              </a:rPr>
            </a:br>
            <a:endParaRPr lang="zh-CN" altLang="en-US" dirty="0">
              <a:latin typeface="楷体" pitchFamily="49" charset="-122"/>
              <a:ea typeface="楷体"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childTnLst>
                          </p:cTn>
                        </p:par>
                        <p:par>
                          <p:cTn id="13" fill="hold" nodeType="afterGroup">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par>
                          <p:cTn id="19" fill="hold" nodeType="afterGroup">
                            <p:stCondLst>
                              <p:cond delay="1500"/>
                            </p:stCondLst>
                            <p:childTnLst>
                              <p:par>
                                <p:cTn id="20" presetID="22" presetClass="entr" presetSubtype="8"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par>
                                <p:cTn id="23" presetID="2" presetClass="entr" presetSubtype="4"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2" presetClass="entr" presetSubtype="8" fill="hold" nodeType="withEffect">
                                  <p:stCondLst>
                                    <p:cond delay="20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par>
                                <p:cTn id="30" presetID="22" presetClass="entr" presetSubtype="8" fill="hold" nodeType="withEffect">
                                  <p:stCondLst>
                                    <p:cond delay="400"/>
                                  </p:stCondLst>
                                  <p:childTnLst>
                                    <p:set>
                                      <p:cBhvr>
                                        <p:cTn id="31" dur="1" fill="hold">
                                          <p:stCondLst>
                                            <p:cond delay="0"/>
                                          </p:stCondLst>
                                        </p:cTn>
                                        <p:tgtEl>
                                          <p:spTgt spid="25"/>
                                        </p:tgtEl>
                                        <p:attrNameLst>
                                          <p:attrName>style.visibility</p:attrName>
                                        </p:attrNameLst>
                                      </p:cBhvr>
                                      <p:to>
                                        <p:strVal val="visible"/>
                                      </p:to>
                                    </p:set>
                                    <p:animEffect transition="in" filter="wipe(left)">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00400" y="543422"/>
            <a:ext cx="6431280" cy="769441"/>
          </a:xfrm>
          <a:prstGeom prst="rect">
            <a:avLst/>
          </a:prstGeom>
          <a:solidFill>
            <a:schemeClr val="accent2">
              <a:lumMod val="20000"/>
              <a:lumOff val="80000"/>
            </a:schemeClr>
          </a:solidFill>
        </p:spPr>
        <p:txBody>
          <a:bodyPr wrap="square" rtlCol="0">
            <a:spAutoFit/>
          </a:bodyPr>
          <a:lstStyle/>
          <a:p>
            <a:pPr eaLnBrk="1" fontAlgn="auto" hangingPunct="1">
              <a:spcBef>
                <a:spcPts val="0"/>
              </a:spcBef>
              <a:spcAft>
                <a:spcPts val="0"/>
              </a:spcAft>
              <a:defRPr/>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参与禁毒工作的途径</a:t>
            </a:r>
          </a:p>
        </p:txBody>
      </p:sp>
      <p:sp>
        <p:nvSpPr>
          <p:cNvPr id="3" name="TextBox 2"/>
          <p:cNvSpPr txBox="1"/>
          <p:nvPr/>
        </p:nvSpPr>
        <p:spPr>
          <a:xfrm>
            <a:off x="944880" y="1645920"/>
            <a:ext cx="5852160" cy="523220"/>
          </a:xfrm>
          <a:prstGeom prst="rect">
            <a:avLst/>
          </a:prstGeom>
          <a:noFill/>
        </p:spPr>
        <p:txBody>
          <a:bodyPr wrap="square" rtlCol="0">
            <a:spAutoFit/>
          </a:bodyPr>
          <a:lstStyle/>
          <a:p>
            <a:r>
              <a:rPr lang="zh-CN" altLang="en-US" sz="2800" dirty="0" smtClean="0">
                <a:latin typeface="楷体" pitchFamily="49" charset="-122"/>
                <a:ea typeface="楷体" pitchFamily="49" charset="-122"/>
              </a:rPr>
              <a:t>补充：申请社区禁毒自愿者的流程</a:t>
            </a:r>
            <a:endParaRPr lang="zh-CN" altLang="en-US" sz="2800" dirty="0">
              <a:latin typeface="楷体" pitchFamily="49" charset="-122"/>
              <a:ea typeface="楷体" pitchFamily="49" charset="-122"/>
            </a:endParaRPr>
          </a:p>
        </p:txBody>
      </p:sp>
      <p:graphicFrame>
        <p:nvGraphicFramePr>
          <p:cNvPr id="4" name="图示 3"/>
          <p:cNvGraphicFramePr/>
          <p:nvPr>
            <p:extLst>
              <p:ext uri="{D42A27DB-BD31-4B8C-83A1-F6EECF244321}">
                <p14:modId xmlns="" xmlns:p14="http://schemas.microsoft.com/office/powerpoint/2010/main" val="2692221979"/>
              </p:ext>
            </p:extLst>
          </p:nvPr>
        </p:nvGraphicFramePr>
        <p:xfrm>
          <a:off x="1356360" y="1907530"/>
          <a:ext cx="9321800" cy="41402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869695182"/>
      </p:ext>
    </p:extLst>
  </p:cSld>
  <p:clrMapOvr>
    <a:masterClrMapping/>
  </p:clrMapOvr>
  <mc:AlternateContent xmlns:mc="http://schemas.openxmlformats.org/markup-compatibility/2006">
    <mc:Choice xmlns=""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9" fill="hold" grpId="0" nodeType="afterEffect">
                                  <p:stCondLst>
                                    <p:cond delay="0"/>
                                  </p:stCondLst>
                                  <p:childTnLst>
                                    <p:set>
                                      <p:cBhvr>
                                        <p:cTn id="15" dur="1" fill="hold">
                                          <p:stCondLst>
                                            <p:cond delay="0"/>
                                          </p:stCondLst>
                                        </p:cTn>
                                        <p:tgtEl>
                                          <p:spTgt spid="4">
                                            <p:graphicEl>
                                              <a:dgm id="{1CEC3EB1-03FE-4339-A75F-9C3B92F04048}"/>
                                            </p:graphicEl>
                                          </p:spTgt>
                                        </p:tgtEl>
                                        <p:attrNameLst>
                                          <p:attrName>style.visibility</p:attrName>
                                        </p:attrNameLst>
                                      </p:cBhvr>
                                      <p:to>
                                        <p:strVal val="visible"/>
                                      </p:to>
                                    </p:set>
                                    <p:anim calcmode="lin" valueType="num">
                                      <p:cBhvr additive="base">
                                        <p:cTn id="16" dur="1000" fill="hold"/>
                                        <p:tgtEl>
                                          <p:spTgt spid="4">
                                            <p:graphicEl>
                                              <a:dgm id="{1CEC3EB1-03FE-4339-A75F-9C3B92F04048}"/>
                                            </p:graphicEl>
                                          </p:spTgt>
                                        </p:tgtEl>
                                        <p:attrNameLst>
                                          <p:attrName>ppt_x</p:attrName>
                                        </p:attrNameLst>
                                      </p:cBhvr>
                                      <p:tavLst>
                                        <p:tav tm="0">
                                          <p:val>
                                            <p:strVal val="0-#ppt_w/2"/>
                                          </p:val>
                                        </p:tav>
                                        <p:tav tm="100000">
                                          <p:val>
                                            <p:strVal val="#ppt_x"/>
                                          </p:val>
                                        </p:tav>
                                      </p:tavLst>
                                    </p:anim>
                                    <p:anim calcmode="lin" valueType="num">
                                      <p:cBhvr additive="base">
                                        <p:cTn id="17" dur="1000" fill="hold"/>
                                        <p:tgtEl>
                                          <p:spTgt spid="4">
                                            <p:graphicEl>
                                              <a:dgm id="{1CEC3EB1-03FE-4339-A75F-9C3B92F04048}"/>
                                            </p:graphicEl>
                                          </p:spTgt>
                                        </p:tgtEl>
                                        <p:attrNameLst>
                                          <p:attrName>ppt_y</p:attrName>
                                        </p:attrNameLst>
                                      </p:cBhvr>
                                      <p:tavLst>
                                        <p:tav tm="0">
                                          <p:val>
                                            <p:strVal val="0-#ppt_h/2"/>
                                          </p:val>
                                        </p:tav>
                                        <p:tav tm="100000">
                                          <p:val>
                                            <p:strVal val="#ppt_y"/>
                                          </p:val>
                                        </p:tav>
                                      </p:tavLst>
                                    </p:anim>
                                  </p:childTnLst>
                                </p:cTn>
                              </p:par>
                              <p:par>
                                <p:cTn id="18" presetID="2" presetClass="entr" presetSubtype="9" fill="hold" grpId="0" nodeType="withEffect">
                                  <p:stCondLst>
                                    <p:cond delay="0"/>
                                  </p:stCondLst>
                                  <p:childTnLst>
                                    <p:set>
                                      <p:cBhvr>
                                        <p:cTn id="19" dur="1" fill="hold">
                                          <p:stCondLst>
                                            <p:cond delay="0"/>
                                          </p:stCondLst>
                                        </p:cTn>
                                        <p:tgtEl>
                                          <p:spTgt spid="4">
                                            <p:graphicEl>
                                              <a:dgm id="{DF5BD159-81CD-488A-82F9-41A4B8D9FCF5}"/>
                                            </p:graphicEl>
                                          </p:spTgt>
                                        </p:tgtEl>
                                        <p:attrNameLst>
                                          <p:attrName>style.visibility</p:attrName>
                                        </p:attrNameLst>
                                      </p:cBhvr>
                                      <p:to>
                                        <p:strVal val="visible"/>
                                      </p:to>
                                    </p:set>
                                    <p:anim calcmode="lin" valueType="num">
                                      <p:cBhvr additive="base">
                                        <p:cTn id="20" dur="1000" fill="hold"/>
                                        <p:tgtEl>
                                          <p:spTgt spid="4">
                                            <p:graphicEl>
                                              <a:dgm id="{DF5BD159-81CD-488A-82F9-41A4B8D9FCF5}"/>
                                            </p:graphicEl>
                                          </p:spTgt>
                                        </p:tgtEl>
                                        <p:attrNameLst>
                                          <p:attrName>ppt_x</p:attrName>
                                        </p:attrNameLst>
                                      </p:cBhvr>
                                      <p:tavLst>
                                        <p:tav tm="0">
                                          <p:val>
                                            <p:strVal val="0-#ppt_w/2"/>
                                          </p:val>
                                        </p:tav>
                                        <p:tav tm="100000">
                                          <p:val>
                                            <p:strVal val="#ppt_x"/>
                                          </p:val>
                                        </p:tav>
                                      </p:tavLst>
                                    </p:anim>
                                    <p:anim calcmode="lin" valueType="num">
                                      <p:cBhvr additive="base">
                                        <p:cTn id="21" dur="1000" fill="hold"/>
                                        <p:tgtEl>
                                          <p:spTgt spid="4">
                                            <p:graphicEl>
                                              <a:dgm id="{DF5BD159-81CD-488A-82F9-41A4B8D9FCF5}"/>
                                            </p:graphicEl>
                                          </p:spTgt>
                                        </p:tgtEl>
                                        <p:attrNameLst>
                                          <p:attrName>ppt_y</p:attrName>
                                        </p:attrNameLst>
                                      </p:cBhvr>
                                      <p:tavLst>
                                        <p:tav tm="0">
                                          <p:val>
                                            <p:strVal val="0-#ppt_h/2"/>
                                          </p:val>
                                        </p:tav>
                                        <p:tav tm="100000">
                                          <p:val>
                                            <p:strVal val="#ppt_y"/>
                                          </p:val>
                                        </p:tav>
                                      </p:tavLst>
                                    </p:anim>
                                  </p:childTnLst>
                                </p:cTn>
                              </p:par>
                              <p:par>
                                <p:cTn id="22" presetID="2" presetClass="entr" presetSubtype="9" fill="hold" grpId="0" nodeType="withEffect">
                                  <p:stCondLst>
                                    <p:cond delay="0"/>
                                  </p:stCondLst>
                                  <p:childTnLst>
                                    <p:set>
                                      <p:cBhvr>
                                        <p:cTn id="23" dur="1" fill="hold">
                                          <p:stCondLst>
                                            <p:cond delay="0"/>
                                          </p:stCondLst>
                                        </p:cTn>
                                        <p:tgtEl>
                                          <p:spTgt spid="4">
                                            <p:graphicEl>
                                              <a:dgm id="{5268EE67-5695-4077-828B-7713DC8B051E}"/>
                                            </p:graphicEl>
                                          </p:spTgt>
                                        </p:tgtEl>
                                        <p:attrNameLst>
                                          <p:attrName>style.visibility</p:attrName>
                                        </p:attrNameLst>
                                      </p:cBhvr>
                                      <p:to>
                                        <p:strVal val="visible"/>
                                      </p:to>
                                    </p:set>
                                    <p:anim calcmode="lin" valueType="num">
                                      <p:cBhvr additive="base">
                                        <p:cTn id="24" dur="1000" fill="hold"/>
                                        <p:tgtEl>
                                          <p:spTgt spid="4">
                                            <p:graphicEl>
                                              <a:dgm id="{5268EE67-5695-4077-828B-7713DC8B051E}"/>
                                            </p:graphicEl>
                                          </p:spTgt>
                                        </p:tgtEl>
                                        <p:attrNameLst>
                                          <p:attrName>ppt_x</p:attrName>
                                        </p:attrNameLst>
                                      </p:cBhvr>
                                      <p:tavLst>
                                        <p:tav tm="0">
                                          <p:val>
                                            <p:strVal val="0-#ppt_w/2"/>
                                          </p:val>
                                        </p:tav>
                                        <p:tav tm="100000">
                                          <p:val>
                                            <p:strVal val="#ppt_x"/>
                                          </p:val>
                                        </p:tav>
                                      </p:tavLst>
                                    </p:anim>
                                    <p:anim calcmode="lin" valueType="num">
                                      <p:cBhvr additive="base">
                                        <p:cTn id="25" dur="1000" fill="hold"/>
                                        <p:tgtEl>
                                          <p:spTgt spid="4">
                                            <p:graphicEl>
                                              <a:dgm id="{5268EE67-5695-4077-828B-7713DC8B051E}"/>
                                            </p:graphicEl>
                                          </p:spTgt>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stCondLst>
                                    <p:cond delay="0"/>
                                  </p:stCondLst>
                                  <p:childTnLst>
                                    <p:set>
                                      <p:cBhvr>
                                        <p:cTn id="27" dur="1" fill="hold">
                                          <p:stCondLst>
                                            <p:cond delay="0"/>
                                          </p:stCondLst>
                                        </p:cTn>
                                        <p:tgtEl>
                                          <p:spTgt spid="4">
                                            <p:graphicEl>
                                              <a:dgm id="{378B7229-C1BA-43A6-8729-0EA1AAAA4907}"/>
                                            </p:graphicEl>
                                          </p:spTgt>
                                        </p:tgtEl>
                                        <p:attrNameLst>
                                          <p:attrName>style.visibility</p:attrName>
                                        </p:attrNameLst>
                                      </p:cBhvr>
                                      <p:to>
                                        <p:strVal val="visible"/>
                                      </p:to>
                                    </p:set>
                                    <p:anim calcmode="lin" valueType="num">
                                      <p:cBhvr additive="base">
                                        <p:cTn id="28" dur="1000" fill="hold"/>
                                        <p:tgtEl>
                                          <p:spTgt spid="4">
                                            <p:graphicEl>
                                              <a:dgm id="{378B7229-C1BA-43A6-8729-0EA1AAAA4907}"/>
                                            </p:graphicEl>
                                          </p:spTgt>
                                        </p:tgtEl>
                                        <p:attrNameLst>
                                          <p:attrName>ppt_x</p:attrName>
                                        </p:attrNameLst>
                                      </p:cBhvr>
                                      <p:tavLst>
                                        <p:tav tm="0">
                                          <p:val>
                                            <p:strVal val="0-#ppt_w/2"/>
                                          </p:val>
                                        </p:tav>
                                        <p:tav tm="100000">
                                          <p:val>
                                            <p:strVal val="#ppt_x"/>
                                          </p:val>
                                        </p:tav>
                                      </p:tavLst>
                                    </p:anim>
                                    <p:anim calcmode="lin" valueType="num">
                                      <p:cBhvr additive="base">
                                        <p:cTn id="29" dur="1000" fill="hold"/>
                                        <p:tgtEl>
                                          <p:spTgt spid="4">
                                            <p:graphicEl>
                                              <a:dgm id="{378B7229-C1BA-43A6-8729-0EA1AAAA4907}"/>
                                            </p:graphicEl>
                                          </p:spTgt>
                                        </p:tgtEl>
                                        <p:attrNameLst>
                                          <p:attrName>ppt_y</p:attrName>
                                        </p:attrNameLst>
                                      </p:cBhvr>
                                      <p:tavLst>
                                        <p:tav tm="0">
                                          <p:val>
                                            <p:strVal val="0-#ppt_h/2"/>
                                          </p:val>
                                        </p:tav>
                                        <p:tav tm="100000">
                                          <p:val>
                                            <p:strVal val="#ppt_y"/>
                                          </p:val>
                                        </p:tav>
                                      </p:tavLst>
                                    </p:anim>
                                  </p:childTnLst>
                                </p:cTn>
                              </p:par>
                              <p:par>
                                <p:cTn id="30" presetID="2" presetClass="entr" presetSubtype="9" fill="hold" grpId="0" nodeType="withEffect">
                                  <p:stCondLst>
                                    <p:cond delay="0"/>
                                  </p:stCondLst>
                                  <p:childTnLst>
                                    <p:set>
                                      <p:cBhvr>
                                        <p:cTn id="31" dur="1" fill="hold">
                                          <p:stCondLst>
                                            <p:cond delay="0"/>
                                          </p:stCondLst>
                                        </p:cTn>
                                        <p:tgtEl>
                                          <p:spTgt spid="4">
                                            <p:graphicEl>
                                              <a:dgm id="{D370BB71-71D8-41DF-BAE3-D69C64C43D38}"/>
                                            </p:graphicEl>
                                          </p:spTgt>
                                        </p:tgtEl>
                                        <p:attrNameLst>
                                          <p:attrName>style.visibility</p:attrName>
                                        </p:attrNameLst>
                                      </p:cBhvr>
                                      <p:to>
                                        <p:strVal val="visible"/>
                                      </p:to>
                                    </p:set>
                                    <p:anim calcmode="lin" valueType="num">
                                      <p:cBhvr additive="base">
                                        <p:cTn id="32" dur="1000" fill="hold"/>
                                        <p:tgtEl>
                                          <p:spTgt spid="4">
                                            <p:graphicEl>
                                              <a:dgm id="{D370BB71-71D8-41DF-BAE3-D69C64C43D38}"/>
                                            </p:graphicEl>
                                          </p:spTgt>
                                        </p:tgtEl>
                                        <p:attrNameLst>
                                          <p:attrName>ppt_x</p:attrName>
                                        </p:attrNameLst>
                                      </p:cBhvr>
                                      <p:tavLst>
                                        <p:tav tm="0">
                                          <p:val>
                                            <p:strVal val="0-#ppt_w/2"/>
                                          </p:val>
                                        </p:tav>
                                        <p:tav tm="100000">
                                          <p:val>
                                            <p:strVal val="#ppt_x"/>
                                          </p:val>
                                        </p:tav>
                                      </p:tavLst>
                                    </p:anim>
                                    <p:anim calcmode="lin" valueType="num">
                                      <p:cBhvr additive="base">
                                        <p:cTn id="33" dur="1000" fill="hold"/>
                                        <p:tgtEl>
                                          <p:spTgt spid="4">
                                            <p:graphicEl>
                                              <a:dgm id="{D370BB71-71D8-41DF-BAE3-D69C64C43D38}"/>
                                            </p:graphicEl>
                                          </p:spTgt>
                                        </p:tgtEl>
                                        <p:attrNameLst>
                                          <p:attrName>ppt_y</p:attrName>
                                        </p:attrNameLst>
                                      </p:cBhvr>
                                      <p:tavLst>
                                        <p:tav tm="0">
                                          <p:val>
                                            <p:strVal val="0-#ppt_h/2"/>
                                          </p:val>
                                        </p:tav>
                                        <p:tav tm="100000">
                                          <p:val>
                                            <p:strVal val="#ppt_y"/>
                                          </p:val>
                                        </p:tav>
                                      </p:tavLst>
                                    </p:anim>
                                  </p:childTnLst>
                                </p:cTn>
                              </p:par>
                              <p:par>
                                <p:cTn id="34" presetID="2" presetClass="entr" presetSubtype="9" fill="hold" grpId="0" nodeType="withEffect">
                                  <p:stCondLst>
                                    <p:cond delay="0"/>
                                  </p:stCondLst>
                                  <p:childTnLst>
                                    <p:set>
                                      <p:cBhvr>
                                        <p:cTn id="35" dur="1" fill="hold">
                                          <p:stCondLst>
                                            <p:cond delay="0"/>
                                          </p:stCondLst>
                                        </p:cTn>
                                        <p:tgtEl>
                                          <p:spTgt spid="4">
                                            <p:graphicEl>
                                              <a:dgm id="{029F21ED-58C0-47FE-9A4D-AC9E2656FBAA}"/>
                                            </p:graphicEl>
                                          </p:spTgt>
                                        </p:tgtEl>
                                        <p:attrNameLst>
                                          <p:attrName>style.visibility</p:attrName>
                                        </p:attrNameLst>
                                      </p:cBhvr>
                                      <p:to>
                                        <p:strVal val="visible"/>
                                      </p:to>
                                    </p:set>
                                    <p:anim calcmode="lin" valueType="num">
                                      <p:cBhvr additive="base">
                                        <p:cTn id="36" dur="1000" fill="hold"/>
                                        <p:tgtEl>
                                          <p:spTgt spid="4">
                                            <p:graphicEl>
                                              <a:dgm id="{029F21ED-58C0-47FE-9A4D-AC9E2656FBAA}"/>
                                            </p:graphicEl>
                                          </p:spTgt>
                                        </p:tgtEl>
                                        <p:attrNameLst>
                                          <p:attrName>ppt_x</p:attrName>
                                        </p:attrNameLst>
                                      </p:cBhvr>
                                      <p:tavLst>
                                        <p:tav tm="0">
                                          <p:val>
                                            <p:strVal val="0-#ppt_w/2"/>
                                          </p:val>
                                        </p:tav>
                                        <p:tav tm="100000">
                                          <p:val>
                                            <p:strVal val="#ppt_x"/>
                                          </p:val>
                                        </p:tav>
                                      </p:tavLst>
                                    </p:anim>
                                    <p:anim calcmode="lin" valueType="num">
                                      <p:cBhvr additive="base">
                                        <p:cTn id="37" dur="1000" fill="hold"/>
                                        <p:tgtEl>
                                          <p:spTgt spid="4">
                                            <p:graphicEl>
                                              <a:dgm id="{029F21ED-58C0-47FE-9A4D-AC9E2656FBAA}"/>
                                            </p:graphicEl>
                                          </p:spTgt>
                                        </p:tgtEl>
                                        <p:attrNameLst>
                                          <p:attrName>ppt_y</p:attrName>
                                        </p:attrNameLst>
                                      </p:cBhvr>
                                      <p:tavLst>
                                        <p:tav tm="0">
                                          <p:val>
                                            <p:strVal val="0-#ppt_h/2"/>
                                          </p:val>
                                        </p:tav>
                                        <p:tav tm="100000">
                                          <p:val>
                                            <p:strVal val="#ppt_y"/>
                                          </p:val>
                                        </p:tav>
                                      </p:tavLst>
                                    </p:anim>
                                  </p:childTnLst>
                                </p:cTn>
                              </p:par>
                              <p:par>
                                <p:cTn id="38" presetID="2" presetClass="entr" presetSubtype="9" fill="hold" grpId="0" nodeType="withEffect">
                                  <p:stCondLst>
                                    <p:cond delay="0"/>
                                  </p:stCondLst>
                                  <p:childTnLst>
                                    <p:set>
                                      <p:cBhvr>
                                        <p:cTn id="39" dur="1" fill="hold">
                                          <p:stCondLst>
                                            <p:cond delay="0"/>
                                          </p:stCondLst>
                                        </p:cTn>
                                        <p:tgtEl>
                                          <p:spTgt spid="4">
                                            <p:graphicEl>
                                              <a:dgm id="{37A7F3C0-4FB6-4077-B308-EA1701BF2AFF}"/>
                                            </p:graphicEl>
                                          </p:spTgt>
                                        </p:tgtEl>
                                        <p:attrNameLst>
                                          <p:attrName>style.visibility</p:attrName>
                                        </p:attrNameLst>
                                      </p:cBhvr>
                                      <p:to>
                                        <p:strVal val="visible"/>
                                      </p:to>
                                    </p:set>
                                    <p:anim calcmode="lin" valueType="num">
                                      <p:cBhvr additive="base">
                                        <p:cTn id="40" dur="1000" fill="hold"/>
                                        <p:tgtEl>
                                          <p:spTgt spid="4">
                                            <p:graphicEl>
                                              <a:dgm id="{37A7F3C0-4FB6-4077-B308-EA1701BF2AFF}"/>
                                            </p:graphicEl>
                                          </p:spTgt>
                                        </p:tgtEl>
                                        <p:attrNameLst>
                                          <p:attrName>ppt_x</p:attrName>
                                        </p:attrNameLst>
                                      </p:cBhvr>
                                      <p:tavLst>
                                        <p:tav tm="0">
                                          <p:val>
                                            <p:strVal val="0-#ppt_w/2"/>
                                          </p:val>
                                        </p:tav>
                                        <p:tav tm="100000">
                                          <p:val>
                                            <p:strVal val="#ppt_x"/>
                                          </p:val>
                                        </p:tav>
                                      </p:tavLst>
                                    </p:anim>
                                    <p:anim calcmode="lin" valueType="num">
                                      <p:cBhvr additive="base">
                                        <p:cTn id="41" dur="1000" fill="hold"/>
                                        <p:tgtEl>
                                          <p:spTgt spid="4">
                                            <p:graphicEl>
                                              <a:dgm id="{37A7F3C0-4FB6-4077-B308-EA1701BF2AFF}"/>
                                            </p:graphicEl>
                                          </p:spTgt>
                                        </p:tgtEl>
                                        <p:attrNameLst>
                                          <p:attrName>ppt_y</p:attrName>
                                        </p:attrNameLst>
                                      </p:cBhvr>
                                      <p:tavLst>
                                        <p:tav tm="0">
                                          <p:val>
                                            <p:strVal val="0-#ppt_h/2"/>
                                          </p:val>
                                        </p:tav>
                                        <p:tav tm="100000">
                                          <p:val>
                                            <p:strVal val="#ppt_y"/>
                                          </p:val>
                                        </p:tav>
                                      </p:tavLst>
                                    </p:anim>
                                  </p:childTnLst>
                                </p:cTn>
                              </p:par>
                              <p:par>
                                <p:cTn id="42" presetID="2" presetClass="entr" presetSubtype="9" fill="hold" grpId="0" nodeType="withEffect">
                                  <p:stCondLst>
                                    <p:cond delay="0"/>
                                  </p:stCondLst>
                                  <p:childTnLst>
                                    <p:set>
                                      <p:cBhvr>
                                        <p:cTn id="43" dur="1" fill="hold">
                                          <p:stCondLst>
                                            <p:cond delay="0"/>
                                          </p:stCondLst>
                                        </p:cTn>
                                        <p:tgtEl>
                                          <p:spTgt spid="4">
                                            <p:graphicEl>
                                              <a:dgm id="{D4D75D72-3126-4B9A-9610-FA25AEFA4226}"/>
                                            </p:graphicEl>
                                          </p:spTgt>
                                        </p:tgtEl>
                                        <p:attrNameLst>
                                          <p:attrName>style.visibility</p:attrName>
                                        </p:attrNameLst>
                                      </p:cBhvr>
                                      <p:to>
                                        <p:strVal val="visible"/>
                                      </p:to>
                                    </p:set>
                                    <p:anim calcmode="lin" valueType="num">
                                      <p:cBhvr additive="base">
                                        <p:cTn id="44" dur="1000" fill="hold"/>
                                        <p:tgtEl>
                                          <p:spTgt spid="4">
                                            <p:graphicEl>
                                              <a:dgm id="{D4D75D72-3126-4B9A-9610-FA25AEFA4226}"/>
                                            </p:graphicEl>
                                          </p:spTgt>
                                        </p:tgtEl>
                                        <p:attrNameLst>
                                          <p:attrName>ppt_x</p:attrName>
                                        </p:attrNameLst>
                                      </p:cBhvr>
                                      <p:tavLst>
                                        <p:tav tm="0">
                                          <p:val>
                                            <p:strVal val="0-#ppt_w/2"/>
                                          </p:val>
                                        </p:tav>
                                        <p:tav tm="100000">
                                          <p:val>
                                            <p:strVal val="#ppt_x"/>
                                          </p:val>
                                        </p:tav>
                                      </p:tavLst>
                                    </p:anim>
                                    <p:anim calcmode="lin" valueType="num">
                                      <p:cBhvr additive="base">
                                        <p:cTn id="45" dur="1000" fill="hold"/>
                                        <p:tgtEl>
                                          <p:spTgt spid="4">
                                            <p:graphicEl>
                                              <a:dgm id="{D4D75D72-3126-4B9A-9610-FA25AEFA4226}"/>
                                            </p:graphic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Graphic spid="4" grpId="0" uiExpand="1">
        <p:bldSub>
          <a:bldDgm bld="lvlAtOnce"/>
        </p:bldSub>
      </p:bldGraphic>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波形 46"/>
          <p:cNvSpPr/>
          <p:nvPr/>
        </p:nvSpPr>
        <p:spPr>
          <a:xfrm>
            <a:off x="0" y="3226749"/>
            <a:ext cx="12192000" cy="3021651"/>
          </a:xfrm>
          <a:prstGeom prst="wave">
            <a:avLst/>
          </a:prstGeom>
          <a:solidFill>
            <a:schemeClr val="accent2">
              <a:lumMod val="20000"/>
              <a:lumOff val="80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 xmlns:a16="http://schemas.microsoft.com/office/drawing/2014/main" id="{7ED47A9D-253F-43B5-8375-CF5669FB6619}"/>
              </a:ext>
            </a:extLst>
          </p:cNvPr>
          <p:cNvGrpSpPr/>
          <p:nvPr/>
        </p:nvGrpSpPr>
        <p:grpSpPr>
          <a:xfrm>
            <a:off x="1171710" y="2291972"/>
            <a:ext cx="1719242" cy="2452380"/>
            <a:chOff x="2144541" y="1663368"/>
            <a:chExt cx="1719242" cy="2452380"/>
          </a:xfrm>
        </p:grpSpPr>
        <p:sp>
          <p:nvSpPr>
            <p:cNvPr id="7" name="椭圆 4">
              <a:extLst>
                <a:ext uri="{FF2B5EF4-FFF2-40B4-BE49-F238E27FC236}">
                  <a16:creationId xmlns="" xmlns:a16="http://schemas.microsoft.com/office/drawing/2014/main" id="{00D0AD83-D0C1-47F2-AB4B-0FA46A7FF93E}"/>
                </a:ext>
              </a:extLst>
            </p:cNvPr>
            <p:cNvSpPr/>
            <p:nvPr/>
          </p:nvSpPr>
          <p:spPr>
            <a:xfrm>
              <a:off x="2428098" y="1663368"/>
              <a:ext cx="1152128" cy="1152128"/>
            </a:xfrm>
            <a:custGeom>
              <a:avLst/>
              <a:gdLst/>
              <a:ahLst/>
              <a:cxnLst/>
              <a:rect l="l" t="t" r="r" b="b"/>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solidFill>
              <a:srgbClr val="76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 name="TextBox 17">
              <a:extLst>
                <a:ext uri="{FF2B5EF4-FFF2-40B4-BE49-F238E27FC236}">
                  <a16:creationId xmlns="" xmlns:a16="http://schemas.microsoft.com/office/drawing/2014/main" id="{68F711BA-F347-4160-9295-F196475365D1}"/>
                </a:ext>
              </a:extLst>
            </p:cNvPr>
            <p:cNvSpPr txBox="1"/>
            <p:nvPr/>
          </p:nvSpPr>
          <p:spPr>
            <a:xfrm>
              <a:off x="2144541" y="3100085"/>
              <a:ext cx="1719242" cy="1015663"/>
            </a:xfrm>
            <a:prstGeom prst="rect">
              <a:avLst/>
            </a:prstGeom>
            <a:noFill/>
          </p:spPr>
          <p:txBody>
            <a:bodyPr wrap="square" rtlCol="0">
              <a:spAutoFit/>
            </a:bodyPr>
            <a:lstStyle/>
            <a:p>
              <a:r>
                <a:rPr lang="en-US" altLang="zh-CN" dirty="0" smtClean="0">
                  <a:latin typeface="楷体" pitchFamily="49" charset="-122"/>
                  <a:ea typeface="楷体" pitchFamily="49" charset="-122"/>
                </a:rPr>
                <a:t>1</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a:t>
              </a:r>
              <a:r>
                <a:rPr lang="zh-CN" altLang="en-US" sz="2000" dirty="0">
                  <a:latin typeface="楷体" pitchFamily="49" charset="-122"/>
                  <a:ea typeface="楷体" pitchFamily="49" charset="-122"/>
                </a:rPr>
                <a:t>学习禁毒知识，永做无毒</a:t>
              </a:r>
              <a:r>
                <a:rPr lang="zh-CN" altLang="en-US" sz="2000" dirty="0" smtClean="0">
                  <a:latin typeface="楷体" pitchFamily="49" charset="-122"/>
                  <a:ea typeface="楷体" pitchFamily="49" charset="-122"/>
                </a:rPr>
                <a:t>家庭</a:t>
              </a:r>
              <a:r>
                <a:rPr lang="zh-CN" altLang="en-US" sz="2000" dirty="0">
                  <a:latin typeface="楷体" pitchFamily="49" charset="-122"/>
                  <a:ea typeface="楷体" pitchFamily="49" charset="-122"/>
                </a:rPr>
                <a:t>。</a:t>
              </a:r>
            </a:p>
          </p:txBody>
        </p:sp>
      </p:grpSp>
      <p:grpSp>
        <p:nvGrpSpPr>
          <p:cNvPr id="9" name="组合 8">
            <a:extLst>
              <a:ext uri="{FF2B5EF4-FFF2-40B4-BE49-F238E27FC236}">
                <a16:creationId xmlns="" xmlns:a16="http://schemas.microsoft.com/office/drawing/2014/main" id="{C116CFC8-1E31-4283-B366-323361A718F2}"/>
              </a:ext>
            </a:extLst>
          </p:cNvPr>
          <p:cNvGrpSpPr/>
          <p:nvPr/>
        </p:nvGrpSpPr>
        <p:grpSpPr>
          <a:xfrm>
            <a:off x="5268391" y="2328336"/>
            <a:ext cx="1719242" cy="2723791"/>
            <a:chOff x="6089872" y="1663368"/>
            <a:chExt cx="1719242" cy="2723791"/>
          </a:xfrm>
        </p:grpSpPr>
        <p:grpSp>
          <p:nvGrpSpPr>
            <p:cNvPr id="10" name="组合 9">
              <a:extLst>
                <a:ext uri="{FF2B5EF4-FFF2-40B4-BE49-F238E27FC236}">
                  <a16:creationId xmlns="" xmlns:a16="http://schemas.microsoft.com/office/drawing/2014/main" id="{2037FE7D-A55A-4D27-A074-4DB2614C4B00}"/>
                </a:ext>
              </a:extLst>
            </p:cNvPr>
            <p:cNvGrpSpPr/>
            <p:nvPr/>
          </p:nvGrpSpPr>
          <p:grpSpPr>
            <a:xfrm>
              <a:off x="6361038" y="1663368"/>
              <a:ext cx="1152128" cy="1152128"/>
              <a:chOff x="4572000" y="1995686"/>
              <a:chExt cx="1152128" cy="1152128"/>
            </a:xfrm>
          </p:grpSpPr>
          <p:sp>
            <p:nvSpPr>
              <p:cNvPr id="13" name="椭圆 4">
                <a:extLst>
                  <a:ext uri="{FF2B5EF4-FFF2-40B4-BE49-F238E27FC236}">
                    <a16:creationId xmlns="" xmlns:a16="http://schemas.microsoft.com/office/drawing/2014/main" id="{F562716D-1F71-4F3A-95A2-76CDC16ECEBA}"/>
                  </a:ext>
                </a:extLst>
              </p:cNvPr>
              <p:cNvSpPr/>
              <p:nvPr/>
            </p:nvSpPr>
            <p:spPr>
              <a:xfrm>
                <a:off x="4572000" y="1995686"/>
                <a:ext cx="1152128" cy="1152128"/>
              </a:xfrm>
              <a:custGeom>
                <a:avLst/>
                <a:gdLst/>
                <a:ahLst/>
                <a:cxnLst/>
                <a:rect l="l" t="t" r="r" b="b"/>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solidFill>
                <a:srgbClr val="EB75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pic>
            <p:nvPicPr>
              <p:cNvPr id="14" name="图片 13">
                <a:extLst>
                  <a:ext uri="{FF2B5EF4-FFF2-40B4-BE49-F238E27FC236}">
                    <a16:creationId xmlns="" xmlns:a16="http://schemas.microsoft.com/office/drawing/2014/main" id="{91A4C8A5-9CB1-4155-AB88-09DDD1497D21}"/>
                  </a:ext>
                </a:extLst>
              </p:cNvPr>
              <p:cNvPicPr>
                <a:picLocks noChangeAspect="1"/>
              </p:cNvPicPr>
              <p:nvPr/>
            </p:nvPicPr>
            <p:blipFill>
              <a:blip r:embed="rId2" cstate="print">
                <a:biLevel thresh="25000"/>
                <a:extLst>
                  <a:ext uri="{BEBA8EAE-BF5A-486C-A8C5-ECC9F3942E4B}">
                    <a14:imgProps xmlns="" xmlns:a14="http://schemas.microsoft.com/office/drawing/2010/main">
                      <a14:imgLayer r:embed="rId3">
                        <a14:imgEffect>
                          <a14:brightnessContrast bright="-40000" contrast="-40000"/>
                        </a14:imgEffect>
                      </a14:imgLayer>
                    </a14:imgProps>
                  </a:ext>
                  <a:ext uri="{28A0092B-C50C-407E-A947-70E740481C1C}">
                    <a14:useLocalDpi xmlns="" xmlns:a14="http://schemas.microsoft.com/office/drawing/2010/main" val="0"/>
                  </a:ext>
                </a:extLst>
              </a:blip>
              <a:stretch>
                <a:fillRect/>
              </a:stretch>
            </p:blipFill>
            <p:spPr>
              <a:xfrm>
                <a:off x="4849726" y="2277014"/>
                <a:ext cx="596675" cy="596675"/>
              </a:xfrm>
              <a:prstGeom prst="rect">
                <a:avLst/>
              </a:prstGeom>
            </p:spPr>
          </p:pic>
        </p:grpSp>
        <p:sp>
          <p:nvSpPr>
            <p:cNvPr id="11" name="TextBox 19">
              <a:extLst>
                <a:ext uri="{FF2B5EF4-FFF2-40B4-BE49-F238E27FC236}">
                  <a16:creationId xmlns="" xmlns:a16="http://schemas.microsoft.com/office/drawing/2014/main" id="{87A1F086-EE7C-40B7-A3DC-38B422C6846A}"/>
                </a:ext>
              </a:extLst>
            </p:cNvPr>
            <p:cNvSpPr txBox="1"/>
            <p:nvPr/>
          </p:nvSpPr>
          <p:spPr>
            <a:xfrm>
              <a:off x="6089872" y="3063720"/>
              <a:ext cx="1719242" cy="1323439"/>
            </a:xfrm>
            <a:prstGeom prst="rect">
              <a:avLst/>
            </a:prstGeom>
            <a:noFill/>
          </p:spPr>
          <p:txBody>
            <a:bodyPr wrap="square" rtlCol="0">
              <a:spAutoFit/>
            </a:bodyPr>
            <a:lstStyle/>
            <a:p>
              <a:r>
                <a:rPr lang="en-US" altLang="zh-CN" sz="2000" dirty="0" smtClean="0">
                  <a:latin typeface="楷体" pitchFamily="49" charset="-122"/>
                  <a:ea typeface="楷体" pitchFamily="49" charset="-122"/>
                </a:rPr>
                <a:t>3</a:t>
              </a:r>
              <a:r>
                <a:rPr lang="zh-CN" altLang="en-US"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a:t>
              </a:r>
              <a:r>
                <a:rPr lang="zh-CN" altLang="en-US" sz="2000" dirty="0" smtClean="0">
                  <a:latin typeface="楷体" pitchFamily="49" charset="-122"/>
                  <a:ea typeface="楷体" pitchFamily="49" charset="-122"/>
                </a:rPr>
                <a:t>永远</a:t>
              </a:r>
              <a:r>
                <a:rPr lang="zh-CN" altLang="en-US" sz="2000" dirty="0">
                  <a:latin typeface="楷体" pitchFamily="49" charset="-122"/>
                  <a:ea typeface="楷体" pitchFamily="49" charset="-122"/>
                </a:rPr>
                <a:t>不尝第一口</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保持健康向上的生活方式。</a:t>
              </a:r>
            </a:p>
          </p:txBody>
        </p:sp>
      </p:grpSp>
      <p:grpSp>
        <p:nvGrpSpPr>
          <p:cNvPr id="15" name="组合 14">
            <a:extLst>
              <a:ext uri="{FF2B5EF4-FFF2-40B4-BE49-F238E27FC236}">
                <a16:creationId xmlns="" xmlns:a16="http://schemas.microsoft.com/office/drawing/2014/main" id="{FC93D9D7-92A5-4DA0-B0AF-DD3E2463DE90}"/>
              </a:ext>
            </a:extLst>
          </p:cNvPr>
          <p:cNvGrpSpPr/>
          <p:nvPr/>
        </p:nvGrpSpPr>
        <p:grpSpPr>
          <a:xfrm>
            <a:off x="3169714" y="2291972"/>
            <a:ext cx="1719242" cy="2760156"/>
            <a:chOff x="4073648" y="1663368"/>
            <a:chExt cx="1719242" cy="2760156"/>
          </a:xfrm>
        </p:grpSpPr>
        <p:sp>
          <p:nvSpPr>
            <p:cNvPr id="19" name="椭圆 4">
              <a:extLst>
                <a:ext uri="{FF2B5EF4-FFF2-40B4-BE49-F238E27FC236}">
                  <a16:creationId xmlns="" xmlns:a16="http://schemas.microsoft.com/office/drawing/2014/main" id="{480ABF5A-4450-4103-A974-F332B7C290F2}"/>
                </a:ext>
              </a:extLst>
            </p:cNvPr>
            <p:cNvSpPr/>
            <p:nvPr/>
          </p:nvSpPr>
          <p:spPr>
            <a:xfrm>
              <a:off x="4394568" y="1663368"/>
              <a:ext cx="1152128" cy="1152128"/>
            </a:xfrm>
            <a:custGeom>
              <a:avLst/>
              <a:gdLst/>
              <a:ahLst/>
              <a:cxnLst/>
              <a:rect l="l" t="t" r="r" b="b"/>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solidFill>
              <a:srgbClr val="FFC5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17" name="TextBox 21">
              <a:extLst>
                <a:ext uri="{FF2B5EF4-FFF2-40B4-BE49-F238E27FC236}">
                  <a16:creationId xmlns="" xmlns:a16="http://schemas.microsoft.com/office/drawing/2014/main" id="{AB97CD35-6556-49C4-AC07-3550370BA503}"/>
                </a:ext>
              </a:extLst>
            </p:cNvPr>
            <p:cNvSpPr txBox="1"/>
            <p:nvPr/>
          </p:nvSpPr>
          <p:spPr>
            <a:xfrm>
              <a:off x="4073648" y="3100085"/>
              <a:ext cx="1719242" cy="1323439"/>
            </a:xfrm>
            <a:prstGeom prst="rect">
              <a:avLst/>
            </a:prstGeom>
            <a:noFill/>
          </p:spPr>
          <p:txBody>
            <a:bodyPr wrap="square" rtlCol="0">
              <a:spAutoFit/>
            </a:bodyPr>
            <a:lstStyle/>
            <a:p>
              <a:r>
                <a:rPr lang="en-US" altLang="zh-CN" sz="2000" dirty="0" smtClean="0">
                  <a:latin typeface="楷体" pitchFamily="49" charset="-122"/>
                  <a:ea typeface="楷体" pitchFamily="49" charset="-122"/>
                </a:rPr>
                <a:t>2</a:t>
              </a:r>
              <a:r>
                <a:rPr lang="zh-CN" altLang="en-US"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a:t>
              </a:r>
              <a:r>
                <a:rPr lang="zh-CN" altLang="en-US" sz="2000" dirty="0">
                  <a:latin typeface="楷体" pitchFamily="49" charset="-122"/>
                  <a:ea typeface="楷体" pitchFamily="49" charset="-122"/>
                </a:rPr>
                <a:t>正确面对困难和挫折，千万不能借毒消愁。</a:t>
              </a:r>
            </a:p>
          </p:txBody>
        </p:sp>
      </p:grpSp>
      <p:grpSp>
        <p:nvGrpSpPr>
          <p:cNvPr id="21" name="组合 20">
            <a:extLst>
              <a:ext uri="{FF2B5EF4-FFF2-40B4-BE49-F238E27FC236}">
                <a16:creationId xmlns="" xmlns:a16="http://schemas.microsoft.com/office/drawing/2014/main" id="{7027D6F3-3AF1-4EE7-B3AA-DEA1777AA64D}"/>
              </a:ext>
            </a:extLst>
          </p:cNvPr>
          <p:cNvGrpSpPr/>
          <p:nvPr/>
        </p:nvGrpSpPr>
        <p:grpSpPr>
          <a:xfrm>
            <a:off x="7132427" y="2288622"/>
            <a:ext cx="1719242" cy="3381272"/>
            <a:chOff x="8134780" y="1663368"/>
            <a:chExt cx="1719242" cy="3381272"/>
          </a:xfrm>
        </p:grpSpPr>
        <p:grpSp>
          <p:nvGrpSpPr>
            <p:cNvPr id="22" name="组合 21">
              <a:extLst>
                <a:ext uri="{FF2B5EF4-FFF2-40B4-BE49-F238E27FC236}">
                  <a16:creationId xmlns="" xmlns:a16="http://schemas.microsoft.com/office/drawing/2014/main" id="{E23E1674-EFF0-4522-B5A0-9AAD557EB487}"/>
                </a:ext>
              </a:extLst>
            </p:cNvPr>
            <p:cNvGrpSpPr/>
            <p:nvPr/>
          </p:nvGrpSpPr>
          <p:grpSpPr>
            <a:xfrm>
              <a:off x="8327507" y="1663368"/>
              <a:ext cx="1152128" cy="1152128"/>
              <a:chOff x="6084168" y="1995686"/>
              <a:chExt cx="1152128" cy="1152128"/>
            </a:xfrm>
          </p:grpSpPr>
          <p:sp>
            <p:nvSpPr>
              <p:cNvPr id="25" name="椭圆 4">
                <a:extLst>
                  <a:ext uri="{FF2B5EF4-FFF2-40B4-BE49-F238E27FC236}">
                    <a16:creationId xmlns="" xmlns:a16="http://schemas.microsoft.com/office/drawing/2014/main" id="{77963EA2-068A-458B-A0D0-C5D183EE2EE1}"/>
                  </a:ext>
                </a:extLst>
              </p:cNvPr>
              <p:cNvSpPr/>
              <p:nvPr/>
            </p:nvSpPr>
            <p:spPr>
              <a:xfrm>
                <a:off x="6084168" y="1995686"/>
                <a:ext cx="1152128" cy="1152128"/>
              </a:xfrm>
              <a:custGeom>
                <a:avLst/>
                <a:gdLst/>
                <a:ahLst/>
                <a:cxnLst/>
                <a:rect l="l" t="t" r="r" b="b"/>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solidFill>
                <a:srgbClr val="C8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pic>
            <p:nvPicPr>
              <p:cNvPr id="26" name="图片 25">
                <a:extLst>
                  <a:ext uri="{FF2B5EF4-FFF2-40B4-BE49-F238E27FC236}">
                    <a16:creationId xmlns="" xmlns:a16="http://schemas.microsoft.com/office/drawing/2014/main" id="{EB6AD73C-4B53-4D92-85D6-5E55A2BA6977}"/>
                  </a:ext>
                </a:extLst>
              </p:cNvPr>
              <p:cNvPicPr>
                <a:picLocks noChangeAspect="1"/>
              </p:cNvPicPr>
              <p:nvPr/>
            </p:nvPicPr>
            <p:blipFill>
              <a:blip r:embed="rId4" cstate="print">
                <a:biLevel thresh="25000"/>
                <a:extLst>
                  <a:ext uri="{BEBA8EAE-BF5A-486C-A8C5-ECC9F3942E4B}">
                    <a14:imgProps xmlns="" xmlns:a14="http://schemas.microsoft.com/office/drawing/2010/main">
                      <a14:imgLayer r:embed="rId5">
                        <a14:imgEffect>
                          <a14:brightnessContrast bright="-40000" contrast="-40000"/>
                        </a14:imgEffect>
                      </a14:imgLayer>
                    </a14:imgProps>
                  </a:ext>
                  <a:ext uri="{28A0092B-C50C-407E-A947-70E740481C1C}">
                    <a14:useLocalDpi xmlns="" xmlns:a14="http://schemas.microsoft.com/office/drawing/2010/main" val="0"/>
                  </a:ext>
                </a:extLst>
              </a:blip>
              <a:stretch>
                <a:fillRect/>
              </a:stretch>
            </p:blipFill>
            <p:spPr>
              <a:xfrm>
                <a:off x="6387126" y="2247064"/>
                <a:ext cx="589829" cy="589829"/>
              </a:xfrm>
              <a:prstGeom prst="rect">
                <a:avLst/>
              </a:prstGeom>
            </p:spPr>
          </p:pic>
        </p:grpSp>
        <p:sp>
          <p:nvSpPr>
            <p:cNvPr id="23" name="TextBox 23">
              <a:extLst>
                <a:ext uri="{FF2B5EF4-FFF2-40B4-BE49-F238E27FC236}">
                  <a16:creationId xmlns="" xmlns:a16="http://schemas.microsoft.com/office/drawing/2014/main" id="{CFC0D92C-D276-414D-AD0A-A1CBC95A100C}"/>
                </a:ext>
              </a:extLst>
            </p:cNvPr>
            <p:cNvSpPr txBox="1"/>
            <p:nvPr/>
          </p:nvSpPr>
          <p:spPr>
            <a:xfrm>
              <a:off x="8134780" y="3105648"/>
              <a:ext cx="1719242" cy="1938992"/>
            </a:xfrm>
            <a:prstGeom prst="rect">
              <a:avLst/>
            </a:prstGeom>
            <a:noFill/>
          </p:spPr>
          <p:txBody>
            <a:bodyPr wrap="square" rtlCol="0">
              <a:spAutoFit/>
            </a:bodyPr>
            <a:lstStyle/>
            <a:p>
              <a:r>
                <a:rPr lang="en-US" altLang="zh-CN" sz="2000" dirty="0" smtClean="0">
                  <a:latin typeface="楷体" pitchFamily="49" charset="-122"/>
                  <a:ea typeface="楷体" pitchFamily="49" charset="-122"/>
                </a:rPr>
                <a:t>4</a:t>
              </a:r>
              <a:r>
                <a:rPr lang="zh-CN" altLang="en-US"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a:t>
              </a:r>
              <a:r>
                <a:rPr lang="zh-CN" altLang="en-US" sz="2000" dirty="0">
                  <a:latin typeface="楷体" pitchFamily="49" charset="-122"/>
                  <a:ea typeface="楷体" pitchFamily="49" charset="-122"/>
                </a:rPr>
                <a:t>慎重交友：要想免受毒品侵害，重要的一条就是要慎重交友，并且时时警惕。</a:t>
              </a:r>
            </a:p>
          </p:txBody>
        </p:sp>
      </p:grpSp>
      <p:sp>
        <p:nvSpPr>
          <p:cNvPr id="27" name="椭圆 26">
            <a:extLst>
              <a:ext uri="{FF2B5EF4-FFF2-40B4-BE49-F238E27FC236}">
                <a16:creationId xmlns="" xmlns:a16="http://schemas.microsoft.com/office/drawing/2014/main" id="{10B75A49-27B9-4BB7-9B10-DA9B0C4CF4A5}"/>
              </a:ext>
            </a:extLst>
          </p:cNvPr>
          <p:cNvSpPr/>
          <p:nvPr/>
        </p:nvSpPr>
        <p:spPr>
          <a:xfrm rot="2715566">
            <a:off x="2509474" y="3190549"/>
            <a:ext cx="381000" cy="381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a:extLst>
              <a:ext uri="{FF2B5EF4-FFF2-40B4-BE49-F238E27FC236}">
                <a16:creationId xmlns="" xmlns:a16="http://schemas.microsoft.com/office/drawing/2014/main" id="{65A4D02F-97F0-4456-B597-8D0E610FD6EC}"/>
              </a:ext>
            </a:extLst>
          </p:cNvPr>
          <p:cNvSpPr/>
          <p:nvPr/>
        </p:nvSpPr>
        <p:spPr>
          <a:xfrm rot="2715566">
            <a:off x="9254071" y="2479636"/>
            <a:ext cx="187325" cy="1873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a:extLst>
              <a:ext uri="{FF2B5EF4-FFF2-40B4-BE49-F238E27FC236}">
                <a16:creationId xmlns="" xmlns:a16="http://schemas.microsoft.com/office/drawing/2014/main" id="{862DF188-D08C-4CA8-9B08-9CF8BC26EA3C}"/>
              </a:ext>
            </a:extLst>
          </p:cNvPr>
          <p:cNvSpPr/>
          <p:nvPr/>
        </p:nvSpPr>
        <p:spPr>
          <a:xfrm rot="2715566">
            <a:off x="3008175" y="2268745"/>
            <a:ext cx="187325" cy="1873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a:extLst>
              <a:ext uri="{FF2B5EF4-FFF2-40B4-BE49-F238E27FC236}">
                <a16:creationId xmlns="" xmlns:a16="http://schemas.microsoft.com/office/drawing/2014/main" id="{E9708539-7C2C-41E6-8B9C-9770636C3EFC}"/>
              </a:ext>
            </a:extLst>
          </p:cNvPr>
          <p:cNvSpPr/>
          <p:nvPr/>
        </p:nvSpPr>
        <p:spPr>
          <a:xfrm>
            <a:off x="1148828" y="2735356"/>
            <a:ext cx="152400" cy="1539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椭圆 30">
            <a:extLst>
              <a:ext uri="{FF2B5EF4-FFF2-40B4-BE49-F238E27FC236}">
                <a16:creationId xmlns="" xmlns:a16="http://schemas.microsoft.com/office/drawing/2014/main" id="{85E9CD6B-433E-4E98-844F-E430582443F2}"/>
              </a:ext>
            </a:extLst>
          </p:cNvPr>
          <p:cNvSpPr/>
          <p:nvPr/>
        </p:nvSpPr>
        <p:spPr>
          <a:xfrm>
            <a:off x="7132427" y="2910837"/>
            <a:ext cx="317500" cy="3159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椭圆 31">
            <a:extLst>
              <a:ext uri="{FF2B5EF4-FFF2-40B4-BE49-F238E27FC236}">
                <a16:creationId xmlns="" xmlns:a16="http://schemas.microsoft.com/office/drawing/2014/main" id="{376FE3B6-25E9-4CAE-9594-33A482CD77C0}"/>
              </a:ext>
            </a:extLst>
          </p:cNvPr>
          <p:cNvSpPr/>
          <p:nvPr/>
        </p:nvSpPr>
        <p:spPr>
          <a:xfrm>
            <a:off x="4888956" y="3102273"/>
            <a:ext cx="317500" cy="3159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a:extLst>
              <a:ext uri="{FF2B5EF4-FFF2-40B4-BE49-F238E27FC236}">
                <a16:creationId xmlns="" xmlns:a16="http://schemas.microsoft.com/office/drawing/2014/main" id="{EA84C01F-F8AA-44E9-9B1F-449394C3D44C}"/>
              </a:ext>
            </a:extLst>
          </p:cNvPr>
          <p:cNvSpPr/>
          <p:nvPr/>
        </p:nvSpPr>
        <p:spPr>
          <a:xfrm>
            <a:off x="5160096" y="2830226"/>
            <a:ext cx="177800" cy="177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椭圆 33">
            <a:extLst>
              <a:ext uri="{FF2B5EF4-FFF2-40B4-BE49-F238E27FC236}">
                <a16:creationId xmlns="" xmlns:a16="http://schemas.microsoft.com/office/drawing/2014/main" id="{84829C18-C1CA-4611-8023-74AC43438A68}"/>
              </a:ext>
            </a:extLst>
          </p:cNvPr>
          <p:cNvSpPr/>
          <p:nvPr/>
        </p:nvSpPr>
        <p:spPr>
          <a:xfrm>
            <a:off x="4457700" y="4878388"/>
            <a:ext cx="177800" cy="1778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椭圆 34">
            <a:extLst>
              <a:ext uri="{FF2B5EF4-FFF2-40B4-BE49-F238E27FC236}">
                <a16:creationId xmlns="" xmlns:a16="http://schemas.microsoft.com/office/drawing/2014/main" id="{883EF0E3-ADF2-470B-9C55-228A97D28E4F}"/>
              </a:ext>
            </a:extLst>
          </p:cNvPr>
          <p:cNvSpPr/>
          <p:nvPr/>
        </p:nvSpPr>
        <p:spPr>
          <a:xfrm rot="15358016">
            <a:off x="6310771" y="2101007"/>
            <a:ext cx="206375" cy="204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椭圆 35">
            <a:extLst>
              <a:ext uri="{FF2B5EF4-FFF2-40B4-BE49-F238E27FC236}">
                <a16:creationId xmlns="" xmlns:a16="http://schemas.microsoft.com/office/drawing/2014/main" id="{83A54D71-58AE-4196-853D-60122B0E3B46}"/>
              </a:ext>
            </a:extLst>
          </p:cNvPr>
          <p:cNvSpPr/>
          <p:nvPr/>
        </p:nvSpPr>
        <p:spPr>
          <a:xfrm rot="15358016">
            <a:off x="7179761" y="2530395"/>
            <a:ext cx="100012"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椭圆 36">
            <a:extLst>
              <a:ext uri="{FF2B5EF4-FFF2-40B4-BE49-F238E27FC236}">
                <a16:creationId xmlns="" xmlns:a16="http://schemas.microsoft.com/office/drawing/2014/main" id="{704BC1FA-09BD-4022-A17B-3A402C798A35}"/>
              </a:ext>
            </a:extLst>
          </p:cNvPr>
          <p:cNvSpPr/>
          <p:nvPr/>
        </p:nvSpPr>
        <p:spPr>
          <a:xfrm rot="15358016">
            <a:off x="9146475" y="3217540"/>
            <a:ext cx="204787" cy="2047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椭圆 37">
            <a:extLst>
              <a:ext uri="{FF2B5EF4-FFF2-40B4-BE49-F238E27FC236}">
                <a16:creationId xmlns="" xmlns:a16="http://schemas.microsoft.com/office/drawing/2014/main" id="{6B8E751D-B1A1-463F-A624-30E7CCBCB8DC}"/>
              </a:ext>
            </a:extLst>
          </p:cNvPr>
          <p:cNvSpPr/>
          <p:nvPr/>
        </p:nvSpPr>
        <p:spPr>
          <a:xfrm rot="15358016">
            <a:off x="9795113" y="3115484"/>
            <a:ext cx="373063" cy="3730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椭圆 38">
            <a:extLst>
              <a:ext uri="{FF2B5EF4-FFF2-40B4-BE49-F238E27FC236}">
                <a16:creationId xmlns="" xmlns:a16="http://schemas.microsoft.com/office/drawing/2014/main" id="{B75FF1A7-39DC-4E96-9FFA-2DD1180ED09C}"/>
              </a:ext>
            </a:extLst>
          </p:cNvPr>
          <p:cNvSpPr/>
          <p:nvPr/>
        </p:nvSpPr>
        <p:spPr>
          <a:xfrm rot="15358016">
            <a:off x="9666549" y="2814220"/>
            <a:ext cx="177800" cy="1778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1" name="组合 40"/>
          <p:cNvGrpSpPr/>
          <p:nvPr/>
        </p:nvGrpSpPr>
        <p:grpSpPr>
          <a:xfrm>
            <a:off x="9451643" y="2313279"/>
            <a:ext cx="1152128" cy="1152128"/>
            <a:chOff x="9451643" y="2313279"/>
            <a:chExt cx="1152128" cy="1152128"/>
          </a:xfrm>
        </p:grpSpPr>
        <p:sp>
          <p:nvSpPr>
            <p:cNvPr id="40" name="椭圆 4">
              <a:extLst>
                <a:ext uri="{FF2B5EF4-FFF2-40B4-BE49-F238E27FC236}">
                  <a16:creationId xmlns="" xmlns:a16="http://schemas.microsoft.com/office/drawing/2014/main" id="{00D0AD83-D0C1-47F2-AB4B-0FA46A7FF93E}"/>
                </a:ext>
              </a:extLst>
            </p:cNvPr>
            <p:cNvSpPr/>
            <p:nvPr/>
          </p:nvSpPr>
          <p:spPr>
            <a:xfrm>
              <a:off x="9451643" y="2313279"/>
              <a:ext cx="1152128" cy="1152128"/>
            </a:xfrm>
            <a:custGeom>
              <a:avLst/>
              <a:gdLst/>
              <a:ahLst/>
              <a:cxnLst/>
              <a:rect l="l" t="t" r="r" b="b"/>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pic>
          <p:nvPicPr>
            <p:cNvPr id="24578" name="Picture 2"/>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9804637" y="2638789"/>
              <a:ext cx="403203" cy="4508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
        <p:nvSpPr>
          <p:cNvPr id="42" name="矩形 41"/>
          <p:cNvSpPr/>
          <p:nvPr/>
        </p:nvSpPr>
        <p:spPr>
          <a:xfrm>
            <a:off x="9215276" y="2078463"/>
            <a:ext cx="2397604" cy="2799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1301228" y="1496050"/>
            <a:ext cx="6182676" cy="523220"/>
          </a:xfrm>
          <a:prstGeom prst="rect">
            <a:avLst/>
          </a:prstGeom>
          <a:noFill/>
        </p:spPr>
        <p:txBody>
          <a:bodyPr wrap="square" rtlCol="0">
            <a:spAutoFit/>
          </a:bodyPr>
          <a:lstStyle/>
          <a:p>
            <a:r>
              <a:rPr lang="zh-CN" altLang="en-US" sz="2800" dirty="0">
                <a:latin typeface="楷体" pitchFamily="49" charset="-122"/>
                <a:ea typeface="楷体" pitchFamily="49" charset="-122"/>
              </a:rPr>
              <a:t>怎样与涉毒违法犯罪作</a:t>
            </a:r>
            <a:r>
              <a:rPr lang="zh-CN" altLang="en-US" sz="2800" dirty="0" smtClean="0">
                <a:latin typeface="楷体" pitchFamily="49" charset="-122"/>
                <a:ea typeface="楷体" pitchFamily="49" charset="-122"/>
              </a:rPr>
              <a:t>斗争：</a:t>
            </a:r>
            <a:endParaRPr lang="zh-CN" altLang="en-US" sz="2800" dirty="0">
              <a:latin typeface="楷体" pitchFamily="49" charset="-122"/>
              <a:ea typeface="楷体" pitchFamily="49" charset="-122"/>
            </a:endParaRPr>
          </a:p>
        </p:txBody>
      </p:sp>
      <p:sp>
        <p:nvSpPr>
          <p:cNvPr id="45" name="TextBox 44"/>
          <p:cNvSpPr txBox="1"/>
          <p:nvPr/>
        </p:nvSpPr>
        <p:spPr>
          <a:xfrm>
            <a:off x="3200400" y="543422"/>
            <a:ext cx="6431280" cy="769441"/>
          </a:xfrm>
          <a:prstGeom prst="rect">
            <a:avLst/>
          </a:prstGeom>
          <a:solidFill>
            <a:schemeClr val="accent2">
              <a:lumMod val="20000"/>
              <a:lumOff val="80000"/>
            </a:schemeClr>
          </a:solidFill>
        </p:spPr>
        <p:txBody>
          <a:bodyPr wrap="square" rtlCol="0">
            <a:spAutoFit/>
          </a:bodyPr>
          <a:lstStyle/>
          <a:p>
            <a:pPr eaLnBrk="1" fontAlgn="auto" hangingPunct="1">
              <a:spcBef>
                <a:spcPts val="0"/>
              </a:spcBef>
              <a:spcAft>
                <a:spcPts val="0"/>
              </a:spcAft>
              <a:defRPr/>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参与禁毒工作的途径</a:t>
            </a:r>
          </a:p>
        </p:txBody>
      </p:sp>
      <p:sp>
        <p:nvSpPr>
          <p:cNvPr id="44" name="TextBox 43"/>
          <p:cNvSpPr txBox="1"/>
          <p:nvPr/>
        </p:nvSpPr>
        <p:spPr>
          <a:xfrm>
            <a:off x="9190353" y="3725790"/>
            <a:ext cx="2397604" cy="2554545"/>
          </a:xfrm>
          <a:prstGeom prst="rect">
            <a:avLst/>
          </a:prstGeom>
          <a:noFill/>
        </p:spPr>
        <p:txBody>
          <a:bodyPr wrap="square" rtlCol="0">
            <a:spAutoFit/>
          </a:bodyPr>
          <a:lstStyle/>
          <a:p>
            <a:r>
              <a:rPr lang="en-US" altLang="zh-CN" sz="2000" dirty="0" smtClean="0">
                <a:latin typeface="楷体" pitchFamily="49" charset="-122"/>
                <a:ea typeface="楷体" pitchFamily="49" charset="-122"/>
              </a:rPr>
              <a:t>5</a:t>
            </a:r>
            <a:r>
              <a:rPr lang="zh-CN" altLang="en-US"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a:t>
            </a:r>
            <a:r>
              <a:rPr lang="zh-CN" altLang="en-US" sz="2000" dirty="0">
                <a:latin typeface="楷体" pitchFamily="49" charset="-122"/>
                <a:ea typeface="楷体" pitchFamily="49" charset="-122"/>
              </a:rPr>
              <a:t>真诚帮助身边吸毒人员：用科学的态度看待，不能歧视。帮助吸毒者充分认识到“毒难戒，但毒能戒”的道理</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助他们戒毒康复，回归社会。</a:t>
            </a:r>
          </a:p>
        </p:txBody>
      </p:sp>
      <p:pic>
        <p:nvPicPr>
          <p:cNvPr id="24579" name="Picture 3"/>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1766218" y="2581419"/>
            <a:ext cx="530225" cy="5302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4580" name="Picture 4"/>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3770629" y="2599101"/>
            <a:ext cx="592137" cy="5921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033564529"/>
      </p:ext>
    </p:extLst>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par>
                                <p:cTn id="19" presetID="53" presetClass="entr" presetSubtype="16"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ppt_w</p:attrName>
                                        </p:attrNameLst>
                                      </p:cBhvr>
                                      <p:tavLst>
                                        <p:tav tm="0">
                                          <p:val>
                                            <p:fltVal val="0"/>
                                          </p:val>
                                        </p:tav>
                                        <p:tav tm="100000">
                                          <p:val>
                                            <p:strVal val="#ppt_w"/>
                                          </p:val>
                                        </p:tav>
                                      </p:tavLst>
                                    </p:anim>
                                    <p:anim calcmode="lin" valueType="num">
                                      <p:cBhvr>
                                        <p:cTn id="27" dur="500" fill="hold"/>
                                        <p:tgtEl>
                                          <p:spTgt spid="28"/>
                                        </p:tgtEl>
                                        <p:attrNameLst>
                                          <p:attrName>ppt_h</p:attrName>
                                        </p:attrNameLst>
                                      </p:cBhvr>
                                      <p:tavLst>
                                        <p:tav tm="0">
                                          <p:val>
                                            <p:fltVal val="0"/>
                                          </p:val>
                                        </p:tav>
                                        <p:tav tm="100000">
                                          <p:val>
                                            <p:strVal val="#ppt_h"/>
                                          </p:val>
                                        </p:tav>
                                      </p:tavLst>
                                    </p:anim>
                                    <p:animEffect transition="in" filter="fade">
                                      <p:cBhvr>
                                        <p:cTn id="28" dur="500"/>
                                        <p:tgtEl>
                                          <p:spTgt spid="28"/>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Effect transition="in" filter="fade">
                                      <p:cBhvr>
                                        <p:cTn id="38" dur="500"/>
                                        <p:tgtEl>
                                          <p:spTgt spid="30"/>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fltVal val="0"/>
                                          </p:val>
                                        </p:tav>
                                        <p:tav tm="100000">
                                          <p:val>
                                            <p:strVal val="#ppt_w"/>
                                          </p:val>
                                        </p:tav>
                                      </p:tavLst>
                                    </p:anim>
                                    <p:anim calcmode="lin" valueType="num">
                                      <p:cBhvr>
                                        <p:cTn id="47" dur="500" fill="hold"/>
                                        <p:tgtEl>
                                          <p:spTgt spid="32"/>
                                        </p:tgtEl>
                                        <p:attrNameLst>
                                          <p:attrName>ppt_h</p:attrName>
                                        </p:attrNameLst>
                                      </p:cBhvr>
                                      <p:tavLst>
                                        <p:tav tm="0">
                                          <p:val>
                                            <p:fltVal val="0"/>
                                          </p:val>
                                        </p:tav>
                                        <p:tav tm="100000">
                                          <p:val>
                                            <p:strVal val="#ppt_h"/>
                                          </p:val>
                                        </p:tav>
                                      </p:tavLst>
                                    </p:anim>
                                    <p:animEffect transition="in" filter="fade">
                                      <p:cBhvr>
                                        <p:cTn id="48" dur="500"/>
                                        <p:tgtEl>
                                          <p:spTgt spid="32"/>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p:cTn id="51" dur="500" fill="hold"/>
                                        <p:tgtEl>
                                          <p:spTgt spid="33"/>
                                        </p:tgtEl>
                                        <p:attrNameLst>
                                          <p:attrName>ppt_w</p:attrName>
                                        </p:attrNameLst>
                                      </p:cBhvr>
                                      <p:tavLst>
                                        <p:tav tm="0">
                                          <p:val>
                                            <p:fltVal val="0"/>
                                          </p:val>
                                        </p:tav>
                                        <p:tav tm="100000">
                                          <p:val>
                                            <p:strVal val="#ppt_w"/>
                                          </p:val>
                                        </p:tav>
                                      </p:tavLst>
                                    </p:anim>
                                    <p:anim calcmode="lin" valueType="num">
                                      <p:cBhvr>
                                        <p:cTn id="52" dur="500" fill="hold"/>
                                        <p:tgtEl>
                                          <p:spTgt spid="33"/>
                                        </p:tgtEl>
                                        <p:attrNameLst>
                                          <p:attrName>ppt_h</p:attrName>
                                        </p:attrNameLst>
                                      </p:cBhvr>
                                      <p:tavLst>
                                        <p:tav tm="0">
                                          <p:val>
                                            <p:fltVal val="0"/>
                                          </p:val>
                                        </p:tav>
                                        <p:tav tm="100000">
                                          <p:val>
                                            <p:strVal val="#ppt_h"/>
                                          </p:val>
                                        </p:tav>
                                      </p:tavLst>
                                    </p:anim>
                                    <p:animEffect transition="in" filter="fade">
                                      <p:cBhvr>
                                        <p:cTn id="53" dur="500"/>
                                        <p:tgtEl>
                                          <p:spTgt spid="33"/>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500" fill="hold"/>
                                        <p:tgtEl>
                                          <p:spTgt spid="34"/>
                                        </p:tgtEl>
                                        <p:attrNameLst>
                                          <p:attrName>ppt_w</p:attrName>
                                        </p:attrNameLst>
                                      </p:cBhvr>
                                      <p:tavLst>
                                        <p:tav tm="0">
                                          <p:val>
                                            <p:fltVal val="0"/>
                                          </p:val>
                                        </p:tav>
                                        <p:tav tm="100000">
                                          <p:val>
                                            <p:strVal val="#ppt_w"/>
                                          </p:val>
                                        </p:tav>
                                      </p:tavLst>
                                    </p:anim>
                                    <p:anim calcmode="lin" valueType="num">
                                      <p:cBhvr>
                                        <p:cTn id="57" dur="500" fill="hold"/>
                                        <p:tgtEl>
                                          <p:spTgt spid="34"/>
                                        </p:tgtEl>
                                        <p:attrNameLst>
                                          <p:attrName>ppt_h</p:attrName>
                                        </p:attrNameLst>
                                      </p:cBhvr>
                                      <p:tavLst>
                                        <p:tav tm="0">
                                          <p:val>
                                            <p:fltVal val="0"/>
                                          </p:val>
                                        </p:tav>
                                        <p:tav tm="100000">
                                          <p:val>
                                            <p:strVal val="#ppt_h"/>
                                          </p:val>
                                        </p:tav>
                                      </p:tavLst>
                                    </p:anim>
                                    <p:animEffect transition="in" filter="fade">
                                      <p:cBhvr>
                                        <p:cTn id="58" dur="500"/>
                                        <p:tgtEl>
                                          <p:spTgt spid="34"/>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Effect transition="in" filter="fade">
                                      <p:cBhvr>
                                        <p:cTn id="63" dur="500"/>
                                        <p:tgtEl>
                                          <p:spTgt spid="35"/>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Effect transition="in" filter="fade">
                                      <p:cBhvr>
                                        <p:cTn id="68" dur="500"/>
                                        <p:tgtEl>
                                          <p:spTgt spid="36"/>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 calcmode="lin" valueType="num">
                                      <p:cBhvr>
                                        <p:cTn id="71" dur="500" fill="hold"/>
                                        <p:tgtEl>
                                          <p:spTgt spid="37"/>
                                        </p:tgtEl>
                                        <p:attrNameLst>
                                          <p:attrName>ppt_w</p:attrName>
                                        </p:attrNameLst>
                                      </p:cBhvr>
                                      <p:tavLst>
                                        <p:tav tm="0">
                                          <p:val>
                                            <p:fltVal val="0"/>
                                          </p:val>
                                        </p:tav>
                                        <p:tav tm="100000">
                                          <p:val>
                                            <p:strVal val="#ppt_w"/>
                                          </p:val>
                                        </p:tav>
                                      </p:tavLst>
                                    </p:anim>
                                    <p:anim calcmode="lin" valueType="num">
                                      <p:cBhvr>
                                        <p:cTn id="72" dur="500" fill="hold"/>
                                        <p:tgtEl>
                                          <p:spTgt spid="37"/>
                                        </p:tgtEl>
                                        <p:attrNameLst>
                                          <p:attrName>ppt_h</p:attrName>
                                        </p:attrNameLst>
                                      </p:cBhvr>
                                      <p:tavLst>
                                        <p:tav tm="0">
                                          <p:val>
                                            <p:fltVal val="0"/>
                                          </p:val>
                                        </p:tav>
                                        <p:tav tm="100000">
                                          <p:val>
                                            <p:strVal val="#ppt_h"/>
                                          </p:val>
                                        </p:tav>
                                      </p:tavLst>
                                    </p:anim>
                                    <p:animEffect transition="in" filter="fade">
                                      <p:cBhvr>
                                        <p:cTn id="73" dur="500"/>
                                        <p:tgtEl>
                                          <p:spTgt spid="37"/>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 calcmode="lin" valueType="num">
                                      <p:cBhvr>
                                        <p:cTn id="81" dur="500" fill="hold"/>
                                        <p:tgtEl>
                                          <p:spTgt spid="39"/>
                                        </p:tgtEl>
                                        <p:attrNameLst>
                                          <p:attrName>ppt_w</p:attrName>
                                        </p:attrNameLst>
                                      </p:cBhvr>
                                      <p:tavLst>
                                        <p:tav tm="0">
                                          <p:val>
                                            <p:fltVal val="0"/>
                                          </p:val>
                                        </p:tav>
                                        <p:tav tm="100000">
                                          <p:val>
                                            <p:strVal val="#ppt_w"/>
                                          </p:val>
                                        </p:tav>
                                      </p:tavLst>
                                    </p:anim>
                                    <p:anim calcmode="lin" valueType="num">
                                      <p:cBhvr>
                                        <p:cTn id="82" dur="500" fill="hold"/>
                                        <p:tgtEl>
                                          <p:spTgt spid="39"/>
                                        </p:tgtEl>
                                        <p:attrNameLst>
                                          <p:attrName>ppt_h</p:attrName>
                                        </p:attrNameLst>
                                      </p:cBhvr>
                                      <p:tavLst>
                                        <p:tav tm="0">
                                          <p:val>
                                            <p:fltVal val="0"/>
                                          </p:val>
                                        </p:tav>
                                        <p:tav tm="100000">
                                          <p:val>
                                            <p:strVal val="#ppt_h"/>
                                          </p:val>
                                        </p:tav>
                                      </p:tavLst>
                                    </p:anim>
                                    <p:animEffect transition="in" filter="fade">
                                      <p:cBhvr>
                                        <p:cTn id="83" dur="500"/>
                                        <p:tgtEl>
                                          <p:spTgt spid="39"/>
                                        </p:tgtEl>
                                      </p:cBhvr>
                                    </p:animEffect>
                                  </p:childTnLst>
                                </p:cTn>
                              </p:par>
                              <p:par>
                                <p:cTn id="84" presetID="2" presetClass="entr" presetSubtype="8" fill="hold" grpId="0" nodeType="withEffect">
                                  <p:stCondLst>
                                    <p:cond delay="0"/>
                                  </p:stCondLst>
                                  <p:childTnLst>
                                    <p:set>
                                      <p:cBhvr>
                                        <p:cTn id="85" dur="1" fill="hold">
                                          <p:stCondLst>
                                            <p:cond delay="0"/>
                                          </p:stCondLst>
                                        </p:cTn>
                                        <p:tgtEl>
                                          <p:spTgt spid="47"/>
                                        </p:tgtEl>
                                        <p:attrNameLst>
                                          <p:attrName>style.visibility</p:attrName>
                                        </p:attrNameLst>
                                      </p:cBhvr>
                                      <p:to>
                                        <p:strVal val="visible"/>
                                      </p:to>
                                    </p:set>
                                    <p:anim calcmode="lin" valueType="num">
                                      <p:cBhvr additive="base">
                                        <p:cTn id="86" dur="500" fill="hold"/>
                                        <p:tgtEl>
                                          <p:spTgt spid="47"/>
                                        </p:tgtEl>
                                        <p:attrNameLst>
                                          <p:attrName>ppt_x</p:attrName>
                                        </p:attrNameLst>
                                      </p:cBhvr>
                                      <p:tavLst>
                                        <p:tav tm="0">
                                          <p:val>
                                            <p:strVal val="0-#ppt_w/2"/>
                                          </p:val>
                                        </p:tav>
                                        <p:tav tm="100000">
                                          <p:val>
                                            <p:strVal val="#ppt_x"/>
                                          </p:val>
                                        </p:tav>
                                      </p:tavLst>
                                    </p:anim>
                                    <p:anim calcmode="lin" valueType="num">
                                      <p:cBhvr additive="base">
                                        <p:cTn id="87" dur="500" fill="hold"/>
                                        <p:tgtEl>
                                          <p:spTgt spid="47"/>
                                        </p:tgtEl>
                                        <p:attrNameLst>
                                          <p:attrName>ppt_y</p:attrName>
                                        </p:attrNameLst>
                                      </p:cBhvr>
                                      <p:tavLst>
                                        <p:tav tm="0">
                                          <p:val>
                                            <p:strVal val="#ppt_y"/>
                                          </p:val>
                                        </p:tav>
                                        <p:tav tm="100000">
                                          <p:val>
                                            <p:strVal val="#ppt_y"/>
                                          </p:val>
                                        </p:tav>
                                      </p:tavLst>
                                    </p:anim>
                                  </p:childTnLst>
                                </p:cTn>
                              </p:par>
                              <p:par>
                                <p:cTn id="88" presetID="2" presetClass="entr" presetSubtype="9" fill="hold" grpId="0" nodeType="withEffect">
                                  <p:stCondLst>
                                    <p:cond delay="0"/>
                                  </p:stCondLst>
                                  <p:childTnLst>
                                    <p:set>
                                      <p:cBhvr>
                                        <p:cTn id="89" dur="1" fill="hold">
                                          <p:stCondLst>
                                            <p:cond delay="0"/>
                                          </p:stCondLst>
                                        </p:cTn>
                                        <p:tgtEl>
                                          <p:spTgt spid="45"/>
                                        </p:tgtEl>
                                        <p:attrNameLst>
                                          <p:attrName>style.visibility</p:attrName>
                                        </p:attrNameLst>
                                      </p:cBhvr>
                                      <p:to>
                                        <p:strVal val="visible"/>
                                      </p:to>
                                    </p:set>
                                    <p:anim calcmode="lin" valueType="num">
                                      <p:cBhvr additive="base">
                                        <p:cTn id="90" dur="500" fill="hold"/>
                                        <p:tgtEl>
                                          <p:spTgt spid="45"/>
                                        </p:tgtEl>
                                        <p:attrNameLst>
                                          <p:attrName>ppt_x</p:attrName>
                                        </p:attrNameLst>
                                      </p:cBhvr>
                                      <p:tavLst>
                                        <p:tav tm="0">
                                          <p:val>
                                            <p:strVal val="0-#ppt_w/2"/>
                                          </p:val>
                                        </p:tav>
                                        <p:tav tm="100000">
                                          <p:val>
                                            <p:strVal val="#ppt_x"/>
                                          </p:val>
                                        </p:tav>
                                      </p:tavLst>
                                    </p:anim>
                                    <p:anim calcmode="lin" valueType="num">
                                      <p:cBhvr additive="base">
                                        <p:cTn id="91" dur="500" fill="hold"/>
                                        <p:tgtEl>
                                          <p:spTgt spid="45"/>
                                        </p:tgtEl>
                                        <p:attrNameLst>
                                          <p:attrName>ppt_y</p:attrName>
                                        </p:attrNameLst>
                                      </p:cBhvr>
                                      <p:tavLst>
                                        <p:tav tm="0">
                                          <p:val>
                                            <p:strVal val="0-#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43"/>
                                        </p:tgtEl>
                                        <p:attrNameLst>
                                          <p:attrName>style.visibility</p:attrName>
                                        </p:attrNameLst>
                                      </p:cBhvr>
                                      <p:to>
                                        <p:strVal val="visible"/>
                                      </p:to>
                                    </p:set>
                                    <p:anim calcmode="lin" valueType="num">
                                      <p:cBhvr additive="base">
                                        <p:cTn id="94" dur="500" fill="hold"/>
                                        <p:tgtEl>
                                          <p:spTgt spid="43"/>
                                        </p:tgtEl>
                                        <p:attrNameLst>
                                          <p:attrName>ppt_x</p:attrName>
                                        </p:attrNameLst>
                                      </p:cBhvr>
                                      <p:tavLst>
                                        <p:tav tm="0">
                                          <p:val>
                                            <p:strVal val="#ppt_x"/>
                                          </p:val>
                                        </p:tav>
                                        <p:tav tm="100000">
                                          <p:val>
                                            <p:strVal val="#ppt_x"/>
                                          </p:val>
                                        </p:tav>
                                      </p:tavLst>
                                    </p:anim>
                                    <p:anim calcmode="lin" valueType="num">
                                      <p:cBhvr additive="base">
                                        <p:cTn id="95" dur="500" fill="hold"/>
                                        <p:tgtEl>
                                          <p:spTgt spid="43"/>
                                        </p:tgtEl>
                                        <p:attrNameLst>
                                          <p:attrName>ppt_y</p:attrName>
                                        </p:attrNameLst>
                                      </p:cBhvr>
                                      <p:tavLst>
                                        <p:tav tm="0">
                                          <p:val>
                                            <p:strVal val="1+#ppt_h/2"/>
                                          </p:val>
                                        </p:tav>
                                        <p:tav tm="100000">
                                          <p:val>
                                            <p:strVal val="#ppt_y"/>
                                          </p:val>
                                        </p:tav>
                                      </p:tavLst>
                                    </p:anim>
                                  </p:childTnLst>
                                </p:cTn>
                              </p:par>
                              <p:par>
                                <p:cTn id="96" presetID="2" presetClass="entr" presetSubtype="4" fill="hold" nodeType="withEffect">
                                  <p:stCondLst>
                                    <p:cond delay="0"/>
                                  </p:stCondLst>
                                  <p:childTnLst>
                                    <p:set>
                                      <p:cBhvr>
                                        <p:cTn id="97" dur="1" fill="hold">
                                          <p:stCondLst>
                                            <p:cond delay="0"/>
                                          </p:stCondLst>
                                        </p:cTn>
                                        <p:tgtEl>
                                          <p:spTgt spid="3"/>
                                        </p:tgtEl>
                                        <p:attrNameLst>
                                          <p:attrName>style.visibility</p:attrName>
                                        </p:attrNameLst>
                                      </p:cBhvr>
                                      <p:to>
                                        <p:strVal val="visible"/>
                                      </p:to>
                                    </p:set>
                                    <p:anim calcmode="lin" valueType="num">
                                      <p:cBhvr additive="base">
                                        <p:cTn id="98" dur="500" fill="hold"/>
                                        <p:tgtEl>
                                          <p:spTgt spid="3"/>
                                        </p:tgtEl>
                                        <p:attrNameLst>
                                          <p:attrName>ppt_x</p:attrName>
                                        </p:attrNameLst>
                                      </p:cBhvr>
                                      <p:tavLst>
                                        <p:tav tm="0">
                                          <p:val>
                                            <p:strVal val="#ppt_x"/>
                                          </p:val>
                                        </p:tav>
                                        <p:tav tm="100000">
                                          <p:val>
                                            <p:strVal val="#ppt_x"/>
                                          </p:val>
                                        </p:tav>
                                      </p:tavLst>
                                    </p:anim>
                                    <p:anim calcmode="lin" valueType="num">
                                      <p:cBhvr additive="base">
                                        <p:cTn id="99" dur="500" fill="hold"/>
                                        <p:tgtEl>
                                          <p:spTgt spid="3"/>
                                        </p:tgtEl>
                                        <p:attrNameLst>
                                          <p:attrName>ppt_y</p:attrName>
                                        </p:attrNameLst>
                                      </p:cBhvr>
                                      <p:tavLst>
                                        <p:tav tm="0">
                                          <p:val>
                                            <p:strVal val="1+#ppt_h/2"/>
                                          </p:val>
                                        </p:tav>
                                        <p:tav tm="100000">
                                          <p:val>
                                            <p:strVal val="#ppt_y"/>
                                          </p:val>
                                        </p:tav>
                                      </p:tavLst>
                                    </p:anim>
                                  </p:childTnLst>
                                </p:cTn>
                              </p:par>
                              <p:par>
                                <p:cTn id="100" presetID="2" presetClass="entr" presetSubtype="4" fill="hold" nodeType="withEffect">
                                  <p:stCondLst>
                                    <p:cond delay="0"/>
                                  </p:stCondLst>
                                  <p:childTnLst>
                                    <p:set>
                                      <p:cBhvr>
                                        <p:cTn id="101" dur="1" fill="hold">
                                          <p:stCondLst>
                                            <p:cond delay="0"/>
                                          </p:stCondLst>
                                        </p:cTn>
                                        <p:tgtEl>
                                          <p:spTgt spid="41"/>
                                        </p:tgtEl>
                                        <p:attrNameLst>
                                          <p:attrName>style.visibility</p:attrName>
                                        </p:attrNameLst>
                                      </p:cBhvr>
                                      <p:to>
                                        <p:strVal val="visible"/>
                                      </p:to>
                                    </p:set>
                                    <p:anim calcmode="lin" valueType="num">
                                      <p:cBhvr additive="base">
                                        <p:cTn id="102" dur="500" fill="hold"/>
                                        <p:tgtEl>
                                          <p:spTgt spid="41"/>
                                        </p:tgtEl>
                                        <p:attrNameLst>
                                          <p:attrName>ppt_x</p:attrName>
                                        </p:attrNameLst>
                                      </p:cBhvr>
                                      <p:tavLst>
                                        <p:tav tm="0">
                                          <p:val>
                                            <p:strVal val="#ppt_x"/>
                                          </p:val>
                                        </p:tav>
                                        <p:tav tm="100000">
                                          <p:val>
                                            <p:strVal val="#ppt_x"/>
                                          </p:val>
                                        </p:tav>
                                      </p:tavLst>
                                    </p:anim>
                                    <p:anim calcmode="lin" valueType="num">
                                      <p:cBhvr additive="base">
                                        <p:cTn id="103" dur="500" fill="hold"/>
                                        <p:tgtEl>
                                          <p:spTgt spid="41"/>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44"/>
                                        </p:tgtEl>
                                        <p:attrNameLst>
                                          <p:attrName>style.visibility</p:attrName>
                                        </p:attrNameLst>
                                      </p:cBhvr>
                                      <p:to>
                                        <p:strVal val="visible"/>
                                      </p:to>
                                    </p:set>
                                    <p:anim calcmode="lin" valueType="num">
                                      <p:cBhvr additive="base">
                                        <p:cTn id="106" dur="500" fill="hold"/>
                                        <p:tgtEl>
                                          <p:spTgt spid="44"/>
                                        </p:tgtEl>
                                        <p:attrNameLst>
                                          <p:attrName>ppt_x</p:attrName>
                                        </p:attrNameLst>
                                      </p:cBhvr>
                                      <p:tavLst>
                                        <p:tav tm="0">
                                          <p:val>
                                            <p:strVal val="#ppt_x"/>
                                          </p:val>
                                        </p:tav>
                                        <p:tav tm="100000">
                                          <p:val>
                                            <p:strVal val="#ppt_x"/>
                                          </p:val>
                                        </p:tav>
                                      </p:tavLst>
                                    </p:anim>
                                    <p:anim calcmode="lin" valueType="num">
                                      <p:cBhvr additive="base">
                                        <p:cTn id="107"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3" grpId="0"/>
      <p:bldP spid="45" grpId="0" animBg="1"/>
      <p:bldP spid="44"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30446347-BA34-4AC3-967C-D33CA4D01DA1}"/>
              </a:ext>
            </a:extLst>
          </p:cNvPr>
          <p:cNvSpPr/>
          <p:nvPr/>
        </p:nvSpPr>
        <p:spPr>
          <a:xfrm rot="10800000">
            <a:off x="5283200" y="6484938"/>
            <a:ext cx="190500" cy="1920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a:extLst>
              <a:ext uri="{FF2B5EF4-FFF2-40B4-BE49-F238E27FC236}">
                <a16:creationId xmlns="" xmlns:a16="http://schemas.microsoft.com/office/drawing/2014/main" id="{6A8E1D0E-7371-4A53-9713-35B21FE0D81D}"/>
              </a:ext>
            </a:extLst>
          </p:cNvPr>
          <p:cNvSpPr/>
          <p:nvPr/>
        </p:nvSpPr>
        <p:spPr>
          <a:xfrm rot="10800000">
            <a:off x="4903788" y="5884863"/>
            <a:ext cx="371475" cy="3730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a:extLst>
              <a:ext uri="{FF2B5EF4-FFF2-40B4-BE49-F238E27FC236}">
                <a16:creationId xmlns="" xmlns:a16="http://schemas.microsoft.com/office/drawing/2014/main" id="{EFF590F5-2933-4243-980E-5AAFD4246C5E}"/>
              </a:ext>
            </a:extLst>
          </p:cNvPr>
          <p:cNvSpPr/>
          <p:nvPr/>
        </p:nvSpPr>
        <p:spPr>
          <a:xfrm rot="10800000">
            <a:off x="2100075" y="3578582"/>
            <a:ext cx="485775" cy="4841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a:extLst>
              <a:ext uri="{FF2B5EF4-FFF2-40B4-BE49-F238E27FC236}">
                <a16:creationId xmlns="" xmlns:a16="http://schemas.microsoft.com/office/drawing/2014/main" id="{995C1DBC-8BFE-481D-835C-4D74235B1DFA}"/>
              </a:ext>
            </a:extLst>
          </p:cNvPr>
          <p:cNvSpPr/>
          <p:nvPr/>
        </p:nvSpPr>
        <p:spPr>
          <a:xfrm rot="10800000">
            <a:off x="2523937" y="3322994"/>
            <a:ext cx="304800" cy="3048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a:extLst>
              <a:ext uri="{FF2B5EF4-FFF2-40B4-BE49-F238E27FC236}">
                <a16:creationId xmlns="" xmlns:a16="http://schemas.microsoft.com/office/drawing/2014/main" id="{D2C7E2F7-8131-472B-967A-EF5E3FF70296}"/>
              </a:ext>
            </a:extLst>
          </p:cNvPr>
          <p:cNvSpPr/>
          <p:nvPr/>
        </p:nvSpPr>
        <p:spPr>
          <a:xfrm rot="10800000">
            <a:off x="7055389" y="1539545"/>
            <a:ext cx="400050" cy="4000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a:extLst>
              <a:ext uri="{FF2B5EF4-FFF2-40B4-BE49-F238E27FC236}">
                <a16:creationId xmlns="" xmlns:a16="http://schemas.microsoft.com/office/drawing/2014/main" id="{5BB212F9-1842-4BA0-AA62-E122B88D6EB9}"/>
              </a:ext>
            </a:extLst>
          </p:cNvPr>
          <p:cNvSpPr/>
          <p:nvPr/>
        </p:nvSpPr>
        <p:spPr>
          <a:xfrm rot="247877" flipH="1">
            <a:off x="5915025" y="6796088"/>
            <a:ext cx="96838" cy="9683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椭圆 7">
            <a:extLst>
              <a:ext uri="{FF2B5EF4-FFF2-40B4-BE49-F238E27FC236}">
                <a16:creationId xmlns="" xmlns:a16="http://schemas.microsoft.com/office/drawing/2014/main" id="{C1E6305D-9059-4689-90BC-5361526AAEAD}"/>
              </a:ext>
            </a:extLst>
          </p:cNvPr>
          <p:cNvSpPr/>
          <p:nvPr/>
        </p:nvSpPr>
        <p:spPr>
          <a:xfrm rot="10800000">
            <a:off x="7226962" y="4414693"/>
            <a:ext cx="404813" cy="4048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椭圆 8">
            <a:extLst>
              <a:ext uri="{FF2B5EF4-FFF2-40B4-BE49-F238E27FC236}">
                <a16:creationId xmlns="" xmlns:a16="http://schemas.microsoft.com/office/drawing/2014/main" id="{172DE2F6-F0B1-4551-B30B-D6EFA2B7B09D}"/>
              </a:ext>
            </a:extLst>
          </p:cNvPr>
          <p:cNvSpPr/>
          <p:nvPr/>
        </p:nvSpPr>
        <p:spPr>
          <a:xfrm rot="10800000">
            <a:off x="5722938" y="6953250"/>
            <a:ext cx="542925" cy="542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 name="组合 9">
            <a:extLst>
              <a:ext uri="{FF2B5EF4-FFF2-40B4-BE49-F238E27FC236}">
                <a16:creationId xmlns="" xmlns:a16="http://schemas.microsoft.com/office/drawing/2014/main" id="{035FCC77-9BA2-47DF-A850-BAFBDDB79A23}"/>
              </a:ext>
            </a:extLst>
          </p:cNvPr>
          <p:cNvGrpSpPr>
            <a:grpSpLocks/>
          </p:cNvGrpSpPr>
          <p:nvPr/>
        </p:nvGrpSpPr>
        <p:grpSpPr bwMode="auto">
          <a:xfrm>
            <a:off x="4166640" y="1549900"/>
            <a:ext cx="3311525" cy="3576599"/>
            <a:chOff x="5591459" y="2770428"/>
            <a:chExt cx="1368690" cy="1477955"/>
          </a:xfrm>
        </p:grpSpPr>
        <p:sp>
          <p:nvSpPr>
            <p:cNvPr id="13" name="椭圆 12">
              <a:extLst>
                <a:ext uri="{FF2B5EF4-FFF2-40B4-BE49-F238E27FC236}">
                  <a16:creationId xmlns="" xmlns:a16="http://schemas.microsoft.com/office/drawing/2014/main" id="{B17A434F-D866-4F8B-9ACB-8CFD18FC58C7}"/>
                </a:ext>
              </a:extLst>
            </p:cNvPr>
            <p:cNvSpPr/>
            <p:nvPr/>
          </p:nvSpPr>
          <p:spPr bwMode="auto">
            <a:xfrm>
              <a:off x="5591459" y="2770428"/>
              <a:ext cx="1368690" cy="1368419"/>
            </a:xfrm>
            <a:prstGeom prst="ellipse">
              <a:avLst/>
            </a:prstGeom>
            <a:solidFill>
              <a:srgbClr val="76AF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2" name="图片 11">
              <a:extLst>
                <a:ext uri="{FF2B5EF4-FFF2-40B4-BE49-F238E27FC236}">
                  <a16:creationId xmlns="" xmlns:a16="http://schemas.microsoft.com/office/drawing/2014/main" id="{E68A554D-E07C-4792-8408-18DBA140C731}"/>
                </a:ext>
              </a:extLst>
            </p:cNvPr>
            <p:cNvPicPr>
              <a:picLocks noChangeAspect="1"/>
            </p:cNvPicPr>
            <p:nvPr/>
          </p:nvPicPr>
          <p:blipFill>
            <a:blip r:embed="rId2" cstate="print"/>
            <a:srcRect l="43447" t="18711" r="10242" b="14206"/>
            <a:stretch>
              <a:fillRect/>
            </a:stretch>
          </p:blipFill>
          <p:spPr>
            <a:xfrm rot="1293395">
              <a:off x="5652795" y="3032900"/>
              <a:ext cx="1215483" cy="1215483"/>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grpSp>
        <p:nvGrpSpPr>
          <p:cNvPr id="15" name="组合 14">
            <a:extLst>
              <a:ext uri="{FF2B5EF4-FFF2-40B4-BE49-F238E27FC236}">
                <a16:creationId xmlns="" xmlns:a16="http://schemas.microsoft.com/office/drawing/2014/main" id="{E765C4CE-531F-45A8-AD1A-0CBF8BA7E3B3}"/>
              </a:ext>
            </a:extLst>
          </p:cNvPr>
          <p:cNvGrpSpPr>
            <a:grpSpLocks/>
          </p:cNvGrpSpPr>
          <p:nvPr/>
        </p:nvGrpSpPr>
        <p:grpSpPr bwMode="auto">
          <a:xfrm>
            <a:off x="3111771" y="3493899"/>
            <a:ext cx="1176338" cy="1085850"/>
            <a:chOff x="5231859" y="1684578"/>
            <a:chExt cx="1177200" cy="1085850"/>
          </a:xfrm>
        </p:grpSpPr>
        <p:grpSp>
          <p:nvGrpSpPr>
            <p:cNvPr id="16" name="组合 10">
              <a:extLst>
                <a:ext uri="{FF2B5EF4-FFF2-40B4-BE49-F238E27FC236}">
                  <a16:creationId xmlns="" xmlns:a16="http://schemas.microsoft.com/office/drawing/2014/main" id="{D18B4C3A-904A-42F1-BC0A-B7126966E54C}"/>
                </a:ext>
              </a:extLst>
            </p:cNvPr>
            <p:cNvGrpSpPr>
              <a:grpSpLocks/>
            </p:cNvGrpSpPr>
            <p:nvPr/>
          </p:nvGrpSpPr>
          <p:grpSpPr bwMode="auto">
            <a:xfrm>
              <a:off x="5324002" y="1684578"/>
              <a:ext cx="1085057" cy="1085850"/>
              <a:chOff x="1277143" y="1504950"/>
              <a:chExt cx="1085057" cy="1085850"/>
            </a:xfrm>
          </p:grpSpPr>
          <p:sp>
            <p:nvSpPr>
              <p:cNvPr id="18" name="椭圆 17">
                <a:extLst>
                  <a:ext uri="{FF2B5EF4-FFF2-40B4-BE49-F238E27FC236}">
                    <a16:creationId xmlns="" xmlns:a16="http://schemas.microsoft.com/office/drawing/2014/main" id="{595C4EA5-8A7E-42F8-B19A-18144C8E42F3}"/>
                  </a:ext>
                </a:extLst>
              </p:cNvPr>
              <p:cNvSpPr/>
              <p:nvPr/>
            </p:nvSpPr>
            <p:spPr>
              <a:xfrm>
                <a:off x="1277143" y="1504950"/>
                <a:ext cx="1085057" cy="1085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文本框 6">
                <a:extLst>
                  <a:ext uri="{FF2B5EF4-FFF2-40B4-BE49-F238E27FC236}">
                    <a16:creationId xmlns="" xmlns:a16="http://schemas.microsoft.com/office/drawing/2014/main" id="{4CAB7923-1734-4984-809B-9B2A4A4A0857}"/>
                  </a:ext>
                </a:extLst>
              </p:cNvPr>
              <p:cNvSpPr txBox="1">
                <a:spLocks noChangeArrowheads="1"/>
              </p:cNvSpPr>
              <p:nvPr/>
            </p:nvSpPr>
            <p:spPr bwMode="auto">
              <a:xfrm>
                <a:off x="1726843" y="1586210"/>
                <a:ext cx="184866"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Tx/>
                  <a:buNone/>
                </a:pPr>
                <a:endParaRPr lang="zh-CN" altLang="en-US" sz="5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17" name="图片 16">
              <a:extLst>
                <a:ext uri="{FF2B5EF4-FFF2-40B4-BE49-F238E27FC236}">
                  <a16:creationId xmlns="" xmlns:a16="http://schemas.microsoft.com/office/drawing/2014/main" id="{FC905FEF-EB56-468E-A410-B75984666AAF}"/>
                </a:ext>
              </a:extLst>
            </p:cNvPr>
            <p:cNvPicPr>
              <a:picLocks noChangeAspect="1"/>
            </p:cNvPicPr>
            <p:nvPr/>
          </p:nvPicPr>
          <p:blipFill>
            <a:blip r:embed="rId2" cstate="print"/>
            <a:srcRect l="43447" t="18711" r="10242" b="14206"/>
            <a:stretch>
              <a:fillRect/>
            </a:stretch>
          </p:blipFill>
          <p:spPr>
            <a:xfrm rot="19343822">
              <a:off x="5231859" y="1742018"/>
              <a:ext cx="1019877" cy="1019877"/>
            </a:xfrm>
            <a:prstGeom prst="rect">
              <a:avLst/>
            </a:prstGeom>
            <a:noFill/>
            <a:ln>
              <a:noFill/>
            </a:ln>
          </p:spPr>
        </p:pic>
      </p:grpSp>
      <p:sp>
        <p:nvSpPr>
          <p:cNvPr id="20" name="椭圆 19">
            <a:extLst>
              <a:ext uri="{FF2B5EF4-FFF2-40B4-BE49-F238E27FC236}">
                <a16:creationId xmlns="" xmlns:a16="http://schemas.microsoft.com/office/drawing/2014/main" id="{07B984B4-77CA-42B7-8C92-4FCC2C80F069}"/>
              </a:ext>
            </a:extLst>
          </p:cNvPr>
          <p:cNvSpPr/>
          <p:nvPr/>
        </p:nvSpPr>
        <p:spPr>
          <a:xfrm rot="10800000">
            <a:off x="6264275" y="5197475"/>
            <a:ext cx="233363" cy="23336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a:extLst>
              <a:ext uri="{FF2B5EF4-FFF2-40B4-BE49-F238E27FC236}">
                <a16:creationId xmlns="" xmlns:a16="http://schemas.microsoft.com/office/drawing/2014/main" id="{B8D6B4EE-C946-40CA-A0BA-EC81C5FC8961}"/>
              </a:ext>
            </a:extLst>
          </p:cNvPr>
          <p:cNvSpPr/>
          <p:nvPr/>
        </p:nvSpPr>
        <p:spPr>
          <a:xfrm rot="10800000">
            <a:off x="7711361" y="2431413"/>
            <a:ext cx="242888" cy="2428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a:extLst>
              <a:ext uri="{FF2B5EF4-FFF2-40B4-BE49-F238E27FC236}">
                <a16:creationId xmlns="" xmlns:a16="http://schemas.microsoft.com/office/drawing/2014/main" id="{0C1511AD-1023-482E-8B8A-2D6BC1A7F36D}"/>
              </a:ext>
            </a:extLst>
          </p:cNvPr>
          <p:cNvSpPr/>
          <p:nvPr/>
        </p:nvSpPr>
        <p:spPr>
          <a:xfrm rot="10800000">
            <a:off x="6896100" y="5073650"/>
            <a:ext cx="152400" cy="1539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Freeform 6">
            <a:extLst>
              <a:ext uri="{FF2B5EF4-FFF2-40B4-BE49-F238E27FC236}">
                <a16:creationId xmlns="" xmlns:a16="http://schemas.microsoft.com/office/drawing/2014/main" id="{CE4BDA3C-9B76-4766-9FD2-6F131373E36E}"/>
              </a:ext>
            </a:extLst>
          </p:cNvPr>
          <p:cNvSpPr>
            <a:spLocks/>
          </p:cNvSpPr>
          <p:nvPr/>
        </p:nvSpPr>
        <p:spPr bwMode="auto">
          <a:xfrm rot="382501">
            <a:off x="4564795" y="1223629"/>
            <a:ext cx="1565830" cy="573626"/>
          </a:xfrm>
          <a:custGeom>
            <a:avLst/>
            <a:gdLst>
              <a:gd name="T0" fmla="*/ 72 w 330"/>
              <a:gd name="T1" fmla="*/ 3 h 162"/>
              <a:gd name="T2" fmla="*/ 175 w 330"/>
              <a:gd name="T3" fmla="*/ 9 h 162"/>
              <a:gd name="T4" fmla="*/ 220 w 330"/>
              <a:gd name="T5" fmla="*/ 128 h 162"/>
              <a:gd name="T6" fmla="*/ 102 w 330"/>
              <a:gd name="T7" fmla="*/ 162 h 162"/>
              <a:gd name="T8" fmla="*/ 102 w 330"/>
              <a:gd name="T9" fmla="*/ 162 h 162"/>
              <a:gd name="T10" fmla="*/ 40 w 330"/>
              <a:gd name="T11" fmla="*/ 96 h 162"/>
              <a:gd name="T12" fmla="*/ 72 w 330"/>
              <a:gd name="T13" fmla="*/ 3 h 162"/>
            </a:gdLst>
            <a:ahLst/>
            <a:cxnLst>
              <a:cxn ang="0">
                <a:pos x="T0" y="T1"/>
              </a:cxn>
              <a:cxn ang="0">
                <a:pos x="T2" y="T3"/>
              </a:cxn>
              <a:cxn ang="0">
                <a:pos x="T4" y="T5"/>
              </a:cxn>
              <a:cxn ang="0">
                <a:pos x="T6" y="T7"/>
              </a:cxn>
              <a:cxn ang="0">
                <a:pos x="T8" y="T9"/>
              </a:cxn>
              <a:cxn ang="0">
                <a:pos x="T10" y="T11"/>
              </a:cxn>
              <a:cxn ang="0">
                <a:pos x="T12" y="T13"/>
              </a:cxn>
            </a:cxnLst>
            <a:rect l="0" t="0" r="r" b="b"/>
            <a:pathLst>
              <a:path w="330" h="162">
                <a:moveTo>
                  <a:pt x="72" y="3"/>
                </a:moveTo>
                <a:cubicBezTo>
                  <a:pt x="100" y="0"/>
                  <a:pt x="135" y="2"/>
                  <a:pt x="175" y="9"/>
                </a:cubicBezTo>
                <a:cubicBezTo>
                  <a:pt x="281" y="20"/>
                  <a:pt x="330" y="146"/>
                  <a:pt x="220" y="128"/>
                </a:cubicBezTo>
                <a:cubicBezTo>
                  <a:pt x="194" y="124"/>
                  <a:pt x="53" y="110"/>
                  <a:pt x="102" y="162"/>
                </a:cubicBezTo>
                <a:cubicBezTo>
                  <a:pt x="102" y="162"/>
                  <a:pt x="102" y="162"/>
                  <a:pt x="102" y="162"/>
                </a:cubicBezTo>
                <a:cubicBezTo>
                  <a:pt x="102" y="162"/>
                  <a:pt x="54" y="112"/>
                  <a:pt x="40" y="96"/>
                </a:cubicBezTo>
                <a:cubicBezTo>
                  <a:pt x="0" y="47"/>
                  <a:pt x="8" y="11"/>
                  <a:pt x="72" y="3"/>
                </a:cubicBezTo>
                <a:close/>
              </a:path>
            </a:pathLst>
          </a:custGeom>
          <a:solidFill>
            <a:srgbClr val="EB751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7">
            <a:extLst>
              <a:ext uri="{FF2B5EF4-FFF2-40B4-BE49-F238E27FC236}">
                <a16:creationId xmlns="" xmlns:a16="http://schemas.microsoft.com/office/drawing/2014/main" id="{E0A92B60-6FFF-4CDD-B76B-87D75AC77EEA}"/>
              </a:ext>
            </a:extLst>
          </p:cNvPr>
          <p:cNvSpPr>
            <a:spLocks/>
          </p:cNvSpPr>
          <p:nvPr/>
        </p:nvSpPr>
        <p:spPr bwMode="auto">
          <a:xfrm rot="382501">
            <a:off x="4155690" y="638558"/>
            <a:ext cx="2610238" cy="845895"/>
          </a:xfrm>
          <a:custGeom>
            <a:avLst/>
            <a:gdLst>
              <a:gd name="T0" fmla="*/ 18 w 550"/>
              <a:gd name="T1" fmla="*/ 94 h 239"/>
              <a:gd name="T2" fmla="*/ 34 w 550"/>
              <a:gd name="T3" fmla="*/ 132 h 239"/>
              <a:gd name="T4" fmla="*/ 95 w 550"/>
              <a:gd name="T5" fmla="*/ 238 h 239"/>
              <a:gd name="T6" fmla="*/ 141 w 550"/>
              <a:gd name="T7" fmla="*/ 151 h 239"/>
              <a:gd name="T8" fmla="*/ 444 w 550"/>
              <a:gd name="T9" fmla="*/ 207 h 239"/>
              <a:gd name="T10" fmla="*/ 466 w 550"/>
              <a:gd name="T11" fmla="*/ 79 h 239"/>
              <a:gd name="T12" fmla="*/ 92 w 550"/>
              <a:gd name="T13" fmla="*/ 11 h 239"/>
              <a:gd name="T14" fmla="*/ 18 w 550"/>
              <a:gd name="T15" fmla="*/ 94 h 2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0" h="239">
                <a:moveTo>
                  <a:pt x="18" y="94"/>
                </a:moveTo>
                <a:cubicBezTo>
                  <a:pt x="34" y="132"/>
                  <a:pt x="34" y="132"/>
                  <a:pt x="34" y="132"/>
                </a:cubicBezTo>
                <a:cubicBezTo>
                  <a:pt x="63" y="188"/>
                  <a:pt x="66" y="195"/>
                  <a:pt x="95" y="238"/>
                </a:cubicBezTo>
                <a:cubicBezTo>
                  <a:pt x="63" y="192"/>
                  <a:pt x="76" y="158"/>
                  <a:pt x="141" y="151"/>
                </a:cubicBezTo>
                <a:cubicBezTo>
                  <a:pt x="211" y="142"/>
                  <a:pt x="325" y="165"/>
                  <a:pt x="444" y="207"/>
                </a:cubicBezTo>
                <a:cubicBezTo>
                  <a:pt x="518" y="239"/>
                  <a:pt x="550" y="114"/>
                  <a:pt x="466" y="79"/>
                </a:cubicBezTo>
                <a:cubicBezTo>
                  <a:pt x="318" y="28"/>
                  <a:pt x="178" y="0"/>
                  <a:pt x="92" y="11"/>
                </a:cubicBezTo>
                <a:cubicBezTo>
                  <a:pt x="23" y="19"/>
                  <a:pt x="0" y="50"/>
                  <a:pt x="18" y="94"/>
                </a:cubicBezTo>
                <a:close/>
              </a:path>
            </a:pathLst>
          </a:custGeom>
          <a:solidFill>
            <a:srgbClr val="76AF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8">
            <a:extLst>
              <a:ext uri="{FF2B5EF4-FFF2-40B4-BE49-F238E27FC236}">
                <a16:creationId xmlns="" xmlns:a16="http://schemas.microsoft.com/office/drawing/2014/main" id="{A63E990F-209A-4FDF-849F-DDE49D3E6702}"/>
              </a:ext>
            </a:extLst>
          </p:cNvPr>
          <p:cNvSpPr>
            <a:spLocks/>
          </p:cNvSpPr>
          <p:nvPr/>
        </p:nvSpPr>
        <p:spPr bwMode="auto">
          <a:xfrm rot="382501">
            <a:off x="3963341" y="46647"/>
            <a:ext cx="4969131" cy="1648738"/>
          </a:xfrm>
          <a:custGeom>
            <a:avLst/>
            <a:gdLst>
              <a:gd name="T0" fmla="*/ 3 w 1047"/>
              <a:gd name="T1" fmla="*/ 95 h 466"/>
              <a:gd name="T2" fmla="*/ 6 w 1047"/>
              <a:gd name="T3" fmla="*/ 130 h 466"/>
              <a:gd name="T4" fmla="*/ 27 w 1047"/>
              <a:gd name="T5" fmla="*/ 245 h 466"/>
              <a:gd name="T6" fmla="*/ 29 w 1047"/>
              <a:gd name="T7" fmla="*/ 252 h 466"/>
              <a:gd name="T8" fmla="*/ 112 w 1047"/>
              <a:gd name="T9" fmla="*/ 172 h 466"/>
              <a:gd name="T10" fmla="*/ 852 w 1047"/>
              <a:gd name="T11" fmla="*/ 398 h 466"/>
              <a:gd name="T12" fmla="*/ 941 w 1047"/>
              <a:gd name="T13" fmla="*/ 282 h 466"/>
              <a:gd name="T14" fmla="*/ 99 w 1047"/>
              <a:gd name="T15" fmla="*/ 22 h 466"/>
              <a:gd name="T16" fmla="*/ 3 w 1047"/>
              <a:gd name="T17" fmla="*/ 95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7" h="466">
                <a:moveTo>
                  <a:pt x="3" y="95"/>
                </a:moveTo>
                <a:cubicBezTo>
                  <a:pt x="6" y="130"/>
                  <a:pt x="6" y="130"/>
                  <a:pt x="6" y="130"/>
                </a:cubicBezTo>
                <a:cubicBezTo>
                  <a:pt x="16" y="201"/>
                  <a:pt x="16" y="204"/>
                  <a:pt x="27" y="245"/>
                </a:cubicBezTo>
                <a:cubicBezTo>
                  <a:pt x="29" y="252"/>
                  <a:pt x="29" y="252"/>
                  <a:pt x="29" y="252"/>
                </a:cubicBezTo>
                <a:cubicBezTo>
                  <a:pt x="17" y="210"/>
                  <a:pt x="43" y="180"/>
                  <a:pt x="112" y="172"/>
                </a:cubicBezTo>
                <a:cubicBezTo>
                  <a:pt x="272" y="152"/>
                  <a:pt x="602" y="252"/>
                  <a:pt x="852" y="398"/>
                </a:cubicBezTo>
                <a:cubicBezTo>
                  <a:pt x="950" y="466"/>
                  <a:pt x="1047" y="334"/>
                  <a:pt x="941" y="282"/>
                </a:cubicBezTo>
                <a:cubicBezTo>
                  <a:pt x="658" y="116"/>
                  <a:pt x="281" y="0"/>
                  <a:pt x="99" y="22"/>
                </a:cubicBezTo>
                <a:cubicBezTo>
                  <a:pt x="32" y="30"/>
                  <a:pt x="0" y="57"/>
                  <a:pt x="3" y="95"/>
                </a:cubicBezTo>
                <a:close/>
              </a:path>
            </a:pathLst>
          </a:custGeom>
          <a:solidFill>
            <a:srgbClr val="C8C2A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9">
            <a:extLst>
              <a:ext uri="{FF2B5EF4-FFF2-40B4-BE49-F238E27FC236}">
                <a16:creationId xmlns="" xmlns:a16="http://schemas.microsoft.com/office/drawing/2014/main" id="{77937C33-AC05-485F-83FE-D348FA424223}"/>
              </a:ext>
            </a:extLst>
          </p:cNvPr>
          <p:cNvSpPr>
            <a:spLocks/>
          </p:cNvSpPr>
          <p:nvPr/>
        </p:nvSpPr>
        <p:spPr bwMode="auto">
          <a:xfrm rot="382501">
            <a:off x="4243106" y="-636209"/>
            <a:ext cx="4694369" cy="1407885"/>
          </a:xfrm>
          <a:custGeom>
            <a:avLst/>
            <a:gdLst>
              <a:gd name="T0" fmla="*/ 20 w 989"/>
              <a:gd name="T1" fmla="*/ 81 h 398"/>
              <a:gd name="T2" fmla="*/ 18 w 989"/>
              <a:gd name="T3" fmla="*/ 93 h 398"/>
              <a:gd name="T4" fmla="*/ 1 w 989"/>
              <a:gd name="T5" fmla="*/ 211 h 398"/>
              <a:gd name="T6" fmla="*/ 0 w 989"/>
              <a:gd name="T7" fmla="*/ 241 h 398"/>
              <a:gd name="T8" fmla="*/ 99 w 989"/>
              <a:gd name="T9" fmla="*/ 170 h 398"/>
              <a:gd name="T10" fmla="*/ 799 w 989"/>
              <a:gd name="T11" fmla="*/ 350 h 398"/>
              <a:gd name="T12" fmla="*/ 873 w 989"/>
              <a:gd name="T13" fmla="*/ 215 h 398"/>
              <a:gd name="T14" fmla="*/ 124 w 989"/>
              <a:gd name="T15" fmla="*/ 20 h 398"/>
              <a:gd name="T16" fmla="*/ 20 w 989"/>
              <a:gd name="T17" fmla="*/ 81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9" h="398">
                <a:moveTo>
                  <a:pt x="20" y="81"/>
                </a:moveTo>
                <a:cubicBezTo>
                  <a:pt x="18" y="93"/>
                  <a:pt x="18" y="93"/>
                  <a:pt x="18" y="93"/>
                </a:cubicBezTo>
                <a:cubicBezTo>
                  <a:pt x="4" y="167"/>
                  <a:pt x="3" y="169"/>
                  <a:pt x="1" y="211"/>
                </a:cubicBezTo>
                <a:cubicBezTo>
                  <a:pt x="0" y="241"/>
                  <a:pt x="0" y="241"/>
                  <a:pt x="0" y="241"/>
                </a:cubicBezTo>
                <a:cubicBezTo>
                  <a:pt x="0" y="204"/>
                  <a:pt x="32" y="179"/>
                  <a:pt x="99" y="170"/>
                </a:cubicBezTo>
                <a:cubicBezTo>
                  <a:pt x="252" y="152"/>
                  <a:pt x="540" y="229"/>
                  <a:pt x="799" y="350"/>
                </a:cubicBezTo>
                <a:cubicBezTo>
                  <a:pt x="894" y="398"/>
                  <a:pt x="989" y="269"/>
                  <a:pt x="873" y="215"/>
                </a:cubicBezTo>
                <a:cubicBezTo>
                  <a:pt x="597" y="83"/>
                  <a:pt x="288" y="0"/>
                  <a:pt x="124" y="20"/>
                </a:cubicBezTo>
                <a:cubicBezTo>
                  <a:pt x="62" y="28"/>
                  <a:pt x="28" y="49"/>
                  <a:pt x="20" y="81"/>
                </a:cubicBezTo>
                <a:close/>
              </a:path>
            </a:pathLst>
          </a:custGeom>
          <a:solidFill>
            <a:srgbClr val="FFC53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文本框 31">
            <a:extLst>
              <a:ext uri="{FF2B5EF4-FFF2-40B4-BE49-F238E27FC236}">
                <a16:creationId xmlns="" xmlns:a16="http://schemas.microsoft.com/office/drawing/2014/main" id="{C7DCC348-7C11-4EDD-B85E-31EE47A31605}"/>
              </a:ext>
            </a:extLst>
          </p:cNvPr>
          <p:cNvSpPr txBox="1"/>
          <p:nvPr/>
        </p:nvSpPr>
        <p:spPr>
          <a:xfrm>
            <a:off x="4309409" y="2512839"/>
            <a:ext cx="3025985" cy="1754326"/>
          </a:xfrm>
          <a:prstGeom prst="rect">
            <a:avLst/>
          </a:prstGeom>
          <a:noFill/>
        </p:spPr>
        <p:txBody>
          <a:bodyPr wrap="square" rtlCol="0">
            <a:spAutoFit/>
          </a:bodyPr>
          <a:lstStyle/>
          <a:p>
            <a:pPr algn="ctr"/>
            <a:r>
              <a:rPr lang="zh-CN" altLang="en-US" sz="5400" dirty="0">
                <a:solidFill>
                  <a:schemeClr val="bg1"/>
                </a:solidFill>
                <a:latin typeface="微软雅黑" panose="020B0503020204020204" pitchFamily="34" charset="-122"/>
                <a:ea typeface="微软雅黑" panose="020B0503020204020204" pitchFamily="34" charset="-122"/>
              </a:rPr>
              <a:t>谢谢</a:t>
            </a:r>
            <a:r>
              <a:rPr lang="zh-CN" altLang="en-US" sz="5400" dirty="0" smtClean="0">
                <a:solidFill>
                  <a:schemeClr val="bg1"/>
                </a:solidFill>
                <a:latin typeface="微软雅黑" panose="020B0503020204020204" pitchFamily="34" charset="-122"/>
                <a:ea typeface="微软雅黑" panose="020B0503020204020204" pitchFamily="34" charset="-122"/>
              </a:rPr>
              <a:t>观赏！</a:t>
            </a:r>
            <a:endParaRPr lang="zh-CN" altLang="en-US" sz="5400" dirty="0">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523656" y="3598563"/>
            <a:ext cx="2562328" cy="2820936"/>
            <a:chOff x="5523656" y="3598563"/>
            <a:chExt cx="2562328" cy="2820936"/>
          </a:xfrm>
        </p:grpSpPr>
        <p:grpSp>
          <p:nvGrpSpPr>
            <p:cNvPr id="27" name="组合 26">
              <a:extLst>
                <a:ext uri="{FF2B5EF4-FFF2-40B4-BE49-F238E27FC236}">
                  <a16:creationId xmlns="" xmlns:a16="http://schemas.microsoft.com/office/drawing/2014/main" id="{51A80DEA-0C2F-4398-9797-94A6AD5FFADA}"/>
                </a:ext>
              </a:extLst>
            </p:cNvPr>
            <p:cNvGrpSpPr>
              <a:grpSpLocks/>
            </p:cNvGrpSpPr>
            <p:nvPr/>
          </p:nvGrpSpPr>
          <p:grpSpPr bwMode="auto">
            <a:xfrm>
              <a:off x="5523656" y="3598563"/>
              <a:ext cx="2562328" cy="2820936"/>
              <a:chOff x="4458125" y="1765838"/>
              <a:chExt cx="1500443" cy="1650669"/>
            </a:xfrm>
          </p:grpSpPr>
          <p:grpSp>
            <p:nvGrpSpPr>
              <p:cNvPr id="28" name="组合 10">
                <a:extLst>
                  <a:ext uri="{FF2B5EF4-FFF2-40B4-BE49-F238E27FC236}">
                    <a16:creationId xmlns="" xmlns:a16="http://schemas.microsoft.com/office/drawing/2014/main" id="{3E1FC014-82E3-4289-860D-E03EFD33A151}"/>
                  </a:ext>
                </a:extLst>
              </p:cNvPr>
              <p:cNvGrpSpPr>
                <a:grpSpLocks/>
              </p:cNvGrpSpPr>
              <p:nvPr/>
            </p:nvGrpSpPr>
            <p:grpSpPr bwMode="auto">
              <a:xfrm>
                <a:off x="4458125" y="1765838"/>
                <a:ext cx="1500443" cy="1615583"/>
                <a:chOff x="411266" y="1586210"/>
                <a:chExt cx="1500443" cy="1615583"/>
              </a:xfrm>
            </p:grpSpPr>
            <p:sp>
              <p:nvSpPr>
                <p:cNvPr id="30" name="椭圆 29">
                  <a:extLst>
                    <a:ext uri="{FF2B5EF4-FFF2-40B4-BE49-F238E27FC236}">
                      <a16:creationId xmlns="" xmlns:a16="http://schemas.microsoft.com/office/drawing/2014/main" id="{8FBCA339-2FD4-4EA0-A30E-28A12FF1C976}"/>
                    </a:ext>
                  </a:extLst>
                </p:cNvPr>
                <p:cNvSpPr/>
                <p:nvPr/>
              </p:nvSpPr>
              <p:spPr>
                <a:xfrm>
                  <a:off x="411266" y="2115943"/>
                  <a:ext cx="1085057" cy="1085850"/>
                </a:xfrm>
                <a:prstGeom prst="ellipse">
                  <a:avLst/>
                </a:prstGeom>
                <a:solidFill>
                  <a:srgbClr val="EB75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文本框 6">
                  <a:extLst>
                    <a:ext uri="{FF2B5EF4-FFF2-40B4-BE49-F238E27FC236}">
                      <a16:creationId xmlns="" xmlns:a16="http://schemas.microsoft.com/office/drawing/2014/main" id="{CD3981A1-D8EC-4E0F-A1A6-9687157B655B}"/>
                    </a:ext>
                  </a:extLst>
                </p:cNvPr>
                <p:cNvSpPr txBox="1">
                  <a:spLocks noChangeArrowheads="1"/>
                </p:cNvSpPr>
                <p:nvPr/>
              </p:nvSpPr>
              <p:spPr bwMode="auto">
                <a:xfrm>
                  <a:off x="1726843" y="1586210"/>
                  <a:ext cx="184866"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Tx/>
                    <a:buNone/>
                  </a:pPr>
                  <a:endParaRPr lang="zh-CN" altLang="en-US" sz="5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29" name="图片 28">
                <a:extLst>
                  <a:ext uri="{FF2B5EF4-FFF2-40B4-BE49-F238E27FC236}">
                    <a16:creationId xmlns="" xmlns:a16="http://schemas.microsoft.com/office/drawing/2014/main" id="{31B83D25-A231-4909-9021-103933AA82F0}"/>
                  </a:ext>
                </a:extLst>
              </p:cNvPr>
              <p:cNvPicPr>
                <a:picLocks noChangeAspect="1"/>
              </p:cNvPicPr>
              <p:nvPr/>
            </p:nvPicPr>
            <p:blipFill>
              <a:blip r:embed="rId2" cstate="print"/>
              <a:srcRect l="43447" t="18711" r="10242" b="14206"/>
              <a:stretch>
                <a:fillRect/>
              </a:stretch>
            </p:blipFill>
            <p:spPr>
              <a:xfrm rot="19343822">
                <a:off x="4491823" y="2396630"/>
                <a:ext cx="1019877" cy="1019877"/>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pic>
          <p:nvPicPr>
            <p:cNvPr id="11" name="图片 10"/>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623940" y="4585148"/>
              <a:ext cx="1647932" cy="1580254"/>
            </a:xfrm>
            <a:prstGeom prst="ellipse">
              <a:avLst/>
            </a:prstGeom>
            <a:ln>
              <a:noFill/>
            </a:ln>
            <a:effectLst>
              <a:softEdge rad="112500"/>
            </a:effectLst>
          </p:spPr>
        </p:pic>
      </p:grpSp>
    </p:spTree>
    <p:extLst>
      <p:ext uri="{BB962C8B-B14F-4D97-AF65-F5344CB8AC3E}">
        <p14:creationId xmlns="" xmlns:p14="http://schemas.microsoft.com/office/powerpoint/2010/main" val="4000273705"/>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300"/>
                                        <p:tgtEl>
                                          <p:spTgt spid="26"/>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300"/>
                                        <p:tgtEl>
                                          <p:spTgt spid="25"/>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300"/>
                                        <p:tgtEl>
                                          <p:spTgt spid="24"/>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300"/>
                                        <p:tgtEl>
                                          <p:spTgt spid="23"/>
                                        </p:tgtEl>
                                      </p:cBhvr>
                                    </p:animEffect>
                                  </p:childTnLst>
                                </p:cTn>
                              </p:par>
                              <p:par>
                                <p:cTn id="20" presetID="23" presetClass="entr" presetSubtype="16"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3" presetClass="entr" presetSubtype="16"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childTnLst>
                                </p:cTn>
                              </p:par>
                              <p:par>
                                <p:cTn id="28" presetID="23" presetClass="entr" presetSubtype="16"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childTnLst>
                                </p:cTn>
                              </p:par>
                              <p:par>
                                <p:cTn id="32" presetID="23" presetClass="entr" presetSubtype="16"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childTnLst>
                                </p:cTn>
                              </p:par>
                              <p:par>
                                <p:cTn id="36" presetID="23" presetClass="entr" presetSubtype="16"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20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childTnLst>
                                </p:cTn>
                              </p:par>
                              <p:par>
                                <p:cTn id="44" presetID="23" presetClass="entr" presetSubtype="16" fill="hold" grpId="0" nodeType="withEffect">
                                  <p:stCondLst>
                                    <p:cond delay="20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childTnLst>
                                </p:cTn>
                              </p:par>
                              <p:par>
                                <p:cTn id="48" presetID="23" presetClass="entr" presetSubtype="16" fill="hold" grpId="0" nodeType="withEffect">
                                  <p:stCondLst>
                                    <p:cond delay="20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childTnLst>
                                </p:cTn>
                              </p:par>
                              <p:par>
                                <p:cTn id="52" presetID="23" presetClass="entr" presetSubtype="16" fill="hold" nodeType="withEffect">
                                  <p:stCondLst>
                                    <p:cond delay="20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childTnLst>
                                </p:cTn>
                              </p:par>
                              <p:par>
                                <p:cTn id="56" presetID="23" presetClass="entr" presetSubtype="16" fill="hold" nodeType="withEffect">
                                  <p:stCondLst>
                                    <p:cond delay="200"/>
                                  </p:stCondLst>
                                  <p:childTnLst>
                                    <p:set>
                                      <p:cBhvr>
                                        <p:cTn id="57" dur="1" fill="hold">
                                          <p:stCondLst>
                                            <p:cond delay="0"/>
                                          </p:stCondLst>
                                        </p:cTn>
                                        <p:tgtEl>
                                          <p:spTgt spid="15"/>
                                        </p:tgtEl>
                                        <p:attrNameLst>
                                          <p:attrName>style.visibility</p:attrName>
                                        </p:attrNameLst>
                                      </p:cBhvr>
                                      <p:to>
                                        <p:strVal val="visible"/>
                                      </p:to>
                                    </p:set>
                                    <p:anim calcmode="lin" valueType="num">
                                      <p:cBhvr>
                                        <p:cTn id="58" dur="500" fill="hold"/>
                                        <p:tgtEl>
                                          <p:spTgt spid="15"/>
                                        </p:tgtEl>
                                        <p:attrNameLst>
                                          <p:attrName>ppt_w</p:attrName>
                                        </p:attrNameLst>
                                      </p:cBhvr>
                                      <p:tavLst>
                                        <p:tav tm="0">
                                          <p:val>
                                            <p:fltVal val="0"/>
                                          </p:val>
                                        </p:tav>
                                        <p:tav tm="100000">
                                          <p:val>
                                            <p:strVal val="#ppt_w"/>
                                          </p:val>
                                        </p:tav>
                                      </p:tavLst>
                                    </p:anim>
                                    <p:anim calcmode="lin" valueType="num">
                                      <p:cBhvr>
                                        <p:cTn id="59" dur="500" fill="hold"/>
                                        <p:tgtEl>
                                          <p:spTgt spid="15"/>
                                        </p:tgtEl>
                                        <p:attrNameLst>
                                          <p:attrName>ppt_h</p:attrName>
                                        </p:attrNameLst>
                                      </p:cBhvr>
                                      <p:tavLst>
                                        <p:tav tm="0">
                                          <p:val>
                                            <p:fltVal val="0"/>
                                          </p:val>
                                        </p:tav>
                                        <p:tav tm="100000">
                                          <p:val>
                                            <p:strVal val="#ppt_h"/>
                                          </p:val>
                                        </p:tav>
                                      </p:tavLst>
                                    </p:anim>
                                  </p:childTnLst>
                                </p:cTn>
                              </p:par>
                              <p:par>
                                <p:cTn id="60" presetID="23" presetClass="entr" presetSubtype="16"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p:cTn id="62" dur="500" fill="hold"/>
                                        <p:tgtEl>
                                          <p:spTgt spid="20"/>
                                        </p:tgtEl>
                                        <p:attrNameLst>
                                          <p:attrName>ppt_w</p:attrName>
                                        </p:attrNameLst>
                                      </p:cBhvr>
                                      <p:tavLst>
                                        <p:tav tm="0">
                                          <p:val>
                                            <p:fltVal val="0"/>
                                          </p:val>
                                        </p:tav>
                                        <p:tav tm="100000">
                                          <p:val>
                                            <p:strVal val="#ppt_w"/>
                                          </p:val>
                                        </p:tav>
                                      </p:tavLst>
                                    </p:anim>
                                    <p:anim calcmode="lin" valueType="num">
                                      <p:cBhvr>
                                        <p:cTn id="63" dur="500" fill="hold"/>
                                        <p:tgtEl>
                                          <p:spTgt spid="20"/>
                                        </p:tgtEl>
                                        <p:attrNameLst>
                                          <p:attrName>ppt_h</p:attrName>
                                        </p:attrNameLst>
                                      </p:cBhvr>
                                      <p:tavLst>
                                        <p:tav tm="0">
                                          <p:val>
                                            <p:fltVal val="0"/>
                                          </p:val>
                                        </p:tav>
                                        <p:tav tm="100000">
                                          <p:val>
                                            <p:strVal val="#ppt_h"/>
                                          </p:val>
                                        </p:tav>
                                      </p:tavLst>
                                    </p:anim>
                                  </p:childTnLst>
                                </p:cTn>
                              </p:par>
                              <p:par>
                                <p:cTn id="64" presetID="23" presetClass="entr" presetSubtype="16"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childTnLst>
                                </p:cTn>
                              </p:par>
                              <p:par>
                                <p:cTn id="68" presetID="23" presetClass="entr" presetSubtype="16"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p:cTn id="70" dur="500" fill="hold"/>
                                        <p:tgtEl>
                                          <p:spTgt spid="22"/>
                                        </p:tgtEl>
                                        <p:attrNameLst>
                                          <p:attrName>ppt_w</p:attrName>
                                        </p:attrNameLst>
                                      </p:cBhvr>
                                      <p:tavLst>
                                        <p:tav tm="0">
                                          <p:val>
                                            <p:fltVal val="0"/>
                                          </p:val>
                                        </p:tav>
                                        <p:tav tm="100000">
                                          <p:val>
                                            <p:strVal val="#ppt_w"/>
                                          </p:val>
                                        </p:tav>
                                      </p:tavLst>
                                    </p:anim>
                                    <p:anim calcmode="lin" valueType="num">
                                      <p:cBhvr>
                                        <p:cTn id="71" dur="500" fill="hold"/>
                                        <p:tgtEl>
                                          <p:spTgt spid="22"/>
                                        </p:tgtEl>
                                        <p:attrNameLst>
                                          <p:attrName>ppt_h</p:attrName>
                                        </p:attrNameLst>
                                      </p:cBhvr>
                                      <p:tavLst>
                                        <p:tav tm="0">
                                          <p:val>
                                            <p:fltVal val="0"/>
                                          </p:val>
                                        </p:tav>
                                        <p:tav tm="100000">
                                          <p:val>
                                            <p:strVal val="#ppt_h"/>
                                          </p:val>
                                        </p:tav>
                                      </p:tavLst>
                                    </p:anim>
                                  </p:childTnLst>
                                </p:cTn>
                              </p:par>
                            </p:childTnLst>
                          </p:cTn>
                        </p:par>
                        <p:par>
                          <p:cTn id="72" fill="hold">
                            <p:stCondLst>
                              <p:cond delay="1600"/>
                            </p:stCondLst>
                            <p:childTnLst>
                              <p:par>
                                <p:cTn id="73" presetID="53" presetClass="entr" presetSubtype="16"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ppt_w</p:attrName>
                                        </p:attrNameLst>
                                      </p:cBhvr>
                                      <p:tavLst>
                                        <p:tav tm="0">
                                          <p:val>
                                            <p:fltVal val="0"/>
                                          </p:val>
                                        </p:tav>
                                        <p:tav tm="100000">
                                          <p:val>
                                            <p:strVal val="#ppt_w"/>
                                          </p:val>
                                        </p:tav>
                                      </p:tavLst>
                                    </p:anim>
                                    <p:anim calcmode="lin" valueType="num">
                                      <p:cBhvr>
                                        <p:cTn id="76" dur="500" fill="hold"/>
                                        <p:tgtEl>
                                          <p:spTgt spid="32"/>
                                        </p:tgtEl>
                                        <p:attrNameLst>
                                          <p:attrName>ppt_h</p:attrName>
                                        </p:attrNameLst>
                                      </p:cBhvr>
                                      <p:tavLst>
                                        <p:tav tm="0">
                                          <p:val>
                                            <p:fltVal val="0"/>
                                          </p:val>
                                        </p:tav>
                                        <p:tav tm="100000">
                                          <p:val>
                                            <p:strVal val="#ppt_h"/>
                                          </p:val>
                                        </p:tav>
                                      </p:tavLst>
                                    </p:anim>
                                    <p:animEffect transition="in" filter="fade">
                                      <p:cBhvr>
                                        <p:cTn id="77" dur="500"/>
                                        <p:tgtEl>
                                          <p:spTgt spid="32"/>
                                        </p:tgtEl>
                                      </p:cBhvr>
                                    </p:animEffect>
                                  </p:childTnLst>
                                </p:cTn>
                              </p:par>
                            </p:childTnLst>
                          </p:cTn>
                        </p:par>
                        <p:par>
                          <p:cTn id="78" fill="hold">
                            <p:stCondLst>
                              <p:cond delay="2100"/>
                            </p:stCondLst>
                            <p:childTnLst>
                              <p:par>
                                <p:cTn id="79" presetID="26" presetClass="entr" presetSubtype="0" fill="hold" nodeType="afterEffect">
                                  <p:stCondLst>
                                    <p:cond delay="0"/>
                                  </p:stCondLst>
                                  <p:childTnLst>
                                    <p:set>
                                      <p:cBhvr>
                                        <p:cTn id="80" dur="1" fill="hold">
                                          <p:stCondLst>
                                            <p:cond delay="0"/>
                                          </p:stCondLst>
                                        </p:cTn>
                                        <p:tgtEl>
                                          <p:spTgt spid="14"/>
                                        </p:tgtEl>
                                        <p:attrNameLst>
                                          <p:attrName>style.visibility</p:attrName>
                                        </p:attrNameLst>
                                      </p:cBhvr>
                                      <p:to>
                                        <p:strVal val="visible"/>
                                      </p:to>
                                    </p:set>
                                    <p:animEffect transition="in" filter="wipe(down)">
                                      <p:cBhvr>
                                        <p:cTn id="81" dur="580">
                                          <p:stCondLst>
                                            <p:cond delay="0"/>
                                          </p:stCondLst>
                                        </p:cTn>
                                        <p:tgtEl>
                                          <p:spTgt spid="14"/>
                                        </p:tgtEl>
                                      </p:cBhvr>
                                    </p:animEffect>
                                    <p:anim calcmode="lin" valueType="num">
                                      <p:cBhvr>
                                        <p:cTn id="82"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83"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84"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85"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86"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87" dur="26">
                                          <p:stCondLst>
                                            <p:cond delay="650"/>
                                          </p:stCondLst>
                                        </p:cTn>
                                        <p:tgtEl>
                                          <p:spTgt spid="14"/>
                                        </p:tgtEl>
                                      </p:cBhvr>
                                      <p:to x="100000" y="60000"/>
                                    </p:animScale>
                                    <p:animScale>
                                      <p:cBhvr>
                                        <p:cTn id="88" dur="166" decel="50000">
                                          <p:stCondLst>
                                            <p:cond delay="676"/>
                                          </p:stCondLst>
                                        </p:cTn>
                                        <p:tgtEl>
                                          <p:spTgt spid="14"/>
                                        </p:tgtEl>
                                      </p:cBhvr>
                                      <p:to x="100000" y="100000"/>
                                    </p:animScale>
                                    <p:animScale>
                                      <p:cBhvr>
                                        <p:cTn id="89" dur="26">
                                          <p:stCondLst>
                                            <p:cond delay="1312"/>
                                          </p:stCondLst>
                                        </p:cTn>
                                        <p:tgtEl>
                                          <p:spTgt spid="14"/>
                                        </p:tgtEl>
                                      </p:cBhvr>
                                      <p:to x="100000" y="80000"/>
                                    </p:animScale>
                                    <p:animScale>
                                      <p:cBhvr>
                                        <p:cTn id="90" dur="166" decel="50000">
                                          <p:stCondLst>
                                            <p:cond delay="1338"/>
                                          </p:stCondLst>
                                        </p:cTn>
                                        <p:tgtEl>
                                          <p:spTgt spid="14"/>
                                        </p:tgtEl>
                                      </p:cBhvr>
                                      <p:to x="100000" y="100000"/>
                                    </p:animScale>
                                    <p:animScale>
                                      <p:cBhvr>
                                        <p:cTn id="91" dur="26">
                                          <p:stCondLst>
                                            <p:cond delay="1642"/>
                                          </p:stCondLst>
                                        </p:cTn>
                                        <p:tgtEl>
                                          <p:spTgt spid="14"/>
                                        </p:tgtEl>
                                      </p:cBhvr>
                                      <p:to x="100000" y="90000"/>
                                    </p:animScale>
                                    <p:animScale>
                                      <p:cBhvr>
                                        <p:cTn id="92" dur="166" decel="50000">
                                          <p:stCondLst>
                                            <p:cond delay="1668"/>
                                          </p:stCondLst>
                                        </p:cTn>
                                        <p:tgtEl>
                                          <p:spTgt spid="14"/>
                                        </p:tgtEl>
                                      </p:cBhvr>
                                      <p:to x="100000" y="100000"/>
                                    </p:animScale>
                                    <p:animScale>
                                      <p:cBhvr>
                                        <p:cTn id="93" dur="26">
                                          <p:stCondLst>
                                            <p:cond delay="1808"/>
                                          </p:stCondLst>
                                        </p:cTn>
                                        <p:tgtEl>
                                          <p:spTgt spid="14"/>
                                        </p:tgtEl>
                                      </p:cBhvr>
                                      <p:to x="100000" y="95000"/>
                                    </p:animScale>
                                    <p:animScale>
                                      <p:cBhvr>
                                        <p:cTn id="94" dur="166" decel="50000">
                                          <p:stCondLst>
                                            <p:cond delay="1834"/>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20" grpId="0" animBg="1"/>
      <p:bldP spid="21" grpId="0" animBg="1"/>
      <p:bldP spid="22" grpId="0" animBg="1"/>
      <p:bldP spid="23" grpId="0" animBg="1"/>
      <p:bldP spid="24" grpId="0" animBg="1"/>
      <p:bldP spid="25" grpId="0" animBg="1"/>
      <p:bldP spid="26" grpId="0" animBg="1"/>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20000"/>
                <a:lumOff val="80000"/>
                <a:alpha val="40000"/>
              </a:schemeClr>
            </a:gs>
            <a:gs pos="29000">
              <a:schemeClr val="accent3">
                <a:lumMod val="20000"/>
                <a:lumOff val="80000"/>
                <a:alpha val="42000"/>
              </a:schemeClr>
            </a:gs>
            <a:gs pos="66000">
              <a:schemeClr val="bg1">
                <a:lumMod val="95000"/>
                <a:alpha val="50000"/>
              </a:schemeClr>
            </a:gs>
            <a:gs pos="100000">
              <a:schemeClr val="accent5">
                <a:lumMod val="75000"/>
                <a:alpha val="69000"/>
              </a:schemeClr>
            </a:gs>
          </a:gsLst>
          <a:lin ang="5400000" scaled="0"/>
        </a:gradFill>
        <a:effectLst/>
      </p:bgPr>
    </p:bg>
    <p:spTree>
      <p:nvGrpSpPr>
        <p:cNvPr id="1" name=""/>
        <p:cNvGrpSpPr/>
        <p:nvPr/>
      </p:nvGrpSpPr>
      <p:grpSpPr>
        <a:xfrm>
          <a:off x="0" y="0"/>
          <a:ext cx="0" cy="0"/>
          <a:chOff x="0" y="0"/>
          <a:chExt cx="0" cy="0"/>
        </a:xfrm>
      </p:grpSpPr>
      <p:sp>
        <p:nvSpPr>
          <p:cNvPr id="40" name="椭圆 39"/>
          <p:cNvSpPr/>
          <p:nvPr/>
        </p:nvSpPr>
        <p:spPr>
          <a:xfrm>
            <a:off x="430212" y="1143000"/>
            <a:ext cx="3986214" cy="414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椭圆 43"/>
          <p:cNvSpPr/>
          <p:nvPr/>
        </p:nvSpPr>
        <p:spPr>
          <a:xfrm>
            <a:off x="5043488" y="1749425"/>
            <a:ext cx="417512" cy="41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椭圆 38"/>
          <p:cNvSpPr/>
          <p:nvPr/>
        </p:nvSpPr>
        <p:spPr>
          <a:xfrm>
            <a:off x="4548188" y="1454150"/>
            <a:ext cx="328612" cy="33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椭圆 44"/>
          <p:cNvSpPr/>
          <p:nvPr/>
        </p:nvSpPr>
        <p:spPr>
          <a:xfrm flipH="1">
            <a:off x="298450" y="1919288"/>
            <a:ext cx="554038" cy="5524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a:off x="5256213" y="2995613"/>
            <a:ext cx="206375" cy="204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11047877">
            <a:off x="1938338" y="5992813"/>
            <a:ext cx="165100" cy="1651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a:off x="1328738" y="5078413"/>
            <a:ext cx="603250" cy="603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flipV="1">
            <a:off x="2563813" y="5973763"/>
            <a:ext cx="679450" cy="6794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a:off x="576263" y="5153025"/>
            <a:ext cx="287337" cy="2873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椭圆 34"/>
          <p:cNvSpPr/>
          <p:nvPr/>
        </p:nvSpPr>
        <p:spPr>
          <a:xfrm flipH="1">
            <a:off x="2752725" y="5370513"/>
            <a:ext cx="301625" cy="3016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椭圆 35"/>
          <p:cNvSpPr/>
          <p:nvPr/>
        </p:nvSpPr>
        <p:spPr>
          <a:xfrm flipH="1">
            <a:off x="4416425" y="5197475"/>
            <a:ext cx="231775" cy="2333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椭圆 41"/>
          <p:cNvSpPr/>
          <p:nvPr/>
        </p:nvSpPr>
        <p:spPr>
          <a:xfrm>
            <a:off x="3609975" y="5580063"/>
            <a:ext cx="250825" cy="2524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5" name="组合 54"/>
          <p:cNvGrpSpPr/>
          <p:nvPr/>
        </p:nvGrpSpPr>
        <p:grpSpPr>
          <a:xfrm>
            <a:off x="3860800" y="3368966"/>
            <a:ext cx="1762760" cy="1674934"/>
            <a:chOff x="4539416" y="3368966"/>
            <a:chExt cx="1674934" cy="1674934"/>
          </a:xfrm>
          <a:solidFill>
            <a:schemeClr val="accent2"/>
          </a:solidFill>
        </p:grpSpPr>
        <p:sp>
          <p:nvSpPr>
            <p:cNvPr id="32" name="椭圆 31"/>
            <p:cNvSpPr/>
            <p:nvPr/>
          </p:nvSpPr>
          <p:spPr>
            <a:xfrm>
              <a:off x="4539416" y="3368966"/>
              <a:ext cx="1674934" cy="16749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文本框 52"/>
            <p:cNvSpPr txBox="1"/>
            <p:nvPr/>
          </p:nvSpPr>
          <p:spPr>
            <a:xfrm>
              <a:off x="4712494" y="3974426"/>
              <a:ext cx="1383506" cy="646331"/>
            </a:xfrm>
            <a:prstGeom prst="rect">
              <a:avLst/>
            </a:prstGeom>
            <a:grpFill/>
          </p:spPr>
          <p:txBody>
            <a:bodyPr wrap="square">
              <a:spAutoFit/>
            </a:bodyPr>
            <a:lstStyle/>
            <a:p>
              <a:pPr eaLnBrk="1" fontAlgn="auto" hangingPunct="1">
                <a:spcBef>
                  <a:spcPts val="0"/>
                </a:spcBef>
                <a:spcAft>
                  <a:spcPts val="0"/>
                </a:spcAft>
                <a:defRPr/>
              </a:pPr>
              <a:r>
                <a:rPr lang="en-US" altLang="zh-CN"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26</a:t>
              </a:r>
              <a:r>
                <a:rPr lang="zh-CN" altLang="en-US"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日</a:t>
              </a:r>
              <a:endParaRPr lang="en-US" altLang="zh-CN"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fontAlgn="auto" hangingPunct="1">
                <a:spcBef>
                  <a:spcPts val="0"/>
                </a:spcBef>
                <a:spcAft>
                  <a:spcPts val="0"/>
                </a:spcAft>
                <a:defRPr/>
              </a:pPr>
              <a:r>
                <a:rPr lang="zh-CN" altLang="en-US"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国际禁毒日</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9" name="椭圆 58"/>
          <p:cNvSpPr/>
          <p:nvPr/>
        </p:nvSpPr>
        <p:spPr>
          <a:xfrm>
            <a:off x="-41275" y="3700463"/>
            <a:ext cx="942975" cy="9477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6" name="灯片编号占位符 69"/>
          <p:cNvSpPr>
            <a:spLocks noGrp="1"/>
          </p:cNvSpPr>
          <p:nvPr>
            <p:ph type="sldNum" sz="quarter" idx="4294967295"/>
          </p:nvPr>
        </p:nvSpPr>
        <p:spPr bwMode="auto">
          <a:xfrm>
            <a:off x="11818938" y="6048375"/>
            <a:ext cx="373062"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nSpc>
                <a:spcPct val="100000"/>
              </a:lnSpc>
              <a:spcBef>
                <a:spcPct val="0"/>
              </a:spcBef>
              <a:buFontTx/>
              <a:buNone/>
            </a:pPr>
            <a:fld id="{A02F301E-2C76-4068-A1DB-6AD9E27791CF}" type="slidenum">
              <a:rPr lang="zh-CN" altLang="en-US" sz="1200">
                <a:solidFill>
                  <a:schemeClr val="bg1"/>
                </a:solidFill>
                <a:latin typeface="微软雅黑" panose="020B0503020204020204" pitchFamily="34" charset="-122"/>
                <a:ea typeface="微软雅黑" pitchFamily="34" charset="-122"/>
                <a:sym typeface="微软雅黑" panose="020B0503020204020204" pitchFamily="34" charset="-122"/>
              </a:rPr>
              <a:pPr>
                <a:lnSpc>
                  <a:spcPct val="100000"/>
                </a:lnSpc>
                <a:spcBef>
                  <a:spcPct val="0"/>
                </a:spcBef>
                <a:buFontTx/>
                <a:buNone/>
              </a:pPr>
              <a:t>5</a:t>
            </a:fld>
            <a:endParaRPr lang="zh-CN" altLang="en-US" sz="1200">
              <a:solidFill>
                <a:schemeClr val="bg1"/>
              </a:solidFill>
              <a:latin typeface="微软雅黑" panose="020B0503020204020204" pitchFamily="34" charset="-122"/>
              <a:ea typeface="微软雅黑" pitchFamily="34" charset="-122"/>
              <a:sym typeface="微软雅黑" panose="020B0503020204020204" pitchFamily="34" charset="-122"/>
            </a:endParaRPr>
          </a:p>
        </p:txBody>
      </p:sp>
      <p:pic>
        <p:nvPicPr>
          <p:cNvPr id="87" name="图片 86"/>
          <p:cNvPicPr>
            <a:picLocks noChangeAspect="1"/>
          </p:cNvPicPr>
          <p:nvPr/>
        </p:nvPicPr>
        <p:blipFill>
          <a:blip r:embed="rId3" cstate="print"/>
          <a:srcRect l="15987" t="309" r="20936" b="54406"/>
          <a:stretch>
            <a:fillRect/>
          </a:stretch>
        </p:blipFill>
        <p:spPr>
          <a:xfrm rot="2636422">
            <a:off x="725173" y="1862295"/>
            <a:ext cx="3478797" cy="3478797"/>
          </a:xfrm>
          <a:custGeom>
            <a:avLst/>
            <a:gdLst>
              <a:gd name="connsiteX0" fmla="*/ 1238250 w 2476500"/>
              <a:gd name="connsiteY0" fmla="*/ 0 h 2476500"/>
              <a:gd name="connsiteX1" fmla="*/ 2476500 w 2476500"/>
              <a:gd name="connsiteY1" fmla="*/ 1238250 h 2476500"/>
              <a:gd name="connsiteX2" fmla="*/ 1238250 w 2476500"/>
              <a:gd name="connsiteY2" fmla="*/ 2476500 h 2476500"/>
              <a:gd name="connsiteX3" fmla="*/ 0 w 2476500"/>
              <a:gd name="connsiteY3" fmla="*/ 1238250 h 2476500"/>
              <a:gd name="connsiteX4" fmla="*/ 1238250 w 2476500"/>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2476500">
                <a:moveTo>
                  <a:pt x="1238250" y="0"/>
                </a:moveTo>
                <a:cubicBezTo>
                  <a:pt x="1922117" y="0"/>
                  <a:pt x="2476500" y="554383"/>
                  <a:pt x="2476500" y="1238250"/>
                </a:cubicBezTo>
                <a:cubicBezTo>
                  <a:pt x="2476500" y="1922117"/>
                  <a:pt x="1922117" y="2476500"/>
                  <a:pt x="1238250" y="2476500"/>
                </a:cubicBezTo>
                <a:cubicBezTo>
                  <a:pt x="554383" y="2476500"/>
                  <a:pt x="0" y="1922117"/>
                  <a:pt x="0" y="1238250"/>
                </a:cubicBezTo>
                <a:cubicBezTo>
                  <a:pt x="0" y="554383"/>
                  <a:pt x="554383" y="0"/>
                  <a:pt x="1238250" y="0"/>
                </a:cubicBezTo>
                <a:close/>
              </a:path>
            </a:pathLst>
          </a:custGeom>
        </p:spPr>
      </p:pic>
      <p:pic>
        <p:nvPicPr>
          <p:cNvPr id="21" name="图片 20"/>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143000" y="1619250"/>
            <a:ext cx="3154680" cy="3271506"/>
          </a:xfrm>
          <a:prstGeom prst="ellipse">
            <a:avLst/>
          </a:prstGeom>
          <a:ln>
            <a:noFill/>
          </a:ln>
          <a:effectLst>
            <a:softEdge rad="112500"/>
          </a:effectLst>
        </p:spPr>
      </p:pic>
      <p:sp>
        <p:nvSpPr>
          <p:cNvPr id="3" name="TextBox 2"/>
          <p:cNvSpPr txBox="1"/>
          <p:nvPr/>
        </p:nvSpPr>
        <p:spPr>
          <a:xfrm>
            <a:off x="6096000" y="655320"/>
            <a:ext cx="4038600" cy="523220"/>
          </a:xfrm>
          <a:prstGeom prst="rect">
            <a:avLst/>
          </a:prstGeom>
          <a:solidFill>
            <a:schemeClr val="accent3">
              <a:lumMod val="40000"/>
              <a:lumOff val="60000"/>
            </a:schemeClr>
          </a:solidFill>
          <a:ln w="57150">
            <a:solidFill>
              <a:schemeClr val="accent3">
                <a:lumMod val="60000"/>
                <a:lumOff val="40000"/>
              </a:schemeClr>
            </a:solidFill>
          </a:ln>
        </p:spPr>
        <p:txBody>
          <a:bodyPr wrap="square" rtlCol="0">
            <a:spAutoFit/>
          </a:bodyPr>
          <a:lstStyle/>
          <a:p>
            <a:pPr eaLnBrk="1" fontAlgn="auto" hangingPunct="1">
              <a:spcBef>
                <a:spcPts val="0"/>
              </a:spcBef>
              <a:spcAft>
                <a:spcPts val="0"/>
              </a:spcAft>
              <a:defRPr/>
            </a:pPr>
            <a:r>
              <a:rPr lang="en-US" altLang="zh-CN" sz="28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8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、毒品在</a:t>
            </a:r>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国际上的名称</a:t>
            </a:r>
            <a:endParaRPr lang="en-US" altLang="zh-CN" sz="28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3"/>
          <p:cNvSpPr txBox="1"/>
          <p:nvPr/>
        </p:nvSpPr>
        <p:spPr>
          <a:xfrm>
            <a:off x="5623560" y="1619250"/>
            <a:ext cx="5775960" cy="3170099"/>
          </a:xfrm>
          <a:prstGeom prst="rect">
            <a:avLst/>
          </a:prstGeom>
          <a:solidFill>
            <a:schemeClr val="bg2"/>
          </a:solidFill>
        </p:spPr>
        <p:txBody>
          <a:bodyPr wrap="square" rtlCol="0">
            <a:spAutoFit/>
          </a:bodyPr>
          <a:lstStyle/>
          <a:p>
            <a:r>
              <a:rPr lang="zh-CN" altLang="en-US" sz="2000" dirty="0" smtClean="0">
                <a:latin typeface="楷体" pitchFamily="49" charset="-122"/>
                <a:ea typeface="楷体" pitchFamily="49" charset="-122"/>
              </a:rPr>
              <a:t>    毒品</a:t>
            </a:r>
            <a:r>
              <a:rPr lang="zh-CN" altLang="en-US" sz="2000" dirty="0">
                <a:latin typeface="楷体" pitchFamily="49" charset="-122"/>
                <a:ea typeface="楷体" pitchFamily="49" charset="-122"/>
              </a:rPr>
              <a:t>一词目前主要流行于亚洲东南亚地区及中国</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国际上没有“毒品”一词</a:t>
            </a:r>
            <a:r>
              <a:rPr lang="zh-CN" altLang="en-US" sz="2000" dirty="0" smtClean="0">
                <a:latin typeface="楷体" pitchFamily="49" charset="-122"/>
                <a:ea typeface="楷体" pitchFamily="49" charset="-122"/>
              </a:rPr>
              <a:t>。</a:t>
            </a:r>
            <a:endParaRPr lang="en-US" altLang="zh-CN" sz="2000" dirty="0" smtClean="0">
              <a:latin typeface="楷体" pitchFamily="49" charset="-122"/>
              <a:ea typeface="楷体" pitchFamily="49" charset="-122"/>
            </a:endParaRPr>
          </a:p>
          <a:p>
            <a:r>
              <a:rPr lang="zh-CN" altLang="en-US" sz="2000" dirty="0" smtClean="0">
                <a:latin typeface="楷体" pitchFamily="49" charset="-122"/>
                <a:ea typeface="楷体" pitchFamily="49" charset="-122"/>
              </a:rPr>
              <a:t>    国际</a:t>
            </a:r>
            <a:r>
              <a:rPr lang="zh-CN" altLang="en-US" sz="2000" dirty="0">
                <a:latin typeface="楷体" pitchFamily="49" charset="-122"/>
                <a:ea typeface="楷体" pitchFamily="49" charset="-122"/>
              </a:rPr>
              <a:t>禁毒公约和正式文件均称之为列入国际</a:t>
            </a:r>
            <a:r>
              <a:rPr lang="zh-CN" altLang="en-US" sz="2000" dirty="0" smtClean="0">
                <a:latin typeface="楷体" pitchFamily="49" charset="-122"/>
                <a:ea typeface="楷体" pitchFamily="49" charset="-122"/>
              </a:rPr>
              <a:t>管制清单</a:t>
            </a:r>
            <a:r>
              <a:rPr lang="zh-CN" altLang="en-US" sz="2000" dirty="0">
                <a:latin typeface="楷体" pitchFamily="49" charset="-122"/>
                <a:ea typeface="楷体" pitchFamily="49" charset="-122"/>
              </a:rPr>
              <a:t>的“麻醉药品和精神药物”</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多数国家也都直接采用此称谓。另外也有一些国家在法律中采用专有名词来定义列入国际管制清单的“麻醉药品和精神药物”</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如美国</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受控物质法</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称之为“受控物质”</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菲律宾</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危险药物法</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称之为“危险药物”。</a:t>
            </a:r>
          </a:p>
          <a:p>
            <a:endParaRPr lang="zh-CN" altLang="en-US" sz="2000" dirty="0">
              <a:latin typeface="楷体" pitchFamily="49" charset="-122"/>
              <a:ea typeface="楷体" pitchFamily="49" charset="-122"/>
            </a:endParaRPr>
          </a:p>
        </p:txBody>
      </p:sp>
      <p:sp>
        <p:nvSpPr>
          <p:cNvPr id="5" name="圆角矩形标注 4"/>
          <p:cNvSpPr/>
          <p:nvPr/>
        </p:nvSpPr>
        <p:spPr>
          <a:xfrm rot="10800000">
            <a:off x="3860800" y="4639986"/>
            <a:ext cx="7239000" cy="1650035"/>
          </a:xfrm>
          <a:prstGeom prst="wedgeRoundRectCallout">
            <a:avLst>
              <a:gd name="adj1" fmla="val -22060"/>
              <a:gd name="adj2" fmla="val 110301"/>
              <a:gd name="adj3" fmla="val 16667"/>
            </a:avLst>
          </a:prstGeom>
          <a:solidFill>
            <a:schemeClr val="tx1">
              <a:lumMod val="50000"/>
              <a:lumOff val="5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4042953" y="4840198"/>
            <a:ext cx="6766560" cy="1200329"/>
          </a:xfrm>
          <a:prstGeom prst="rect">
            <a:avLst/>
          </a:prstGeom>
          <a:noFill/>
        </p:spPr>
        <p:txBody>
          <a:bodyPr wrap="square" rtlCol="0">
            <a:spAutoFit/>
          </a:bodyPr>
          <a:lstStyle/>
          <a:p>
            <a:r>
              <a:rPr lang="zh-CN" altLang="en-US" sz="2400" dirty="0" smtClean="0">
                <a:latin typeface="楷体" pitchFamily="49" charset="-122"/>
                <a:ea typeface="楷体" pitchFamily="49" charset="-122"/>
              </a:rPr>
              <a:t>   从</a:t>
            </a:r>
            <a:r>
              <a:rPr lang="zh-CN" altLang="en-US" sz="2400" dirty="0">
                <a:latin typeface="楷体" pitchFamily="49" charset="-122"/>
                <a:ea typeface="楷体" pitchFamily="49" charset="-122"/>
              </a:rPr>
              <a:t>这里可以看出</a:t>
            </a:r>
            <a:r>
              <a:rPr lang="en-US" altLang="zh-CN" sz="2400" dirty="0">
                <a:latin typeface="楷体" pitchFamily="49" charset="-122"/>
                <a:ea typeface="楷体" pitchFamily="49" charset="-122"/>
              </a:rPr>
              <a:t>,</a:t>
            </a:r>
            <a:r>
              <a:rPr lang="zh-CN" altLang="en-US" sz="2400" dirty="0">
                <a:latin typeface="楷体" pitchFamily="49" charset="-122"/>
                <a:ea typeface="楷体" pitchFamily="49" charset="-122"/>
              </a:rPr>
              <a:t>无论国际立法还是我国的立法</a:t>
            </a:r>
            <a:r>
              <a:rPr lang="en-US" altLang="zh-CN" sz="2400" dirty="0">
                <a:latin typeface="楷体" pitchFamily="49" charset="-122"/>
                <a:ea typeface="楷体" pitchFamily="49" charset="-122"/>
              </a:rPr>
              <a:t>,</a:t>
            </a:r>
            <a:r>
              <a:rPr lang="zh-CN" altLang="en-US" sz="2400" dirty="0">
                <a:latin typeface="楷体" pitchFamily="49" charset="-122"/>
                <a:ea typeface="楷体" pitchFamily="49" charset="-122"/>
              </a:rPr>
              <a:t>在法律概念上毒品的基本属性都是相同的</a:t>
            </a:r>
            <a:r>
              <a:rPr lang="en-US" altLang="zh-CN" sz="2400" dirty="0">
                <a:latin typeface="楷体" pitchFamily="49" charset="-122"/>
                <a:ea typeface="楷体" pitchFamily="49" charset="-122"/>
              </a:rPr>
              <a:t>:</a:t>
            </a:r>
            <a:r>
              <a:rPr lang="zh-CN" altLang="en-US" sz="2400" dirty="0">
                <a:latin typeface="楷体" pitchFamily="49" charset="-122"/>
                <a:ea typeface="楷体" pitchFamily="49" charset="-122"/>
              </a:rPr>
              <a:t>一是具有成瘾性</a:t>
            </a:r>
            <a:r>
              <a:rPr lang="en-US" altLang="zh-CN" sz="2400" dirty="0">
                <a:latin typeface="楷体" pitchFamily="49" charset="-122"/>
                <a:ea typeface="楷体" pitchFamily="49" charset="-122"/>
              </a:rPr>
              <a:t>,</a:t>
            </a:r>
            <a:r>
              <a:rPr lang="zh-CN" altLang="en-US" sz="2400" dirty="0">
                <a:latin typeface="楷体" pitchFamily="49" charset="-122"/>
                <a:ea typeface="楷体" pitchFamily="49" charset="-122"/>
              </a:rPr>
              <a:t>二是受管制性。</a:t>
            </a:r>
          </a:p>
        </p:txBody>
      </p:sp>
    </p:spTree>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87"/>
                                        </p:tgtEl>
                                        <p:attrNameLst>
                                          <p:attrName>style.visibility</p:attrName>
                                        </p:attrNameLst>
                                      </p:cBhvr>
                                      <p:to>
                                        <p:strVal val="visible"/>
                                      </p:to>
                                    </p:set>
                                    <p:anim calcmode="lin" valueType="num">
                                      <p:cBhvr>
                                        <p:cTn id="15" dur="500" fill="hold"/>
                                        <p:tgtEl>
                                          <p:spTgt spid="87"/>
                                        </p:tgtEl>
                                        <p:attrNameLst>
                                          <p:attrName>ppt_w</p:attrName>
                                        </p:attrNameLst>
                                      </p:cBhvr>
                                      <p:tavLst>
                                        <p:tav tm="0">
                                          <p:val>
                                            <p:fltVal val="0"/>
                                          </p:val>
                                        </p:tav>
                                        <p:tav tm="100000">
                                          <p:val>
                                            <p:strVal val="#ppt_w"/>
                                          </p:val>
                                        </p:tav>
                                      </p:tavLst>
                                    </p:anim>
                                    <p:anim calcmode="lin" valueType="num">
                                      <p:cBhvr>
                                        <p:cTn id="16" dur="500" fill="hold"/>
                                        <p:tgtEl>
                                          <p:spTgt spid="87"/>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p:cTn id="19" dur="500" fill="hold"/>
                                        <p:tgtEl>
                                          <p:spTgt spid="55"/>
                                        </p:tgtEl>
                                        <p:attrNameLst>
                                          <p:attrName>ppt_w</p:attrName>
                                        </p:attrNameLst>
                                      </p:cBhvr>
                                      <p:tavLst>
                                        <p:tav tm="0">
                                          <p:val>
                                            <p:fltVal val="0"/>
                                          </p:val>
                                        </p:tav>
                                        <p:tav tm="100000">
                                          <p:val>
                                            <p:strVal val="#ppt_w"/>
                                          </p:val>
                                        </p:tav>
                                      </p:tavLst>
                                    </p:anim>
                                    <p:anim calcmode="lin" valueType="num">
                                      <p:cBhvr>
                                        <p:cTn id="20" dur="500" fill="hold"/>
                                        <p:tgtEl>
                                          <p:spTgt spid="55"/>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300"/>
                                  </p:stCondLst>
                                  <p:childTnLst>
                                    <p:set>
                                      <p:cBhvr>
                                        <p:cTn id="22" dur="1" fill="hold">
                                          <p:stCondLst>
                                            <p:cond delay="0"/>
                                          </p:stCondLst>
                                        </p:cTn>
                                        <p:tgtEl>
                                          <p:spTgt spid="44"/>
                                        </p:tgtEl>
                                        <p:attrNameLst>
                                          <p:attrName>style.visibility</p:attrName>
                                        </p:attrNameLst>
                                      </p:cBhvr>
                                      <p:to>
                                        <p:strVal val="visible"/>
                                      </p:to>
                                    </p:set>
                                    <p:anim calcmode="lin" valueType="num">
                                      <p:cBhvr>
                                        <p:cTn id="23" dur="500" fill="hold"/>
                                        <p:tgtEl>
                                          <p:spTgt spid="44"/>
                                        </p:tgtEl>
                                        <p:attrNameLst>
                                          <p:attrName>ppt_w</p:attrName>
                                        </p:attrNameLst>
                                      </p:cBhvr>
                                      <p:tavLst>
                                        <p:tav tm="0">
                                          <p:val>
                                            <p:fltVal val="0"/>
                                          </p:val>
                                        </p:tav>
                                        <p:tav tm="100000">
                                          <p:val>
                                            <p:strVal val="#ppt_w"/>
                                          </p:val>
                                        </p:tav>
                                      </p:tavLst>
                                    </p:anim>
                                    <p:anim calcmode="lin" valueType="num">
                                      <p:cBhvr>
                                        <p:cTn id="24" dur="500" fill="hold"/>
                                        <p:tgtEl>
                                          <p:spTgt spid="44"/>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30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30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30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30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60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60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600"/>
                                  </p:stCondLst>
                                  <p:childTnLst>
                                    <p:set>
                                      <p:cBhvr>
                                        <p:cTn id="50" dur="1" fill="hold">
                                          <p:stCondLst>
                                            <p:cond delay="0"/>
                                          </p:stCondLst>
                                        </p:cTn>
                                        <p:tgtEl>
                                          <p:spTgt spid="35"/>
                                        </p:tgtEl>
                                        <p:attrNameLst>
                                          <p:attrName>style.visibility</p:attrName>
                                        </p:attrNameLst>
                                      </p:cBhvr>
                                      <p:to>
                                        <p:strVal val="visible"/>
                                      </p:to>
                                    </p:set>
                                    <p:anim calcmode="lin" valueType="num">
                                      <p:cBhvr>
                                        <p:cTn id="51" dur="500" fill="hold"/>
                                        <p:tgtEl>
                                          <p:spTgt spid="35"/>
                                        </p:tgtEl>
                                        <p:attrNameLst>
                                          <p:attrName>ppt_w</p:attrName>
                                        </p:attrNameLst>
                                      </p:cBhvr>
                                      <p:tavLst>
                                        <p:tav tm="0">
                                          <p:val>
                                            <p:fltVal val="0"/>
                                          </p:val>
                                        </p:tav>
                                        <p:tav tm="100000">
                                          <p:val>
                                            <p:strVal val="#ppt_w"/>
                                          </p:val>
                                        </p:tav>
                                      </p:tavLst>
                                    </p:anim>
                                    <p:anim calcmode="lin" valueType="num">
                                      <p:cBhvr>
                                        <p:cTn id="52" dur="500" fill="hold"/>
                                        <p:tgtEl>
                                          <p:spTgt spid="35"/>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600"/>
                                  </p:stCondLst>
                                  <p:childTnLst>
                                    <p:set>
                                      <p:cBhvr>
                                        <p:cTn id="54" dur="1" fill="hold">
                                          <p:stCondLst>
                                            <p:cond delay="0"/>
                                          </p:stCondLst>
                                        </p:cTn>
                                        <p:tgtEl>
                                          <p:spTgt spid="36"/>
                                        </p:tgtEl>
                                        <p:attrNameLst>
                                          <p:attrName>style.visibility</p:attrName>
                                        </p:attrNameLst>
                                      </p:cBhvr>
                                      <p:to>
                                        <p:strVal val="visible"/>
                                      </p:to>
                                    </p:set>
                                    <p:anim calcmode="lin" valueType="num">
                                      <p:cBhvr>
                                        <p:cTn id="55" dur="500" fill="hold"/>
                                        <p:tgtEl>
                                          <p:spTgt spid="36"/>
                                        </p:tgtEl>
                                        <p:attrNameLst>
                                          <p:attrName>ppt_w</p:attrName>
                                        </p:attrNameLst>
                                      </p:cBhvr>
                                      <p:tavLst>
                                        <p:tav tm="0">
                                          <p:val>
                                            <p:fltVal val="0"/>
                                          </p:val>
                                        </p:tav>
                                        <p:tav tm="100000">
                                          <p:val>
                                            <p:strVal val="#ppt_w"/>
                                          </p:val>
                                        </p:tav>
                                      </p:tavLst>
                                    </p:anim>
                                    <p:anim calcmode="lin" valueType="num">
                                      <p:cBhvr>
                                        <p:cTn id="56" dur="500" fill="hold"/>
                                        <p:tgtEl>
                                          <p:spTgt spid="36"/>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60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300"/>
                                  </p:stCondLst>
                                  <p:childTnLst>
                                    <p:set>
                                      <p:cBhvr>
                                        <p:cTn id="62" dur="1" fill="hold">
                                          <p:stCondLst>
                                            <p:cond delay="0"/>
                                          </p:stCondLst>
                                        </p:cTn>
                                        <p:tgtEl>
                                          <p:spTgt spid="59"/>
                                        </p:tgtEl>
                                        <p:attrNameLst>
                                          <p:attrName>style.visibility</p:attrName>
                                        </p:attrNameLst>
                                      </p:cBhvr>
                                      <p:to>
                                        <p:strVal val="visible"/>
                                      </p:to>
                                    </p:set>
                                    <p:anim calcmode="lin" valueType="num">
                                      <p:cBhvr>
                                        <p:cTn id="63" dur="500" fill="hold"/>
                                        <p:tgtEl>
                                          <p:spTgt spid="59"/>
                                        </p:tgtEl>
                                        <p:attrNameLst>
                                          <p:attrName>ppt_w</p:attrName>
                                        </p:attrNameLst>
                                      </p:cBhvr>
                                      <p:tavLst>
                                        <p:tav tm="0">
                                          <p:val>
                                            <p:fltVal val="0"/>
                                          </p:val>
                                        </p:tav>
                                        <p:tav tm="100000">
                                          <p:val>
                                            <p:strVal val="#ppt_w"/>
                                          </p:val>
                                        </p:tav>
                                      </p:tavLst>
                                    </p:anim>
                                    <p:anim calcmode="lin" valueType="num">
                                      <p:cBhvr>
                                        <p:cTn id="64" dur="500" fill="hold"/>
                                        <p:tgtEl>
                                          <p:spTgt spid="59"/>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300"/>
                                  </p:stCondLst>
                                  <p:childTnLst>
                                    <p:set>
                                      <p:cBhvr>
                                        <p:cTn id="66" dur="1" fill="hold">
                                          <p:stCondLst>
                                            <p:cond delay="0"/>
                                          </p:stCondLst>
                                        </p:cTn>
                                        <p:tgtEl>
                                          <p:spTgt spid="45"/>
                                        </p:tgtEl>
                                        <p:attrNameLst>
                                          <p:attrName>style.visibility</p:attrName>
                                        </p:attrNameLst>
                                      </p:cBhvr>
                                      <p:to>
                                        <p:strVal val="visible"/>
                                      </p:to>
                                    </p:set>
                                    <p:anim calcmode="lin" valueType="num">
                                      <p:cBhvr>
                                        <p:cTn id="67" dur="500" fill="hold"/>
                                        <p:tgtEl>
                                          <p:spTgt spid="45"/>
                                        </p:tgtEl>
                                        <p:attrNameLst>
                                          <p:attrName>ppt_w</p:attrName>
                                        </p:attrNameLst>
                                      </p:cBhvr>
                                      <p:tavLst>
                                        <p:tav tm="0">
                                          <p:val>
                                            <p:fltVal val="0"/>
                                          </p:val>
                                        </p:tav>
                                        <p:tav tm="100000">
                                          <p:val>
                                            <p:strVal val="#ppt_w"/>
                                          </p:val>
                                        </p:tav>
                                      </p:tavLst>
                                    </p:anim>
                                    <p:anim calcmode="lin" valueType="num">
                                      <p:cBhvr>
                                        <p:cTn id="68" dur="500" fill="hold"/>
                                        <p:tgtEl>
                                          <p:spTgt spid="45"/>
                                        </p:tgtEl>
                                        <p:attrNameLst>
                                          <p:attrName>ppt_h</p:attrName>
                                        </p:attrNameLst>
                                      </p:cBhvr>
                                      <p:tavLst>
                                        <p:tav tm="0">
                                          <p:val>
                                            <p:fltVal val="0"/>
                                          </p:val>
                                        </p:tav>
                                        <p:tav tm="100000">
                                          <p:val>
                                            <p:strVal val="#ppt_h"/>
                                          </p:val>
                                        </p:tav>
                                      </p:tavLst>
                                    </p:anim>
                                  </p:childTnLst>
                                </p:cTn>
                              </p:par>
                            </p:childTnLst>
                          </p:cTn>
                        </p:par>
                        <p:par>
                          <p:cTn id="69" fill="hold">
                            <p:stCondLst>
                              <p:cond delay="1100"/>
                            </p:stCondLst>
                            <p:childTnLst>
                              <p:par>
                                <p:cTn id="70" presetID="2" presetClass="entr" presetSubtype="4" fill="hold" grpId="0" nodeType="afterEffect">
                                  <p:stCondLst>
                                    <p:cond delay="0"/>
                                  </p:stCondLst>
                                  <p:childTnLst>
                                    <p:set>
                                      <p:cBhvr>
                                        <p:cTn id="71" dur="1" fill="hold">
                                          <p:stCondLst>
                                            <p:cond delay="0"/>
                                          </p:stCondLst>
                                        </p:cTn>
                                        <p:tgtEl>
                                          <p:spTgt spid="3"/>
                                        </p:tgtEl>
                                        <p:attrNameLst>
                                          <p:attrName>style.visibility</p:attrName>
                                        </p:attrNameLst>
                                      </p:cBhvr>
                                      <p:to>
                                        <p:strVal val="visible"/>
                                      </p:to>
                                    </p:set>
                                    <p:anim calcmode="lin" valueType="num">
                                      <p:cBhvr additive="base">
                                        <p:cTn id="72" dur="500" fill="hold"/>
                                        <p:tgtEl>
                                          <p:spTgt spid="3"/>
                                        </p:tgtEl>
                                        <p:attrNameLst>
                                          <p:attrName>ppt_x</p:attrName>
                                        </p:attrNameLst>
                                      </p:cBhvr>
                                      <p:tavLst>
                                        <p:tav tm="0">
                                          <p:val>
                                            <p:strVal val="#ppt_x"/>
                                          </p:val>
                                        </p:tav>
                                        <p:tav tm="100000">
                                          <p:val>
                                            <p:strVal val="#ppt_x"/>
                                          </p:val>
                                        </p:tav>
                                      </p:tavLst>
                                    </p:anim>
                                    <p:anim calcmode="lin" valueType="num">
                                      <p:cBhvr additive="base">
                                        <p:cTn id="73" dur="500" fill="hold"/>
                                        <p:tgtEl>
                                          <p:spTgt spid="3"/>
                                        </p:tgtEl>
                                        <p:attrNameLst>
                                          <p:attrName>ppt_y</p:attrName>
                                        </p:attrNameLst>
                                      </p:cBhvr>
                                      <p:tavLst>
                                        <p:tav tm="0">
                                          <p:val>
                                            <p:strVal val="1+#ppt_h/2"/>
                                          </p:val>
                                        </p:tav>
                                        <p:tav tm="100000">
                                          <p:val>
                                            <p:strVal val="#ppt_y"/>
                                          </p:val>
                                        </p:tav>
                                      </p:tavLst>
                                    </p:anim>
                                  </p:childTnLst>
                                </p:cTn>
                              </p:par>
                            </p:childTnLst>
                          </p:cTn>
                        </p:par>
                        <p:par>
                          <p:cTn id="74" fill="hold">
                            <p:stCondLst>
                              <p:cond delay="1600"/>
                            </p:stCondLst>
                            <p:childTnLst>
                              <p:par>
                                <p:cTn id="75" presetID="42" presetClass="entr" presetSubtype="0" fill="hold" grpId="0" nodeType="after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fade">
                                      <p:cBhvr>
                                        <p:cTn id="77" dur="1000"/>
                                        <p:tgtEl>
                                          <p:spTgt spid="4"/>
                                        </p:tgtEl>
                                      </p:cBhvr>
                                    </p:animEffect>
                                    <p:anim calcmode="lin" valueType="num">
                                      <p:cBhvr>
                                        <p:cTn id="78" dur="1000" fill="hold"/>
                                        <p:tgtEl>
                                          <p:spTgt spid="4"/>
                                        </p:tgtEl>
                                        <p:attrNameLst>
                                          <p:attrName>ppt_x</p:attrName>
                                        </p:attrNameLst>
                                      </p:cBhvr>
                                      <p:tavLst>
                                        <p:tav tm="0">
                                          <p:val>
                                            <p:strVal val="#ppt_x"/>
                                          </p:val>
                                        </p:tav>
                                        <p:tav tm="100000">
                                          <p:val>
                                            <p:strVal val="#ppt_x"/>
                                          </p:val>
                                        </p:tav>
                                      </p:tavLst>
                                    </p:anim>
                                    <p:anim calcmode="lin" valueType="num">
                                      <p:cBhvr>
                                        <p:cTn id="79" dur="1000" fill="hold"/>
                                        <p:tgtEl>
                                          <p:spTgt spid="4"/>
                                        </p:tgtEl>
                                        <p:attrNameLst>
                                          <p:attrName>ppt_y</p:attrName>
                                        </p:attrNameLst>
                                      </p:cBhvr>
                                      <p:tavLst>
                                        <p:tav tm="0">
                                          <p:val>
                                            <p:strVal val="#ppt_y+.1"/>
                                          </p:val>
                                        </p:tav>
                                        <p:tav tm="100000">
                                          <p:val>
                                            <p:strVal val="#ppt_y"/>
                                          </p:val>
                                        </p:tav>
                                      </p:tavLst>
                                    </p:anim>
                                  </p:childTnLst>
                                </p:cTn>
                              </p:par>
                            </p:childTnLst>
                          </p:cTn>
                        </p:par>
                        <p:par>
                          <p:cTn id="80" fill="hold">
                            <p:stCondLst>
                              <p:cond delay="2600"/>
                            </p:stCondLst>
                            <p:childTnLst>
                              <p:par>
                                <p:cTn id="81" presetID="42" presetClass="entr" presetSubtype="0" fill="hold" grpId="0" nodeType="afterEffect">
                                  <p:stCondLst>
                                    <p:cond delay="0"/>
                                  </p:stCondLst>
                                  <p:childTnLst>
                                    <p:set>
                                      <p:cBhvr>
                                        <p:cTn id="82" dur="1" fill="hold">
                                          <p:stCondLst>
                                            <p:cond delay="0"/>
                                          </p:stCondLst>
                                        </p:cTn>
                                        <p:tgtEl>
                                          <p:spTgt spid="7"/>
                                        </p:tgtEl>
                                        <p:attrNameLst>
                                          <p:attrName>style.visibility</p:attrName>
                                        </p:attrNameLst>
                                      </p:cBhvr>
                                      <p:to>
                                        <p:strVal val="visible"/>
                                      </p:to>
                                    </p:set>
                                    <p:animEffect transition="in" filter="fade">
                                      <p:cBhvr>
                                        <p:cTn id="83" dur="1000"/>
                                        <p:tgtEl>
                                          <p:spTgt spid="7"/>
                                        </p:tgtEl>
                                      </p:cBhvr>
                                    </p:animEffect>
                                    <p:anim calcmode="lin" valueType="num">
                                      <p:cBhvr>
                                        <p:cTn id="84" dur="1000" fill="hold"/>
                                        <p:tgtEl>
                                          <p:spTgt spid="7"/>
                                        </p:tgtEl>
                                        <p:attrNameLst>
                                          <p:attrName>ppt_x</p:attrName>
                                        </p:attrNameLst>
                                      </p:cBhvr>
                                      <p:tavLst>
                                        <p:tav tm="0">
                                          <p:val>
                                            <p:strVal val="#ppt_x"/>
                                          </p:val>
                                        </p:tav>
                                        <p:tav tm="100000">
                                          <p:val>
                                            <p:strVal val="#ppt_x"/>
                                          </p:val>
                                        </p:tav>
                                      </p:tavLst>
                                    </p:anim>
                                    <p:anim calcmode="lin" valueType="num">
                                      <p:cBhvr>
                                        <p:cTn id="85" dur="1000" fill="hold"/>
                                        <p:tgtEl>
                                          <p:spTgt spid="7"/>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fade">
                                      <p:cBhvr>
                                        <p:cTn id="88" dur="1000"/>
                                        <p:tgtEl>
                                          <p:spTgt spid="5"/>
                                        </p:tgtEl>
                                      </p:cBhvr>
                                    </p:animEffect>
                                    <p:anim calcmode="lin" valueType="num">
                                      <p:cBhvr>
                                        <p:cTn id="89" dur="1000" fill="hold"/>
                                        <p:tgtEl>
                                          <p:spTgt spid="5"/>
                                        </p:tgtEl>
                                        <p:attrNameLst>
                                          <p:attrName>ppt_x</p:attrName>
                                        </p:attrNameLst>
                                      </p:cBhvr>
                                      <p:tavLst>
                                        <p:tav tm="0">
                                          <p:val>
                                            <p:strVal val="#ppt_x"/>
                                          </p:val>
                                        </p:tav>
                                        <p:tav tm="100000">
                                          <p:val>
                                            <p:strVal val="#ppt_x"/>
                                          </p:val>
                                        </p:tav>
                                      </p:tavLst>
                                    </p:anim>
                                    <p:anim calcmode="lin" valueType="num">
                                      <p:cBhvr>
                                        <p:cTn id="9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animBg="1"/>
      <p:bldP spid="39" grpId="0" animBg="1"/>
      <p:bldP spid="45" grpId="0" animBg="1"/>
      <p:bldP spid="30" grpId="0" animBg="1"/>
      <p:bldP spid="26" grpId="0" animBg="1"/>
      <p:bldP spid="28" grpId="0" animBg="1"/>
      <p:bldP spid="29" grpId="0" animBg="1"/>
      <p:bldP spid="33" grpId="0" animBg="1"/>
      <p:bldP spid="35" grpId="0" animBg="1"/>
      <p:bldP spid="36" grpId="0" animBg="1"/>
      <p:bldP spid="42" grpId="0" animBg="1"/>
      <p:bldP spid="59" grpId="0" animBg="1"/>
      <p:bldP spid="3" grpId="0" animBg="1"/>
      <p:bldP spid="4" grpId="0" animBg="1"/>
      <p:bldP spid="5"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20000"/>
                <a:lumOff val="80000"/>
                <a:alpha val="70000"/>
              </a:schemeClr>
            </a:gs>
            <a:gs pos="55000">
              <a:schemeClr val="bg1">
                <a:lumMod val="95000"/>
                <a:alpha val="62000"/>
              </a:schemeClr>
            </a:gs>
            <a:gs pos="73000">
              <a:schemeClr val="accent3">
                <a:lumMod val="40000"/>
                <a:lumOff val="60000"/>
                <a:alpha val="45000"/>
              </a:schemeClr>
            </a:gs>
            <a:gs pos="100000">
              <a:schemeClr val="accent5">
                <a:lumMod val="75000"/>
                <a:alpha val="69000"/>
              </a:schemeClr>
            </a:gs>
          </a:gsLst>
          <a:lin ang="5400000" scaled="0"/>
        </a:gradFill>
        <a:effectLst/>
      </p:bgPr>
    </p:bg>
    <p:spTree>
      <p:nvGrpSpPr>
        <p:cNvPr id="1" name=""/>
        <p:cNvGrpSpPr/>
        <p:nvPr/>
      </p:nvGrpSpPr>
      <p:grpSpPr>
        <a:xfrm>
          <a:off x="0" y="0"/>
          <a:ext cx="0" cy="0"/>
          <a:chOff x="0" y="0"/>
          <a:chExt cx="0" cy="0"/>
        </a:xfrm>
      </p:grpSpPr>
      <p:sp>
        <p:nvSpPr>
          <p:cNvPr id="2" name="TextBox 1"/>
          <p:cNvSpPr txBox="1"/>
          <p:nvPr/>
        </p:nvSpPr>
        <p:spPr>
          <a:xfrm>
            <a:off x="4267200" y="658743"/>
            <a:ext cx="3703320" cy="707886"/>
          </a:xfrm>
          <a:prstGeom prst="rect">
            <a:avLst/>
          </a:prstGeom>
          <a:solidFill>
            <a:schemeClr val="accent3">
              <a:lumMod val="40000"/>
              <a:lumOff val="60000"/>
            </a:schemeClr>
          </a:solidFill>
          <a:ln w="57150">
            <a:solidFill>
              <a:schemeClr val="accent3">
                <a:lumMod val="60000"/>
                <a:lumOff val="40000"/>
              </a:schemeClr>
            </a:solidFill>
          </a:ln>
          <a:effectLst>
            <a:outerShdw blurRad="152400" dist="317500" dir="5400000" sx="90000" sy="-19000" rotWithShape="0">
              <a:prstClr val="black">
                <a:alpha val="15000"/>
              </a:prstClr>
            </a:outerShdw>
          </a:effectLst>
        </p:spPr>
        <p:txBody>
          <a:bodyPr wrap="square" rtlCol="0">
            <a:spAutoFit/>
          </a:bodyPr>
          <a:lstStyle/>
          <a:p>
            <a:r>
              <a:rPr lang="en-US" altLang="zh-CN" sz="4000" dirty="0">
                <a:latin typeface="微软雅黑 Light" panose="020B0502040204020203" pitchFamily="34" charset="-122"/>
                <a:ea typeface="微软雅黑 Light" panose="020B0502040204020203" pitchFamily="34" charset="-122"/>
              </a:rPr>
              <a:t>3</a:t>
            </a:r>
            <a:r>
              <a:rPr lang="zh-CN" altLang="en-US" sz="4000" dirty="0" smtClean="0">
                <a:latin typeface="微软雅黑 Light" panose="020B0502040204020203" pitchFamily="34" charset="-122"/>
                <a:ea typeface="微软雅黑 Light" panose="020B0502040204020203" pitchFamily="34" charset="-122"/>
              </a:rPr>
              <a:t>、毒品的特性</a:t>
            </a:r>
            <a:endParaRPr lang="zh-CN" altLang="en-US" sz="4000" dirty="0">
              <a:latin typeface="微软雅黑 Light" panose="020B0502040204020203" pitchFamily="34" charset="-122"/>
              <a:ea typeface="微软雅黑 Light" panose="020B0502040204020203" pitchFamily="34" charset="-122"/>
            </a:endParaRPr>
          </a:p>
        </p:txBody>
      </p:sp>
      <p:graphicFrame>
        <p:nvGraphicFramePr>
          <p:cNvPr id="5" name="图示 4"/>
          <p:cNvGraphicFramePr/>
          <p:nvPr>
            <p:extLst>
              <p:ext uri="{D42A27DB-BD31-4B8C-83A1-F6EECF244321}">
                <p14:modId xmlns="" xmlns:p14="http://schemas.microsoft.com/office/powerpoint/2010/main" val="1239644352"/>
              </p:ext>
            </p:extLst>
          </p:nvPr>
        </p:nvGraphicFramePr>
        <p:xfrm>
          <a:off x="822960" y="1630680"/>
          <a:ext cx="9890760" cy="43552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612115134"/>
      </p:ext>
    </p:extLst>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5">
                                            <p:graphicEl>
                                              <a:dgm id="{CAEA43D1-AC91-41FE-8055-ADC4071791D3}"/>
                                            </p:graphicEl>
                                          </p:spTgt>
                                        </p:tgtEl>
                                        <p:attrNameLst>
                                          <p:attrName>style.visibility</p:attrName>
                                        </p:attrNameLst>
                                      </p:cBhvr>
                                      <p:to>
                                        <p:strVal val="visible"/>
                                      </p:to>
                                    </p:set>
                                    <p:animEffect transition="in" filter="fade">
                                      <p:cBhvr>
                                        <p:cTn id="11" dur="1000"/>
                                        <p:tgtEl>
                                          <p:spTgt spid="5">
                                            <p:graphicEl>
                                              <a:dgm id="{CAEA43D1-AC91-41FE-8055-ADC4071791D3}"/>
                                            </p:graphicEl>
                                          </p:spTgt>
                                        </p:tgtEl>
                                      </p:cBhvr>
                                    </p:animEffect>
                                    <p:anim calcmode="lin" valueType="num">
                                      <p:cBhvr>
                                        <p:cTn id="12" dur="1000" fill="hold"/>
                                        <p:tgtEl>
                                          <p:spTgt spid="5">
                                            <p:graphicEl>
                                              <a:dgm id="{CAEA43D1-AC91-41FE-8055-ADC4071791D3}"/>
                                            </p:graphicEl>
                                          </p:spTgt>
                                        </p:tgtEl>
                                        <p:attrNameLst>
                                          <p:attrName>ppt_x</p:attrName>
                                        </p:attrNameLst>
                                      </p:cBhvr>
                                      <p:tavLst>
                                        <p:tav tm="0">
                                          <p:val>
                                            <p:strVal val="#ppt_x"/>
                                          </p:val>
                                        </p:tav>
                                        <p:tav tm="100000">
                                          <p:val>
                                            <p:strVal val="#ppt_x"/>
                                          </p:val>
                                        </p:tav>
                                      </p:tavLst>
                                    </p:anim>
                                    <p:anim calcmode="lin" valueType="num">
                                      <p:cBhvr>
                                        <p:cTn id="13" dur="1000" fill="hold"/>
                                        <p:tgtEl>
                                          <p:spTgt spid="5">
                                            <p:graphicEl>
                                              <a:dgm id="{CAEA43D1-AC91-41FE-8055-ADC4071791D3}"/>
                                            </p:graphic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
                                            <p:graphicEl>
                                              <a:dgm id="{707B5ABD-D78D-4085-8032-F6A0C60070AE}"/>
                                            </p:graphicEl>
                                          </p:spTgt>
                                        </p:tgtEl>
                                        <p:attrNameLst>
                                          <p:attrName>style.visibility</p:attrName>
                                        </p:attrNameLst>
                                      </p:cBhvr>
                                      <p:to>
                                        <p:strVal val="visible"/>
                                      </p:to>
                                    </p:set>
                                    <p:animEffect transition="in" filter="fade">
                                      <p:cBhvr>
                                        <p:cTn id="16" dur="1000"/>
                                        <p:tgtEl>
                                          <p:spTgt spid="5">
                                            <p:graphicEl>
                                              <a:dgm id="{707B5ABD-D78D-4085-8032-F6A0C60070AE}"/>
                                            </p:graphicEl>
                                          </p:spTgt>
                                        </p:tgtEl>
                                      </p:cBhvr>
                                    </p:animEffect>
                                    <p:anim calcmode="lin" valueType="num">
                                      <p:cBhvr>
                                        <p:cTn id="17" dur="1000" fill="hold"/>
                                        <p:tgtEl>
                                          <p:spTgt spid="5">
                                            <p:graphicEl>
                                              <a:dgm id="{707B5ABD-D78D-4085-8032-F6A0C60070AE}"/>
                                            </p:graphicEl>
                                          </p:spTgt>
                                        </p:tgtEl>
                                        <p:attrNameLst>
                                          <p:attrName>ppt_x</p:attrName>
                                        </p:attrNameLst>
                                      </p:cBhvr>
                                      <p:tavLst>
                                        <p:tav tm="0">
                                          <p:val>
                                            <p:strVal val="#ppt_x"/>
                                          </p:val>
                                        </p:tav>
                                        <p:tav tm="100000">
                                          <p:val>
                                            <p:strVal val="#ppt_x"/>
                                          </p:val>
                                        </p:tav>
                                      </p:tavLst>
                                    </p:anim>
                                    <p:anim calcmode="lin" valueType="num">
                                      <p:cBhvr>
                                        <p:cTn id="18" dur="1000" fill="hold"/>
                                        <p:tgtEl>
                                          <p:spTgt spid="5">
                                            <p:graphicEl>
                                              <a:dgm id="{707B5ABD-D78D-4085-8032-F6A0C60070AE}"/>
                                            </p:graphic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
                                            <p:graphicEl>
                                              <a:dgm id="{C4891343-BDC5-49C6-9039-60DF29BEFD18}"/>
                                            </p:graphicEl>
                                          </p:spTgt>
                                        </p:tgtEl>
                                        <p:attrNameLst>
                                          <p:attrName>style.visibility</p:attrName>
                                        </p:attrNameLst>
                                      </p:cBhvr>
                                      <p:to>
                                        <p:strVal val="visible"/>
                                      </p:to>
                                    </p:set>
                                    <p:animEffect transition="in" filter="fade">
                                      <p:cBhvr>
                                        <p:cTn id="21" dur="1000"/>
                                        <p:tgtEl>
                                          <p:spTgt spid="5">
                                            <p:graphicEl>
                                              <a:dgm id="{C4891343-BDC5-49C6-9039-60DF29BEFD18}"/>
                                            </p:graphicEl>
                                          </p:spTgt>
                                        </p:tgtEl>
                                      </p:cBhvr>
                                    </p:animEffect>
                                    <p:anim calcmode="lin" valueType="num">
                                      <p:cBhvr>
                                        <p:cTn id="22" dur="1000" fill="hold"/>
                                        <p:tgtEl>
                                          <p:spTgt spid="5">
                                            <p:graphicEl>
                                              <a:dgm id="{C4891343-BDC5-49C6-9039-60DF29BEFD18}"/>
                                            </p:graphicEl>
                                          </p:spTgt>
                                        </p:tgtEl>
                                        <p:attrNameLst>
                                          <p:attrName>ppt_x</p:attrName>
                                        </p:attrNameLst>
                                      </p:cBhvr>
                                      <p:tavLst>
                                        <p:tav tm="0">
                                          <p:val>
                                            <p:strVal val="#ppt_x"/>
                                          </p:val>
                                        </p:tav>
                                        <p:tav tm="100000">
                                          <p:val>
                                            <p:strVal val="#ppt_x"/>
                                          </p:val>
                                        </p:tav>
                                      </p:tavLst>
                                    </p:anim>
                                    <p:anim calcmode="lin" valueType="num">
                                      <p:cBhvr>
                                        <p:cTn id="23" dur="1000" fill="hold"/>
                                        <p:tgtEl>
                                          <p:spTgt spid="5">
                                            <p:graphicEl>
                                              <a:dgm id="{C4891343-BDC5-49C6-9039-60DF29BEFD18}"/>
                                            </p:graphic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5">
                                            <p:graphicEl>
                                              <a:dgm id="{CFE88F33-E9E6-45D7-8998-4559A4D05EC4}"/>
                                            </p:graphicEl>
                                          </p:spTgt>
                                        </p:tgtEl>
                                        <p:attrNameLst>
                                          <p:attrName>style.visibility</p:attrName>
                                        </p:attrNameLst>
                                      </p:cBhvr>
                                      <p:to>
                                        <p:strVal val="visible"/>
                                      </p:to>
                                    </p:set>
                                    <p:animEffect transition="in" filter="fade">
                                      <p:cBhvr>
                                        <p:cTn id="26" dur="1000"/>
                                        <p:tgtEl>
                                          <p:spTgt spid="5">
                                            <p:graphicEl>
                                              <a:dgm id="{CFE88F33-E9E6-45D7-8998-4559A4D05EC4}"/>
                                            </p:graphicEl>
                                          </p:spTgt>
                                        </p:tgtEl>
                                      </p:cBhvr>
                                    </p:animEffect>
                                    <p:anim calcmode="lin" valueType="num">
                                      <p:cBhvr>
                                        <p:cTn id="27" dur="1000" fill="hold"/>
                                        <p:tgtEl>
                                          <p:spTgt spid="5">
                                            <p:graphicEl>
                                              <a:dgm id="{CFE88F33-E9E6-45D7-8998-4559A4D05EC4}"/>
                                            </p:graphicEl>
                                          </p:spTgt>
                                        </p:tgtEl>
                                        <p:attrNameLst>
                                          <p:attrName>ppt_x</p:attrName>
                                        </p:attrNameLst>
                                      </p:cBhvr>
                                      <p:tavLst>
                                        <p:tav tm="0">
                                          <p:val>
                                            <p:strVal val="#ppt_x"/>
                                          </p:val>
                                        </p:tav>
                                        <p:tav tm="100000">
                                          <p:val>
                                            <p:strVal val="#ppt_x"/>
                                          </p:val>
                                        </p:tav>
                                      </p:tavLst>
                                    </p:anim>
                                    <p:anim calcmode="lin" valueType="num">
                                      <p:cBhvr>
                                        <p:cTn id="28" dur="1000" fill="hold"/>
                                        <p:tgtEl>
                                          <p:spTgt spid="5">
                                            <p:graphicEl>
                                              <a:dgm id="{CFE88F33-E9E6-45D7-8998-4559A4D05EC4}"/>
                                            </p:graphic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5">
                                            <p:graphicEl>
                                              <a:dgm id="{06F9C001-4A6D-4610-BF59-8FEEE68574FF}"/>
                                            </p:graphicEl>
                                          </p:spTgt>
                                        </p:tgtEl>
                                        <p:attrNameLst>
                                          <p:attrName>style.visibility</p:attrName>
                                        </p:attrNameLst>
                                      </p:cBhvr>
                                      <p:to>
                                        <p:strVal val="visible"/>
                                      </p:to>
                                    </p:set>
                                    <p:animEffect transition="in" filter="fade">
                                      <p:cBhvr>
                                        <p:cTn id="31" dur="1000"/>
                                        <p:tgtEl>
                                          <p:spTgt spid="5">
                                            <p:graphicEl>
                                              <a:dgm id="{06F9C001-4A6D-4610-BF59-8FEEE68574FF}"/>
                                            </p:graphicEl>
                                          </p:spTgt>
                                        </p:tgtEl>
                                      </p:cBhvr>
                                    </p:animEffect>
                                    <p:anim calcmode="lin" valueType="num">
                                      <p:cBhvr>
                                        <p:cTn id="32" dur="1000" fill="hold"/>
                                        <p:tgtEl>
                                          <p:spTgt spid="5">
                                            <p:graphicEl>
                                              <a:dgm id="{06F9C001-4A6D-4610-BF59-8FEEE68574FF}"/>
                                            </p:graphicEl>
                                          </p:spTgt>
                                        </p:tgtEl>
                                        <p:attrNameLst>
                                          <p:attrName>ppt_x</p:attrName>
                                        </p:attrNameLst>
                                      </p:cBhvr>
                                      <p:tavLst>
                                        <p:tav tm="0">
                                          <p:val>
                                            <p:strVal val="#ppt_x"/>
                                          </p:val>
                                        </p:tav>
                                        <p:tav tm="100000">
                                          <p:val>
                                            <p:strVal val="#ppt_x"/>
                                          </p:val>
                                        </p:tav>
                                      </p:tavLst>
                                    </p:anim>
                                    <p:anim calcmode="lin" valueType="num">
                                      <p:cBhvr>
                                        <p:cTn id="33" dur="1000" fill="hold"/>
                                        <p:tgtEl>
                                          <p:spTgt spid="5">
                                            <p:graphicEl>
                                              <a:dgm id="{06F9C001-4A6D-4610-BF59-8FEEE68574FF}"/>
                                            </p:graphic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5">
                                            <p:graphicEl>
                                              <a:dgm id="{A1175FD8-97CD-46CD-A0CB-F4605FB3993F}"/>
                                            </p:graphicEl>
                                          </p:spTgt>
                                        </p:tgtEl>
                                        <p:attrNameLst>
                                          <p:attrName>style.visibility</p:attrName>
                                        </p:attrNameLst>
                                      </p:cBhvr>
                                      <p:to>
                                        <p:strVal val="visible"/>
                                      </p:to>
                                    </p:set>
                                    <p:animEffect transition="in" filter="fade">
                                      <p:cBhvr>
                                        <p:cTn id="36" dur="1000"/>
                                        <p:tgtEl>
                                          <p:spTgt spid="5">
                                            <p:graphicEl>
                                              <a:dgm id="{A1175FD8-97CD-46CD-A0CB-F4605FB3993F}"/>
                                            </p:graphicEl>
                                          </p:spTgt>
                                        </p:tgtEl>
                                      </p:cBhvr>
                                    </p:animEffect>
                                    <p:anim calcmode="lin" valueType="num">
                                      <p:cBhvr>
                                        <p:cTn id="37" dur="1000" fill="hold"/>
                                        <p:tgtEl>
                                          <p:spTgt spid="5">
                                            <p:graphicEl>
                                              <a:dgm id="{A1175FD8-97CD-46CD-A0CB-F4605FB3993F}"/>
                                            </p:graphicEl>
                                          </p:spTgt>
                                        </p:tgtEl>
                                        <p:attrNameLst>
                                          <p:attrName>ppt_x</p:attrName>
                                        </p:attrNameLst>
                                      </p:cBhvr>
                                      <p:tavLst>
                                        <p:tav tm="0">
                                          <p:val>
                                            <p:strVal val="#ppt_x"/>
                                          </p:val>
                                        </p:tav>
                                        <p:tav tm="100000">
                                          <p:val>
                                            <p:strVal val="#ppt_x"/>
                                          </p:val>
                                        </p:tav>
                                      </p:tavLst>
                                    </p:anim>
                                    <p:anim calcmode="lin" valueType="num">
                                      <p:cBhvr>
                                        <p:cTn id="38" dur="1000" fill="hold"/>
                                        <p:tgtEl>
                                          <p:spTgt spid="5">
                                            <p:graphicEl>
                                              <a:dgm id="{A1175FD8-97CD-46CD-A0CB-F4605FB3993F}"/>
                                            </p:graphic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
                                            <p:graphicEl>
                                              <a:dgm id="{56FC373C-03A9-4702-B224-13178B5F2015}"/>
                                            </p:graphicEl>
                                          </p:spTgt>
                                        </p:tgtEl>
                                        <p:attrNameLst>
                                          <p:attrName>style.visibility</p:attrName>
                                        </p:attrNameLst>
                                      </p:cBhvr>
                                      <p:to>
                                        <p:strVal val="visible"/>
                                      </p:to>
                                    </p:set>
                                    <p:animEffect transition="in" filter="fade">
                                      <p:cBhvr>
                                        <p:cTn id="41" dur="1000"/>
                                        <p:tgtEl>
                                          <p:spTgt spid="5">
                                            <p:graphicEl>
                                              <a:dgm id="{56FC373C-03A9-4702-B224-13178B5F2015}"/>
                                            </p:graphicEl>
                                          </p:spTgt>
                                        </p:tgtEl>
                                      </p:cBhvr>
                                    </p:animEffect>
                                    <p:anim calcmode="lin" valueType="num">
                                      <p:cBhvr>
                                        <p:cTn id="42" dur="1000" fill="hold"/>
                                        <p:tgtEl>
                                          <p:spTgt spid="5">
                                            <p:graphicEl>
                                              <a:dgm id="{56FC373C-03A9-4702-B224-13178B5F2015}"/>
                                            </p:graphicEl>
                                          </p:spTgt>
                                        </p:tgtEl>
                                        <p:attrNameLst>
                                          <p:attrName>ppt_x</p:attrName>
                                        </p:attrNameLst>
                                      </p:cBhvr>
                                      <p:tavLst>
                                        <p:tav tm="0">
                                          <p:val>
                                            <p:strVal val="#ppt_x"/>
                                          </p:val>
                                        </p:tav>
                                        <p:tav tm="100000">
                                          <p:val>
                                            <p:strVal val="#ppt_x"/>
                                          </p:val>
                                        </p:tav>
                                      </p:tavLst>
                                    </p:anim>
                                    <p:anim calcmode="lin" valueType="num">
                                      <p:cBhvr>
                                        <p:cTn id="43" dur="1000" fill="hold"/>
                                        <p:tgtEl>
                                          <p:spTgt spid="5">
                                            <p:graphicEl>
                                              <a:dgm id="{56FC373C-03A9-4702-B224-13178B5F2015}"/>
                                            </p:graphicEl>
                                          </p:spTgt>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
                                            <p:graphicEl>
                                              <a:dgm id="{4EBBFA9D-AEA7-480E-8E48-A363E5F06BD6}"/>
                                            </p:graphicEl>
                                          </p:spTgt>
                                        </p:tgtEl>
                                        <p:attrNameLst>
                                          <p:attrName>style.visibility</p:attrName>
                                        </p:attrNameLst>
                                      </p:cBhvr>
                                      <p:to>
                                        <p:strVal val="visible"/>
                                      </p:to>
                                    </p:set>
                                    <p:animEffect transition="in" filter="fade">
                                      <p:cBhvr>
                                        <p:cTn id="46" dur="1000"/>
                                        <p:tgtEl>
                                          <p:spTgt spid="5">
                                            <p:graphicEl>
                                              <a:dgm id="{4EBBFA9D-AEA7-480E-8E48-A363E5F06BD6}"/>
                                            </p:graphicEl>
                                          </p:spTgt>
                                        </p:tgtEl>
                                      </p:cBhvr>
                                    </p:animEffect>
                                    <p:anim calcmode="lin" valueType="num">
                                      <p:cBhvr>
                                        <p:cTn id="47" dur="1000" fill="hold"/>
                                        <p:tgtEl>
                                          <p:spTgt spid="5">
                                            <p:graphicEl>
                                              <a:dgm id="{4EBBFA9D-AEA7-480E-8E48-A363E5F06BD6}"/>
                                            </p:graphicEl>
                                          </p:spTgt>
                                        </p:tgtEl>
                                        <p:attrNameLst>
                                          <p:attrName>ppt_x</p:attrName>
                                        </p:attrNameLst>
                                      </p:cBhvr>
                                      <p:tavLst>
                                        <p:tav tm="0">
                                          <p:val>
                                            <p:strVal val="#ppt_x"/>
                                          </p:val>
                                        </p:tav>
                                        <p:tav tm="100000">
                                          <p:val>
                                            <p:strVal val="#ppt_x"/>
                                          </p:val>
                                        </p:tav>
                                      </p:tavLst>
                                    </p:anim>
                                    <p:anim calcmode="lin" valueType="num">
                                      <p:cBhvr>
                                        <p:cTn id="48" dur="1000" fill="hold"/>
                                        <p:tgtEl>
                                          <p:spTgt spid="5">
                                            <p:graphicEl>
                                              <a:dgm id="{4EBBFA9D-AEA7-480E-8E48-A363E5F06BD6}"/>
                                            </p:graphicEl>
                                          </p:spTgt>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5">
                                            <p:graphicEl>
                                              <a:dgm id="{96641937-5EF3-4BAB-A933-4F3C1EC7741E}"/>
                                            </p:graphicEl>
                                          </p:spTgt>
                                        </p:tgtEl>
                                        <p:attrNameLst>
                                          <p:attrName>style.visibility</p:attrName>
                                        </p:attrNameLst>
                                      </p:cBhvr>
                                      <p:to>
                                        <p:strVal val="visible"/>
                                      </p:to>
                                    </p:set>
                                    <p:animEffect transition="in" filter="fade">
                                      <p:cBhvr>
                                        <p:cTn id="51" dur="1000"/>
                                        <p:tgtEl>
                                          <p:spTgt spid="5">
                                            <p:graphicEl>
                                              <a:dgm id="{96641937-5EF3-4BAB-A933-4F3C1EC7741E}"/>
                                            </p:graphicEl>
                                          </p:spTgt>
                                        </p:tgtEl>
                                      </p:cBhvr>
                                    </p:animEffect>
                                    <p:anim calcmode="lin" valueType="num">
                                      <p:cBhvr>
                                        <p:cTn id="52" dur="1000" fill="hold"/>
                                        <p:tgtEl>
                                          <p:spTgt spid="5">
                                            <p:graphicEl>
                                              <a:dgm id="{96641937-5EF3-4BAB-A933-4F3C1EC7741E}"/>
                                            </p:graphicEl>
                                          </p:spTgt>
                                        </p:tgtEl>
                                        <p:attrNameLst>
                                          <p:attrName>ppt_x</p:attrName>
                                        </p:attrNameLst>
                                      </p:cBhvr>
                                      <p:tavLst>
                                        <p:tav tm="0">
                                          <p:val>
                                            <p:strVal val="#ppt_x"/>
                                          </p:val>
                                        </p:tav>
                                        <p:tav tm="100000">
                                          <p:val>
                                            <p:strVal val="#ppt_x"/>
                                          </p:val>
                                        </p:tav>
                                      </p:tavLst>
                                    </p:anim>
                                    <p:anim calcmode="lin" valueType="num">
                                      <p:cBhvr>
                                        <p:cTn id="53" dur="1000" fill="hold"/>
                                        <p:tgtEl>
                                          <p:spTgt spid="5">
                                            <p:graphicEl>
                                              <a:dgm id="{96641937-5EF3-4BAB-A933-4F3C1EC7741E}"/>
                                            </p:graphicEl>
                                          </p:spTgt>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5">
                                            <p:graphicEl>
                                              <a:dgm id="{1F3A5FF7-492F-4B38-80A0-B7FDCF7D76E6}"/>
                                            </p:graphicEl>
                                          </p:spTgt>
                                        </p:tgtEl>
                                        <p:attrNameLst>
                                          <p:attrName>style.visibility</p:attrName>
                                        </p:attrNameLst>
                                      </p:cBhvr>
                                      <p:to>
                                        <p:strVal val="visible"/>
                                      </p:to>
                                    </p:set>
                                    <p:animEffect transition="in" filter="fade">
                                      <p:cBhvr>
                                        <p:cTn id="56" dur="1000"/>
                                        <p:tgtEl>
                                          <p:spTgt spid="5">
                                            <p:graphicEl>
                                              <a:dgm id="{1F3A5FF7-492F-4B38-80A0-B7FDCF7D76E6}"/>
                                            </p:graphicEl>
                                          </p:spTgt>
                                        </p:tgtEl>
                                      </p:cBhvr>
                                    </p:animEffect>
                                    <p:anim calcmode="lin" valueType="num">
                                      <p:cBhvr>
                                        <p:cTn id="57" dur="1000" fill="hold"/>
                                        <p:tgtEl>
                                          <p:spTgt spid="5">
                                            <p:graphicEl>
                                              <a:dgm id="{1F3A5FF7-492F-4B38-80A0-B7FDCF7D76E6}"/>
                                            </p:graphicEl>
                                          </p:spTgt>
                                        </p:tgtEl>
                                        <p:attrNameLst>
                                          <p:attrName>ppt_x</p:attrName>
                                        </p:attrNameLst>
                                      </p:cBhvr>
                                      <p:tavLst>
                                        <p:tav tm="0">
                                          <p:val>
                                            <p:strVal val="#ppt_x"/>
                                          </p:val>
                                        </p:tav>
                                        <p:tav tm="100000">
                                          <p:val>
                                            <p:strVal val="#ppt_x"/>
                                          </p:val>
                                        </p:tav>
                                      </p:tavLst>
                                    </p:anim>
                                    <p:anim calcmode="lin" valueType="num">
                                      <p:cBhvr>
                                        <p:cTn id="58" dur="1000" fill="hold"/>
                                        <p:tgtEl>
                                          <p:spTgt spid="5">
                                            <p:graphicEl>
                                              <a:dgm id="{1F3A5FF7-492F-4B38-80A0-B7FDCF7D76E6}"/>
                                            </p:graphic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5">
                                            <p:graphicEl>
                                              <a:dgm id="{2D295D44-96B0-47DD-B74A-AECF49FFC2CA}"/>
                                            </p:graphicEl>
                                          </p:spTgt>
                                        </p:tgtEl>
                                        <p:attrNameLst>
                                          <p:attrName>style.visibility</p:attrName>
                                        </p:attrNameLst>
                                      </p:cBhvr>
                                      <p:to>
                                        <p:strVal val="visible"/>
                                      </p:to>
                                    </p:set>
                                    <p:animEffect transition="in" filter="fade">
                                      <p:cBhvr>
                                        <p:cTn id="61" dur="1000"/>
                                        <p:tgtEl>
                                          <p:spTgt spid="5">
                                            <p:graphicEl>
                                              <a:dgm id="{2D295D44-96B0-47DD-B74A-AECF49FFC2CA}"/>
                                            </p:graphicEl>
                                          </p:spTgt>
                                        </p:tgtEl>
                                      </p:cBhvr>
                                    </p:animEffect>
                                    <p:anim calcmode="lin" valueType="num">
                                      <p:cBhvr>
                                        <p:cTn id="62" dur="1000" fill="hold"/>
                                        <p:tgtEl>
                                          <p:spTgt spid="5">
                                            <p:graphicEl>
                                              <a:dgm id="{2D295D44-96B0-47DD-B74A-AECF49FFC2CA}"/>
                                            </p:graphicEl>
                                          </p:spTgt>
                                        </p:tgtEl>
                                        <p:attrNameLst>
                                          <p:attrName>ppt_x</p:attrName>
                                        </p:attrNameLst>
                                      </p:cBhvr>
                                      <p:tavLst>
                                        <p:tav tm="0">
                                          <p:val>
                                            <p:strVal val="#ppt_x"/>
                                          </p:val>
                                        </p:tav>
                                        <p:tav tm="100000">
                                          <p:val>
                                            <p:strVal val="#ppt_x"/>
                                          </p:val>
                                        </p:tav>
                                      </p:tavLst>
                                    </p:anim>
                                    <p:anim calcmode="lin" valueType="num">
                                      <p:cBhvr>
                                        <p:cTn id="63" dur="1000" fill="hold"/>
                                        <p:tgtEl>
                                          <p:spTgt spid="5">
                                            <p:graphicEl>
                                              <a:dgm id="{2D295D44-96B0-47DD-B74A-AECF49FFC2CA}"/>
                                            </p:graphicEl>
                                          </p:spTgt>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5">
                                            <p:graphicEl>
                                              <a:dgm id="{81D6EE87-904B-4745-BC56-03D6D3D7CFB7}"/>
                                            </p:graphicEl>
                                          </p:spTgt>
                                        </p:tgtEl>
                                        <p:attrNameLst>
                                          <p:attrName>style.visibility</p:attrName>
                                        </p:attrNameLst>
                                      </p:cBhvr>
                                      <p:to>
                                        <p:strVal val="visible"/>
                                      </p:to>
                                    </p:set>
                                    <p:animEffect transition="in" filter="fade">
                                      <p:cBhvr>
                                        <p:cTn id="66" dur="1000"/>
                                        <p:tgtEl>
                                          <p:spTgt spid="5">
                                            <p:graphicEl>
                                              <a:dgm id="{81D6EE87-904B-4745-BC56-03D6D3D7CFB7}"/>
                                            </p:graphicEl>
                                          </p:spTgt>
                                        </p:tgtEl>
                                      </p:cBhvr>
                                    </p:animEffect>
                                    <p:anim calcmode="lin" valueType="num">
                                      <p:cBhvr>
                                        <p:cTn id="67" dur="1000" fill="hold"/>
                                        <p:tgtEl>
                                          <p:spTgt spid="5">
                                            <p:graphicEl>
                                              <a:dgm id="{81D6EE87-904B-4745-BC56-03D6D3D7CFB7}"/>
                                            </p:graphicEl>
                                          </p:spTgt>
                                        </p:tgtEl>
                                        <p:attrNameLst>
                                          <p:attrName>ppt_x</p:attrName>
                                        </p:attrNameLst>
                                      </p:cBhvr>
                                      <p:tavLst>
                                        <p:tav tm="0">
                                          <p:val>
                                            <p:strVal val="#ppt_x"/>
                                          </p:val>
                                        </p:tav>
                                        <p:tav tm="100000">
                                          <p:val>
                                            <p:strVal val="#ppt_x"/>
                                          </p:val>
                                        </p:tav>
                                      </p:tavLst>
                                    </p:anim>
                                    <p:anim calcmode="lin" valueType="num">
                                      <p:cBhvr>
                                        <p:cTn id="68" dur="1000" fill="hold"/>
                                        <p:tgtEl>
                                          <p:spTgt spid="5">
                                            <p:graphicEl>
                                              <a:dgm id="{81D6EE87-904B-4745-BC56-03D6D3D7CFB7}"/>
                                            </p:graphicEl>
                                          </p:spTgt>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5">
                                            <p:graphicEl>
                                              <a:dgm id="{FC169D1E-C455-461E-BDCF-166267F705D3}"/>
                                            </p:graphicEl>
                                          </p:spTgt>
                                        </p:tgtEl>
                                        <p:attrNameLst>
                                          <p:attrName>style.visibility</p:attrName>
                                        </p:attrNameLst>
                                      </p:cBhvr>
                                      <p:to>
                                        <p:strVal val="visible"/>
                                      </p:to>
                                    </p:set>
                                    <p:animEffect transition="in" filter="fade">
                                      <p:cBhvr>
                                        <p:cTn id="71" dur="1000"/>
                                        <p:tgtEl>
                                          <p:spTgt spid="5">
                                            <p:graphicEl>
                                              <a:dgm id="{FC169D1E-C455-461E-BDCF-166267F705D3}"/>
                                            </p:graphicEl>
                                          </p:spTgt>
                                        </p:tgtEl>
                                      </p:cBhvr>
                                    </p:animEffect>
                                    <p:anim calcmode="lin" valueType="num">
                                      <p:cBhvr>
                                        <p:cTn id="72" dur="1000" fill="hold"/>
                                        <p:tgtEl>
                                          <p:spTgt spid="5">
                                            <p:graphicEl>
                                              <a:dgm id="{FC169D1E-C455-461E-BDCF-166267F705D3}"/>
                                            </p:graphicEl>
                                          </p:spTgt>
                                        </p:tgtEl>
                                        <p:attrNameLst>
                                          <p:attrName>ppt_x</p:attrName>
                                        </p:attrNameLst>
                                      </p:cBhvr>
                                      <p:tavLst>
                                        <p:tav tm="0">
                                          <p:val>
                                            <p:strVal val="#ppt_x"/>
                                          </p:val>
                                        </p:tav>
                                        <p:tav tm="100000">
                                          <p:val>
                                            <p:strVal val="#ppt_x"/>
                                          </p:val>
                                        </p:tav>
                                      </p:tavLst>
                                    </p:anim>
                                    <p:anim calcmode="lin" valueType="num">
                                      <p:cBhvr>
                                        <p:cTn id="73" dur="1000" fill="hold"/>
                                        <p:tgtEl>
                                          <p:spTgt spid="5">
                                            <p:graphicEl>
                                              <a:dgm id="{FC169D1E-C455-461E-BDCF-166267F705D3}"/>
                                            </p:graphicEl>
                                          </p:spTgt>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5">
                                            <p:graphicEl>
                                              <a:dgm id="{A45E85C7-54B6-49E1-8105-7681C0B327E5}"/>
                                            </p:graphicEl>
                                          </p:spTgt>
                                        </p:tgtEl>
                                        <p:attrNameLst>
                                          <p:attrName>style.visibility</p:attrName>
                                        </p:attrNameLst>
                                      </p:cBhvr>
                                      <p:to>
                                        <p:strVal val="visible"/>
                                      </p:to>
                                    </p:set>
                                    <p:animEffect transition="in" filter="fade">
                                      <p:cBhvr>
                                        <p:cTn id="76" dur="1000"/>
                                        <p:tgtEl>
                                          <p:spTgt spid="5">
                                            <p:graphicEl>
                                              <a:dgm id="{A45E85C7-54B6-49E1-8105-7681C0B327E5}"/>
                                            </p:graphicEl>
                                          </p:spTgt>
                                        </p:tgtEl>
                                      </p:cBhvr>
                                    </p:animEffect>
                                    <p:anim calcmode="lin" valueType="num">
                                      <p:cBhvr>
                                        <p:cTn id="77" dur="1000" fill="hold"/>
                                        <p:tgtEl>
                                          <p:spTgt spid="5">
                                            <p:graphicEl>
                                              <a:dgm id="{A45E85C7-54B6-49E1-8105-7681C0B327E5}"/>
                                            </p:graphicEl>
                                          </p:spTgt>
                                        </p:tgtEl>
                                        <p:attrNameLst>
                                          <p:attrName>ppt_x</p:attrName>
                                        </p:attrNameLst>
                                      </p:cBhvr>
                                      <p:tavLst>
                                        <p:tav tm="0">
                                          <p:val>
                                            <p:strVal val="#ppt_x"/>
                                          </p:val>
                                        </p:tav>
                                        <p:tav tm="100000">
                                          <p:val>
                                            <p:strVal val="#ppt_x"/>
                                          </p:val>
                                        </p:tav>
                                      </p:tavLst>
                                    </p:anim>
                                    <p:anim calcmode="lin" valueType="num">
                                      <p:cBhvr>
                                        <p:cTn id="78" dur="1000" fill="hold"/>
                                        <p:tgtEl>
                                          <p:spTgt spid="5">
                                            <p:graphicEl>
                                              <a:dgm id="{A45E85C7-54B6-49E1-8105-7681C0B327E5}"/>
                                            </p:graphicEl>
                                          </p:spTgt>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5">
                                            <p:graphicEl>
                                              <a:dgm id="{7691A56D-C3D3-4A73-A232-C125AF290F3D}"/>
                                            </p:graphicEl>
                                          </p:spTgt>
                                        </p:tgtEl>
                                        <p:attrNameLst>
                                          <p:attrName>style.visibility</p:attrName>
                                        </p:attrNameLst>
                                      </p:cBhvr>
                                      <p:to>
                                        <p:strVal val="visible"/>
                                      </p:to>
                                    </p:set>
                                    <p:animEffect transition="in" filter="fade">
                                      <p:cBhvr>
                                        <p:cTn id="81" dur="1000"/>
                                        <p:tgtEl>
                                          <p:spTgt spid="5">
                                            <p:graphicEl>
                                              <a:dgm id="{7691A56D-C3D3-4A73-A232-C125AF290F3D}"/>
                                            </p:graphicEl>
                                          </p:spTgt>
                                        </p:tgtEl>
                                      </p:cBhvr>
                                    </p:animEffect>
                                    <p:anim calcmode="lin" valueType="num">
                                      <p:cBhvr>
                                        <p:cTn id="82" dur="1000" fill="hold"/>
                                        <p:tgtEl>
                                          <p:spTgt spid="5">
                                            <p:graphicEl>
                                              <a:dgm id="{7691A56D-C3D3-4A73-A232-C125AF290F3D}"/>
                                            </p:graphicEl>
                                          </p:spTgt>
                                        </p:tgtEl>
                                        <p:attrNameLst>
                                          <p:attrName>ppt_x</p:attrName>
                                        </p:attrNameLst>
                                      </p:cBhvr>
                                      <p:tavLst>
                                        <p:tav tm="0">
                                          <p:val>
                                            <p:strVal val="#ppt_x"/>
                                          </p:val>
                                        </p:tav>
                                        <p:tav tm="100000">
                                          <p:val>
                                            <p:strVal val="#ppt_x"/>
                                          </p:val>
                                        </p:tav>
                                      </p:tavLst>
                                    </p:anim>
                                    <p:anim calcmode="lin" valueType="num">
                                      <p:cBhvr>
                                        <p:cTn id="83" dur="1000" fill="hold"/>
                                        <p:tgtEl>
                                          <p:spTgt spid="5">
                                            <p:graphicEl>
                                              <a:dgm id="{7691A56D-C3D3-4A73-A232-C125AF290F3D}"/>
                                            </p:graphicEl>
                                          </p:spTgt>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5">
                                            <p:graphicEl>
                                              <a:dgm id="{871CDD92-1B5B-4E7E-AC04-756A2D924532}"/>
                                            </p:graphicEl>
                                          </p:spTgt>
                                        </p:tgtEl>
                                        <p:attrNameLst>
                                          <p:attrName>style.visibility</p:attrName>
                                        </p:attrNameLst>
                                      </p:cBhvr>
                                      <p:to>
                                        <p:strVal val="visible"/>
                                      </p:to>
                                    </p:set>
                                    <p:animEffect transition="in" filter="fade">
                                      <p:cBhvr>
                                        <p:cTn id="86" dur="1000"/>
                                        <p:tgtEl>
                                          <p:spTgt spid="5">
                                            <p:graphicEl>
                                              <a:dgm id="{871CDD92-1B5B-4E7E-AC04-756A2D924532}"/>
                                            </p:graphicEl>
                                          </p:spTgt>
                                        </p:tgtEl>
                                      </p:cBhvr>
                                    </p:animEffect>
                                    <p:anim calcmode="lin" valueType="num">
                                      <p:cBhvr>
                                        <p:cTn id="87" dur="1000" fill="hold"/>
                                        <p:tgtEl>
                                          <p:spTgt spid="5">
                                            <p:graphicEl>
                                              <a:dgm id="{871CDD92-1B5B-4E7E-AC04-756A2D924532}"/>
                                            </p:graphicEl>
                                          </p:spTgt>
                                        </p:tgtEl>
                                        <p:attrNameLst>
                                          <p:attrName>ppt_x</p:attrName>
                                        </p:attrNameLst>
                                      </p:cBhvr>
                                      <p:tavLst>
                                        <p:tav tm="0">
                                          <p:val>
                                            <p:strVal val="#ppt_x"/>
                                          </p:val>
                                        </p:tav>
                                        <p:tav tm="100000">
                                          <p:val>
                                            <p:strVal val="#ppt_x"/>
                                          </p:val>
                                        </p:tav>
                                      </p:tavLst>
                                    </p:anim>
                                    <p:anim calcmode="lin" valueType="num">
                                      <p:cBhvr>
                                        <p:cTn id="88" dur="1000" fill="hold"/>
                                        <p:tgtEl>
                                          <p:spTgt spid="5">
                                            <p:graphicEl>
                                              <a:dgm id="{871CDD92-1B5B-4E7E-AC04-756A2D924532}"/>
                                            </p:graphicEl>
                                          </p:spTgt>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5">
                                            <p:graphicEl>
                                              <a:dgm id="{1B009838-1355-4721-A6E9-1B90FF42E443}"/>
                                            </p:graphicEl>
                                          </p:spTgt>
                                        </p:tgtEl>
                                        <p:attrNameLst>
                                          <p:attrName>style.visibility</p:attrName>
                                        </p:attrNameLst>
                                      </p:cBhvr>
                                      <p:to>
                                        <p:strVal val="visible"/>
                                      </p:to>
                                    </p:set>
                                    <p:animEffect transition="in" filter="fade">
                                      <p:cBhvr>
                                        <p:cTn id="91" dur="1000"/>
                                        <p:tgtEl>
                                          <p:spTgt spid="5">
                                            <p:graphicEl>
                                              <a:dgm id="{1B009838-1355-4721-A6E9-1B90FF42E443}"/>
                                            </p:graphicEl>
                                          </p:spTgt>
                                        </p:tgtEl>
                                      </p:cBhvr>
                                    </p:animEffect>
                                    <p:anim calcmode="lin" valueType="num">
                                      <p:cBhvr>
                                        <p:cTn id="92" dur="1000" fill="hold"/>
                                        <p:tgtEl>
                                          <p:spTgt spid="5">
                                            <p:graphicEl>
                                              <a:dgm id="{1B009838-1355-4721-A6E9-1B90FF42E443}"/>
                                            </p:graphicEl>
                                          </p:spTgt>
                                        </p:tgtEl>
                                        <p:attrNameLst>
                                          <p:attrName>ppt_x</p:attrName>
                                        </p:attrNameLst>
                                      </p:cBhvr>
                                      <p:tavLst>
                                        <p:tav tm="0">
                                          <p:val>
                                            <p:strVal val="#ppt_x"/>
                                          </p:val>
                                        </p:tav>
                                        <p:tav tm="100000">
                                          <p:val>
                                            <p:strVal val="#ppt_x"/>
                                          </p:val>
                                        </p:tav>
                                      </p:tavLst>
                                    </p:anim>
                                    <p:anim calcmode="lin" valueType="num">
                                      <p:cBhvr>
                                        <p:cTn id="93" dur="1000" fill="hold"/>
                                        <p:tgtEl>
                                          <p:spTgt spid="5">
                                            <p:graphicEl>
                                              <a:dgm id="{1B009838-1355-4721-A6E9-1B90FF42E443}"/>
                                            </p:graphicEl>
                                          </p:spTgt>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5">
                                            <p:graphicEl>
                                              <a:dgm id="{86CBBB26-19CD-4703-B1B3-3D01D88D0763}"/>
                                            </p:graphicEl>
                                          </p:spTgt>
                                        </p:tgtEl>
                                        <p:attrNameLst>
                                          <p:attrName>style.visibility</p:attrName>
                                        </p:attrNameLst>
                                      </p:cBhvr>
                                      <p:to>
                                        <p:strVal val="visible"/>
                                      </p:to>
                                    </p:set>
                                    <p:animEffect transition="in" filter="fade">
                                      <p:cBhvr>
                                        <p:cTn id="96" dur="1000"/>
                                        <p:tgtEl>
                                          <p:spTgt spid="5">
                                            <p:graphicEl>
                                              <a:dgm id="{86CBBB26-19CD-4703-B1B3-3D01D88D0763}"/>
                                            </p:graphicEl>
                                          </p:spTgt>
                                        </p:tgtEl>
                                      </p:cBhvr>
                                    </p:animEffect>
                                    <p:anim calcmode="lin" valueType="num">
                                      <p:cBhvr>
                                        <p:cTn id="97" dur="1000" fill="hold"/>
                                        <p:tgtEl>
                                          <p:spTgt spid="5">
                                            <p:graphicEl>
                                              <a:dgm id="{86CBBB26-19CD-4703-B1B3-3D01D88D0763}"/>
                                            </p:graphicEl>
                                          </p:spTgt>
                                        </p:tgtEl>
                                        <p:attrNameLst>
                                          <p:attrName>ppt_x</p:attrName>
                                        </p:attrNameLst>
                                      </p:cBhvr>
                                      <p:tavLst>
                                        <p:tav tm="0">
                                          <p:val>
                                            <p:strVal val="#ppt_x"/>
                                          </p:val>
                                        </p:tav>
                                        <p:tav tm="100000">
                                          <p:val>
                                            <p:strVal val="#ppt_x"/>
                                          </p:val>
                                        </p:tav>
                                      </p:tavLst>
                                    </p:anim>
                                    <p:anim calcmode="lin" valueType="num">
                                      <p:cBhvr>
                                        <p:cTn id="98" dur="1000" fill="hold"/>
                                        <p:tgtEl>
                                          <p:spTgt spid="5">
                                            <p:graphicEl>
                                              <a:dgm id="{86CBBB26-19CD-4703-B1B3-3D01D88D0763}"/>
                                            </p:graphicEl>
                                          </p:spTgt>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5">
                                            <p:graphicEl>
                                              <a:dgm id="{6161CAC6-657E-4F65-80AF-4C3D5CFEDCA9}"/>
                                            </p:graphicEl>
                                          </p:spTgt>
                                        </p:tgtEl>
                                        <p:attrNameLst>
                                          <p:attrName>style.visibility</p:attrName>
                                        </p:attrNameLst>
                                      </p:cBhvr>
                                      <p:to>
                                        <p:strVal val="visible"/>
                                      </p:to>
                                    </p:set>
                                    <p:animEffect transition="in" filter="fade">
                                      <p:cBhvr>
                                        <p:cTn id="101" dur="1000"/>
                                        <p:tgtEl>
                                          <p:spTgt spid="5">
                                            <p:graphicEl>
                                              <a:dgm id="{6161CAC6-657E-4F65-80AF-4C3D5CFEDCA9}"/>
                                            </p:graphicEl>
                                          </p:spTgt>
                                        </p:tgtEl>
                                      </p:cBhvr>
                                    </p:animEffect>
                                    <p:anim calcmode="lin" valueType="num">
                                      <p:cBhvr>
                                        <p:cTn id="102" dur="1000" fill="hold"/>
                                        <p:tgtEl>
                                          <p:spTgt spid="5">
                                            <p:graphicEl>
                                              <a:dgm id="{6161CAC6-657E-4F65-80AF-4C3D5CFEDCA9}"/>
                                            </p:graphicEl>
                                          </p:spTgt>
                                        </p:tgtEl>
                                        <p:attrNameLst>
                                          <p:attrName>ppt_x</p:attrName>
                                        </p:attrNameLst>
                                      </p:cBhvr>
                                      <p:tavLst>
                                        <p:tav tm="0">
                                          <p:val>
                                            <p:strVal val="#ppt_x"/>
                                          </p:val>
                                        </p:tav>
                                        <p:tav tm="100000">
                                          <p:val>
                                            <p:strVal val="#ppt_x"/>
                                          </p:val>
                                        </p:tav>
                                      </p:tavLst>
                                    </p:anim>
                                    <p:anim calcmode="lin" valueType="num">
                                      <p:cBhvr>
                                        <p:cTn id="103" dur="1000" fill="hold"/>
                                        <p:tgtEl>
                                          <p:spTgt spid="5">
                                            <p:graphicEl>
                                              <a:dgm id="{6161CAC6-657E-4F65-80AF-4C3D5CFEDCA9}"/>
                                            </p:graphicEl>
                                          </p:spTgt>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5">
                                            <p:graphicEl>
                                              <a:dgm id="{B1159754-AA86-4AD1-9D9A-3F95FE814EFE}"/>
                                            </p:graphicEl>
                                          </p:spTgt>
                                        </p:tgtEl>
                                        <p:attrNameLst>
                                          <p:attrName>style.visibility</p:attrName>
                                        </p:attrNameLst>
                                      </p:cBhvr>
                                      <p:to>
                                        <p:strVal val="visible"/>
                                      </p:to>
                                    </p:set>
                                    <p:animEffect transition="in" filter="fade">
                                      <p:cBhvr>
                                        <p:cTn id="106" dur="1000"/>
                                        <p:tgtEl>
                                          <p:spTgt spid="5">
                                            <p:graphicEl>
                                              <a:dgm id="{B1159754-AA86-4AD1-9D9A-3F95FE814EFE}"/>
                                            </p:graphicEl>
                                          </p:spTgt>
                                        </p:tgtEl>
                                      </p:cBhvr>
                                    </p:animEffect>
                                    <p:anim calcmode="lin" valueType="num">
                                      <p:cBhvr>
                                        <p:cTn id="107" dur="1000" fill="hold"/>
                                        <p:tgtEl>
                                          <p:spTgt spid="5">
                                            <p:graphicEl>
                                              <a:dgm id="{B1159754-AA86-4AD1-9D9A-3F95FE814EFE}"/>
                                            </p:graphicEl>
                                          </p:spTgt>
                                        </p:tgtEl>
                                        <p:attrNameLst>
                                          <p:attrName>ppt_x</p:attrName>
                                        </p:attrNameLst>
                                      </p:cBhvr>
                                      <p:tavLst>
                                        <p:tav tm="0">
                                          <p:val>
                                            <p:strVal val="#ppt_x"/>
                                          </p:val>
                                        </p:tav>
                                        <p:tav tm="100000">
                                          <p:val>
                                            <p:strVal val="#ppt_x"/>
                                          </p:val>
                                        </p:tav>
                                      </p:tavLst>
                                    </p:anim>
                                    <p:anim calcmode="lin" valueType="num">
                                      <p:cBhvr>
                                        <p:cTn id="108" dur="1000" fill="hold"/>
                                        <p:tgtEl>
                                          <p:spTgt spid="5">
                                            <p:graphicEl>
                                              <a:dgm id="{B1159754-AA86-4AD1-9D9A-3F95FE814EFE}"/>
                                            </p:graphicEl>
                                          </p:spTgt>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5">
                                            <p:graphicEl>
                                              <a:dgm id="{72FBD947-0EFE-4AD3-B837-E2258709B461}"/>
                                            </p:graphicEl>
                                          </p:spTgt>
                                        </p:tgtEl>
                                        <p:attrNameLst>
                                          <p:attrName>style.visibility</p:attrName>
                                        </p:attrNameLst>
                                      </p:cBhvr>
                                      <p:to>
                                        <p:strVal val="visible"/>
                                      </p:to>
                                    </p:set>
                                    <p:animEffect transition="in" filter="fade">
                                      <p:cBhvr>
                                        <p:cTn id="111" dur="1000"/>
                                        <p:tgtEl>
                                          <p:spTgt spid="5">
                                            <p:graphicEl>
                                              <a:dgm id="{72FBD947-0EFE-4AD3-B837-E2258709B461}"/>
                                            </p:graphicEl>
                                          </p:spTgt>
                                        </p:tgtEl>
                                      </p:cBhvr>
                                    </p:animEffect>
                                    <p:anim calcmode="lin" valueType="num">
                                      <p:cBhvr>
                                        <p:cTn id="112" dur="1000" fill="hold"/>
                                        <p:tgtEl>
                                          <p:spTgt spid="5">
                                            <p:graphicEl>
                                              <a:dgm id="{72FBD947-0EFE-4AD3-B837-E2258709B461}"/>
                                            </p:graphicEl>
                                          </p:spTgt>
                                        </p:tgtEl>
                                        <p:attrNameLst>
                                          <p:attrName>ppt_x</p:attrName>
                                        </p:attrNameLst>
                                      </p:cBhvr>
                                      <p:tavLst>
                                        <p:tav tm="0">
                                          <p:val>
                                            <p:strVal val="#ppt_x"/>
                                          </p:val>
                                        </p:tav>
                                        <p:tav tm="100000">
                                          <p:val>
                                            <p:strVal val="#ppt_x"/>
                                          </p:val>
                                        </p:tav>
                                      </p:tavLst>
                                    </p:anim>
                                    <p:anim calcmode="lin" valueType="num">
                                      <p:cBhvr>
                                        <p:cTn id="113" dur="1000" fill="hold"/>
                                        <p:tgtEl>
                                          <p:spTgt spid="5">
                                            <p:graphicEl>
                                              <a:dgm id="{72FBD947-0EFE-4AD3-B837-E2258709B461}"/>
                                            </p:graphicEl>
                                          </p:spTgt>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5">
                                            <p:graphicEl>
                                              <a:dgm id="{0382519A-74AF-4EC4-865E-B11A2D193E9F}"/>
                                            </p:graphicEl>
                                          </p:spTgt>
                                        </p:tgtEl>
                                        <p:attrNameLst>
                                          <p:attrName>style.visibility</p:attrName>
                                        </p:attrNameLst>
                                      </p:cBhvr>
                                      <p:to>
                                        <p:strVal val="visible"/>
                                      </p:to>
                                    </p:set>
                                    <p:animEffect transition="in" filter="fade">
                                      <p:cBhvr>
                                        <p:cTn id="116" dur="1000"/>
                                        <p:tgtEl>
                                          <p:spTgt spid="5">
                                            <p:graphicEl>
                                              <a:dgm id="{0382519A-74AF-4EC4-865E-B11A2D193E9F}"/>
                                            </p:graphicEl>
                                          </p:spTgt>
                                        </p:tgtEl>
                                      </p:cBhvr>
                                    </p:animEffect>
                                    <p:anim calcmode="lin" valueType="num">
                                      <p:cBhvr>
                                        <p:cTn id="117" dur="1000" fill="hold"/>
                                        <p:tgtEl>
                                          <p:spTgt spid="5">
                                            <p:graphicEl>
                                              <a:dgm id="{0382519A-74AF-4EC4-865E-B11A2D193E9F}"/>
                                            </p:graphicEl>
                                          </p:spTgt>
                                        </p:tgtEl>
                                        <p:attrNameLst>
                                          <p:attrName>ppt_x</p:attrName>
                                        </p:attrNameLst>
                                      </p:cBhvr>
                                      <p:tavLst>
                                        <p:tav tm="0">
                                          <p:val>
                                            <p:strVal val="#ppt_x"/>
                                          </p:val>
                                        </p:tav>
                                        <p:tav tm="100000">
                                          <p:val>
                                            <p:strVal val="#ppt_x"/>
                                          </p:val>
                                        </p:tav>
                                      </p:tavLst>
                                    </p:anim>
                                    <p:anim calcmode="lin" valueType="num">
                                      <p:cBhvr>
                                        <p:cTn id="118" dur="1000" fill="hold"/>
                                        <p:tgtEl>
                                          <p:spTgt spid="5">
                                            <p:graphicEl>
                                              <a:dgm id="{0382519A-74AF-4EC4-865E-B11A2D193E9F}"/>
                                            </p:graphicEl>
                                          </p:spTgt>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5">
                                            <p:graphicEl>
                                              <a:dgm id="{C6938CBE-C485-42A6-90C4-D7C5167A6ACB}"/>
                                            </p:graphicEl>
                                          </p:spTgt>
                                        </p:tgtEl>
                                        <p:attrNameLst>
                                          <p:attrName>style.visibility</p:attrName>
                                        </p:attrNameLst>
                                      </p:cBhvr>
                                      <p:to>
                                        <p:strVal val="visible"/>
                                      </p:to>
                                    </p:set>
                                    <p:animEffect transition="in" filter="fade">
                                      <p:cBhvr>
                                        <p:cTn id="121" dur="1000"/>
                                        <p:tgtEl>
                                          <p:spTgt spid="5">
                                            <p:graphicEl>
                                              <a:dgm id="{C6938CBE-C485-42A6-90C4-D7C5167A6ACB}"/>
                                            </p:graphicEl>
                                          </p:spTgt>
                                        </p:tgtEl>
                                      </p:cBhvr>
                                    </p:animEffect>
                                    <p:anim calcmode="lin" valueType="num">
                                      <p:cBhvr>
                                        <p:cTn id="122" dur="1000" fill="hold"/>
                                        <p:tgtEl>
                                          <p:spTgt spid="5">
                                            <p:graphicEl>
                                              <a:dgm id="{C6938CBE-C485-42A6-90C4-D7C5167A6ACB}"/>
                                            </p:graphicEl>
                                          </p:spTgt>
                                        </p:tgtEl>
                                        <p:attrNameLst>
                                          <p:attrName>ppt_x</p:attrName>
                                        </p:attrNameLst>
                                      </p:cBhvr>
                                      <p:tavLst>
                                        <p:tav tm="0">
                                          <p:val>
                                            <p:strVal val="#ppt_x"/>
                                          </p:val>
                                        </p:tav>
                                        <p:tav tm="100000">
                                          <p:val>
                                            <p:strVal val="#ppt_x"/>
                                          </p:val>
                                        </p:tav>
                                      </p:tavLst>
                                    </p:anim>
                                    <p:anim calcmode="lin" valueType="num">
                                      <p:cBhvr>
                                        <p:cTn id="123" dur="1000" fill="hold"/>
                                        <p:tgtEl>
                                          <p:spTgt spid="5">
                                            <p:graphicEl>
                                              <a:dgm id="{C6938CBE-C485-42A6-90C4-D7C5167A6ACB}"/>
                                            </p:graphicEl>
                                          </p:spTgt>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5">
                                            <p:graphicEl>
                                              <a:dgm id="{D512F582-53A1-4353-86EF-4D0EC4372A0F}"/>
                                            </p:graphicEl>
                                          </p:spTgt>
                                        </p:tgtEl>
                                        <p:attrNameLst>
                                          <p:attrName>style.visibility</p:attrName>
                                        </p:attrNameLst>
                                      </p:cBhvr>
                                      <p:to>
                                        <p:strVal val="visible"/>
                                      </p:to>
                                    </p:set>
                                    <p:animEffect transition="in" filter="fade">
                                      <p:cBhvr>
                                        <p:cTn id="126" dur="1000"/>
                                        <p:tgtEl>
                                          <p:spTgt spid="5">
                                            <p:graphicEl>
                                              <a:dgm id="{D512F582-53A1-4353-86EF-4D0EC4372A0F}"/>
                                            </p:graphicEl>
                                          </p:spTgt>
                                        </p:tgtEl>
                                      </p:cBhvr>
                                    </p:animEffect>
                                    <p:anim calcmode="lin" valueType="num">
                                      <p:cBhvr>
                                        <p:cTn id="127" dur="1000" fill="hold"/>
                                        <p:tgtEl>
                                          <p:spTgt spid="5">
                                            <p:graphicEl>
                                              <a:dgm id="{D512F582-53A1-4353-86EF-4D0EC4372A0F}"/>
                                            </p:graphicEl>
                                          </p:spTgt>
                                        </p:tgtEl>
                                        <p:attrNameLst>
                                          <p:attrName>ppt_x</p:attrName>
                                        </p:attrNameLst>
                                      </p:cBhvr>
                                      <p:tavLst>
                                        <p:tav tm="0">
                                          <p:val>
                                            <p:strVal val="#ppt_x"/>
                                          </p:val>
                                        </p:tav>
                                        <p:tav tm="100000">
                                          <p:val>
                                            <p:strVal val="#ppt_x"/>
                                          </p:val>
                                        </p:tav>
                                      </p:tavLst>
                                    </p:anim>
                                    <p:anim calcmode="lin" valueType="num">
                                      <p:cBhvr>
                                        <p:cTn id="128" dur="1000" fill="hold"/>
                                        <p:tgtEl>
                                          <p:spTgt spid="5">
                                            <p:graphicEl>
                                              <a:dgm id="{D512F582-53A1-4353-86EF-4D0EC4372A0F}"/>
                                            </p:graphicEl>
                                          </p:spTgt>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5">
                                            <p:graphicEl>
                                              <a:dgm id="{F4E04749-A4B0-4BB9-8A17-F59D8D05113E}"/>
                                            </p:graphicEl>
                                          </p:spTgt>
                                        </p:tgtEl>
                                        <p:attrNameLst>
                                          <p:attrName>style.visibility</p:attrName>
                                        </p:attrNameLst>
                                      </p:cBhvr>
                                      <p:to>
                                        <p:strVal val="visible"/>
                                      </p:to>
                                    </p:set>
                                    <p:animEffect transition="in" filter="fade">
                                      <p:cBhvr>
                                        <p:cTn id="131" dur="1000"/>
                                        <p:tgtEl>
                                          <p:spTgt spid="5">
                                            <p:graphicEl>
                                              <a:dgm id="{F4E04749-A4B0-4BB9-8A17-F59D8D05113E}"/>
                                            </p:graphicEl>
                                          </p:spTgt>
                                        </p:tgtEl>
                                      </p:cBhvr>
                                    </p:animEffect>
                                    <p:anim calcmode="lin" valueType="num">
                                      <p:cBhvr>
                                        <p:cTn id="132" dur="1000" fill="hold"/>
                                        <p:tgtEl>
                                          <p:spTgt spid="5">
                                            <p:graphicEl>
                                              <a:dgm id="{F4E04749-A4B0-4BB9-8A17-F59D8D05113E}"/>
                                            </p:graphicEl>
                                          </p:spTgt>
                                        </p:tgtEl>
                                        <p:attrNameLst>
                                          <p:attrName>ppt_x</p:attrName>
                                        </p:attrNameLst>
                                      </p:cBhvr>
                                      <p:tavLst>
                                        <p:tav tm="0">
                                          <p:val>
                                            <p:strVal val="#ppt_x"/>
                                          </p:val>
                                        </p:tav>
                                        <p:tav tm="100000">
                                          <p:val>
                                            <p:strVal val="#ppt_x"/>
                                          </p:val>
                                        </p:tav>
                                      </p:tavLst>
                                    </p:anim>
                                    <p:anim calcmode="lin" valueType="num">
                                      <p:cBhvr>
                                        <p:cTn id="133" dur="1000" fill="hold"/>
                                        <p:tgtEl>
                                          <p:spTgt spid="5">
                                            <p:graphicEl>
                                              <a:dgm id="{F4E04749-A4B0-4BB9-8A17-F59D8D05113E}"/>
                                            </p:graphicEl>
                                          </p:spTgt>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5">
                                            <p:graphicEl>
                                              <a:dgm id="{284C8456-D06A-4F1D-92BB-8DFCD4CA62F8}"/>
                                            </p:graphicEl>
                                          </p:spTgt>
                                        </p:tgtEl>
                                        <p:attrNameLst>
                                          <p:attrName>style.visibility</p:attrName>
                                        </p:attrNameLst>
                                      </p:cBhvr>
                                      <p:to>
                                        <p:strVal val="visible"/>
                                      </p:to>
                                    </p:set>
                                    <p:animEffect transition="in" filter="fade">
                                      <p:cBhvr>
                                        <p:cTn id="136" dur="1000"/>
                                        <p:tgtEl>
                                          <p:spTgt spid="5">
                                            <p:graphicEl>
                                              <a:dgm id="{284C8456-D06A-4F1D-92BB-8DFCD4CA62F8}"/>
                                            </p:graphicEl>
                                          </p:spTgt>
                                        </p:tgtEl>
                                      </p:cBhvr>
                                    </p:animEffect>
                                    <p:anim calcmode="lin" valueType="num">
                                      <p:cBhvr>
                                        <p:cTn id="137" dur="1000" fill="hold"/>
                                        <p:tgtEl>
                                          <p:spTgt spid="5">
                                            <p:graphicEl>
                                              <a:dgm id="{284C8456-D06A-4F1D-92BB-8DFCD4CA62F8}"/>
                                            </p:graphicEl>
                                          </p:spTgt>
                                        </p:tgtEl>
                                        <p:attrNameLst>
                                          <p:attrName>ppt_x</p:attrName>
                                        </p:attrNameLst>
                                      </p:cBhvr>
                                      <p:tavLst>
                                        <p:tav tm="0">
                                          <p:val>
                                            <p:strVal val="#ppt_x"/>
                                          </p:val>
                                        </p:tav>
                                        <p:tav tm="100000">
                                          <p:val>
                                            <p:strVal val="#ppt_x"/>
                                          </p:val>
                                        </p:tav>
                                      </p:tavLst>
                                    </p:anim>
                                    <p:anim calcmode="lin" valueType="num">
                                      <p:cBhvr>
                                        <p:cTn id="138" dur="1000" fill="hold"/>
                                        <p:tgtEl>
                                          <p:spTgt spid="5">
                                            <p:graphicEl>
                                              <a:dgm id="{284C8456-D06A-4F1D-92BB-8DFCD4CA62F8}"/>
                                            </p:graphicEl>
                                          </p:spTgt>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5">
                                            <p:graphicEl>
                                              <a:dgm id="{CF12ECFE-707C-42C2-8F99-22C1931DBAD6}"/>
                                            </p:graphicEl>
                                          </p:spTgt>
                                        </p:tgtEl>
                                        <p:attrNameLst>
                                          <p:attrName>style.visibility</p:attrName>
                                        </p:attrNameLst>
                                      </p:cBhvr>
                                      <p:to>
                                        <p:strVal val="visible"/>
                                      </p:to>
                                    </p:set>
                                    <p:animEffect transition="in" filter="fade">
                                      <p:cBhvr>
                                        <p:cTn id="141" dur="1000"/>
                                        <p:tgtEl>
                                          <p:spTgt spid="5">
                                            <p:graphicEl>
                                              <a:dgm id="{CF12ECFE-707C-42C2-8F99-22C1931DBAD6}"/>
                                            </p:graphicEl>
                                          </p:spTgt>
                                        </p:tgtEl>
                                      </p:cBhvr>
                                    </p:animEffect>
                                    <p:anim calcmode="lin" valueType="num">
                                      <p:cBhvr>
                                        <p:cTn id="142" dur="1000" fill="hold"/>
                                        <p:tgtEl>
                                          <p:spTgt spid="5">
                                            <p:graphicEl>
                                              <a:dgm id="{CF12ECFE-707C-42C2-8F99-22C1931DBAD6}"/>
                                            </p:graphicEl>
                                          </p:spTgt>
                                        </p:tgtEl>
                                        <p:attrNameLst>
                                          <p:attrName>ppt_x</p:attrName>
                                        </p:attrNameLst>
                                      </p:cBhvr>
                                      <p:tavLst>
                                        <p:tav tm="0">
                                          <p:val>
                                            <p:strVal val="#ppt_x"/>
                                          </p:val>
                                        </p:tav>
                                        <p:tav tm="100000">
                                          <p:val>
                                            <p:strVal val="#ppt_x"/>
                                          </p:val>
                                        </p:tav>
                                      </p:tavLst>
                                    </p:anim>
                                    <p:anim calcmode="lin" valueType="num">
                                      <p:cBhvr>
                                        <p:cTn id="143" dur="1000" fill="hold"/>
                                        <p:tgtEl>
                                          <p:spTgt spid="5">
                                            <p:graphicEl>
                                              <a:dgm id="{CF12ECFE-707C-42C2-8F99-22C1931DBAD6}"/>
                                            </p:graphicEl>
                                          </p:spTgt>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5">
                                            <p:graphicEl>
                                              <a:dgm id="{F83B2718-D702-4DB3-B5F5-4D87F6F51DA7}"/>
                                            </p:graphicEl>
                                          </p:spTgt>
                                        </p:tgtEl>
                                        <p:attrNameLst>
                                          <p:attrName>style.visibility</p:attrName>
                                        </p:attrNameLst>
                                      </p:cBhvr>
                                      <p:to>
                                        <p:strVal val="visible"/>
                                      </p:to>
                                    </p:set>
                                    <p:animEffect transition="in" filter="fade">
                                      <p:cBhvr>
                                        <p:cTn id="146" dur="1000"/>
                                        <p:tgtEl>
                                          <p:spTgt spid="5">
                                            <p:graphicEl>
                                              <a:dgm id="{F83B2718-D702-4DB3-B5F5-4D87F6F51DA7}"/>
                                            </p:graphicEl>
                                          </p:spTgt>
                                        </p:tgtEl>
                                      </p:cBhvr>
                                    </p:animEffect>
                                    <p:anim calcmode="lin" valueType="num">
                                      <p:cBhvr>
                                        <p:cTn id="147" dur="1000" fill="hold"/>
                                        <p:tgtEl>
                                          <p:spTgt spid="5">
                                            <p:graphicEl>
                                              <a:dgm id="{F83B2718-D702-4DB3-B5F5-4D87F6F51DA7}"/>
                                            </p:graphicEl>
                                          </p:spTgt>
                                        </p:tgtEl>
                                        <p:attrNameLst>
                                          <p:attrName>ppt_x</p:attrName>
                                        </p:attrNameLst>
                                      </p:cBhvr>
                                      <p:tavLst>
                                        <p:tav tm="0">
                                          <p:val>
                                            <p:strVal val="#ppt_x"/>
                                          </p:val>
                                        </p:tav>
                                        <p:tav tm="100000">
                                          <p:val>
                                            <p:strVal val="#ppt_x"/>
                                          </p:val>
                                        </p:tav>
                                      </p:tavLst>
                                    </p:anim>
                                    <p:anim calcmode="lin" valueType="num">
                                      <p:cBhvr>
                                        <p:cTn id="148" dur="1000" fill="hold"/>
                                        <p:tgtEl>
                                          <p:spTgt spid="5">
                                            <p:graphicEl>
                                              <a:dgm id="{F83B2718-D702-4DB3-B5F5-4D87F6F51DA7}"/>
                                            </p:graphicEl>
                                          </p:spTgt>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5">
                                            <p:graphicEl>
                                              <a:dgm id="{35CE4C54-F8C3-4863-89E8-CCA6B7027607}"/>
                                            </p:graphicEl>
                                          </p:spTgt>
                                        </p:tgtEl>
                                        <p:attrNameLst>
                                          <p:attrName>style.visibility</p:attrName>
                                        </p:attrNameLst>
                                      </p:cBhvr>
                                      <p:to>
                                        <p:strVal val="visible"/>
                                      </p:to>
                                    </p:set>
                                    <p:animEffect transition="in" filter="fade">
                                      <p:cBhvr>
                                        <p:cTn id="151" dur="1000"/>
                                        <p:tgtEl>
                                          <p:spTgt spid="5">
                                            <p:graphicEl>
                                              <a:dgm id="{35CE4C54-F8C3-4863-89E8-CCA6B7027607}"/>
                                            </p:graphicEl>
                                          </p:spTgt>
                                        </p:tgtEl>
                                      </p:cBhvr>
                                    </p:animEffect>
                                    <p:anim calcmode="lin" valueType="num">
                                      <p:cBhvr>
                                        <p:cTn id="152" dur="1000" fill="hold"/>
                                        <p:tgtEl>
                                          <p:spTgt spid="5">
                                            <p:graphicEl>
                                              <a:dgm id="{35CE4C54-F8C3-4863-89E8-CCA6B7027607}"/>
                                            </p:graphicEl>
                                          </p:spTgt>
                                        </p:tgtEl>
                                        <p:attrNameLst>
                                          <p:attrName>ppt_x</p:attrName>
                                        </p:attrNameLst>
                                      </p:cBhvr>
                                      <p:tavLst>
                                        <p:tav tm="0">
                                          <p:val>
                                            <p:strVal val="#ppt_x"/>
                                          </p:val>
                                        </p:tav>
                                        <p:tav tm="100000">
                                          <p:val>
                                            <p:strVal val="#ppt_x"/>
                                          </p:val>
                                        </p:tav>
                                      </p:tavLst>
                                    </p:anim>
                                    <p:anim calcmode="lin" valueType="num">
                                      <p:cBhvr>
                                        <p:cTn id="153" dur="1000" fill="hold"/>
                                        <p:tgtEl>
                                          <p:spTgt spid="5">
                                            <p:graphicEl>
                                              <a:dgm id="{35CE4C54-F8C3-4863-89E8-CCA6B7027607}"/>
                                            </p:graphicEl>
                                          </p:spTgt>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5">
                                            <p:graphicEl>
                                              <a:dgm id="{71E94CE5-D051-438E-968E-09DDD94E8C4E}"/>
                                            </p:graphicEl>
                                          </p:spTgt>
                                        </p:tgtEl>
                                        <p:attrNameLst>
                                          <p:attrName>style.visibility</p:attrName>
                                        </p:attrNameLst>
                                      </p:cBhvr>
                                      <p:to>
                                        <p:strVal val="visible"/>
                                      </p:to>
                                    </p:set>
                                    <p:animEffect transition="in" filter="fade">
                                      <p:cBhvr>
                                        <p:cTn id="156" dur="1000"/>
                                        <p:tgtEl>
                                          <p:spTgt spid="5">
                                            <p:graphicEl>
                                              <a:dgm id="{71E94CE5-D051-438E-968E-09DDD94E8C4E}"/>
                                            </p:graphicEl>
                                          </p:spTgt>
                                        </p:tgtEl>
                                      </p:cBhvr>
                                    </p:animEffect>
                                    <p:anim calcmode="lin" valueType="num">
                                      <p:cBhvr>
                                        <p:cTn id="157" dur="1000" fill="hold"/>
                                        <p:tgtEl>
                                          <p:spTgt spid="5">
                                            <p:graphicEl>
                                              <a:dgm id="{71E94CE5-D051-438E-968E-09DDD94E8C4E}"/>
                                            </p:graphicEl>
                                          </p:spTgt>
                                        </p:tgtEl>
                                        <p:attrNameLst>
                                          <p:attrName>ppt_x</p:attrName>
                                        </p:attrNameLst>
                                      </p:cBhvr>
                                      <p:tavLst>
                                        <p:tav tm="0">
                                          <p:val>
                                            <p:strVal val="#ppt_x"/>
                                          </p:val>
                                        </p:tav>
                                        <p:tav tm="100000">
                                          <p:val>
                                            <p:strVal val="#ppt_x"/>
                                          </p:val>
                                        </p:tav>
                                      </p:tavLst>
                                    </p:anim>
                                    <p:anim calcmode="lin" valueType="num">
                                      <p:cBhvr>
                                        <p:cTn id="158" dur="1000" fill="hold"/>
                                        <p:tgtEl>
                                          <p:spTgt spid="5">
                                            <p:graphicEl>
                                              <a:dgm id="{71E94CE5-D051-438E-968E-09DDD94E8C4E}"/>
                                            </p:graphicEl>
                                          </p:spTgt>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5">
                                            <p:graphicEl>
                                              <a:dgm id="{EE08A96C-B64B-4878-AE7D-0F2366FBB751}"/>
                                            </p:graphicEl>
                                          </p:spTgt>
                                        </p:tgtEl>
                                        <p:attrNameLst>
                                          <p:attrName>style.visibility</p:attrName>
                                        </p:attrNameLst>
                                      </p:cBhvr>
                                      <p:to>
                                        <p:strVal val="visible"/>
                                      </p:to>
                                    </p:set>
                                    <p:animEffect transition="in" filter="fade">
                                      <p:cBhvr>
                                        <p:cTn id="161" dur="1000"/>
                                        <p:tgtEl>
                                          <p:spTgt spid="5">
                                            <p:graphicEl>
                                              <a:dgm id="{EE08A96C-B64B-4878-AE7D-0F2366FBB751}"/>
                                            </p:graphicEl>
                                          </p:spTgt>
                                        </p:tgtEl>
                                      </p:cBhvr>
                                    </p:animEffect>
                                    <p:anim calcmode="lin" valueType="num">
                                      <p:cBhvr>
                                        <p:cTn id="162" dur="1000" fill="hold"/>
                                        <p:tgtEl>
                                          <p:spTgt spid="5">
                                            <p:graphicEl>
                                              <a:dgm id="{EE08A96C-B64B-4878-AE7D-0F2366FBB751}"/>
                                            </p:graphicEl>
                                          </p:spTgt>
                                        </p:tgtEl>
                                        <p:attrNameLst>
                                          <p:attrName>ppt_x</p:attrName>
                                        </p:attrNameLst>
                                      </p:cBhvr>
                                      <p:tavLst>
                                        <p:tav tm="0">
                                          <p:val>
                                            <p:strVal val="#ppt_x"/>
                                          </p:val>
                                        </p:tav>
                                        <p:tav tm="100000">
                                          <p:val>
                                            <p:strVal val="#ppt_x"/>
                                          </p:val>
                                        </p:tav>
                                      </p:tavLst>
                                    </p:anim>
                                    <p:anim calcmode="lin" valueType="num">
                                      <p:cBhvr>
                                        <p:cTn id="163" dur="1000" fill="hold"/>
                                        <p:tgtEl>
                                          <p:spTgt spid="5">
                                            <p:graphicEl>
                                              <a:dgm id="{EE08A96C-B64B-4878-AE7D-0F2366FBB751}"/>
                                            </p:graphicEl>
                                          </p:spTgt>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p:stCondLst>
                                    <p:cond delay="0"/>
                                  </p:stCondLst>
                                  <p:childTnLst>
                                    <p:set>
                                      <p:cBhvr>
                                        <p:cTn id="165" dur="1" fill="hold">
                                          <p:stCondLst>
                                            <p:cond delay="0"/>
                                          </p:stCondLst>
                                        </p:cTn>
                                        <p:tgtEl>
                                          <p:spTgt spid="5">
                                            <p:graphicEl>
                                              <a:dgm id="{0741F522-C40A-4B7E-B4EB-F6A306C4C6F2}"/>
                                            </p:graphicEl>
                                          </p:spTgt>
                                        </p:tgtEl>
                                        <p:attrNameLst>
                                          <p:attrName>style.visibility</p:attrName>
                                        </p:attrNameLst>
                                      </p:cBhvr>
                                      <p:to>
                                        <p:strVal val="visible"/>
                                      </p:to>
                                    </p:set>
                                    <p:animEffect transition="in" filter="fade">
                                      <p:cBhvr>
                                        <p:cTn id="166" dur="1000"/>
                                        <p:tgtEl>
                                          <p:spTgt spid="5">
                                            <p:graphicEl>
                                              <a:dgm id="{0741F522-C40A-4B7E-B4EB-F6A306C4C6F2}"/>
                                            </p:graphicEl>
                                          </p:spTgt>
                                        </p:tgtEl>
                                      </p:cBhvr>
                                    </p:animEffect>
                                    <p:anim calcmode="lin" valueType="num">
                                      <p:cBhvr>
                                        <p:cTn id="167" dur="1000" fill="hold"/>
                                        <p:tgtEl>
                                          <p:spTgt spid="5">
                                            <p:graphicEl>
                                              <a:dgm id="{0741F522-C40A-4B7E-B4EB-F6A306C4C6F2}"/>
                                            </p:graphicEl>
                                          </p:spTgt>
                                        </p:tgtEl>
                                        <p:attrNameLst>
                                          <p:attrName>ppt_x</p:attrName>
                                        </p:attrNameLst>
                                      </p:cBhvr>
                                      <p:tavLst>
                                        <p:tav tm="0">
                                          <p:val>
                                            <p:strVal val="#ppt_x"/>
                                          </p:val>
                                        </p:tav>
                                        <p:tav tm="100000">
                                          <p:val>
                                            <p:strVal val="#ppt_x"/>
                                          </p:val>
                                        </p:tav>
                                      </p:tavLst>
                                    </p:anim>
                                    <p:anim calcmode="lin" valueType="num">
                                      <p:cBhvr>
                                        <p:cTn id="168" dur="1000" fill="hold"/>
                                        <p:tgtEl>
                                          <p:spTgt spid="5">
                                            <p:graphicEl>
                                              <a:dgm id="{0741F522-C40A-4B7E-B4EB-F6A306C4C6F2}"/>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5" grpId="0" uiExpand="1">
        <p:bldSub>
          <a:bldDgm bld="lvlAtOnc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67200" y="658743"/>
            <a:ext cx="3703320" cy="707886"/>
          </a:xfrm>
          <a:prstGeom prst="rect">
            <a:avLst/>
          </a:prstGeom>
          <a:solidFill>
            <a:schemeClr val="accent3">
              <a:lumMod val="40000"/>
              <a:lumOff val="60000"/>
            </a:schemeClr>
          </a:solidFill>
          <a:ln w="57150">
            <a:solidFill>
              <a:schemeClr val="accent3">
                <a:lumMod val="60000"/>
                <a:lumOff val="40000"/>
              </a:schemeClr>
            </a:solidFill>
          </a:ln>
          <a:effectLst>
            <a:outerShdw blurRad="152400" dist="317500" dir="5400000" sx="90000" sy="-19000" rotWithShape="0">
              <a:prstClr val="black">
                <a:alpha val="15000"/>
              </a:prstClr>
            </a:outerShdw>
          </a:effectLst>
        </p:spPr>
        <p:txBody>
          <a:bodyPr wrap="square" rtlCol="0">
            <a:spAutoFit/>
          </a:bodyPr>
          <a:lstStyle/>
          <a:p>
            <a:r>
              <a:rPr lang="en-US" altLang="zh-CN" sz="4000" dirty="0">
                <a:latin typeface="微软雅黑 Light" panose="020B0502040204020203" pitchFamily="34" charset="-122"/>
                <a:ea typeface="微软雅黑 Light" panose="020B0502040204020203" pitchFamily="34" charset="-122"/>
              </a:rPr>
              <a:t>3</a:t>
            </a:r>
            <a:r>
              <a:rPr lang="zh-CN" altLang="en-US" sz="4000" dirty="0" smtClean="0">
                <a:latin typeface="微软雅黑 Light" panose="020B0502040204020203" pitchFamily="34" charset="-122"/>
                <a:ea typeface="微软雅黑 Light" panose="020B0502040204020203" pitchFamily="34" charset="-122"/>
              </a:rPr>
              <a:t>、毒品的特性</a:t>
            </a:r>
            <a:endParaRPr lang="zh-CN" altLang="en-US" sz="4000" dirty="0">
              <a:latin typeface="微软雅黑 Light" panose="020B0502040204020203" pitchFamily="34" charset="-122"/>
              <a:ea typeface="微软雅黑 Light" panose="020B0502040204020203" pitchFamily="34" charset="-122"/>
            </a:endParaRPr>
          </a:p>
        </p:txBody>
      </p:sp>
      <p:sp>
        <p:nvSpPr>
          <p:cNvPr id="3" name="TextBox 2"/>
          <p:cNvSpPr txBox="1"/>
          <p:nvPr/>
        </p:nvSpPr>
        <p:spPr>
          <a:xfrm>
            <a:off x="1158240" y="1645920"/>
            <a:ext cx="7818120" cy="584775"/>
          </a:xfrm>
          <a:prstGeom prst="rect">
            <a:avLst/>
          </a:prstGeom>
          <a:noFill/>
        </p:spPr>
        <p:txBody>
          <a:bodyPr wrap="square" rtlCol="0">
            <a:spAutoFit/>
          </a:bodyPr>
          <a:lstStyle/>
          <a:p>
            <a:r>
              <a:rPr lang="zh-CN" altLang="en-US" sz="3200" dirty="0" smtClean="0">
                <a:latin typeface="楷体" pitchFamily="49" charset="-122"/>
                <a:ea typeface="楷体" pitchFamily="49" charset="-122"/>
              </a:rPr>
              <a:t>补充：毒品的危害性与非法性</a:t>
            </a:r>
            <a:endParaRPr lang="zh-CN" altLang="en-US" sz="3200" dirty="0">
              <a:latin typeface="楷体" pitchFamily="49" charset="-122"/>
              <a:ea typeface="楷体" pitchFamily="49" charset="-122"/>
            </a:endParaRPr>
          </a:p>
        </p:txBody>
      </p:sp>
      <p:grpSp>
        <p:nvGrpSpPr>
          <p:cNvPr id="6" name="组合 5"/>
          <p:cNvGrpSpPr/>
          <p:nvPr/>
        </p:nvGrpSpPr>
        <p:grpSpPr>
          <a:xfrm>
            <a:off x="4066785" y="2345689"/>
            <a:ext cx="3946685" cy="4123601"/>
            <a:chOff x="574018" y="2338141"/>
            <a:chExt cx="3946685" cy="4123601"/>
          </a:xfrm>
        </p:grpSpPr>
        <p:sp>
          <p:nvSpPr>
            <p:cNvPr id="5" name="对角圆角矩形 4"/>
            <p:cNvSpPr/>
            <p:nvPr/>
          </p:nvSpPr>
          <p:spPr>
            <a:xfrm rot="623975">
              <a:off x="574018" y="2338141"/>
              <a:ext cx="3946685" cy="4123601"/>
            </a:xfrm>
            <a:prstGeom prst="round2DiagRect">
              <a:avLst/>
            </a:prstGeom>
            <a:solidFill>
              <a:schemeClr val="accent1">
                <a:lumMod val="20000"/>
                <a:lumOff val="80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rot="606904">
              <a:off x="928442" y="2627535"/>
              <a:ext cx="3409894" cy="3477875"/>
            </a:xfrm>
            <a:prstGeom prst="rect">
              <a:avLst/>
            </a:prstGeom>
            <a:solidFill>
              <a:schemeClr val="bg2">
                <a:lumMod val="90000"/>
              </a:schemeClr>
            </a:solidFill>
          </p:spPr>
          <p:txBody>
            <a:bodyPr wrap="square" rtlCol="0">
              <a:spAutoFit/>
            </a:bodyPr>
            <a:lstStyle/>
            <a:p>
              <a:r>
                <a:rPr lang="zh-CN" altLang="en-US" sz="2000" dirty="0">
                  <a:latin typeface="楷体" pitchFamily="49" charset="-122"/>
                  <a:ea typeface="楷体" pitchFamily="49" charset="-122"/>
                </a:rPr>
                <a:t>对身体的毁灭性伤害（吸毒摧残身体、加速死亡</a:t>
              </a:r>
              <a:r>
                <a:rPr lang="zh-CN" altLang="en-US" sz="2000" dirty="0" smtClean="0">
                  <a:latin typeface="楷体" pitchFamily="49" charset="-122"/>
                  <a:ea typeface="楷体" pitchFamily="49" charset="-122"/>
                </a:rPr>
                <a:t>）：</a:t>
              </a:r>
              <a:endParaRPr lang="zh-CN" altLang="en-US" sz="2000" dirty="0">
                <a:latin typeface="楷体" pitchFamily="49" charset="-122"/>
                <a:ea typeface="楷体" pitchFamily="49" charset="-122"/>
              </a:endParaRPr>
            </a:p>
            <a:p>
              <a:r>
                <a:rPr lang="zh-CN" altLang="en-US" sz="2000" dirty="0">
                  <a:latin typeface="楷体" pitchFamily="49" charset="-122"/>
                  <a:ea typeface="楷体" pitchFamily="49" charset="-122"/>
                </a:rPr>
                <a:t>毒品能改变人脑中部分化学物质的结构，破坏、扰乱人体正常的神经组织活动，毒害人体组织器官、破坏人体免疫机制，从而使吸毒者极易感染各种疾病，并难以忍受毒瘾发作的巨大痛苦，从而采取自伤、自残等方式摆脱毒瘾的发作。</a:t>
              </a:r>
              <a:endParaRPr lang="zh-CN" altLang="en-US" sz="2000" dirty="0"/>
            </a:p>
          </p:txBody>
        </p:sp>
      </p:grpSp>
      <p:grpSp>
        <p:nvGrpSpPr>
          <p:cNvPr id="7" name="组合 6"/>
          <p:cNvGrpSpPr/>
          <p:nvPr/>
        </p:nvGrpSpPr>
        <p:grpSpPr>
          <a:xfrm>
            <a:off x="652517" y="2316297"/>
            <a:ext cx="3650731" cy="3755871"/>
            <a:chOff x="801607" y="2163897"/>
            <a:chExt cx="3650731" cy="3755871"/>
          </a:xfrm>
        </p:grpSpPr>
        <p:sp>
          <p:nvSpPr>
            <p:cNvPr id="8" name="对角圆角矩形 7"/>
            <p:cNvSpPr/>
            <p:nvPr/>
          </p:nvSpPr>
          <p:spPr>
            <a:xfrm rot="623975">
              <a:off x="801607" y="2163897"/>
              <a:ext cx="3650731" cy="3755871"/>
            </a:xfrm>
            <a:prstGeom prst="round2DiagRect">
              <a:avLst/>
            </a:prstGeom>
            <a:solidFill>
              <a:schemeClr val="accent3">
                <a:lumMod val="20000"/>
                <a:lumOff val="80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rot="718690">
              <a:off x="1091994" y="2502906"/>
              <a:ext cx="3184619" cy="2862322"/>
            </a:xfrm>
            <a:prstGeom prst="rect">
              <a:avLst/>
            </a:prstGeom>
            <a:solidFill>
              <a:schemeClr val="bg2">
                <a:lumMod val="90000"/>
              </a:schemeClr>
            </a:solidFill>
          </p:spPr>
          <p:txBody>
            <a:bodyPr wrap="square" rtlCol="0">
              <a:spAutoFit/>
            </a:bodyPr>
            <a:lstStyle/>
            <a:p>
              <a:r>
                <a:rPr lang="zh-CN" altLang="en-US" sz="2000" dirty="0">
                  <a:latin typeface="楷体" pitchFamily="49" charset="-122"/>
                  <a:ea typeface="楷体" pitchFamily="49" charset="-122"/>
                </a:rPr>
                <a:t>对社会的危害（吸毒诱发</a:t>
              </a:r>
              <a:r>
                <a:rPr lang="zh-CN" altLang="en-US" sz="2000" dirty="0" smtClean="0">
                  <a:latin typeface="楷体" pitchFamily="49" charset="-122"/>
                  <a:ea typeface="楷体" pitchFamily="49" charset="-122"/>
                </a:rPr>
                <a:t>刑事犯罪）：   </a:t>
              </a:r>
              <a:endParaRPr lang="en-US" altLang="zh-CN" sz="2000" dirty="0" smtClean="0">
                <a:latin typeface="楷体" pitchFamily="49" charset="-122"/>
                <a:ea typeface="楷体" pitchFamily="49" charset="-122"/>
              </a:endParaRPr>
            </a:p>
            <a:p>
              <a:r>
                <a:rPr lang="zh-CN" altLang="en-US" sz="2000" dirty="0" smtClean="0">
                  <a:latin typeface="楷体" pitchFamily="49" charset="-122"/>
                  <a:ea typeface="楷体" pitchFamily="49" charset="-122"/>
                </a:rPr>
                <a:t>吸毒</a:t>
              </a:r>
              <a:r>
                <a:rPr lang="zh-CN" altLang="en-US" sz="2000" dirty="0">
                  <a:latin typeface="楷体" pitchFamily="49" charset="-122"/>
                  <a:ea typeface="楷体" pitchFamily="49" charset="-122"/>
                </a:rPr>
                <a:t>和犯罪是一对孪生兄弟。吸毒者在耗尽个人和家庭钱财后就会铤而走险</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走上违法犯罪的道路</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进行以</a:t>
              </a:r>
              <a:r>
                <a:rPr lang="zh-CN" altLang="en-US" sz="2000" dirty="0" smtClean="0">
                  <a:latin typeface="楷体" pitchFamily="49" charset="-122"/>
                  <a:ea typeface="楷体" pitchFamily="49" charset="-122"/>
                </a:rPr>
                <a:t>贩养吸</a:t>
              </a:r>
              <a:r>
                <a:rPr lang="zh-CN" altLang="en-US" sz="2000" dirty="0">
                  <a:latin typeface="楷体" pitchFamily="49" charset="-122"/>
                  <a:ea typeface="楷体" pitchFamily="49" charset="-122"/>
                </a:rPr>
                <a:t>、贪污、诈骗、盗窃、抢劫、凶杀等犯罪</a:t>
              </a:r>
              <a:r>
                <a:rPr lang="zh-CN" altLang="en-US" sz="2000" dirty="0" smtClean="0">
                  <a:latin typeface="楷体" pitchFamily="49" charset="-122"/>
                  <a:ea typeface="楷体" pitchFamily="49" charset="-122"/>
                </a:rPr>
                <a:t>活动。</a:t>
              </a:r>
              <a:endParaRPr lang="zh-CN" altLang="en-US" sz="2000" dirty="0"/>
            </a:p>
          </p:txBody>
        </p:sp>
      </p:grpSp>
      <p:grpSp>
        <p:nvGrpSpPr>
          <p:cNvPr id="11" name="组合 10"/>
          <p:cNvGrpSpPr/>
          <p:nvPr/>
        </p:nvGrpSpPr>
        <p:grpSpPr>
          <a:xfrm>
            <a:off x="7954374" y="2195073"/>
            <a:ext cx="3755600" cy="3720282"/>
            <a:chOff x="643077" y="2496935"/>
            <a:chExt cx="3946685" cy="3934407"/>
          </a:xfrm>
        </p:grpSpPr>
        <p:sp>
          <p:nvSpPr>
            <p:cNvPr id="12" name="对角圆角矩形 11"/>
            <p:cNvSpPr/>
            <p:nvPr/>
          </p:nvSpPr>
          <p:spPr>
            <a:xfrm rot="623975">
              <a:off x="643077" y="2496935"/>
              <a:ext cx="3946685" cy="3934407"/>
            </a:xfrm>
            <a:prstGeom prst="round2DiagRect">
              <a:avLst/>
            </a:prstGeom>
            <a:solidFill>
              <a:schemeClr val="accent2">
                <a:lumMod val="20000"/>
                <a:lumOff val="80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rot="606904">
              <a:off x="928442" y="2852939"/>
              <a:ext cx="3409894" cy="3027066"/>
            </a:xfrm>
            <a:prstGeom prst="rect">
              <a:avLst/>
            </a:prstGeom>
            <a:solidFill>
              <a:schemeClr val="bg2">
                <a:lumMod val="90000"/>
              </a:schemeClr>
            </a:solidFill>
          </p:spPr>
          <p:txBody>
            <a:bodyPr wrap="square" rtlCol="0">
              <a:spAutoFit/>
            </a:bodyPr>
            <a:lstStyle/>
            <a:p>
              <a:r>
                <a:rPr lang="zh-CN" altLang="en-US" sz="2000" dirty="0">
                  <a:latin typeface="楷体" pitchFamily="49" charset="-122"/>
                  <a:ea typeface="楷体" pitchFamily="49" charset="-122"/>
                </a:rPr>
                <a:t>对家庭的危害（吸毒导致倾家荡产、妻离子散、家破人亡</a:t>
              </a:r>
              <a:r>
                <a:rPr lang="zh-CN" altLang="en-US" sz="2000" dirty="0" smtClean="0">
                  <a:latin typeface="楷体" pitchFamily="49" charset="-122"/>
                  <a:ea typeface="楷体" pitchFamily="49" charset="-122"/>
                </a:rPr>
                <a:t>）：</a:t>
              </a:r>
              <a:endParaRPr lang="zh-CN" altLang="en-US" sz="2000" dirty="0">
                <a:latin typeface="楷体" pitchFamily="49" charset="-122"/>
                <a:ea typeface="楷体" pitchFamily="49" charset="-122"/>
              </a:endParaRPr>
            </a:p>
            <a:p>
              <a:r>
                <a:rPr lang="zh-CN" altLang="en-US" sz="2000" dirty="0">
                  <a:latin typeface="楷体" pitchFamily="49" charset="-122"/>
                  <a:ea typeface="楷体" pitchFamily="49" charset="-122"/>
                </a:rPr>
                <a:t>仅靠工资收入根本不能满足吸毒的需要</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即使有一定的经济基础也只能维持一时</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因为毒瘾永远不可能得到满足</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结果只能倾家荡产、家破人亡。</a:t>
              </a:r>
            </a:p>
          </p:txBody>
        </p:sp>
      </p:grpSp>
    </p:spTree>
    <p:extLst>
      <p:ext uri="{BB962C8B-B14F-4D97-AF65-F5344CB8AC3E}">
        <p14:creationId xmlns="" xmlns:p14="http://schemas.microsoft.com/office/powerpoint/2010/main" val="3960706442"/>
      </p:ext>
    </p:extLst>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20000"/>
                <a:lumOff val="80000"/>
                <a:alpha val="41000"/>
              </a:schemeClr>
            </a:gs>
            <a:gs pos="23000">
              <a:schemeClr val="bg1">
                <a:alpha val="69000"/>
              </a:schemeClr>
            </a:gs>
            <a:gs pos="75000">
              <a:schemeClr val="bg1">
                <a:lumMod val="95000"/>
                <a:alpha val="60000"/>
              </a:schemeClr>
            </a:gs>
            <a:gs pos="86000">
              <a:schemeClr val="accent6">
                <a:lumMod val="90000"/>
              </a:schemeClr>
            </a:gs>
            <a:gs pos="93000">
              <a:schemeClr val="accent6">
                <a:lumMod val="75000"/>
              </a:schemeClr>
            </a:gs>
            <a:gs pos="100000">
              <a:schemeClr val="accent6">
                <a:lumMod val="50000"/>
              </a:schemeClr>
            </a:gs>
          </a:gsLst>
          <a:lin ang="5400000" scaled="0"/>
        </a:gradFill>
        <a:effectLst/>
      </p:bgPr>
    </p:bg>
    <p:spTree>
      <p:nvGrpSpPr>
        <p:cNvPr id="1" name=""/>
        <p:cNvGrpSpPr/>
        <p:nvPr/>
      </p:nvGrpSpPr>
      <p:grpSpPr>
        <a:xfrm>
          <a:off x="0" y="0"/>
          <a:ext cx="0" cy="0"/>
          <a:chOff x="0" y="0"/>
          <a:chExt cx="0" cy="0"/>
        </a:xfrm>
      </p:grpSpPr>
      <p:sp>
        <p:nvSpPr>
          <p:cNvPr id="2" name="TextBox 1"/>
          <p:cNvSpPr txBox="1"/>
          <p:nvPr/>
        </p:nvSpPr>
        <p:spPr>
          <a:xfrm>
            <a:off x="4267200" y="658743"/>
            <a:ext cx="3703320" cy="707886"/>
          </a:xfrm>
          <a:prstGeom prst="rect">
            <a:avLst/>
          </a:prstGeom>
          <a:solidFill>
            <a:schemeClr val="accent3">
              <a:lumMod val="40000"/>
              <a:lumOff val="60000"/>
            </a:schemeClr>
          </a:solidFill>
          <a:ln w="57150">
            <a:solidFill>
              <a:schemeClr val="accent3">
                <a:lumMod val="60000"/>
                <a:lumOff val="40000"/>
              </a:schemeClr>
            </a:solidFill>
          </a:ln>
          <a:effectLst>
            <a:outerShdw blurRad="152400" dist="317500" dir="5400000" sx="90000" sy="-19000" rotWithShape="0">
              <a:prstClr val="black">
                <a:alpha val="15000"/>
              </a:prstClr>
            </a:outerShdw>
          </a:effectLst>
        </p:spPr>
        <p:txBody>
          <a:bodyPr wrap="square" rtlCol="0">
            <a:spAutoFit/>
          </a:bodyPr>
          <a:lstStyle/>
          <a:p>
            <a:r>
              <a:rPr lang="en-US" altLang="zh-CN" sz="4000" dirty="0">
                <a:latin typeface="微软雅黑 Light" panose="020B0502040204020203" pitchFamily="34" charset="-122"/>
                <a:ea typeface="微软雅黑 Light" panose="020B0502040204020203" pitchFamily="34" charset="-122"/>
              </a:rPr>
              <a:t>3</a:t>
            </a:r>
            <a:r>
              <a:rPr lang="zh-CN" altLang="en-US" sz="4000" dirty="0" smtClean="0">
                <a:latin typeface="微软雅黑 Light" panose="020B0502040204020203" pitchFamily="34" charset="-122"/>
                <a:ea typeface="微软雅黑 Light" panose="020B0502040204020203" pitchFamily="34" charset="-122"/>
              </a:rPr>
              <a:t>、毒品的特性</a:t>
            </a:r>
            <a:endParaRPr lang="zh-CN" altLang="en-US" sz="4000" dirty="0">
              <a:latin typeface="微软雅黑 Light" panose="020B0502040204020203" pitchFamily="34" charset="-122"/>
              <a:ea typeface="微软雅黑 Light" panose="020B0502040204020203" pitchFamily="34" charset="-122"/>
            </a:endParaRPr>
          </a:p>
        </p:txBody>
      </p:sp>
      <p:grpSp>
        <p:nvGrpSpPr>
          <p:cNvPr id="9" name="组合 8"/>
          <p:cNvGrpSpPr/>
          <p:nvPr/>
        </p:nvGrpSpPr>
        <p:grpSpPr>
          <a:xfrm>
            <a:off x="822960" y="2087880"/>
            <a:ext cx="10591800" cy="3663253"/>
            <a:chOff x="822960" y="2087880"/>
            <a:chExt cx="10591800" cy="3663253"/>
          </a:xfrm>
        </p:grpSpPr>
        <p:grpSp>
          <p:nvGrpSpPr>
            <p:cNvPr id="8" name="组合 7"/>
            <p:cNvGrpSpPr/>
            <p:nvPr/>
          </p:nvGrpSpPr>
          <p:grpSpPr>
            <a:xfrm>
              <a:off x="822960" y="2087880"/>
              <a:ext cx="10591800" cy="3663253"/>
              <a:chOff x="822960" y="1828800"/>
              <a:chExt cx="10591800" cy="3886200"/>
            </a:xfrm>
          </p:grpSpPr>
          <p:graphicFrame>
            <p:nvGraphicFramePr>
              <p:cNvPr id="3" name="对象 2"/>
              <p:cNvGraphicFramePr>
                <a:graphicFrameLocks noChangeAspect="1"/>
              </p:cNvGraphicFramePr>
              <p:nvPr>
                <p:extLst>
                  <p:ext uri="{D42A27DB-BD31-4B8C-83A1-F6EECF244321}">
                    <p14:modId xmlns="" xmlns:p14="http://schemas.microsoft.com/office/powerpoint/2010/main" val="696514128"/>
                  </p:ext>
                </p:extLst>
              </p:nvPr>
            </p:nvGraphicFramePr>
            <p:xfrm>
              <a:off x="822960" y="1828800"/>
              <a:ext cx="10591800" cy="3886200"/>
            </p:xfrm>
            <a:graphic>
              <a:graphicData uri="http://schemas.openxmlformats.org/presentationml/2006/ole">
                <p:oleObj spid="_x0000_s23586" name="包装程序外壳对象" showAsIcon="1" r:id="rId3" imgW="3518640" imgH="711360" progId="Package">
                  <p:embed/>
                </p:oleObj>
              </a:graphicData>
            </a:graphic>
          </p:graphicFrame>
          <p:sp>
            <p:nvSpPr>
              <p:cNvPr id="6" name="剪去对角的矩形 5"/>
              <p:cNvSpPr/>
              <p:nvPr/>
            </p:nvSpPr>
            <p:spPr>
              <a:xfrm>
                <a:off x="1783080" y="4207514"/>
                <a:ext cx="9448800" cy="1145803"/>
              </a:xfrm>
              <a:prstGeom prst="snip2DiagRect">
                <a:avLst/>
              </a:prstGeom>
              <a:solidFill>
                <a:schemeClr val="accent3">
                  <a:lumMod val="20000"/>
                  <a:lumOff val="80000"/>
                </a:schemeClr>
              </a:solidFill>
              <a:ln>
                <a:no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TextBox 6"/>
            <p:cNvSpPr txBox="1"/>
            <p:nvPr/>
          </p:nvSpPr>
          <p:spPr>
            <a:xfrm>
              <a:off x="2331720" y="4507294"/>
              <a:ext cx="8107680" cy="584775"/>
            </a:xfrm>
            <a:prstGeom prst="rect">
              <a:avLst/>
            </a:prstGeom>
            <a:noFill/>
          </p:spPr>
          <p:txBody>
            <a:bodyPr wrap="square" rtlCol="0">
              <a:spAutoFit/>
            </a:bodyPr>
            <a:lstStyle/>
            <a:p>
              <a:r>
                <a:rPr lang="zh-CN" altLang="en-US" sz="3200" dirty="0" smtClean="0">
                  <a:latin typeface="楷体" pitchFamily="49" charset="-122"/>
                  <a:ea typeface="楷体" pitchFamily="49" charset="-122"/>
                </a:rPr>
                <a:t>禁毒动画：</a:t>
              </a:r>
              <a:r>
                <a:rPr lang="en-US" altLang="zh-CN" sz="3200" dirty="0" smtClean="0">
                  <a:latin typeface="楷体" pitchFamily="49" charset="-122"/>
                  <a:ea typeface="楷体" pitchFamily="49" charset="-122"/>
                </a:rPr>
                <a:t>《</a:t>
              </a:r>
              <a:r>
                <a:rPr lang="zh-CN" altLang="en-US" sz="3200" dirty="0" smtClean="0">
                  <a:latin typeface="楷体" pitchFamily="49" charset="-122"/>
                  <a:ea typeface="楷体" pitchFamily="49" charset="-122"/>
                </a:rPr>
                <a:t>毒品，带你走向不归路</a:t>
              </a:r>
              <a:r>
                <a:rPr lang="en-US" altLang="zh-CN" sz="3200" dirty="0" smtClean="0">
                  <a:latin typeface="楷体" pitchFamily="49" charset="-122"/>
                  <a:ea typeface="楷体" pitchFamily="49" charset="-122"/>
                </a:rPr>
                <a:t>》</a:t>
              </a:r>
              <a:endParaRPr lang="zh-CN" altLang="en-US" sz="3200" dirty="0">
                <a:latin typeface="楷体" pitchFamily="49" charset="-122"/>
                <a:ea typeface="楷体" pitchFamily="49" charset="-122"/>
              </a:endParaRPr>
            </a:p>
          </p:txBody>
        </p:sp>
      </p:grpSp>
    </p:spTree>
    <p:extLst>
      <p:ext uri="{BB962C8B-B14F-4D97-AF65-F5344CB8AC3E}">
        <p14:creationId xmlns="" xmlns:p14="http://schemas.microsoft.com/office/powerpoint/2010/main" val="3391306363"/>
      </p:ext>
    </p:extLst>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5000">
              <a:schemeClr val="bg1"/>
            </a:gs>
            <a:gs pos="0">
              <a:schemeClr val="accent1">
                <a:lumMod val="20000"/>
                <a:lumOff val="80000"/>
                <a:alpha val="64000"/>
              </a:schemeClr>
            </a:gs>
            <a:gs pos="83000">
              <a:schemeClr val="accent5">
                <a:lumMod val="20000"/>
                <a:lumOff val="80000"/>
                <a:alpha val="52000"/>
              </a:schemeClr>
            </a:gs>
            <a:gs pos="100000">
              <a:schemeClr val="accent5">
                <a:lumMod val="75000"/>
                <a:alpha val="75000"/>
              </a:schemeClr>
            </a:gs>
            <a:gs pos="100000">
              <a:srgbClr val="2E8D90">
                <a:alpha val="66000"/>
              </a:srgbClr>
            </a:gs>
            <a:gs pos="100000">
              <a:schemeClr val="accent1">
                <a:lumMod val="75000"/>
                <a:alpha val="48000"/>
              </a:schemeClr>
            </a:gs>
            <a:gs pos="100000">
              <a:schemeClr val="accent5">
                <a:lumMod val="40000"/>
                <a:lumOff val="60000"/>
                <a:alpha val="35000"/>
              </a:schemeClr>
            </a:gs>
          </a:gsLst>
          <a:lin ang="5400000" scaled="0"/>
        </a:gradFill>
        <a:effectLst/>
      </p:bgPr>
    </p:bg>
    <p:spTree>
      <p:nvGrpSpPr>
        <p:cNvPr id="1" name=""/>
        <p:cNvGrpSpPr/>
        <p:nvPr/>
      </p:nvGrpSpPr>
      <p:grpSpPr>
        <a:xfrm>
          <a:off x="0" y="0"/>
          <a:ext cx="0" cy="0"/>
          <a:chOff x="0" y="0"/>
          <a:chExt cx="0" cy="0"/>
        </a:xfrm>
      </p:grpSpPr>
      <p:sp>
        <p:nvSpPr>
          <p:cNvPr id="2" name="流程图: 延期 1"/>
          <p:cNvSpPr/>
          <p:nvPr/>
        </p:nvSpPr>
        <p:spPr>
          <a:xfrm>
            <a:off x="1865312" y="2142200"/>
            <a:ext cx="9067801" cy="2652916"/>
          </a:xfrm>
          <a:prstGeom prst="flowChartDelay">
            <a:avLst/>
          </a:prstGeom>
          <a:gradFill>
            <a:gsLst>
              <a:gs pos="0">
                <a:schemeClr val="accent2">
                  <a:lumMod val="20000"/>
                  <a:lumOff val="80000"/>
                  <a:alpha val="70000"/>
                </a:schemeClr>
              </a:gs>
              <a:gs pos="46000">
                <a:schemeClr val="accent3">
                  <a:lumMod val="20000"/>
                  <a:lumOff val="80000"/>
                  <a:alpha val="72000"/>
                </a:schemeClr>
              </a:gs>
              <a:gs pos="73000">
                <a:schemeClr val="accent3">
                  <a:lumMod val="60000"/>
                  <a:lumOff val="40000"/>
                  <a:alpha val="69000"/>
                </a:schemeClr>
              </a:gs>
              <a:gs pos="100000">
                <a:schemeClr val="accent5">
                  <a:lumMod val="75000"/>
                  <a:alpha val="69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 name="组合 15"/>
          <p:cNvGrpSpPr>
            <a:grpSpLocks/>
          </p:cNvGrpSpPr>
          <p:nvPr/>
        </p:nvGrpSpPr>
        <p:grpSpPr bwMode="auto">
          <a:xfrm>
            <a:off x="3839370" y="2443163"/>
            <a:ext cx="7073106" cy="1808736"/>
            <a:chOff x="326916" y="1093495"/>
            <a:chExt cx="5378361" cy="1808815"/>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410834" y="1418946"/>
              <a:ext cx="5008359" cy="768383"/>
            </a:xfrm>
            <a:prstGeom prst="rect">
              <a:avLst/>
            </a:prstGeom>
            <a:noFill/>
          </p:spPr>
          <p:txBody>
            <a:bodyPr wrap="square">
              <a:spAutoFit/>
            </a:bodyPr>
            <a:lstStyle/>
            <a:p>
              <a:pPr eaLnBrk="1" fontAlgn="auto" hangingPunct="1">
                <a:spcBef>
                  <a:spcPts val="0"/>
                </a:spcBef>
                <a:spcAft>
                  <a:spcPts val="0"/>
                </a:spcAft>
                <a:defRPr/>
              </a:pPr>
              <a:r>
                <a:rPr lang="zh-CN" altLang="en-US" sz="4400" b="1"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毒品的起源与发展现状</a:t>
              </a:r>
              <a:endPar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文本框 18"/>
            <p:cNvSpPr txBox="1"/>
            <p:nvPr/>
          </p:nvSpPr>
          <p:spPr>
            <a:xfrm>
              <a:off x="326916" y="1093495"/>
              <a:ext cx="5141865" cy="400067"/>
            </a:xfrm>
            <a:prstGeom prst="rect">
              <a:avLst/>
            </a:prstGeom>
            <a:noFill/>
          </p:spPr>
          <p:txBody>
            <a:bodyPr>
              <a:spAutoFit/>
            </a:bodyPr>
            <a:lstStyle/>
            <a:p>
              <a:pPr eaLnBrk="1" fontAlgn="auto" hangingPunct="1">
                <a:spcBef>
                  <a:spcPts val="0"/>
                </a:spcBef>
                <a:spcAft>
                  <a:spcPts val="0"/>
                </a:spcAft>
                <a:defRPr/>
              </a:pP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文本框 19"/>
            <p:cNvSpPr txBox="1"/>
            <p:nvPr/>
          </p:nvSpPr>
          <p:spPr>
            <a:xfrm>
              <a:off x="410834" y="2317510"/>
              <a:ext cx="5294443" cy="584800"/>
            </a:xfrm>
            <a:prstGeom prst="rect">
              <a:avLst/>
            </a:prstGeom>
            <a:noFill/>
          </p:spPr>
          <p:txBody>
            <a:bodyPr wrap="square">
              <a:spAutoFit/>
            </a:bodyPr>
            <a:lstStyle/>
            <a:p>
              <a:pPr eaLnBrk="1" fontAlgn="auto" hangingPunct="1">
                <a:spcBef>
                  <a:spcPts val="0"/>
                </a:spcBef>
                <a:spcAft>
                  <a:spcPts val="0"/>
                </a:spcAft>
                <a:defRPr/>
              </a:pP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、毒品的起源、发展阶段</a:t>
              </a:r>
              <a:endPar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fontAlgn="auto" hangingPunct="1">
                <a:spcBef>
                  <a:spcPts val="0"/>
                </a:spcBef>
                <a:spcAft>
                  <a:spcPts val="0"/>
                </a:spcAft>
                <a:defRPr/>
              </a:pPr>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，毒品的</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扩散</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现状</a:t>
              </a:r>
              <a:endPar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6" name="椭圆 25"/>
          <p:cNvSpPr/>
          <p:nvPr/>
        </p:nvSpPr>
        <p:spPr>
          <a:xfrm>
            <a:off x="1865313" y="4125913"/>
            <a:ext cx="147637" cy="1492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a:off x="3717925" y="4362450"/>
            <a:ext cx="242888"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椭圆 31"/>
          <p:cNvSpPr/>
          <p:nvPr/>
        </p:nvSpPr>
        <p:spPr>
          <a:xfrm>
            <a:off x="3094875" y="4327526"/>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椭圆 40"/>
          <p:cNvSpPr/>
          <p:nvPr/>
        </p:nvSpPr>
        <p:spPr>
          <a:xfrm rot="11047877">
            <a:off x="2328863" y="4422775"/>
            <a:ext cx="169862" cy="1698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椭圆 42"/>
          <p:cNvSpPr/>
          <p:nvPr/>
        </p:nvSpPr>
        <p:spPr>
          <a:xfrm>
            <a:off x="1319213" y="2378075"/>
            <a:ext cx="344487" cy="344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10800000">
            <a:off x="1358900" y="3316288"/>
            <a:ext cx="528638" cy="5270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6">
            <a:extLst>
              <a:ext uri="{FF2B5EF4-FFF2-40B4-BE49-F238E27FC236}">
                <a16:creationId xmlns="" xmlns:a16="http://schemas.microsoft.com/office/drawing/2014/main" id="{CD61FA37-C994-4429-BD18-3A41AF92C1DE}"/>
              </a:ext>
            </a:extLst>
          </p:cNvPr>
          <p:cNvSpPr>
            <a:spLocks/>
          </p:cNvSpPr>
          <p:nvPr/>
        </p:nvSpPr>
        <p:spPr bwMode="auto">
          <a:xfrm rot="382501">
            <a:off x="1652953" y="1335333"/>
            <a:ext cx="2024276" cy="741573"/>
          </a:xfrm>
          <a:custGeom>
            <a:avLst/>
            <a:gdLst>
              <a:gd name="T0" fmla="*/ 72 w 330"/>
              <a:gd name="T1" fmla="*/ 3 h 162"/>
              <a:gd name="T2" fmla="*/ 175 w 330"/>
              <a:gd name="T3" fmla="*/ 9 h 162"/>
              <a:gd name="T4" fmla="*/ 220 w 330"/>
              <a:gd name="T5" fmla="*/ 128 h 162"/>
              <a:gd name="T6" fmla="*/ 102 w 330"/>
              <a:gd name="T7" fmla="*/ 162 h 162"/>
              <a:gd name="T8" fmla="*/ 102 w 330"/>
              <a:gd name="T9" fmla="*/ 162 h 162"/>
              <a:gd name="T10" fmla="*/ 40 w 330"/>
              <a:gd name="T11" fmla="*/ 96 h 162"/>
              <a:gd name="T12" fmla="*/ 72 w 330"/>
              <a:gd name="T13" fmla="*/ 3 h 162"/>
            </a:gdLst>
            <a:ahLst/>
            <a:cxnLst>
              <a:cxn ang="0">
                <a:pos x="T0" y="T1"/>
              </a:cxn>
              <a:cxn ang="0">
                <a:pos x="T2" y="T3"/>
              </a:cxn>
              <a:cxn ang="0">
                <a:pos x="T4" y="T5"/>
              </a:cxn>
              <a:cxn ang="0">
                <a:pos x="T6" y="T7"/>
              </a:cxn>
              <a:cxn ang="0">
                <a:pos x="T8" y="T9"/>
              </a:cxn>
              <a:cxn ang="0">
                <a:pos x="T10" y="T11"/>
              </a:cxn>
              <a:cxn ang="0">
                <a:pos x="T12" y="T13"/>
              </a:cxn>
            </a:cxnLst>
            <a:rect l="0" t="0" r="r" b="b"/>
            <a:pathLst>
              <a:path w="330" h="162">
                <a:moveTo>
                  <a:pt x="72" y="3"/>
                </a:moveTo>
                <a:cubicBezTo>
                  <a:pt x="100" y="0"/>
                  <a:pt x="135" y="2"/>
                  <a:pt x="175" y="9"/>
                </a:cubicBezTo>
                <a:cubicBezTo>
                  <a:pt x="281" y="20"/>
                  <a:pt x="330" y="146"/>
                  <a:pt x="220" y="128"/>
                </a:cubicBezTo>
                <a:cubicBezTo>
                  <a:pt x="194" y="124"/>
                  <a:pt x="53" y="110"/>
                  <a:pt x="102" y="162"/>
                </a:cubicBezTo>
                <a:cubicBezTo>
                  <a:pt x="102" y="162"/>
                  <a:pt x="102" y="162"/>
                  <a:pt x="102" y="162"/>
                </a:cubicBezTo>
                <a:cubicBezTo>
                  <a:pt x="102" y="162"/>
                  <a:pt x="54" y="112"/>
                  <a:pt x="40" y="96"/>
                </a:cubicBezTo>
                <a:cubicBezTo>
                  <a:pt x="0" y="47"/>
                  <a:pt x="8" y="11"/>
                  <a:pt x="72" y="3"/>
                </a:cubicBezTo>
                <a:close/>
              </a:path>
            </a:pathLst>
          </a:custGeom>
          <a:solidFill>
            <a:srgbClr val="EB751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7">
            <a:extLst>
              <a:ext uri="{FF2B5EF4-FFF2-40B4-BE49-F238E27FC236}">
                <a16:creationId xmlns="" xmlns:a16="http://schemas.microsoft.com/office/drawing/2014/main" id="{2B0A7ECD-5BA9-4C1D-BE4E-785D98DD28DA}"/>
              </a:ext>
            </a:extLst>
          </p:cNvPr>
          <p:cNvSpPr>
            <a:spLocks/>
          </p:cNvSpPr>
          <p:nvPr/>
        </p:nvSpPr>
        <p:spPr bwMode="auto">
          <a:xfrm rot="382501">
            <a:off x="1170684" y="478592"/>
            <a:ext cx="3374467" cy="1093557"/>
          </a:xfrm>
          <a:custGeom>
            <a:avLst/>
            <a:gdLst>
              <a:gd name="T0" fmla="*/ 18 w 550"/>
              <a:gd name="T1" fmla="*/ 94 h 239"/>
              <a:gd name="T2" fmla="*/ 34 w 550"/>
              <a:gd name="T3" fmla="*/ 132 h 239"/>
              <a:gd name="T4" fmla="*/ 95 w 550"/>
              <a:gd name="T5" fmla="*/ 238 h 239"/>
              <a:gd name="T6" fmla="*/ 141 w 550"/>
              <a:gd name="T7" fmla="*/ 151 h 239"/>
              <a:gd name="T8" fmla="*/ 444 w 550"/>
              <a:gd name="T9" fmla="*/ 207 h 239"/>
              <a:gd name="T10" fmla="*/ 466 w 550"/>
              <a:gd name="T11" fmla="*/ 79 h 239"/>
              <a:gd name="T12" fmla="*/ 92 w 550"/>
              <a:gd name="T13" fmla="*/ 11 h 239"/>
              <a:gd name="T14" fmla="*/ 18 w 550"/>
              <a:gd name="T15" fmla="*/ 94 h 2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0" h="239">
                <a:moveTo>
                  <a:pt x="18" y="94"/>
                </a:moveTo>
                <a:cubicBezTo>
                  <a:pt x="34" y="132"/>
                  <a:pt x="34" y="132"/>
                  <a:pt x="34" y="132"/>
                </a:cubicBezTo>
                <a:cubicBezTo>
                  <a:pt x="63" y="188"/>
                  <a:pt x="66" y="195"/>
                  <a:pt x="95" y="238"/>
                </a:cubicBezTo>
                <a:cubicBezTo>
                  <a:pt x="63" y="192"/>
                  <a:pt x="76" y="158"/>
                  <a:pt x="141" y="151"/>
                </a:cubicBezTo>
                <a:cubicBezTo>
                  <a:pt x="211" y="142"/>
                  <a:pt x="325" y="165"/>
                  <a:pt x="444" y="207"/>
                </a:cubicBezTo>
                <a:cubicBezTo>
                  <a:pt x="518" y="239"/>
                  <a:pt x="550" y="114"/>
                  <a:pt x="466" y="79"/>
                </a:cubicBezTo>
                <a:cubicBezTo>
                  <a:pt x="318" y="28"/>
                  <a:pt x="178" y="0"/>
                  <a:pt x="92" y="11"/>
                </a:cubicBezTo>
                <a:cubicBezTo>
                  <a:pt x="23" y="19"/>
                  <a:pt x="0" y="50"/>
                  <a:pt x="18" y="94"/>
                </a:cubicBezTo>
                <a:close/>
              </a:path>
            </a:pathLst>
          </a:custGeom>
          <a:solidFill>
            <a:srgbClr val="76AF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8">
            <a:extLst>
              <a:ext uri="{FF2B5EF4-FFF2-40B4-BE49-F238E27FC236}">
                <a16:creationId xmlns="" xmlns:a16="http://schemas.microsoft.com/office/drawing/2014/main" id="{37248625-14A0-4A12-BF7F-D26B32E21DB7}"/>
              </a:ext>
            </a:extLst>
          </p:cNvPr>
          <p:cNvSpPr>
            <a:spLocks/>
          </p:cNvSpPr>
          <p:nvPr/>
        </p:nvSpPr>
        <p:spPr bwMode="auto">
          <a:xfrm rot="382501">
            <a:off x="1011285" y="-400910"/>
            <a:ext cx="6424000" cy="2131458"/>
          </a:xfrm>
          <a:custGeom>
            <a:avLst/>
            <a:gdLst>
              <a:gd name="T0" fmla="*/ 3 w 1047"/>
              <a:gd name="T1" fmla="*/ 95 h 466"/>
              <a:gd name="T2" fmla="*/ 6 w 1047"/>
              <a:gd name="T3" fmla="*/ 130 h 466"/>
              <a:gd name="T4" fmla="*/ 27 w 1047"/>
              <a:gd name="T5" fmla="*/ 245 h 466"/>
              <a:gd name="T6" fmla="*/ 29 w 1047"/>
              <a:gd name="T7" fmla="*/ 252 h 466"/>
              <a:gd name="T8" fmla="*/ 112 w 1047"/>
              <a:gd name="T9" fmla="*/ 172 h 466"/>
              <a:gd name="T10" fmla="*/ 852 w 1047"/>
              <a:gd name="T11" fmla="*/ 398 h 466"/>
              <a:gd name="T12" fmla="*/ 941 w 1047"/>
              <a:gd name="T13" fmla="*/ 282 h 466"/>
              <a:gd name="T14" fmla="*/ 99 w 1047"/>
              <a:gd name="T15" fmla="*/ 22 h 466"/>
              <a:gd name="T16" fmla="*/ 3 w 1047"/>
              <a:gd name="T17" fmla="*/ 95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7" h="466">
                <a:moveTo>
                  <a:pt x="3" y="95"/>
                </a:moveTo>
                <a:cubicBezTo>
                  <a:pt x="6" y="130"/>
                  <a:pt x="6" y="130"/>
                  <a:pt x="6" y="130"/>
                </a:cubicBezTo>
                <a:cubicBezTo>
                  <a:pt x="16" y="201"/>
                  <a:pt x="16" y="204"/>
                  <a:pt x="27" y="245"/>
                </a:cubicBezTo>
                <a:cubicBezTo>
                  <a:pt x="29" y="252"/>
                  <a:pt x="29" y="252"/>
                  <a:pt x="29" y="252"/>
                </a:cubicBezTo>
                <a:cubicBezTo>
                  <a:pt x="17" y="210"/>
                  <a:pt x="43" y="180"/>
                  <a:pt x="112" y="172"/>
                </a:cubicBezTo>
                <a:cubicBezTo>
                  <a:pt x="272" y="152"/>
                  <a:pt x="602" y="252"/>
                  <a:pt x="852" y="398"/>
                </a:cubicBezTo>
                <a:cubicBezTo>
                  <a:pt x="950" y="466"/>
                  <a:pt x="1047" y="334"/>
                  <a:pt x="941" y="282"/>
                </a:cubicBezTo>
                <a:cubicBezTo>
                  <a:pt x="658" y="116"/>
                  <a:pt x="281" y="0"/>
                  <a:pt x="99" y="22"/>
                </a:cubicBezTo>
                <a:cubicBezTo>
                  <a:pt x="32" y="30"/>
                  <a:pt x="0" y="57"/>
                  <a:pt x="3" y="95"/>
                </a:cubicBezTo>
                <a:close/>
              </a:path>
            </a:pathLst>
          </a:custGeom>
          <a:solidFill>
            <a:srgbClr val="C8C2A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9">
            <a:extLst>
              <a:ext uri="{FF2B5EF4-FFF2-40B4-BE49-F238E27FC236}">
                <a16:creationId xmlns="" xmlns:a16="http://schemas.microsoft.com/office/drawing/2014/main" id="{4AFFDF04-339E-4AE3-B7BC-AD67E32A8384}"/>
              </a:ext>
            </a:extLst>
          </p:cNvPr>
          <p:cNvSpPr>
            <a:spLocks/>
          </p:cNvSpPr>
          <p:nvPr/>
        </p:nvSpPr>
        <p:spPr bwMode="auto">
          <a:xfrm rot="382501">
            <a:off x="1142751" y="-1322740"/>
            <a:ext cx="6068793" cy="1820088"/>
          </a:xfrm>
          <a:custGeom>
            <a:avLst/>
            <a:gdLst>
              <a:gd name="T0" fmla="*/ 20 w 989"/>
              <a:gd name="T1" fmla="*/ 81 h 398"/>
              <a:gd name="T2" fmla="*/ 18 w 989"/>
              <a:gd name="T3" fmla="*/ 93 h 398"/>
              <a:gd name="T4" fmla="*/ 1 w 989"/>
              <a:gd name="T5" fmla="*/ 211 h 398"/>
              <a:gd name="T6" fmla="*/ 0 w 989"/>
              <a:gd name="T7" fmla="*/ 241 h 398"/>
              <a:gd name="T8" fmla="*/ 99 w 989"/>
              <a:gd name="T9" fmla="*/ 170 h 398"/>
              <a:gd name="T10" fmla="*/ 799 w 989"/>
              <a:gd name="T11" fmla="*/ 350 h 398"/>
              <a:gd name="T12" fmla="*/ 873 w 989"/>
              <a:gd name="T13" fmla="*/ 215 h 398"/>
              <a:gd name="T14" fmla="*/ 124 w 989"/>
              <a:gd name="T15" fmla="*/ 20 h 398"/>
              <a:gd name="T16" fmla="*/ 20 w 989"/>
              <a:gd name="T17" fmla="*/ 81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9" h="398">
                <a:moveTo>
                  <a:pt x="20" y="81"/>
                </a:moveTo>
                <a:cubicBezTo>
                  <a:pt x="18" y="93"/>
                  <a:pt x="18" y="93"/>
                  <a:pt x="18" y="93"/>
                </a:cubicBezTo>
                <a:cubicBezTo>
                  <a:pt x="4" y="167"/>
                  <a:pt x="3" y="169"/>
                  <a:pt x="1" y="211"/>
                </a:cubicBezTo>
                <a:cubicBezTo>
                  <a:pt x="0" y="241"/>
                  <a:pt x="0" y="241"/>
                  <a:pt x="0" y="241"/>
                </a:cubicBezTo>
                <a:cubicBezTo>
                  <a:pt x="0" y="204"/>
                  <a:pt x="32" y="179"/>
                  <a:pt x="99" y="170"/>
                </a:cubicBezTo>
                <a:cubicBezTo>
                  <a:pt x="252" y="152"/>
                  <a:pt x="540" y="229"/>
                  <a:pt x="799" y="350"/>
                </a:cubicBezTo>
                <a:cubicBezTo>
                  <a:pt x="894" y="398"/>
                  <a:pt x="989" y="269"/>
                  <a:pt x="873" y="215"/>
                </a:cubicBezTo>
                <a:cubicBezTo>
                  <a:pt x="597" y="83"/>
                  <a:pt x="288" y="0"/>
                  <a:pt x="124" y="20"/>
                </a:cubicBezTo>
                <a:cubicBezTo>
                  <a:pt x="62" y="28"/>
                  <a:pt x="28" y="49"/>
                  <a:pt x="20" y="81"/>
                </a:cubicBezTo>
                <a:close/>
              </a:path>
            </a:pathLst>
          </a:custGeom>
          <a:solidFill>
            <a:srgbClr val="FFC535"/>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4" name="组合 10">
            <a:extLst>
              <a:ext uri="{FF2B5EF4-FFF2-40B4-BE49-F238E27FC236}">
                <a16:creationId xmlns="" xmlns:a16="http://schemas.microsoft.com/office/drawing/2014/main" id="{0A59D372-7648-45A4-9D52-C24D74DAC30F}"/>
              </a:ext>
            </a:extLst>
          </p:cNvPr>
          <p:cNvGrpSpPr>
            <a:grpSpLocks/>
          </p:cNvGrpSpPr>
          <p:nvPr/>
        </p:nvGrpSpPr>
        <p:grpSpPr bwMode="auto">
          <a:xfrm>
            <a:off x="2047372" y="2390799"/>
            <a:ext cx="1770622" cy="1773214"/>
            <a:chOff x="1277143" y="1504950"/>
            <a:chExt cx="1085057" cy="1085850"/>
          </a:xfrm>
          <a:blipFill dpi="0" rotWithShape="1">
            <a:blip r:embed="rId2">
              <a:alphaModFix amt="48000"/>
            </a:blip>
            <a:srcRect/>
            <a:stretch>
              <a:fillRect/>
            </a:stretch>
          </a:blipFill>
        </p:grpSpPr>
        <p:sp>
          <p:nvSpPr>
            <p:cNvPr id="46" name="椭圆 45">
              <a:extLst>
                <a:ext uri="{FF2B5EF4-FFF2-40B4-BE49-F238E27FC236}">
                  <a16:creationId xmlns="" xmlns:a16="http://schemas.microsoft.com/office/drawing/2014/main" id="{2CC374B7-9913-43C2-AF91-DC8459F1A4BF}"/>
                </a:ext>
              </a:extLst>
            </p:cNvPr>
            <p:cNvSpPr/>
            <p:nvPr/>
          </p:nvSpPr>
          <p:spPr>
            <a:xfrm>
              <a:off x="1277143" y="1504950"/>
              <a:ext cx="1085057" cy="10858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文本框 6">
              <a:extLst>
                <a:ext uri="{FF2B5EF4-FFF2-40B4-BE49-F238E27FC236}">
                  <a16:creationId xmlns="" xmlns:a16="http://schemas.microsoft.com/office/drawing/2014/main" id="{21ADCEF4-3CB3-4BBD-9ADF-8758D2FDC029}"/>
                </a:ext>
              </a:extLst>
            </p:cNvPr>
            <p:cNvSpPr txBox="1">
              <a:spLocks noChangeArrowheads="1"/>
            </p:cNvSpPr>
            <p:nvPr/>
          </p:nvSpPr>
          <p:spPr bwMode="auto">
            <a:xfrm>
              <a:off x="1394317" y="1586210"/>
              <a:ext cx="849920" cy="8104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gn="ctr" eaLnBrk="1" hangingPunct="1">
                <a:lnSpc>
                  <a:spcPct val="100000"/>
                </a:lnSpc>
                <a:spcBef>
                  <a:spcPct val="0"/>
                </a:spcBef>
                <a:buFontTx/>
                <a:buNone/>
              </a:pPr>
              <a:r>
                <a:rPr lang="en-US" altLang="zh-CN" sz="8000" dirty="0">
                  <a:latin typeface="方正粗黑宋简体" pitchFamily="2" charset="-122"/>
                  <a:ea typeface="方正粗黑宋简体" pitchFamily="2" charset="-122"/>
                  <a:sym typeface="微软雅黑" panose="020B0503020204020204" pitchFamily="34" charset="-122"/>
                </a:rPr>
                <a:t>02</a:t>
              </a:r>
            </a:p>
          </p:txBody>
        </p:sp>
      </p:grpSp>
      <p:pic>
        <p:nvPicPr>
          <p:cNvPr id="27" name="图片 2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483725" y="3943350"/>
            <a:ext cx="2857500" cy="2857500"/>
          </a:xfrm>
          <a:prstGeom prst="rect">
            <a:avLst/>
          </a:prstGeom>
        </p:spPr>
      </p:pic>
    </p:spTree>
    <p:extLst>
      <p:ext uri="{BB962C8B-B14F-4D97-AF65-F5344CB8AC3E}">
        <p14:creationId xmlns="" xmlns:p14="http://schemas.microsoft.com/office/powerpoint/2010/main" val="577632159"/>
      </p:ext>
    </p:extLst>
  </p:cSld>
  <p:clrMapOvr>
    <a:masterClrMapping/>
  </p:clrMapOvr>
  <mc:AlternateContent xmlns:mc="http://schemas.openxmlformats.org/markup-compatibility/2006">
    <mc:Choice xmlns=""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300"/>
                                        <p:tgtEl>
                                          <p:spTgt spid="37"/>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300"/>
                                        <p:tgtEl>
                                          <p:spTgt spid="35"/>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300"/>
                                        <p:tgtEl>
                                          <p:spTgt spid="34"/>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300"/>
                                        <p:tgtEl>
                                          <p:spTgt spid="33"/>
                                        </p:tgtEl>
                                      </p:cBhvr>
                                    </p:animEffect>
                                  </p:childTnLst>
                                </p:cTn>
                              </p:par>
                              <p:par>
                                <p:cTn id="20" presetID="53" presetClass="entr" presetSubtype="16" fill="hold" nodeType="with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p:cTn id="22" dur="500" fill="hold"/>
                                        <p:tgtEl>
                                          <p:spTgt spid="44"/>
                                        </p:tgtEl>
                                        <p:attrNameLst>
                                          <p:attrName>ppt_w</p:attrName>
                                        </p:attrNameLst>
                                      </p:cBhvr>
                                      <p:tavLst>
                                        <p:tav tm="0">
                                          <p:val>
                                            <p:fltVal val="0"/>
                                          </p:val>
                                        </p:tav>
                                        <p:tav tm="100000">
                                          <p:val>
                                            <p:strVal val="#ppt_w"/>
                                          </p:val>
                                        </p:tav>
                                      </p:tavLst>
                                    </p:anim>
                                    <p:anim calcmode="lin" valueType="num">
                                      <p:cBhvr>
                                        <p:cTn id="23" dur="500" fill="hold"/>
                                        <p:tgtEl>
                                          <p:spTgt spid="44"/>
                                        </p:tgtEl>
                                        <p:attrNameLst>
                                          <p:attrName>ppt_h</p:attrName>
                                        </p:attrNameLst>
                                      </p:cBhvr>
                                      <p:tavLst>
                                        <p:tav tm="0">
                                          <p:val>
                                            <p:fltVal val="0"/>
                                          </p:val>
                                        </p:tav>
                                        <p:tav tm="100000">
                                          <p:val>
                                            <p:strVal val="#ppt_h"/>
                                          </p:val>
                                        </p:tav>
                                      </p:tavLst>
                                    </p:anim>
                                    <p:animEffect transition="in" filter="fade">
                                      <p:cBhvr>
                                        <p:cTn id="24" dur="500"/>
                                        <p:tgtEl>
                                          <p:spTgt spid="44"/>
                                        </p:tgtEl>
                                      </p:cBhvr>
                                    </p:animEffect>
                                  </p:childTnLst>
                                </p:cTn>
                              </p:par>
                              <p:par>
                                <p:cTn id="25" presetID="2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1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10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10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10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p:cTn id="51" dur="500" fill="hold"/>
                                        <p:tgtEl>
                                          <p:spTgt spid="43"/>
                                        </p:tgtEl>
                                        <p:attrNameLst>
                                          <p:attrName>ppt_w</p:attrName>
                                        </p:attrNameLst>
                                      </p:cBhvr>
                                      <p:tavLst>
                                        <p:tav tm="0">
                                          <p:val>
                                            <p:fltVal val="0"/>
                                          </p:val>
                                        </p:tav>
                                        <p:tav tm="100000">
                                          <p:val>
                                            <p:strVal val="#ppt_w"/>
                                          </p:val>
                                        </p:tav>
                                      </p:tavLst>
                                    </p:anim>
                                    <p:anim calcmode="lin" valueType="num">
                                      <p:cBhvr>
                                        <p:cTn id="52" dur="500" fill="hold"/>
                                        <p:tgtEl>
                                          <p:spTgt spid="43"/>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anim calcmode="lin" valueType="num">
                                      <p:cBhvr>
                                        <p:cTn id="59" dur="500" fill="hold"/>
                                        <p:tgtEl>
                                          <p:spTgt spid="50"/>
                                        </p:tgtEl>
                                        <p:attrNameLst>
                                          <p:attrName>ppt_w</p:attrName>
                                        </p:attrNameLst>
                                      </p:cBhvr>
                                      <p:tavLst>
                                        <p:tav tm="0">
                                          <p:val>
                                            <p:fltVal val="0"/>
                                          </p:val>
                                        </p:tav>
                                        <p:tav tm="100000">
                                          <p:val>
                                            <p:strVal val="#ppt_w"/>
                                          </p:val>
                                        </p:tav>
                                      </p:tavLst>
                                    </p:anim>
                                    <p:anim calcmode="lin" valueType="num">
                                      <p:cBhvr>
                                        <p:cTn id="60" dur="500" fill="hold"/>
                                        <p:tgtEl>
                                          <p:spTgt spid="50"/>
                                        </p:tgtEl>
                                        <p:attrNameLst>
                                          <p:attrName>ppt_h</p:attrName>
                                        </p:attrNameLst>
                                      </p:cBhvr>
                                      <p:tavLst>
                                        <p:tav tm="0">
                                          <p:val>
                                            <p:fltVal val="0"/>
                                          </p:val>
                                        </p:tav>
                                        <p:tav tm="100000">
                                          <p:val>
                                            <p:strVal val="#ppt_h"/>
                                          </p:val>
                                        </p:tav>
                                      </p:tavLst>
                                    </p:anim>
                                  </p:childTnLst>
                                </p:cTn>
                              </p:par>
                              <p:par>
                                <p:cTn id="61" presetID="22" presetClass="entr" presetSubtype="8" fill="hold" nodeType="withEffect">
                                  <p:stCondLst>
                                    <p:cond delay="500"/>
                                  </p:stCondLst>
                                  <p:childTnLst>
                                    <p:set>
                                      <p:cBhvr>
                                        <p:cTn id="62" dur="1" fill="hold">
                                          <p:stCondLst>
                                            <p:cond delay="0"/>
                                          </p:stCondLst>
                                        </p:cTn>
                                        <p:tgtEl>
                                          <p:spTgt spid="16"/>
                                        </p:tgtEl>
                                        <p:attrNameLst>
                                          <p:attrName>style.visibility</p:attrName>
                                        </p:attrNameLst>
                                      </p:cBhvr>
                                      <p:to>
                                        <p:strVal val="visible"/>
                                      </p:to>
                                    </p:set>
                                    <p:animEffect transition="in" filter="wipe(left)">
                                      <p:cBhvr>
                                        <p:cTn id="63" dur="500"/>
                                        <p:tgtEl>
                                          <p:spTgt spid="16"/>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500"/>
                                        <p:tgtEl>
                                          <p:spTgt spid="48"/>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49"/>
                                        </p:tgtEl>
                                        <p:attrNameLst>
                                          <p:attrName>style.visibility</p:attrName>
                                        </p:attrNameLst>
                                      </p:cBhvr>
                                      <p:to>
                                        <p:strVal val="visible"/>
                                      </p:to>
                                    </p:set>
                                    <p:animEffect transition="in" filter="fade">
                                      <p:cBhvr>
                                        <p:cTn id="69" dur="500"/>
                                        <p:tgtEl>
                                          <p:spTgt spid="49"/>
                                        </p:tgtEl>
                                      </p:cBhvr>
                                    </p:animEffect>
                                  </p:childTnLst>
                                </p:cTn>
                              </p:par>
                              <p:par>
                                <p:cTn id="70" presetID="2" presetClass="entr" presetSubtype="8" fill="hold" grpId="0" nodeType="withEffect">
                                  <p:stCondLst>
                                    <p:cond delay="500"/>
                                  </p:stCondLst>
                                  <p:childTnLst>
                                    <p:set>
                                      <p:cBhvr>
                                        <p:cTn id="71" dur="1" fill="hold">
                                          <p:stCondLst>
                                            <p:cond delay="0"/>
                                          </p:stCondLst>
                                        </p:cTn>
                                        <p:tgtEl>
                                          <p:spTgt spid="2"/>
                                        </p:tgtEl>
                                        <p:attrNameLst>
                                          <p:attrName>style.visibility</p:attrName>
                                        </p:attrNameLst>
                                      </p:cBhvr>
                                      <p:to>
                                        <p:strVal val="visible"/>
                                      </p:to>
                                    </p:set>
                                    <p:anim calcmode="lin" valueType="num">
                                      <p:cBhvr additive="base">
                                        <p:cTn id="72" dur="500" fill="hold"/>
                                        <p:tgtEl>
                                          <p:spTgt spid="2"/>
                                        </p:tgtEl>
                                        <p:attrNameLst>
                                          <p:attrName>ppt_x</p:attrName>
                                        </p:attrNameLst>
                                      </p:cBhvr>
                                      <p:tavLst>
                                        <p:tav tm="0">
                                          <p:val>
                                            <p:strVal val="0-#ppt_w/2"/>
                                          </p:val>
                                        </p:tav>
                                        <p:tav tm="100000">
                                          <p:val>
                                            <p:strVal val="#ppt_x"/>
                                          </p:val>
                                        </p:tav>
                                      </p:tavLst>
                                    </p:anim>
                                    <p:anim calcmode="lin" valueType="num">
                                      <p:cBhvr additive="base">
                                        <p:cTn id="73" dur="500" fill="hold"/>
                                        <p:tgtEl>
                                          <p:spTgt spid="2"/>
                                        </p:tgtEl>
                                        <p:attrNameLst>
                                          <p:attrName>ppt_y</p:attrName>
                                        </p:attrNameLst>
                                      </p:cBhvr>
                                      <p:tavLst>
                                        <p:tav tm="0">
                                          <p:val>
                                            <p:strVal val="#ppt_y"/>
                                          </p:val>
                                        </p:tav>
                                        <p:tav tm="100000">
                                          <p:val>
                                            <p:strVal val="#ppt_y"/>
                                          </p:val>
                                        </p:tav>
                                      </p:tavLst>
                                    </p:anim>
                                  </p:childTnLst>
                                </p:cTn>
                              </p:par>
                            </p:childTnLst>
                          </p:cTn>
                        </p:par>
                        <p:par>
                          <p:cTn id="74" fill="hold">
                            <p:stCondLst>
                              <p:cond delay="1900"/>
                            </p:stCondLst>
                            <p:childTnLst>
                              <p:par>
                                <p:cTn id="75" presetID="53" presetClass="entr" presetSubtype="16" fill="hold" nodeType="after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p:cTn id="77" dur="1000" fill="hold"/>
                                        <p:tgtEl>
                                          <p:spTgt spid="27"/>
                                        </p:tgtEl>
                                        <p:attrNameLst>
                                          <p:attrName>ppt_w</p:attrName>
                                        </p:attrNameLst>
                                      </p:cBhvr>
                                      <p:tavLst>
                                        <p:tav tm="0">
                                          <p:val>
                                            <p:fltVal val="0"/>
                                          </p:val>
                                        </p:tav>
                                        <p:tav tm="100000">
                                          <p:val>
                                            <p:strVal val="#ppt_w"/>
                                          </p:val>
                                        </p:tav>
                                      </p:tavLst>
                                    </p:anim>
                                    <p:anim calcmode="lin" valueType="num">
                                      <p:cBhvr>
                                        <p:cTn id="78" dur="1000" fill="hold"/>
                                        <p:tgtEl>
                                          <p:spTgt spid="27"/>
                                        </p:tgtEl>
                                        <p:attrNameLst>
                                          <p:attrName>ppt_h</p:attrName>
                                        </p:attrNameLst>
                                      </p:cBhvr>
                                      <p:tavLst>
                                        <p:tav tm="0">
                                          <p:val>
                                            <p:fltVal val="0"/>
                                          </p:val>
                                        </p:tav>
                                        <p:tav tm="100000">
                                          <p:val>
                                            <p:strVal val="#ppt_h"/>
                                          </p:val>
                                        </p:tav>
                                      </p:tavLst>
                                    </p:anim>
                                    <p:animEffect transition="in" filter="fade">
                                      <p:cBhvr>
                                        <p:cTn id="79"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26" grpId="0" animBg="1"/>
      <p:bldP spid="30" grpId="0" animBg="1"/>
      <p:bldP spid="32" grpId="0" animBg="1"/>
      <p:bldP spid="36" grpId="0" animBg="1"/>
      <p:bldP spid="41" grpId="0" animBg="1"/>
      <p:bldP spid="43" grpId="0" animBg="1"/>
      <p:bldP spid="15" grpId="0" animBg="1"/>
      <p:bldP spid="48" grpId="0" animBg="1"/>
      <p:bldP spid="49" grpId="0" animBg="1"/>
      <p:bldP spid="50" grpId="0" animBg="1"/>
      <p:bldP spid="33" grpId="0" animBg="1"/>
      <p:bldP spid="34" grpId="0" animBg="1"/>
      <p:bldP spid="35" grpId="0" animBg="1"/>
      <p:bldP spid="3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微软雅黑">
  <a:themeElements>
    <a:clrScheme name="平面图表4配色(合集配色)">
      <a:dk1>
        <a:sysClr val="windowText" lastClr="000000"/>
      </a:dk1>
      <a:lt1>
        <a:sysClr val="window" lastClr="FFFFFF"/>
      </a:lt1>
      <a:dk2>
        <a:srgbClr val="44546A"/>
      </a:dk2>
      <a:lt2>
        <a:srgbClr val="E7E6E6"/>
      </a:lt2>
      <a:accent1>
        <a:srgbClr val="3DBCC0"/>
      </a:accent1>
      <a:accent2>
        <a:srgbClr val="FFC535"/>
      </a:accent2>
      <a:accent3>
        <a:srgbClr val="EB7513"/>
      </a:accent3>
      <a:accent4>
        <a:srgbClr val="C8C2AC"/>
      </a:accent4>
      <a:accent5>
        <a:srgbClr val="76AFAF"/>
      </a:accent5>
      <a:accent6>
        <a:srgbClr val="F4EFDF"/>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a:latin typeface="微软雅黑 Light" panose="020B0502040204020203" pitchFamily="34" charset="-122"/>
            <a:ea typeface="微软雅黑 Light" panose="020B0502040204020203" pitchFamily="34" charset="-122"/>
          </a:defRPr>
        </a:defPPr>
      </a:lstStyle>
    </a:txDef>
  </a:objectDefaults>
  <a:extraClrSchemeLst/>
  <a:extLst>
    <a:ext uri="{05A4C25C-085E-4340-85A3-A5531E510DB2}">
      <thm15:themeFamily xmlns:thm15="http://schemas.microsoft.com/office/thememl/2012/main" xmlns="" name="微软雅黑" id="{3E5E0507-0DD5-4F3F-BEAB-EA1E7E1D7A0F}" vid="{617B5E1D-EDAA-47A6-85A5-3E9FA5C64BE4}"/>
    </a:ext>
  </a:extLst>
</a:theme>
</file>

<file path=ppt/theme/theme2.xml><?xml version="1.0" encoding="utf-8"?>
<a:theme xmlns:a="http://schemas.openxmlformats.org/drawingml/2006/main" name="自定义设计方案">
  <a:themeElements>
    <a:clrScheme name="我的主题色">
      <a:dk1>
        <a:srgbClr val="393939"/>
      </a:dk1>
      <a:lt1>
        <a:srgbClr val="FFFFFF"/>
      </a:lt1>
      <a:dk2>
        <a:srgbClr val="2A2A2A"/>
      </a:dk2>
      <a:lt2>
        <a:srgbClr val="242424"/>
      </a:lt2>
      <a:accent1>
        <a:srgbClr val="72C3BC"/>
      </a:accent1>
      <a:accent2>
        <a:srgbClr val="FDBE25"/>
      </a:accent2>
      <a:accent3>
        <a:srgbClr val="72C3BC"/>
      </a:accent3>
      <a:accent4>
        <a:srgbClr val="FDBE25"/>
      </a:accent4>
      <a:accent5>
        <a:srgbClr val="72C3BC"/>
      </a:accent5>
      <a:accent6>
        <a:srgbClr val="FDBE25"/>
      </a:accent6>
      <a:hlink>
        <a:srgbClr val="47BCA1"/>
      </a:hlink>
      <a:folHlink>
        <a:srgbClr val="FA8D78"/>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2928</TotalTime>
  <Words>7459</Words>
  <Application>Microsoft Office PowerPoint</Application>
  <PresentationFormat>自定义</PresentationFormat>
  <Paragraphs>334</Paragraphs>
  <Slides>46</Slides>
  <Notes>2</Notes>
  <HiddenSlides>0</HiddenSlides>
  <MMClips>0</MMClips>
  <ScaleCrop>false</ScaleCrop>
  <HeadingPairs>
    <vt:vector size="8" baseType="variant">
      <vt:variant>
        <vt:lpstr>主题</vt:lpstr>
      </vt:variant>
      <vt:variant>
        <vt:i4>2</vt:i4>
      </vt:variant>
      <vt:variant>
        <vt:lpstr>嵌入 OLE 服务器</vt:lpstr>
      </vt:variant>
      <vt:variant>
        <vt:i4>1</vt:i4>
      </vt:variant>
      <vt:variant>
        <vt:lpstr>幻灯片标题</vt:lpstr>
      </vt:variant>
      <vt:variant>
        <vt:i4>46</vt:i4>
      </vt:variant>
      <vt:variant>
        <vt:lpstr>自定义放映</vt:lpstr>
      </vt:variant>
      <vt:variant>
        <vt:i4>1</vt:i4>
      </vt:variant>
    </vt:vector>
  </HeadingPairs>
  <TitlesOfParts>
    <vt:vector size="50" baseType="lpstr">
      <vt:lpstr>微软雅黑</vt:lpstr>
      <vt:lpstr>自定义设计方案</vt:lpstr>
      <vt:lpstr>包装程序外壳对象</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自定义放映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199</cp:revision>
  <dcterms:created xsi:type="dcterms:W3CDTF">2015-02-01T03:08:30Z</dcterms:created>
  <dcterms:modified xsi:type="dcterms:W3CDTF">2019-08-13T02:36:47Z</dcterms:modified>
</cp:coreProperties>
</file>