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heme/theme1.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322" r:id="rId4"/>
    <p:sldId id="323" r:id="rId5"/>
    <p:sldId id="313" r:id="rId6"/>
    <p:sldId id="300" r:id="rId7"/>
    <p:sldId id="356" r:id="rId8"/>
    <p:sldId id="315" r:id="rId9"/>
    <p:sldId id="316" r:id="rId10"/>
    <p:sldId id="317" r:id="rId11"/>
    <p:sldId id="318" r:id="rId12"/>
    <p:sldId id="319" r:id="rId13"/>
    <p:sldId id="320" r:id="rId14"/>
    <p:sldId id="321" r:id="rId15"/>
    <p:sldId id="302" r:id="rId16"/>
    <p:sldId id="303" r:id="rId17"/>
    <p:sldId id="332" r:id="rId18"/>
    <p:sldId id="333" r:id="rId19"/>
    <p:sldId id="334" r:id="rId20"/>
    <p:sldId id="304" r:id="rId21"/>
    <p:sldId id="305" r:id="rId22"/>
    <p:sldId id="387" r:id="rId23"/>
    <p:sldId id="263" r:id="rId24"/>
    <p:sldId id="264" r:id="rId25"/>
    <p:sldId id="335" r:id="rId26"/>
    <p:sldId id="336" r:id="rId27"/>
    <p:sldId id="337" r:id="rId28"/>
    <p:sldId id="338" r:id="rId29"/>
    <p:sldId id="339" r:id="rId30"/>
    <p:sldId id="324" r:id="rId31"/>
    <p:sldId id="325" r:id="rId32"/>
    <p:sldId id="326" r:id="rId33"/>
    <p:sldId id="327" r:id="rId34"/>
    <p:sldId id="290" r:id="rId35"/>
    <p:sldId id="328" r:id="rId36"/>
    <p:sldId id="331" r:id="rId37"/>
    <p:sldId id="288" r:id="rId38"/>
    <p:sldId id="388" r:id="rId39"/>
  </p:sldIdLst>
  <p:sldSz cx="9144000" cy="6858000" type="screen4x3"/>
  <p:notesSz cx="6858000" cy="9144000"/>
  <p:defaultTextStyle>
    <a:defPPr>
      <a:defRPr lang="zh-CN"/>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66"/>
    <a:srgbClr val="3333CC"/>
    <a:srgbClr val="3366FF"/>
    <a:srgbClr val="FF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horzBarState="maximized">
    <p:restoredLeft sz="15620"/>
    <p:restoredTop sz="94660"/>
  </p:normalViewPr>
  <p:slideViewPr>
    <p:cSldViewPr showGuides="1">
      <p:cViewPr varScale="1">
        <p:scale>
          <a:sx n="67" d="100"/>
          <a:sy n="67" d="100"/>
        </p:scale>
        <p:origin x="-606" y="-102"/>
      </p:cViewPr>
      <p:guideLst>
        <p:guide orient="horz" pos="2154"/>
        <p:guide pos="3023"/>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2" Type="http://schemas.openxmlformats.org/officeDocument/2006/relationships/tableStyles" Target="tableStyles.xml"/><Relationship Id="rId41" Type="http://schemas.openxmlformats.org/officeDocument/2006/relationships/viewProps" Target="viewProps.xml"/><Relationship Id="rId40" Type="http://schemas.openxmlformats.org/officeDocument/2006/relationships/presProps" Target="presProps.xml"/><Relationship Id="rId4" Type="http://schemas.openxmlformats.org/officeDocument/2006/relationships/slide" Target="slides/slide2.xml"/><Relationship Id="rId39" Type="http://schemas.openxmlformats.org/officeDocument/2006/relationships/slide" Target="slides/slide37.xml"/><Relationship Id="rId38" Type="http://schemas.openxmlformats.org/officeDocument/2006/relationships/slide" Target="slides/slide36.xml"/><Relationship Id="rId37" Type="http://schemas.openxmlformats.org/officeDocument/2006/relationships/slide" Target="slides/slide35.xml"/><Relationship Id="rId36" Type="http://schemas.openxmlformats.org/officeDocument/2006/relationships/slide" Target="slides/slide34.xml"/><Relationship Id="rId35" Type="http://schemas.openxmlformats.org/officeDocument/2006/relationships/slide" Target="slides/slide33.xml"/><Relationship Id="rId34" Type="http://schemas.openxmlformats.org/officeDocument/2006/relationships/slide" Target="slides/slide32.xml"/><Relationship Id="rId33" Type="http://schemas.openxmlformats.org/officeDocument/2006/relationships/slide" Target="slides/slide31.xml"/><Relationship Id="rId32" Type="http://schemas.openxmlformats.org/officeDocument/2006/relationships/slide" Target="slides/slide30.xml"/><Relationship Id="rId31" Type="http://schemas.openxmlformats.org/officeDocument/2006/relationships/slide" Target="slides/slide29.xml"/><Relationship Id="rId30" Type="http://schemas.openxmlformats.org/officeDocument/2006/relationships/slide" Target="slides/slide28.xml"/><Relationship Id="rId3" Type="http://schemas.openxmlformats.org/officeDocument/2006/relationships/slide" Target="slides/slide1.xml"/><Relationship Id="rId29" Type="http://schemas.openxmlformats.org/officeDocument/2006/relationships/slide" Target="slides/slide27.xml"/><Relationship Id="rId28" Type="http://schemas.openxmlformats.org/officeDocument/2006/relationships/slide" Target="slides/slide26.xml"/><Relationship Id="rId27" Type="http://schemas.openxmlformats.org/officeDocument/2006/relationships/slide" Target="slides/slide25.xml"/><Relationship Id="rId26" Type="http://schemas.openxmlformats.org/officeDocument/2006/relationships/slide" Target="slides/slide24.xml"/><Relationship Id="rId25" Type="http://schemas.openxmlformats.org/officeDocument/2006/relationships/slide" Target="slides/slide23.xml"/><Relationship Id="rId24" Type="http://schemas.openxmlformats.org/officeDocument/2006/relationships/slide" Target="slides/slide22.xml"/><Relationship Id="rId23" Type="http://schemas.openxmlformats.org/officeDocument/2006/relationships/slide" Target="slides/slide21.xml"/><Relationship Id="rId22" Type="http://schemas.openxmlformats.org/officeDocument/2006/relationships/slide" Target="slides/slide20.xml"/><Relationship Id="rId21" Type="http://schemas.openxmlformats.org/officeDocument/2006/relationships/slide" Target="slides/slide19.xml"/><Relationship Id="rId20" Type="http://schemas.openxmlformats.org/officeDocument/2006/relationships/slide" Target="slides/slide18.xml"/><Relationship Id="rId2" Type="http://schemas.openxmlformats.org/officeDocument/2006/relationships/theme" Target="theme/theme1.xml"/><Relationship Id="rId19" Type="http://schemas.openxmlformats.org/officeDocument/2006/relationships/slide" Target="slides/slide17.xml"/><Relationship Id="rId18" Type="http://schemas.openxmlformats.org/officeDocument/2006/relationships/slide" Target="slides/slide16.xml"/><Relationship Id="rId17" Type="http://schemas.openxmlformats.org/officeDocument/2006/relationships/slide" Target="slides/slide15.xml"/><Relationship Id="rId16" Type="http://schemas.openxmlformats.org/officeDocument/2006/relationships/slide" Target="slides/slide14.xml"/><Relationship Id="rId15" Type="http://schemas.openxmlformats.org/officeDocument/2006/relationships/slide" Target="slides/slide13.xml"/><Relationship Id="rId14" Type="http://schemas.openxmlformats.org/officeDocument/2006/relationships/slide" Target="slides/slide12.xml"/><Relationship Id="rId13" Type="http://schemas.openxmlformats.org/officeDocument/2006/relationships/slide" Target="slides/slide1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p>
            <a:pPr lvl="0" eaLnBrk="1" hangingPunct="1">
              <a:buNone/>
            </a:pPr>
            <a:fld id="{9A0DB2DC-4C9A-4742-B13C-FB6460FD3503}" type="slidenum">
              <a:rPr lang="zh-CN" altLang="en-US" dirty="0">
                <a:latin typeface="Arial" panose="020B0604020202020204" pitchFamily="34" charset="0"/>
              </a:rPr>
            </a:fld>
            <a:endParaRPr lang="zh-CN" altLang="en-US" dirty="0">
              <a:latin typeface="Arial" panose="020B060402020202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p>
            <a:pPr lvl="0" eaLnBrk="1" hangingPunct="1">
              <a:buNone/>
            </a:pPr>
            <a:fld id="{9A0DB2DC-4C9A-4742-B13C-FB6460FD3503}" type="slidenum">
              <a:rPr lang="zh-CN" altLang="en-US" dirty="0">
                <a:latin typeface="Arial" panose="020B0604020202020204" pitchFamily="34" charset="0"/>
              </a:rPr>
            </a:fld>
            <a:endParaRPr lang="zh-CN" altLang="en-US" dirty="0">
              <a:latin typeface="Arial" panose="020B060402020202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p>
            <a:pPr lvl="0" eaLnBrk="1" hangingPunct="1">
              <a:buNone/>
            </a:pPr>
            <a:fld id="{9A0DB2DC-4C9A-4742-B13C-FB6460FD3503}" type="slidenum">
              <a:rPr lang="zh-CN" altLang="en-US" dirty="0">
                <a:latin typeface="Arial" panose="020B0604020202020204" pitchFamily="34" charset="0"/>
              </a:rPr>
            </a:fld>
            <a:endParaRPr lang="zh-CN" altLang="en-US" dirty="0">
              <a:latin typeface="Arial" panose="020B0604020202020204" pitchFamily="34" charset="0"/>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AndTwoObj" preserve="1">
  <p:cSld name="标题，一项大型内容和两项小型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quarter" idx="2"/>
          </p:nvPr>
        </p:nvSpPr>
        <p:spPr>
          <a:xfrm>
            <a:off x="4648200" y="1600200"/>
            <a:ext cx="4038600" cy="218598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内容占位符 4"/>
          <p:cNvSpPr>
            <a:spLocks noGrp="1"/>
          </p:cNvSpPr>
          <p:nvPr>
            <p:ph sz="quarter" idx="3"/>
          </p:nvPr>
        </p:nvSpPr>
        <p:spPr>
          <a:xfrm>
            <a:off x="4648200" y="3938588"/>
            <a:ext cx="4038600" cy="2187575"/>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6" name="日期占位符 5"/>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7" name="页脚占位符 6"/>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灯片编号占位符 7"/>
          <p:cNvSpPr>
            <a:spLocks noGrp="1"/>
          </p:cNvSpPr>
          <p:nvPr>
            <p:ph type="sldNum" sz="quarter" idx="12"/>
          </p:nvPr>
        </p:nvSpPr>
        <p:spPr/>
        <p:txBody>
          <a:bodyPr/>
          <a:p>
            <a:pPr lvl="0" eaLnBrk="1" hangingPunct="1">
              <a:buNone/>
            </a:pPr>
            <a:fld id="{9A0DB2DC-4C9A-4742-B13C-FB6460FD3503}" type="slidenum">
              <a:rPr lang="zh-CN" altLang="en-US" dirty="0">
                <a:latin typeface="Arial" panose="020B0604020202020204" pitchFamily="34" charset="0"/>
              </a:rPr>
            </a:fld>
            <a:endParaRPr lang="zh-CN" altLang="en-US" dirty="0">
              <a:latin typeface="Arial" panose="020B0604020202020204" pitchFamily="34" charset="0"/>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fourObj" preserve="1">
  <p:cSld name="标题和四项内容">
    <p:spTree>
      <p:nvGrpSpPr>
        <p:cNvPr id="1" name=""/>
        <p:cNvGrpSpPr/>
        <p:nvPr/>
      </p:nvGrpSpPr>
      <p:grpSpPr>
        <a:xfrm>
          <a:off x="0" y="0"/>
          <a:ext cx="0" cy="0"/>
          <a:chOff x="0" y="0"/>
          <a:chExt cx="0" cy="0"/>
        </a:xfrm>
      </p:grpSpPr>
      <p:sp>
        <p:nvSpPr>
          <p:cNvPr id="2" name="标题 1"/>
          <p:cNvSpPr>
            <a:spLocks noGrp="1"/>
          </p:cNvSpPr>
          <p:nvPr>
            <p:ph type="title" sz="quarter"/>
          </p:nvPr>
        </p:nvSpPr>
        <p:spPr>
          <a:xfrm>
            <a:off x="457200" y="274638"/>
            <a:ext cx="8229600" cy="1143000"/>
          </a:xfrm>
        </p:spPr>
        <p:txBody>
          <a:bodyPr/>
          <a:lstStyle/>
          <a:p>
            <a:r>
              <a:rPr lang="zh-CN" altLang="en-US" smtClean="0"/>
              <a:t>单击此处编辑母版标题样式</a:t>
            </a:r>
            <a:endParaRPr lang="zh-CN" altLang="en-US"/>
          </a:p>
        </p:txBody>
      </p:sp>
      <p:sp>
        <p:nvSpPr>
          <p:cNvPr id="3" name="内容占位符 2"/>
          <p:cNvSpPr>
            <a:spLocks noGrp="1"/>
          </p:cNvSpPr>
          <p:nvPr>
            <p:ph sz="quarter" idx="1"/>
          </p:nvPr>
        </p:nvSpPr>
        <p:spPr>
          <a:xfrm>
            <a:off x="457200" y="1600200"/>
            <a:ext cx="4038600" cy="218598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quarter" idx="2"/>
          </p:nvPr>
        </p:nvSpPr>
        <p:spPr>
          <a:xfrm>
            <a:off x="4648200" y="1600200"/>
            <a:ext cx="4038600" cy="218598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内容占位符 4"/>
          <p:cNvSpPr>
            <a:spLocks noGrp="1"/>
          </p:cNvSpPr>
          <p:nvPr>
            <p:ph sz="quarter" idx="3"/>
          </p:nvPr>
        </p:nvSpPr>
        <p:spPr>
          <a:xfrm>
            <a:off x="457200" y="3938588"/>
            <a:ext cx="4038600" cy="2187575"/>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6" name="内容占位符 5"/>
          <p:cNvSpPr>
            <a:spLocks noGrp="1"/>
          </p:cNvSpPr>
          <p:nvPr>
            <p:ph sz="quarter" idx="4"/>
          </p:nvPr>
        </p:nvSpPr>
        <p:spPr>
          <a:xfrm>
            <a:off x="4648200" y="3938588"/>
            <a:ext cx="4038600" cy="2187575"/>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页脚占位符 7"/>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9" name="灯片编号占位符 8"/>
          <p:cNvSpPr>
            <a:spLocks noGrp="1"/>
          </p:cNvSpPr>
          <p:nvPr>
            <p:ph type="sldNum" sz="quarter" idx="12"/>
          </p:nvPr>
        </p:nvSpPr>
        <p:spPr/>
        <p:txBody>
          <a:bodyPr/>
          <a:p>
            <a:pPr lvl="0" eaLnBrk="1" hangingPunct="1">
              <a:buNone/>
            </a:pPr>
            <a:fld id="{9A0DB2DC-4C9A-4742-B13C-FB6460FD3503}" type="slidenum">
              <a:rPr lang="zh-CN" altLang="en-US" dirty="0">
                <a:latin typeface="Arial" panose="020B0604020202020204" pitchFamily="34" charset="0"/>
              </a:rPr>
            </a:fld>
            <a:endParaRPr lang="zh-CN" altLang="en-US" dirty="0">
              <a:latin typeface="Arial" panose="020B060402020202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p>
            <a:pPr lvl="0" eaLnBrk="1" hangingPunct="1">
              <a:buNone/>
            </a:pPr>
            <a:fld id="{9A0DB2DC-4C9A-4742-B13C-FB6460FD3503}" type="slidenum">
              <a:rPr lang="zh-CN" altLang="en-US" dirty="0">
                <a:latin typeface="Arial" panose="020B0604020202020204" pitchFamily="34" charset="0"/>
              </a:rPr>
            </a:fld>
            <a:endParaRPr lang="zh-CN" altLang="en-US" dirty="0">
              <a:latin typeface="Arial" panose="020B060402020202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endParaRPr lang="zh-CN" altLang="en-US" smtClean="0"/>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p>
            <a:pPr lvl="0" eaLnBrk="1" hangingPunct="1">
              <a:buNone/>
            </a:pPr>
            <a:fld id="{9A0DB2DC-4C9A-4742-B13C-FB6460FD3503}" type="slidenum">
              <a:rPr lang="zh-CN" altLang="en-US" dirty="0">
                <a:latin typeface="Arial" panose="020B0604020202020204" pitchFamily="34" charset="0"/>
              </a:rPr>
            </a:fld>
            <a:endParaRPr lang="zh-CN" altLang="en-US" dirty="0">
              <a:latin typeface="Arial" panose="020B060402020202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日期占位符 4"/>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6" name="页脚占位符 5"/>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7" name="灯片编号占位符 6"/>
          <p:cNvSpPr>
            <a:spLocks noGrp="1"/>
          </p:cNvSpPr>
          <p:nvPr>
            <p:ph type="sldNum" sz="quarter" idx="12"/>
          </p:nvPr>
        </p:nvSpPr>
        <p:spPr/>
        <p:txBody>
          <a:bodyPr/>
          <a:p>
            <a:pPr lvl="0" eaLnBrk="1" hangingPunct="1">
              <a:buNone/>
            </a:pPr>
            <a:fld id="{9A0DB2DC-4C9A-4742-B13C-FB6460FD3503}" type="slidenum">
              <a:rPr lang="zh-CN" altLang="en-US" dirty="0">
                <a:latin typeface="Arial" panose="020B0604020202020204" pitchFamily="34" charset="0"/>
              </a:rPr>
            </a:fld>
            <a:endParaRPr lang="zh-CN" altLang="en-US" dirty="0">
              <a:latin typeface="Arial" panose="020B060402020202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页脚占位符 7"/>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9" name="灯片编号占位符 8"/>
          <p:cNvSpPr>
            <a:spLocks noGrp="1"/>
          </p:cNvSpPr>
          <p:nvPr>
            <p:ph type="sldNum" sz="quarter" idx="12"/>
          </p:nvPr>
        </p:nvSpPr>
        <p:spPr/>
        <p:txBody>
          <a:bodyPr/>
          <a:p>
            <a:pPr lvl="0" eaLnBrk="1" hangingPunct="1">
              <a:buNone/>
            </a:pPr>
            <a:fld id="{9A0DB2DC-4C9A-4742-B13C-FB6460FD3503}" type="slidenum">
              <a:rPr lang="zh-CN" altLang="en-US" dirty="0">
                <a:latin typeface="Arial" panose="020B0604020202020204" pitchFamily="34" charset="0"/>
              </a:rPr>
            </a:fld>
            <a:endParaRPr lang="zh-CN" altLang="en-US" dirty="0">
              <a:latin typeface="Arial" panose="020B060402020202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4" name="页脚占位符 3"/>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5" name="灯片编号占位符 4"/>
          <p:cNvSpPr>
            <a:spLocks noGrp="1"/>
          </p:cNvSpPr>
          <p:nvPr>
            <p:ph type="sldNum" sz="quarter" idx="12"/>
          </p:nvPr>
        </p:nvSpPr>
        <p:spPr/>
        <p:txBody>
          <a:bodyPr/>
          <a:p>
            <a:pPr lvl="0" eaLnBrk="1" hangingPunct="1">
              <a:buNone/>
            </a:pPr>
            <a:fld id="{9A0DB2DC-4C9A-4742-B13C-FB6460FD3503}" type="slidenum">
              <a:rPr lang="zh-CN" altLang="en-US" dirty="0">
                <a:latin typeface="Arial" panose="020B0604020202020204" pitchFamily="34" charset="0"/>
              </a:rPr>
            </a:fld>
            <a:endParaRPr lang="zh-CN" altLang="en-US" dirty="0">
              <a:latin typeface="Arial" panose="020B060402020202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3" name="页脚占位符 2"/>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4" name="灯片编号占位符 3"/>
          <p:cNvSpPr>
            <a:spLocks noGrp="1"/>
          </p:cNvSpPr>
          <p:nvPr>
            <p:ph type="sldNum" sz="quarter" idx="12"/>
          </p:nvPr>
        </p:nvSpPr>
        <p:spPr/>
        <p:txBody>
          <a:bodyPr/>
          <a:p>
            <a:pPr lvl="0" eaLnBrk="1" hangingPunct="1">
              <a:buNone/>
            </a:pPr>
            <a:fld id="{9A0DB2DC-4C9A-4742-B13C-FB6460FD3503}" type="slidenum">
              <a:rPr lang="zh-CN" altLang="en-US" dirty="0">
                <a:latin typeface="Arial" panose="020B0604020202020204" pitchFamily="34" charset="0"/>
              </a:rPr>
            </a:fld>
            <a:endParaRPr lang="zh-CN" altLang="en-US" dirty="0">
              <a:latin typeface="Arial" panose="020B060402020202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6" name="页脚占位符 5"/>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7" name="灯片编号占位符 6"/>
          <p:cNvSpPr>
            <a:spLocks noGrp="1"/>
          </p:cNvSpPr>
          <p:nvPr>
            <p:ph type="sldNum" sz="quarter" idx="12"/>
          </p:nvPr>
        </p:nvSpPr>
        <p:spPr/>
        <p:txBody>
          <a:bodyPr/>
          <a:p>
            <a:pPr lvl="0" eaLnBrk="1" hangingPunct="1">
              <a:buNone/>
            </a:pPr>
            <a:fld id="{9A0DB2DC-4C9A-4742-B13C-FB6460FD3503}" type="slidenum">
              <a:rPr lang="zh-CN" altLang="en-US" dirty="0">
                <a:latin typeface="Arial" panose="020B0604020202020204" pitchFamily="34" charset="0"/>
              </a:rPr>
            </a:fld>
            <a:endParaRPr lang="zh-CN" altLang="en-US" dirty="0">
              <a:latin typeface="Arial" panose="020B060402020202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vert="horz" wrap="square" lIns="91440" tIns="45720" rIns="91440" bIns="45720" numCol="1" anchor="t" anchorCtr="0" compatLnSpc="1"/>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Tx/>
              <a:buNone/>
              <a:defRPr/>
            </a:pPr>
            <a:endParaRPr kumimoji="0" lang="zh-CN" altLang="en-US" sz="3200" b="0" i="0" u="none" strike="noStrike" kern="0" cap="none" spc="0" normalizeH="0" baseline="0" noProof="0" smtClean="0">
              <a:ln>
                <a:noFill/>
              </a:ln>
              <a:solidFill>
                <a:schemeClr val="tx1"/>
              </a:solidFill>
              <a:effectLst/>
              <a:uLnTx/>
              <a:uFillTx/>
              <a:latin typeface="+mn-lt"/>
              <a:ea typeface="+mn-ea"/>
              <a:cs typeface="+mn-cs"/>
            </a:endParaRPr>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6" name="页脚占位符 5"/>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7" name="灯片编号占位符 6"/>
          <p:cNvSpPr>
            <a:spLocks noGrp="1"/>
          </p:cNvSpPr>
          <p:nvPr>
            <p:ph type="sldNum" sz="quarter" idx="12"/>
          </p:nvPr>
        </p:nvSpPr>
        <p:spPr/>
        <p:txBody>
          <a:bodyPr/>
          <a:p>
            <a:pPr lvl="0" eaLnBrk="1" hangingPunct="1">
              <a:buNone/>
            </a:pPr>
            <a:fld id="{9A0DB2DC-4C9A-4742-B13C-FB6460FD3503}" type="slidenum">
              <a:rPr lang="zh-CN" altLang="en-US" dirty="0">
                <a:latin typeface="Arial" panose="020B0604020202020204" pitchFamily="34" charset="0"/>
              </a:rPr>
            </a:fld>
            <a:endParaRPr lang="zh-CN" altLang="en-US" dirty="0">
              <a:latin typeface="Arial" panose="020B060402020202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5" Type="http://schemas.openxmlformats.org/officeDocument/2006/relationships/theme" Target="../theme/theme1.xml"/><Relationship Id="rId14" Type="http://schemas.openxmlformats.org/officeDocument/2006/relationships/image" Target="../media/image1.jpeg"/><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rotWithShape="0">
          <a:blip r:embed="rId14"/>
          <a:stretch>
            <a:fillRect/>
          </a:stretch>
        </a:blipFill>
        <a:effectLst/>
      </p:bgPr>
    </p:bg>
    <p:spTree>
      <p:nvGrpSpPr>
        <p:cNvPr id="1" name=""/>
        <p:cNvGrpSpPr/>
        <p:nvPr/>
      </p:nvGrpSpPr>
      <p:grpSpPr/>
      <p:sp>
        <p:nvSpPr>
          <p:cNvPr id="1026" name="Rectangle 2"/>
          <p:cNvSpPr>
            <a:spLocks noGrp="1"/>
          </p:cNvSpPr>
          <p:nvPr>
            <p:ph type="title"/>
          </p:nvPr>
        </p:nvSpPr>
        <p:spPr>
          <a:xfrm>
            <a:off x="457200" y="274638"/>
            <a:ext cx="8229600" cy="1143000"/>
          </a:xfrm>
          <a:prstGeom prst="rect">
            <a:avLst/>
          </a:prstGeom>
          <a:noFill/>
          <a:ln w="9525">
            <a:noFill/>
          </a:ln>
        </p:spPr>
        <p:txBody>
          <a:bodyPr anchor="ctr"/>
          <a:p>
            <a:pPr lvl="0"/>
            <a:r>
              <a:rPr lang="zh-CN" altLang="en-US" dirty="0"/>
              <a:t>单击此处编辑母版标题样式</a:t>
            </a:r>
            <a:endParaRPr lang="zh-CN" altLang="en-US" dirty="0"/>
          </a:p>
        </p:txBody>
      </p:sp>
      <p:sp>
        <p:nvSpPr>
          <p:cNvPr id="1027" name="Rectangle 3"/>
          <p:cNvSpPr>
            <a:spLocks noGrp="1"/>
          </p:cNvSpPr>
          <p:nvPr>
            <p:ph type="body" idx="1"/>
          </p:nvPr>
        </p:nvSpPr>
        <p:spPr>
          <a:xfrm>
            <a:off x="457200" y="1600200"/>
            <a:ext cx="8229600" cy="4525963"/>
          </a:xfrm>
          <a:prstGeom prst="rect">
            <a:avLst/>
          </a:prstGeom>
          <a:noFill/>
          <a:ln w="9525">
            <a:noFill/>
          </a:ln>
        </p:spPr>
        <p:txBody>
          <a:bodyPr/>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ln>
          <a:effectLst/>
        </p:spPr>
        <p:txBody>
          <a:bodyPr vert="horz" wrap="square" lIns="91440" tIns="45720" rIns="91440" bIns="45720" numCol="1" anchor="t" anchorCtr="0" compatLnSpc="1"/>
          <a:lstStyle>
            <a:lvl1pPr>
              <a:buFont typeface="Arial" panose="020B0604020202020204" pitchFamily="34" charset="0"/>
              <a:buNone/>
              <a:defRPr sz="1400" smtClean="0">
                <a:latin typeface="Arial" panose="020B0604020202020204" pitchFamily="34" charset="0"/>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ln>
          <a:effectLst/>
        </p:spPr>
        <p:txBody>
          <a:bodyPr vert="horz" wrap="square" lIns="91440" tIns="45720" rIns="91440" bIns="45720" numCol="1" anchor="t" anchorCtr="0" compatLnSpc="1"/>
          <a:lstStyle>
            <a:lvl1pPr algn="ctr">
              <a:buFont typeface="Arial" panose="020B0604020202020204" pitchFamily="34" charset="0"/>
              <a:buNone/>
              <a:defRPr sz="1400" smtClean="0">
                <a:latin typeface="Arial" panose="020B0604020202020204" pitchFamily="34" charset="0"/>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ln>
          <a:effectLst/>
        </p:spPr>
        <p:txBody>
          <a:bodyPr vert="horz" wrap="square" lIns="91440" tIns="45720" rIns="91440" bIns="45720" numCol="1" anchor="t" anchorCtr="0" compatLnSpc="1"/>
          <a:lstStyle>
            <a:lvl1pPr algn="r">
              <a:defRPr sz="1400"/>
            </a:lvl1pPr>
          </a:lstStyle>
          <a:p>
            <a:pPr lvl="0" eaLnBrk="1" hangingPunct="1">
              <a:buNone/>
            </a:pPr>
            <a:fld id="{9A0DB2DC-4C9A-4742-B13C-FB6460FD3503}" type="slidenum">
              <a:rPr lang="zh-CN" altLang="en-US" dirty="0">
                <a:latin typeface="Arial" panose="020B0604020202020204" pitchFamily="34" charset="0"/>
              </a:rPr>
            </a:fld>
            <a:endParaRPr lang="zh-CN" altLang="en-US" dirty="0">
              <a:latin typeface="Arial" panose="020B060402020202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hf sldNum="0" hdr="0" ft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panose="020B0604020202020204" pitchFamily="34" charset="0"/>
          <a:ea typeface="宋体" panose="02010600030101010101" pitchFamily="2" charset="-122"/>
        </a:defRPr>
      </a:lvl2pPr>
      <a:lvl3pPr algn="ctr" rtl="0" eaLnBrk="0" fontAlgn="base" hangingPunct="0">
        <a:spcBef>
          <a:spcPct val="0"/>
        </a:spcBef>
        <a:spcAft>
          <a:spcPct val="0"/>
        </a:spcAft>
        <a:defRPr sz="4400">
          <a:solidFill>
            <a:schemeClr val="tx2"/>
          </a:solidFill>
          <a:latin typeface="Arial" panose="020B0604020202020204" pitchFamily="34" charset="0"/>
          <a:ea typeface="宋体" panose="02010600030101010101" pitchFamily="2" charset="-122"/>
        </a:defRPr>
      </a:lvl3pPr>
      <a:lvl4pPr algn="ctr" rtl="0" eaLnBrk="0" fontAlgn="base" hangingPunct="0">
        <a:spcBef>
          <a:spcPct val="0"/>
        </a:spcBef>
        <a:spcAft>
          <a:spcPct val="0"/>
        </a:spcAft>
        <a:defRPr sz="4400">
          <a:solidFill>
            <a:schemeClr val="tx2"/>
          </a:solidFill>
          <a:latin typeface="Arial" panose="020B0604020202020204" pitchFamily="34" charset="0"/>
          <a:ea typeface="宋体" panose="02010600030101010101" pitchFamily="2" charset="-122"/>
        </a:defRPr>
      </a:lvl4pPr>
      <a:lvl5pPr algn="ctr" rtl="0" eaLnBrk="0" fontAlgn="base" hangingPunct="0">
        <a:spcBef>
          <a:spcPct val="0"/>
        </a:spcBef>
        <a:spcAft>
          <a:spcPct val="0"/>
        </a:spcAft>
        <a:defRPr sz="4400">
          <a:solidFill>
            <a:schemeClr val="tx2"/>
          </a:solidFill>
          <a:latin typeface="Arial" panose="020B0604020202020204" pitchFamily="34" charset="0"/>
          <a:ea typeface="宋体" panose="02010600030101010101" pitchFamily="2" charset="-122"/>
        </a:defRPr>
      </a:lvl5pPr>
      <a:lvl6pPr marL="457200"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6pPr>
      <a:lvl7pPr marL="914400"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7pPr>
      <a:lvl8pPr marL="1371600"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8pPr>
      <a:lvl9pPr marL="1828800"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ea typeface="+mn-ea"/>
        </a:defRPr>
      </a:lvl2pPr>
      <a:lvl3pPr marL="1143000" indent="-228600" algn="l" rtl="0" eaLnBrk="0" fontAlgn="base" hangingPunct="0">
        <a:spcBef>
          <a:spcPct val="20000"/>
        </a:spcBef>
        <a:spcAft>
          <a:spcPct val="0"/>
        </a:spcAft>
        <a:buChar char="•"/>
        <a:defRPr sz="2400">
          <a:solidFill>
            <a:schemeClr val="tx1"/>
          </a:solidFill>
          <a:latin typeface="+mn-lt"/>
          <a:ea typeface="+mn-ea"/>
        </a:defRPr>
      </a:lvl3pPr>
      <a:lvl4pPr marL="1600200" indent="-228600" algn="l" rtl="0" eaLnBrk="0" fontAlgn="base" hangingPunct="0">
        <a:spcBef>
          <a:spcPct val="20000"/>
        </a:spcBef>
        <a:spcAft>
          <a:spcPct val="0"/>
        </a:spcAft>
        <a:buChar char="–"/>
        <a:defRPr sz="2000">
          <a:solidFill>
            <a:schemeClr val="tx1"/>
          </a:solidFill>
          <a:latin typeface="+mn-lt"/>
          <a:ea typeface="+mn-ea"/>
        </a:defRPr>
      </a:lvl4pPr>
      <a:lvl5pPr marL="2057400" indent="-228600" algn="l" rtl="0" eaLnBrk="0" fontAlgn="base" hangingPunct="0">
        <a:spcBef>
          <a:spcPct val="20000"/>
        </a:spcBef>
        <a:spcAft>
          <a:spcPct val="0"/>
        </a:spcAft>
        <a:buChar char="»"/>
        <a:defRPr sz="2000">
          <a:solidFill>
            <a:schemeClr val="tx1"/>
          </a:solidFill>
          <a:latin typeface="+mn-lt"/>
          <a:ea typeface="+mn-ea"/>
        </a:defRPr>
      </a:lvl5pPr>
      <a:lvl6pPr marL="2514600" indent="-228600" algn="l" rtl="0" fontAlgn="base">
        <a:spcBef>
          <a:spcPct val="20000"/>
        </a:spcBef>
        <a:spcAft>
          <a:spcPct val="0"/>
        </a:spcAft>
        <a:buChar char="»"/>
        <a:defRPr sz="2000">
          <a:solidFill>
            <a:schemeClr val="tx1"/>
          </a:solidFill>
          <a:latin typeface="+mn-lt"/>
          <a:ea typeface="+mn-ea"/>
        </a:defRPr>
      </a:lvl6pPr>
      <a:lvl7pPr marL="2971800" indent="-228600" algn="l" rtl="0" fontAlgn="base">
        <a:spcBef>
          <a:spcPct val="20000"/>
        </a:spcBef>
        <a:spcAft>
          <a:spcPct val="0"/>
        </a:spcAft>
        <a:buChar char="»"/>
        <a:defRPr sz="2000">
          <a:solidFill>
            <a:schemeClr val="tx1"/>
          </a:solidFill>
          <a:latin typeface="+mn-lt"/>
          <a:ea typeface="+mn-ea"/>
        </a:defRPr>
      </a:lvl7pPr>
      <a:lvl8pPr marL="3429000" indent="-228600" algn="l" rtl="0" fontAlgn="base">
        <a:spcBef>
          <a:spcPct val="20000"/>
        </a:spcBef>
        <a:spcAft>
          <a:spcPct val="0"/>
        </a:spcAft>
        <a:buChar char="»"/>
        <a:defRPr sz="2000">
          <a:solidFill>
            <a:schemeClr val="tx1"/>
          </a:solidFill>
          <a:latin typeface="+mn-lt"/>
          <a:ea typeface="+mn-ea"/>
        </a:defRPr>
      </a:lvl8pPr>
      <a:lvl9pPr marL="3886200" indent="-228600" algn="l" rtl="0" fontAlgn="base">
        <a:spcBef>
          <a:spcPct val="20000"/>
        </a:spcBef>
        <a:spcAft>
          <a:spcPct val="0"/>
        </a:spcAft>
        <a:buChar char="»"/>
        <a:defRPr sz="20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tags" Target="../tags/tag1.xml"/><Relationship Id="rId2" Type="http://schemas.openxmlformats.org/officeDocument/2006/relationships/image" Target="../media/image2.jpeg"/><Relationship Id="rId1" Type="http://schemas.openxmlformats.org/officeDocument/2006/relationships/hyperlink" Target="http://www.gg88.net/A003/G0145/new/Wallpapers_P6.htm" TargetMode="External"/></Relationships>
</file>

<file path=ppt/slides/_rels/slide10.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image" Target="../media/image13.jpeg"/><Relationship Id="rId2" Type="http://schemas.openxmlformats.org/officeDocument/2006/relationships/slide" Target="slide1.xml"/><Relationship Id="rId1" Type="http://schemas.openxmlformats.org/officeDocument/2006/relationships/image" Target="../media/image8.jpeg"/></Relationships>
</file>

<file path=ppt/slides/_rels/slide11.xml.rels><?xml version="1.0" encoding="UTF-8" standalone="yes"?>
<Relationships xmlns="http://schemas.openxmlformats.org/package/2006/relationships"><Relationship Id="rId5" Type="http://schemas.openxmlformats.org/officeDocument/2006/relationships/slideLayout" Target="../slideLayouts/slideLayout2.xml"/><Relationship Id="rId4" Type="http://schemas.openxmlformats.org/officeDocument/2006/relationships/image" Target="../media/image15.jpeg"/><Relationship Id="rId3" Type="http://schemas.openxmlformats.org/officeDocument/2006/relationships/image" Target="../media/image14.png"/><Relationship Id="rId2" Type="http://schemas.openxmlformats.org/officeDocument/2006/relationships/slide" Target="slide1.xml"/><Relationship Id="rId1" Type="http://schemas.openxmlformats.org/officeDocument/2006/relationships/image" Target="../media/image8.jpeg"/></Relationships>
</file>

<file path=ppt/slides/_rels/slide12.xml.rels><?xml version="1.0" encoding="UTF-8" standalone="yes"?>
<Relationships xmlns="http://schemas.openxmlformats.org/package/2006/relationships"><Relationship Id="rId5" Type="http://schemas.openxmlformats.org/officeDocument/2006/relationships/slideLayout" Target="../slideLayouts/slideLayout1.xml"/><Relationship Id="rId4" Type="http://schemas.openxmlformats.org/officeDocument/2006/relationships/image" Target="../media/image17.jpeg"/><Relationship Id="rId3" Type="http://schemas.openxmlformats.org/officeDocument/2006/relationships/image" Target="../media/image16.jpeg"/><Relationship Id="rId2" Type="http://schemas.openxmlformats.org/officeDocument/2006/relationships/slide" Target="slide1.xml"/><Relationship Id="rId1" Type="http://schemas.openxmlformats.org/officeDocument/2006/relationships/image" Target="../media/image8.jpeg"/></Relationships>
</file>

<file path=ppt/slides/_rels/slide13.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18.jpeg"/><Relationship Id="rId2" Type="http://schemas.openxmlformats.org/officeDocument/2006/relationships/slide" Target="slide1.xml"/><Relationship Id="rId1" Type="http://schemas.openxmlformats.org/officeDocument/2006/relationships/image" Target="../media/image8.jpe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5" Type="http://schemas.openxmlformats.org/officeDocument/2006/relationships/slideLayout" Target="../slideLayouts/slideLayout7.xml"/><Relationship Id="rId4" Type="http://schemas.openxmlformats.org/officeDocument/2006/relationships/image" Target="../media/image22.jpeg"/><Relationship Id="rId3" Type="http://schemas.openxmlformats.org/officeDocument/2006/relationships/image" Target="../media/image21.jpeg"/><Relationship Id="rId2" Type="http://schemas.openxmlformats.org/officeDocument/2006/relationships/image" Target="../media/image20.jpeg"/><Relationship Id="rId1" Type="http://schemas.openxmlformats.org/officeDocument/2006/relationships/image" Target="../media/image19.jpe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4" Type="http://schemas.openxmlformats.org/officeDocument/2006/relationships/slideLayout" Target="../slideLayouts/slideLayout6.xml"/><Relationship Id="rId3" Type="http://schemas.openxmlformats.org/officeDocument/2006/relationships/image" Target="../media/image25.jpeg"/><Relationship Id="rId2" Type="http://schemas.openxmlformats.org/officeDocument/2006/relationships/image" Target="../media/image24.jpeg"/><Relationship Id="rId1" Type="http://schemas.openxmlformats.org/officeDocument/2006/relationships/image" Target="../media/image23.jpe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4" Type="http://schemas.openxmlformats.org/officeDocument/2006/relationships/slideLayout" Target="../slideLayouts/slideLayout4.xml"/><Relationship Id="rId3" Type="http://schemas.openxmlformats.org/officeDocument/2006/relationships/image" Target="../media/image28.jpeg"/><Relationship Id="rId2" Type="http://schemas.openxmlformats.org/officeDocument/2006/relationships/image" Target="../media/image27.jpeg"/><Relationship Id="rId1" Type="http://schemas.openxmlformats.org/officeDocument/2006/relationships/image" Target="../media/image26.png"/></Relationships>
</file>

<file path=ppt/slides/_rels/slide23.xml.rels><?xml version="1.0" encoding="UTF-8" standalone="yes"?>
<Relationships xmlns="http://schemas.openxmlformats.org/package/2006/relationships"><Relationship Id="rId4" Type="http://schemas.openxmlformats.org/officeDocument/2006/relationships/slideLayout" Target="../slideLayouts/slideLayout12.xml"/><Relationship Id="rId3" Type="http://schemas.openxmlformats.org/officeDocument/2006/relationships/image" Target="../media/image31.jpeg"/><Relationship Id="rId2" Type="http://schemas.openxmlformats.org/officeDocument/2006/relationships/image" Target="../media/image30.jpeg"/><Relationship Id="rId1" Type="http://schemas.openxmlformats.org/officeDocument/2006/relationships/image" Target="../media/image29.jpeg"/></Relationships>
</file>

<file path=ppt/slides/_rels/slide24.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image" Target="../media/image32.jpeg"/><Relationship Id="rId1" Type="http://schemas.openxmlformats.org/officeDocument/2006/relationships/image" Target="../media/image26.png"/></Relationships>
</file>

<file path=ppt/slides/_rels/slide25.xml.rels><?xml version="1.0" encoding="UTF-8" standalone="yes"?>
<Relationships xmlns="http://schemas.openxmlformats.org/package/2006/relationships"><Relationship Id="rId5" Type="http://schemas.openxmlformats.org/officeDocument/2006/relationships/slideLayout" Target="../slideLayouts/slideLayout12.xml"/><Relationship Id="rId4" Type="http://schemas.openxmlformats.org/officeDocument/2006/relationships/image" Target="../media/image26.png"/><Relationship Id="rId3" Type="http://schemas.openxmlformats.org/officeDocument/2006/relationships/image" Target="../media/image35.jpeg"/><Relationship Id="rId2" Type="http://schemas.openxmlformats.org/officeDocument/2006/relationships/image" Target="../media/image34.jpeg"/><Relationship Id="rId1" Type="http://schemas.openxmlformats.org/officeDocument/2006/relationships/image" Target="../media/image33.jpeg"/></Relationships>
</file>

<file path=ppt/slides/_rels/slide26.xml.rels><?xml version="1.0" encoding="UTF-8" standalone="yes"?>
<Relationships xmlns="http://schemas.openxmlformats.org/package/2006/relationships"><Relationship Id="rId5" Type="http://schemas.openxmlformats.org/officeDocument/2006/relationships/slideLayout" Target="../slideLayouts/slideLayout13.xml"/><Relationship Id="rId4" Type="http://schemas.openxmlformats.org/officeDocument/2006/relationships/image" Target="../media/image38.jpeg"/><Relationship Id="rId3" Type="http://schemas.openxmlformats.org/officeDocument/2006/relationships/image" Target="../media/image37.jpeg"/><Relationship Id="rId2" Type="http://schemas.openxmlformats.org/officeDocument/2006/relationships/image" Target="../media/image36.jpeg"/><Relationship Id="rId1" Type="http://schemas.openxmlformats.org/officeDocument/2006/relationships/image" Target="../media/image26.png"/></Relationships>
</file>

<file path=ppt/slides/_rels/slide27.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26.png"/><Relationship Id="rId1" Type="http://schemas.openxmlformats.org/officeDocument/2006/relationships/image" Target="../media/image39.jpe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4.jpeg"/><Relationship Id="rId1" Type="http://schemas.openxmlformats.org/officeDocument/2006/relationships/image" Target="../media/image3.jpeg"/></Relationships>
</file>

<file path=ppt/slides/_rels/slide30.xml.rels><?xml version="1.0" encoding="UTF-8" standalone="yes"?>
<Relationships xmlns="http://schemas.openxmlformats.org/package/2006/relationships"><Relationship Id="rId5" Type="http://schemas.openxmlformats.org/officeDocument/2006/relationships/slideLayout" Target="../slideLayouts/slideLayout7.xml"/><Relationship Id="rId4" Type="http://schemas.openxmlformats.org/officeDocument/2006/relationships/image" Target="../media/image41.jpeg"/><Relationship Id="rId3" Type="http://schemas.openxmlformats.org/officeDocument/2006/relationships/hyperlink" Target="http://www.szxcedu.com:88/qikan/200703shengwu/main/lmcz01/01/text/ppt/7681.wmv" TargetMode="External"/><Relationship Id="rId2" Type="http://schemas.openxmlformats.org/officeDocument/2006/relationships/image" Target="../media/image40.jpeg"/><Relationship Id="rId1" Type="http://schemas.openxmlformats.org/officeDocument/2006/relationships/hyperlink" Target="http://www.szxcedu.com:88/qikan/200703shengwu/main/lmcz01/01/text/ppt/7679.wmv" TargetMode="Externa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42.jpeg"/></Relationships>
</file>

<file path=ppt/slides/_rels/slide33.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43.jpe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7.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2.jpeg"/><Relationship Id="rId1" Type="http://schemas.openxmlformats.org/officeDocument/2006/relationships/hyperlink" Target="http://www.gg88.net/A003/G0145/new/Wallpapers_P6.htm" TargetMode="External"/></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5.jpeg"/></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7.jpeg"/><Relationship Id="rId1" Type="http://schemas.openxmlformats.org/officeDocument/2006/relationships/image" Target="../media/image6.jpe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image" Target="../media/image9.jpeg"/><Relationship Id="rId2" Type="http://schemas.openxmlformats.org/officeDocument/2006/relationships/slide" Target="slide1.xml"/><Relationship Id="rId1" Type="http://schemas.openxmlformats.org/officeDocument/2006/relationships/image" Target="../media/image8.jpeg"/></Relationships>
</file>

<file path=ppt/slides/_rels/slide8.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image" Target="../media/image10.jpeg"/><Relationship Id="rId2" Type="http://schemas.openxmlformats.org/officeDocument/2006/relationships/slide" Target="slide1.xml"/><Relationship Id="rId1" Type="http://schemas.openxmlformats.org/officeDocument/2006/relationships/image" Target="../media/image8.jpeg"/></Relationships>
</file>

<file path=ppt/slides/_rels/slide9.xml.rels><?xml version="1.0" encoding="UTF-8" standalone="yes"?>
<Relationships xmlns="http://schemas.openxmlformats.org/package/2006/relationships"><Relationship Id="rId5" Type="http://schemas.openxmlformats.org/officeDocument/2006/relationships/slideLayout" Target="../slideLayouts/slideLayout2.xml"/><Relationship Id="rId4" Type="http://schemas.openxmlformats.org/officeDocument/2006/relationships/image" Target="../media/image12.png"/><Relationship Id="rId3" Type="http://schemas.openxmlformats.org/officeDocument/2006/relationships/image" Target="../media/image11.jpeg"/><Relationship Id="rId2" Type="http://schemas.openxmlformats.org/officeDocument/2006/relationships/slide" Target="slide1.xml"/><Relationship Id="rId1" Type="http://schemas.openxmlformats.org/officeDocument/2006/relationships/image" Target="../media/image8.jpeg"/></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p:pic>
        <p:nvPicPr>
          <p:cNvPr id="4098" name="图片 4097" descr="6_GG88">
            <a:hlinkClick r:id="rId1"/>
          </p:cNvPr>
          <p:cNvPicPr>
            <a:picLocks noChangeAspect="1"/>
          </p:cNvPicPr>
          <p:nvPr/>
        </p:nvPicPr>
        <p:blipFill>
          <a:blip r:embed="rId2"/>
          <a:stretch>
            <a:fillRect/>
          </a:stretch>
        </p:blipFill>
        <p:spPr>
          <a:xfrm>
            <a:off x="667385" y="571500"/>
            <a:ext cx="7809230" cy="5669280"/>
          </a:xfrm>
          <a:prstGeom prst="rect">
            <a:avLst/>
          </a:prstGeom>
          <a:noFill/>
          <a:ln w="9525">
            <a:noFill/>
          </a:ln>
        </p:spPr>
      </p:pic>
      <p:sp>
        <p:nvSpPr>
          <p:cNvPr id="2052" name="WordArt 4"/>
          <p:cNvSpPr/>
          <p:nvPr/>
        </p:nvSpPr>
        <p:spPr>
          <a:xfrm>
            <a:off x="5000625" y="571500"/>
            <a:ext cx="3000375" cy="642938"/>
          </a:xfrm>
          <a:prstGeom prst="rect">
            <a:avLst/>
          </a:prstGeom>
        </p:spPr>
        <p:txBody>
          <a:bodyPr wrap="none" fromWordArt="1">
            <a:prstTxWarp prst="textPlain">
              <a:avLst>
                <a:gd name="adj" fmla="val 50000"/>
              </a:avLst>
            </a:prstTxWarp>
            <a:normAutofit/>
          </a:bodyPr>
          <a:p>
            <a:pPr algn="ctr" eaLnBrk="0" hangingPunct="0"/>
            <a:endParaRPr lang="zh-CN" altLang="en-US" sz="3600">
              <a:solidFill>
                <a:srgbClr val="3366FF"/>
              </a:solidFill>
              <a:effectLst>
                <a:outerShdw dist="35921" dir="2699999" algn="ctr" rotWithShape="0">
                  <a:srgbClr val="C0C0C0">
                    <a:alpha val="78998"/>
                  </a:srgbClr>
                </a:outerShdw>
              </a:effectLst>
              <a:latin typeface="宋体" panose="02010600030101010101" pitchFamily="2" charset="-122"/>
              <a:ea typeface="宋体" panose="02010600030101010101" pitchFamily="2" charset="-122"/>
            </a:endParaRPr>
          </a:p>
        </p:txBody>
      </p:sp>
      <p:sp>
        <p:nvSpPr>
          <p:cNvPr id="2054" name="TextBox 6"/>
          <p:cNvSpPr txBox="1"/>
          <p:nvPr/>
        </p:nvSpPr>
        <p:spPr>
          <a:xfrm>
            <a:off x="4680268" y="5517833"/>
            <a:ext cx="4176712" cy="460375"/>
          </a:xfrm>
          <a:prstGeom prst="rect">
            <a:avLst/>
          </a:prstGeom>
          <a:noFill/>
          <a:ln w="9525">
            <a:noFill/>
          </a:ln>
        </p:spPr>
        <p:txBody>
          <a:bodyPr>
            <a:spAutoFit/>
          </a:bodyPr>
          <a:p>
            <a:r>
              <a:rPr lang="zh-CN" altLang="zh-CN" sz="2400" dirty="0">
                <a:latin typeface="Arial" panose="020B0604020202020204" pitchFamily="34" charset="0"/>
              </a:rPr>
              <a:t>朋兴乡中心小学</a:t>
            </a:r>
            <a:r>
              <a:rPr lang="zh-CN" altLang="en-US" sz="2400" dirty="0">
                <a:latin typeface="Arial" panose="020B0604020202020204" pitchFamily="34" charset="0"/>
              </a:rPr>
              <a:t>：张国进</a:t>
            </a:r>
            <a:endParaRPr lang="zh-CN" altLang="en-US" sz="2400" dirty="0">
              <a:latin typeface="Arial" panose="020B0604020202020204" pitchFamily="34" charset="0"/>
            </a:endParaRPr>
          </a:p>
        </p:txBody>
      </p:sp>
      <p:sp>
        <p:nvSpPr>
          <p:cNvPr id="3" name="矩形 2"/>
          <p:cNvSpPr/>
          <p:nvPr/>
        </p:nvSpPr>
        <p:spPr>
          <a:xfrm>
            <a:off x="1424305" y="1753235"/>
            <a:ext cx="3855720" cy="1198880"/>
          </a:xfrm>
          <a:prstGeom prst="rect">
            <a:avLst/>
          </a:prstGeom>
          <a:noFill/>
          <a:ln>
            <a:noFill/>
          </a:ln>
        </p:spPr>
        <p:txBody>
          <a:bodyPr wrap="none" rtlCol="0" anchor="t">
            <a:spAutoFit/>
            <a:scene3d>
              <a:camera prst="orthographicFront"/>
              <a:lightRig rig="threePt" dir="t"/>
            </a:scene3d>
          </a:bodyPr>
          <a:p>
            <a:pPr algn="ctr"/>
            <a:r>
              <a:rPr lang="zh-CN" altLang="en-US" sz="7200" b="1">
                <a:ln w="6600">
                  <a:solidFill>
                    <a:schemeClr val="accent2"/>
                  </a:solidFill>
                  <a:prstDash val="solid"/>
                </a:ln>
                <a:solidFill>
                  <a:srgbClr val="FFFFFF"/>
                </a:solidFill>
                <a:effectLst>
                  <a:outerShdw dist="38100" dir="2700000" algn="tl" rotWithShape="0">
                    <a:schemeClr val="accent2"/>
                  </a:outerShdw>
                </a:effectLst>
              </a:rPr>
              <a:t>珍爱生命</a:t>
            </a:r>
            <a:endParaRPr lang="zh-CN" altLang="en-US" sz="7200" b="1">
              <a:ln w="6600">
                <a:solidFill>
                  <a:schemeClr val="accent2"/>
                </a:solidFill>
                <a:prstDash val="solid"/>
              </a:ln>
              <a:solidFill>
                <a:srgbClr val="FFFFFF"/>
              </a:solidFill>
              <a:effectLst>
                <a:outerShdw dist="38100" dir="2700000" algn="tl" rotWithShape="0">
                  <a:schemeClr val="accent2"/>
                </a:outerShdw>
              </a:effectLst>
            </a:endParaRPr>
          </a:p>
        </p:txBody>
      </p:sp>
      <p:sp>
        <p:nvSpPr>
          <p:cNvPr id="4" name="矩形 3"/>
          <p:cNvSpPr/>
          <p:nvPr/>
        </p:nvSpPr>
        <p:spPr>
          <a:xfrm>
            <a:off x="3218180" y="3331845"/>
            <a:ext cx="3855720" cy="1198880"/>
          </a:xfrm>
          <a:prstGeom prst="rect">
            <a:avLst/>
          </a:prstGeom>
          <a:noFill/>
          <a:ln>
            <a:noFill/>
          </a:ln>
        </p:spPr>
        <p:txBody>
          <a:bodyPr wrap="none" rtlCol="0" anchor="t">
            <a:spAutoFit/>
          </a:bodyPr>
          <a:p>
            <a:pPr algn="ctr"/>
            <a:r>
              <a:rPr lang="zh-CN" altLang="en-US" sz="7200" b="1">
                <a:ln w="6600">
                  <a:solidFill>
                    <a:schemeClr val="accent2"/>
                  </a:solidFill>
                  <a:prstDash val="solid"/>
                </a:ln>
                <a:solidFill>
                  <a:srgbClr val="FFFFFF"/>
                </a:solidFill>
                <a:effectLst>
                  <a:outerShdw dist="38100" dir="2700000" algn="tl" rotWithShape="0">
                    <a:schemeClr val="accent2"/>
                  </a:outerShdw>
                </a:effectLst>
              </a:rPr>
              <a:t>远离毒品</a:t>
            </a:r>
            <a:endParaRPr lang="zh-CN" altLang="en-US" sz="7200" b="1">
              <a:ln w="6600">
                <a:solidFill>
                  <a:schemeClr val="accent2"/>
                </a:solidFill>
                <a:prstDash val="solid"/>
              </a:ln>
              <a:solidFill>
                <a:srgbClr val="FFFFFF"/>
              </a:solidFill>
              <a:effectLst>
                <a:outerShdw dist="38100" dir="2700000" algn="tl" rotWithShape="0">
                  <a:schemeClr val="accent2"/>
                </a:outerShdw>
              </a:effectLst>
            </a:endParaRPr>
          </a:p>
        </p:txBody>
      </p:sp>
    </p:spTree>
    <p:custDataLst>
      <p:tags r:id="rId3"/>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1" fill="hold" nodeType="clickEffect">
                                  <p:stCondLst>
                                    <p:cond delay="0"/>
                                  </p:stCondLst>
                                  <p:childTnLst>
                                    <p:set>
                                      <p:cBhvr>
                                        <p:cTn id="6" dur="1" fill="hold">
                                          <p:stCondLst>
                                            <p:cond delay="0"/>
                                          </p:stCondLst>
                                        </p:cTn>
                                        <p:tgtEl>
                                          <p:spTgt spid="4098"/>
                                        </p:tgtEl>
                                        <p:attrNameLst>
                                          <p:attrName>style.visibility</p:attrName>
                                        </p:attrNameLst>
                                      </p:cBhvr>
                                      <p:to>
                                        <p:strVal val="visible"/>
                                      </p:to>
                                    </p:set>
                                    <p:animEffect transition="in" filter="slide(fromTop)">
                                      <p:cBhvr>
                                        <p:cTn id="7" dur="500"/>
                                        <p:tgtEl>
                                          <p:spTgt spid="409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p:pic>
        <p:nvPicPr>
          <p:cNvPr id="11266" name="Picture 2" descr="未命名"/>
          <p:cNvPicPr>
            <a:picLocks noChangeAspect="1"/>
          </p:cNvPicPr>
          <p:nvPr/>
        </p:nvPicPr>
        <p:blipFill>
          <a:blip r:embed="rId1"/>
          <a:stretch>
            <a:fillRect/>
          </a:stretch>
        </p:blipFill>
        <p:spPr>
          <a:xfrm>
            <a:off x="0" y="0"/>
            <a:ext cx="9144000" cy="6889750"/>
          </a:xfrm>
          <a:prstGeom prst="rect">
            <a:avLst/>
          </a:prstGeom>
          <a:noFill/>
          <a:ln w="9525">
            <a:noFill/>
          </a:ln>
        </p:spPr>
      </p:pic>
      <p:sp>
        <p:nvSpPr>
          <p:cNvPr id="49155" name="Rectangle 3"/>
          <p:cNvSpPr/>
          <p:nvPr/>
        </p:nvSpPr>
        <p:spPr>
          <a:xfrm>
            <a:off x="4800600" y="1295400"/>
            <a:ext cx="4200525" cy="5273675"/>
          </a:xfrm>
          <a:prstGeom prst="rect">
            <a:avLst/>
          </a:prstGeom>
          <a:noFill/>
          <a:ln w="9525">
            <a:noFill/>
          </a:ln>
        </p:spPr>
        <p:txBody>
          <a:bodyPr anchor="ctr">
            <a:spAutoFit/>
          </a:bodyPr>
          <a:p>
            <a:pPr>
              <a:buFontTx/>
            </a:pPr>
            <a:r>
              <a:rPr lang="zh-CN" altLang="en-US" sz="2800" b="1" dirty="0">
                <a:solidFill>
                  <a:srgbClr val="FF3300"/>
                </a:solidFill>
                <a:latin typeface="楷体_GB2312" pitchFamily="49" charset="-122"/>
                <a:ea typeface="楷体_GB2312" pitchFamily="49" charset="-122"/>
              </a:rPr>
              <a:t>    </a:t>
            </a:r>
            <a:r>
              <a:rPr lang="zh-CN" altLang="en-US" sz="4000" b="1" dirty="0">
                <a:solidFill>
                  <a:srgbClr val="FF3300"/>
                </a:solidFill>
                <a:latin typeface="楷体_GB2312" pitchFamily="49" charset="-122"/>
                <a:ea typeface="楷体_GB2312" pitchFamily="49" charset="-122"/>
              </a:rPr>
              <a:t>杜冷丁 </a:t>
            </a:r>
            <a:r>
              <a:rPr lang="zh-CN" altLang="en-US" sz="2800" b="1" dirty="0">
                <a:latin typeface="Arial" panose="020B0604020202020204" pitchFamily="34" charset="0"/>
                <a:ea typeface="楷体_GB2312" pitchFamily="49" charset="-122"/>
              </a:rPr>
              <a:t> </a:t>
            </a:r>
            <a:r>
              <a:rPr lang="zh-CN" altLang="en-US" sz="3000" dirty="0">
                <a:latin typeface="黑体" panose="02010609060101010101" pitchFamily="49" charset="-122"/>
                <a:ea typeface="黑体" panose="02010609060101010101" pitchFamily="49" charset="-122"/>
              </a:rPr>
              <a:t>即盐酸哌替啶，是一种临床应用的合成镇痛药，为白色结晶性粉末，味微苦，无臭，其作用和机理与吗啡相似，但镇静、麻醉作用较小，仅相当于吗啡的</a:t>
            </a:r>
            <a:r>
              <a:rPr lang="en-US" altLang="zh-CN" sz="3000" dirty="0">
                <a:latin typeface="黑体" panose="02010609060101010101" pitchFamily="49" charset="-122"/>
                <a:ea typeface="黑体" panose="02010609060101010101" pitchFamily="49" charset="-122"/>
              </a:rPr>
              <a:t>1/10</a:t>
            </a:r>
            <a:r>
              <a:rPr lang="en-US" altLang="zh-CN" sz="3000" dirty="0">
                <a:latin typeface="Arial" panose="020B0604020202020204" pitchFamily="34" charset="0"/>
                <a:ea typeface="黑体" panose="02010609060101010101" pitchFamily="49" charset="-122"/>
              </a:rPr>
              <a:t>—</a:t>
            </a:r>
            <a:r>
              <a:rPr lang="en-US" altLang="zh-CN" sz="3000" dirty="0">
                <a:latin typeface="黑体" panose="02010609060101010101" pitchFamily="49" charset="-122"/>
                <a:ea typeface="黑体" panose="02010609060101010101" pitchFamily="49" charset="-122"/>
              </a:rPr>
              <a:t>1/8</a:t>
            </a:r>
            <a:r>
              <a:rPr lang="zh-CN" altLang="en-US" sz="3000" dirty="0">
                <a:latin typeface="黑体" panose="02010609060101010101" pitchFamily="49" charset="-122"/>
                <a:ea typeface="黑体" panose="02010609060101010101" pitchFamily="49" charset="-122"/>
              </a:rPr>
              <a:t>。长期使用会产生依赖性，被列为严格管制的麻醉药品。</a:t>
            </a:r>
            <a:endParaRPr lang="zh-CN" altLang="en-US" sz="3000" dirty="0">
              <a:latin typeface="黑体" panose="02010609060101010101" pitchFamily="49" charset="-122"/>
              <a:ea typeface="黑体" panose="02010609060101010101" pitchFamily="49" charset="-122"/>
            </a:endParaRPr>
          </a:p>
        </p:txBody>
      </p:sp>
      <p:sp>
        <p:nvSpPr>
          <p:cNvPr id="11268" name="AutoShape 4">
            <a:hlinkClick r:id="rId2" action="ppaction://hlinksldjump"/>
          </p:cNvPr>
          <p:cNvSpPr/>
          <p:nvPr/>
        </p:nvSpPr>
        <p:spPr>
          <a:xfrm>
            <a:off x="198438" y="153988"/>
            <a:ext cx="769937" cy="468312"/>
          </a:xfrm>
          <a:prstGeom prst="actionButtonBackPrevious">
            <a:avLst/>
          </a:prstGeom>
          <a:solidFill>
            <a:schemeClr val="accent1"/>
          </a:solidFill>
          <a:ln w="9525">
            <a:noFill/>
          </a:ln>
        </p:spPr>
        <p:txBody>
          <a:bodyPr wrap="none" anchor="ctr">
            <a:spAutoFit/>
          </a:bodyPr>
          <a:p>
            <a:endParaRPr lang="zh-CN" altLang="en-US" dirty="0">
              <a:latin typeface="Arial" panose="020B0604020202020204" pitchFamily="34" charset="0"/>
            </a:endParaRPr>
          </a:p>
        </p:txBody>
      </p:sp>
      <p:sp>
        <p:nvSpPr>
          <p:cNvPr id="49157" name="AutoShape 5" descr="图片6"/>
          <p:cNvSpPr/>
          <p:nvPr/>
        </p:nvSpPr>
        <p:spPr>
          <a:xfrm>
            <a:off x="336550" y="1979613"/>
            <a:ext cx="4098925" cy="3248025"/>
          </a:xfrm>
          <a:prstGeom prst="roundRect">
            <a:avLst>
              <a:gd name="adj" fmla="val 16667"/>
            </a:avLst>
          </a:prstGeom>
          <a:blipFill rotWithShape="1">
            <a:blip r:embed="rId3"/>
            <a:stretch>
              <a:fillRect/>
            </a:stretch>
          </a:blipFill>
          <a:ln w="9525">
            <a:noFill/>
          </a:ln>
        </p:spPr>
        <p:txBody>
          <a:bodyPr anchor="ctr">
            <a:spAutoFit/>
          </a:bodyPr>
          <a:p>
            <a:endParaRPr lang="zh-CN" altLang="en-US" dirty="0">
              <a:latin typeface="Arial" panose="020B0604020202020204"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49157"/>
                                        </p:tgtEl>
                                        <p:attrNameLst>
                                          <p:attrName>style.visibility</p:attrName>
                                        </p:attrNameLst>
                                      </p:cBhvr>
                                      <p:to>
                                        <p:strVal val="visible"/>
                                      </p:to>
                                    </p:set>
                                    <p:animEffect transition="in" filter="blinds(horizontal)">
                                      <p:cBhvr>
                                        <p:cTn id="7" dur="500"/>
                                        <p:tgtEl>
                                          <p:spTgt spid="49157"/>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49155"/>
                                        </p:tgtEl>
                                        <p:attrNameLst>
                                          <p:attrName>style.visibility</p:attrName>
                                        </p:attrNameLst>
                                      </p:cBhvr>
                                      <p:to>
                                        <p:strVal val="visible"/>
                                      </p:to>
                                    </p:set>
                                    <p:animEffect transition="in" filter="dissolve">
                                      <p:cBhvr>
                                        <p:cTn id="12" dur="500"/>
                                        <p:tgtEl>
                                          <p:spTgt spid="4915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155" grpId="0"/>
      <p:bldP spid="49157" grpId="0" animBg="1"/>
    </p:bldLst>
  </p:timing>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p:pic>
        <p:nvPicPr>
          <p:cNvPr id="12290" name="Picture 2" descr="未命名"/>
          <p:cNvPicPr>
            <a:picLocks noChangeAspect="1"/>
          </p:cNvPicPr>
          <p:nvPr/>
        </p:nvPicPr>
        <p:blipFill>
          <a:blip r:embed="rId1"/>
          <a:stretch>
            <a:fillRect/>
          </a:stretch>
        </p:blipFill>
        <p:spPr>
          <a:xfrm>
            <a:off x="0" y="0"/>
            <a:ext cx="9144000" cy="6889750"/>
          </a:xfrm>
          <a:prstGeom prst="rect">
            <a:avLst/>
          </a:prstGeom>
          <a:noFill/>
          <a:ln w="9525">
            <a:noFill/>
          </a:ln>
        </p:spPr>
      </p:pic>
      <p:sp>
        <p:nvSpPr>
          <p:cNvPr id="50179" name="Rectangle 3"/>
          <p:cNvSpPr/>
          <p:nvPr/>
        </p:nvSpPr>
        <p:spPr>
          <a:xfrm>
            <a:off x="4343400" y="795338"/>
            <a:ext cx="4624388" cy="5861050"/>
          </a:xfrm>
          <a:prstGeom prst="rect">
            <a:avLst/>
          </a:prstGeom>
          <a:noFill/>
          <a:ln w="9525">
            <a:noFill/>
          </a:ln>
        </p:spPr>
        <p:txBody>
          <a:bodyPr anchor="ctr">
            <a:spAutoFit/>
          </a:bodyPr>
          <a:p>
            <a:pPr>
              <a:buFontTx/>
            </a:pPr>
            <a:r>
              <a:rPr lang="zh-CN" altLang="en-US" sz="2400" b="1" dirty="0">
                <a:solidFill>
                  <a:srgbClr val="FF3300"/>
                </a:solidFill>
                <a:latin typeface="楷体_GB2312" pitchFamily="49" charset="-122"/>
                <a:ea typeface="楷体_GB2312" pitchFamily="49" charset="-122"/>
              </a:rPr>
              <a:t>    </a:t>
            </a:r>
            <a:r>
              <a:rPr lang="zh-CN" altLang="en-US" sz="4000" b="1" dirty="0">
                <a:solidFill>
                  <a:srgbClr val="FF3300"/>
                </a:solidFill>
                <a:latin typeface="楷体_GB2312" pitchFamily="49" charset="-122"/>
                <a:ea typeface="楷体_GB2312" pitchFamily="49" charset="-122"/>
              </a:rPr>
              <a:t>冰毒</a:t>
            </a:r>
            <a:r>
              <a:rPr lang="zh-CN" altLang="en-US" sz="2400" dirty="0">
                <a:latin typeface="楷体_GB2312" pitchFamily="49" charset="-122"/>
                <a:ea typeface="楷体_GB2312" pitchFamily="49" charset="-122"/>
              </a:rPr>
              <a:t>  </a:t>
            </a:r>
            <a:r>
              <a:rPr lang="zh-CN" altLang="en-US" sz="2600" dirty="0">
                <a:latin typeface="黑体" panose="02010609060101010101" pitchFamily="49" charset="-122"/>
                <a:ea typeface="黑体" panose="02010609060101010101" pitchFamily="49" charset="-122"/>
              </a:rPr>
              <a:t>即</a:t>
            </a:r>
            <a:r>
              <a:rPr lang="zh-CN" altLang="en-US" sz="2600" dirty="0">
                <a:latin typeface="Arial" panose="020B0604020202020204" pitchFamily="34" charset="0"/>
                <a:ea typeface="黑体" panose="02010609060101010101" pitchFamily="49" charset="-122"/>
              </a:rPr>
              <a:t>“</a:t>
            </a:r>
            <a:r>
              <a:rPr lang="zh-CN" altLang="en-US" sz="2600" dirty="0">
                <a:latin typeface="黑体" panose="02010609060101010101" pitchFamily="49" charset="-122"/>
                <a:ea typeface="黑体" panose="02010609060101010101" pitchFamily="49" charset="-122"/>
              </a:rPr>
              <a:t>甲基苯丙胺</a:t>
            </a:r>
            <a:r>
              <a:rPr lang="zh-CN" altLang="en-US" sz="2600" dirty="0">
                <a:latin typeface="Arial" panose="020B0604020202020204" pitchFamily="34" charset="0"/>
                <a:ea typeface="黑体" panose="02010609060101010101" pitchFamily="49" charset="-122"/>
              </a:rPr>
              <a:t>”</a:t>
            </a:r>
            <a:r>
              <a:rPr lang="zh-CN" altLang="en-US" sz="2600" dirty="0">
                <a:latin typeface="黑体" panose="02010609060101010101" pitchFamily="49" charset="-122"/>
                <a:ea typeface="黑体" panose="02010609060101010101" pitchFamily="49" charset="-122"/>
              </a:rPr>
              <a:t>，外观为纯白结晶体，故被称为</a:t>
            </a:r>
            <a:r>
              <a:rPr lang="zh-CN" altLang="en-US" sz="2600" dirty="0">
                <a:latin typeface="Arial" panose="020B0604020202020204" pitchFamily="34" charset="0"/>
                <a:ea typeface="黑体" panose="02010609060101010101" pitchFamily="49" charset="-122"/>
              </a:rPr>
              <a:t>“</a:t>
            </a:r>
            <a:r>
              <a:rPr lang="zh-CN" altLang="en-US" sz="2600" dirty="0">
                <a:latin typeface="黑体" panose="02010609060101010101" pitchFamily="49" charset="-122"/>
                <a:ea typeface="黑体" panose="02010609060101010101" pitchFamily="49" charset="-122"/>
              </a:rPr>
              <a:t>冰</a:t>
            </a:r>
            <a:r>
              <a:rPr lang="zh-CN" altLang="en-US" sz="2600" dirty="0">
                <a:latin typeface="Arial" panose="020B0604020202020204" pitchFamily="34" charset="0"/>
                <a:ea typeface="黑体" panose="02010609060101010101" pitchFamily="49" charset="-122"/>
              </a:rPr>
              <a:t>”</a:t>
            </a:r>
            <a:r>
              <a:rPr lang="zh-CN" altLang="en-US" sz="2600" dirty="0">
                <a:latin typeface="黑体" panose="02010609060101010101" pitchFamily="49" charset="-122"/>
                <a:ea typeface="黑体" panose="02010609060101010101" pitchFamily="49" charset="-122"/>
              </a:rPr>
              <a:t>（</a:t>
            </a:r>
            <a:r>
              <a:rPr lang="en-US" altLang="zh-CN" sz="2600" dirty="0">
                <a:latin typeface="黑体" panose="02010609060101010101" pitchFamily="49" charset="-122"/>
                <a:ea typeface="黑体" panose="02010609060101010101" pitchFamily="49" charset="-122"/>
              </a:rPr>
              <a:t>Ice</a:t>
            </a:r>
            <a:r>
              <a:rPr lang="zh-CN" altLang="en-US" sz="2600" dirty="0">
                <a:latin typeface="黑体" panose="02010609060101010101" pitchFamily="49" charset="-122"/>
                <a:ea typeface="黑体" panose="02010609060101010101" pitchFamily="49" charset="-122"/>
              </a:rPr>
              <a:t>）。对人体中枢神经系统具有极强的刺激作用，且毒性强烈。该药小剂量时有短暂的兴奋抗疲劳作用，故其丸剂又有</a:t>
            </a:r>
            <a:r>
              <a:rPr lang="zh-CN" altLang="en-US" sz="2600" dirty="0">
                <a:latin typeface="Arial" panose="020B0604020202020204" pitchFamily="34" charset="0"/>
                <a:ea typeface="黑体" panose="02010609060101010101" pitchFamily="49" charset="-122"/>
              </a:rPr>
              <a:t>“</a:t>
            </a:r>
            <a:r>
              <a:rPr lang="zh-CN" altLang="en-US" sz="2600" dirty="0">
                <a:latin typeface="黑体" panose="02010609060101010101" pitchFamily="49" charset="-122"/>
                <a:ea typeface="黑体" panose="02010609060101010101" pitchFamily="49" charset="-122"/>
              </a:rPr>
              <a:t>大力丸</a:t>
            </a:r>
            <a:r>
              <a:rPr lang="zh-CN" altLang="en-US" sz="2600" dirty="0">
                <a:latin typeface="Arial" panose="020B0604020202020204" pitchFamily="34" charset="0"/>
                <a:ea typeface="黑体" panose="02010609060101010101" pitchFamily="49" charset="-122"/>
              </a:rPr>
              <a:t>”</a:t>
            </a:r>
            <a:r>
              <a:rPr lang="zh-CN" altLang="en-US" sz="2600" dirty="0">
                <a:latin typeface="黑体" panose="02010609060101010101" pitchFamily="49" charset="-122"/>
                <a:ea typeface="黑体" panose="02010609060101010101" pitchFamily="49" charset="-122"/>
              </a:rPr>
              <a:t>。冰毒的精神依赖性很强，吸食后会产生强烈的生理兴奋，大量消耗人的体力和降低免疫功能，严重损害心脏、大脑组织甚至导致死亡。还会造成精神障碍，表现出妄想、好斗、错觉，从而引发暴力行为。</a:t>
            </a:r>
            <a:endParaRPr lang="zh-CN" altLang="en-US" sz="2400" dirty="0">
              <a:latin typeface="黑体" panose="02010609060101010101" pitchFamily="49" charset="-122"/>
              <a:ea typeface="黑体" panose="02010609060101010101" pitchFamily="49" charset="-122"/>
            </a:endParaRPr>
          </a:p>
        </p:txBody>
      </p:sp>
      <p:sp>
        <p:nvSpPr>
          <p:cNvPr id="12292" name="AutoShape 4">
            <a:hlinkClick r:id="rId2" action="ppaction://hlinksldjump"/>
          </p:cNvPr>
          <p:cNvSpPr/>
          <p:nvPr/>
        </p:nvSpPr>
        <p:spPr>
          <a:xfrm>
            <a:off x="198438" y="153988"/>
            <a:ext cx="769937" cy="468312"/>
          </a:xfrm>
          <a:prstGeom prst="actionButtonBackPrevious">
            <a:avLst/>
          </a:prstGeom>
          <a:solidFill>
            <a:schemeClr val="accent1"/>
          </a:solidFill>
          <a:ln w="9525">
            <a:noFill/>
          </a:ln>
        </p:spPr>
        <p:txBody>
          <a:bodyPr wrap="none" anchor="ctr">
            <a:spAutoFit/>
          </a:bodyPr>
          <a:p>
            <a:endParaRPr lang="zh-CN" altLang="en-US" dirty="0">
              <a:latin typeface="Arial" panose="020B0604020202020204" pitchFamily="34" charset="0"/>
            </a:endParaRPr>
          </a:p>
        </p:txBody>
      </p:sp>
      <p:sp>
        <p:nvSpPr>
          <p:cNvPr id="50181" name="AutoShape 5" descr="2"/>
          <p:cNvSpPr/>
          <p:nvPr/>
        </p:nvSpPr>
        <p:spPr>
          <a:xfrm>
            <a:off x="517525" y="931863"/>
            <a:ext cx="3573463" cy="2743200"/>
          </a:xfrm>
          <a:prstGeom prst="roundRect">
            <a:avLst>
              <a:gd name="adj" fmla="val 16667"/>
            </a:avLst>
          </a:prstGeom>
          <a:blipFill rotWithShape="1">
            <a:blip r:embed="rId3"/>
            <a:stretch>
              <a:fillRect/>
            </a:stretch>
          </a:blipFill>
          <a:ln w="9525" cap="flat" cmpd="sng">
            <a:solidFill>
              <a:schemeClr val="bg1"/>
            </a:solidFill>
            <a:prstDash val="solid"/>
            <a:headEnd type="none" w="med" len="med"/>
            <a:tailEnd type="none" w="med" len="med"/>
          </a:ln>
        </p:spPr>
        <p:txBody>
          <a:bodyPr anchor="ctr">
            <a:spAutoFit/>
          </a:bodyPr>
          <a:p>
            <a:endParaRPr lang="zh-CN" altLang="en-US" dirty="0">
              <a:latin typeface="Arial" panose="020B0604020202020204" pitchFamily="34" charset="0"/>
            </a:endParaRPr>
          </a:p>
        </p:txBody>
      </p:sp>
      <p:sp>
        <p:nvSpPr>
          <p:cNvPr id="50182" name="AutoShape 6" descr="RQI2AR$UIAF8VY[[B`G)HQD"/>
          <p:cNvSpPr/>
          <p:nvPr/>
        </p:nvSpPr>
        <p:spPr>
          <a:xfrm>
            <a:off x="501650" y="3770313"/>
            <a:ext cx="3595688" cy="2701925"/>
          </a:xfrm>
          <a:prstGeom prst="roundRect">
            <a:avLst>
              <a:gd name="adj" fmla="val 16667"/>
            </a:avLst>
          </a:prstGeom>
          <a:blipFill rotWithShape="1">
            <a:blip r:embed="rId4"/>
            <a:stretch>
              <a:fillRect/>
            </a:stretch>
          </a:blipFill>
          <a:ln w="9525" cap="flat" cmpd="sng">
            <a:solidFill>
              <a:schemeClr val="bg1"/>
            </a:solidFill>
            <a:prstDash val="solid"/>
            <a:headEnd type="none" w="med" len="med"/>
            <a:tailEnd type="none" w="med" len="med"/>
          </a:ln>
        </p:spPr>
        <p:txBody>
          <a:bodyPr anchor="ctr">
            <a:spAutoFit/>
          </a:bodyPr>
          <a:p>
            <a:endParaRPr lang="zh-CN" altLang="en-US" dirty="0">
              <a:latin typeface="Arial" panose="020B0604020202020204"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50181"/>
                                        </p:tgtEl>
                                        <p:attrNameLst>
                                          <p:attrName>style.visibility</p:attrName>
                                        </p:attrNameLst>
                                      </p:cBhvr>
                                      <p:to>
                                        <p:strVal val="visible"/>
                                      </p:to>
                                    </p:set>
                                    <p:animEffect transition="in" filter="blinds(horizontal)">
                                      <p:cBhvr>
                                        <p:cTn id="7" dur="500"/>
                                        <p:tgtEl>
                                          <p:spTgt spid="50181"/>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50182"/>
                                        </p:tgtEl>
                                        <p:attrNameLst>
                                          <p:attrName>style.visibility</p:attrName>
                                        </p:attrNameLst>
                                      </p:cBhvr>
                                      <p:to>
                                        <p:strVal val="visible"/>
                                      </p:to>
                                    </p:set>
                                    <p:animEffect transition="in" filter="blinds(horizontal)">
                                      <p:cBhvr>
                                        <p:cTn id="12" dur="500"/>
                                        <p:tgtEl>
                                          <p:spTgt spid="50182"/>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50179"/>
                                        </p:tgtEl>
                                        <p:attrNameLst>
                                          <p:attrName>style.visibility</p:attrName>
                                        </p:attrNameLst>
                                      </p:cBhvr>
                                      <p:to>
                                        <p:strVal val="visible"/>
                                      </p:to>
                                    </p:set>
                                    <p:animEffect transition="in" filter="dissolve">
                                      <p:cBhvr>
                                        <p:cTn id="17" dur="500"/>
                                        <p:tgtEl>
                                          <p:spTgt spid="5017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179" grpId="0"/>
      <p:bldP spid="50181" grpId="0" animBg="1"/>
      <p:bldP spid="50182" grpId="0" animBg="1"/>
    </p:bldLst>
  </p:timing>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p:pic>
        <p:nvPicPr>
          <p:cNvPr id="13314" name="Picture 2" descr="未命名"/>
          <p:cNvPicPr>
            <a:picLocks noChangeAspect="1"/>
          </p:cNvPicPr>
          <p:nvPr/>
        </p:nvPicPr>
        <p:blipFill>
          <a:blip r:embed="rId1"/>
          <a:stretch>
            <a:fillRect/>
          </a:stretch>
        </p:blipFill>
        <p:spPr>
          <a:xfrm>
            <a:off x="0" y="0"/>
            <a:ext cx="9144000" cy="6889750"/>
          </a:xfrm>
          <a:prstGeom prst="rect">
            <a:avLst/>
          </a:prstGeom>
          <a:noFill/>
          <a:ln w="9525">
            <a:noFill/>
          </a:ln>
        </p:spPr>
      </p:pic>
      <p:sp>
        <p:nvSpPr>
          <p:cNvPr id="13315" name="Rectangle 3"/>
          <p:cNvSpPr/>
          <p:nvPr/>
        </p:nvSpPr>
        <p:spPr>
          <a:xfrm>
            <a:off x="0" y="2844800"/>
            <a:ext cx="7938" cy="7938"/>
          </a:xfrm>
          <a:prstGeom prst="rect">
            <a:avLst/>
          </a:prstGeom>
          <a:solidFill>
            <a:schemeClr val="accent1"/>
          </a:solidFill>
          <a:ln w="9525" cap="flat" cmpd="sng">
            <a:solidFill>
              <a:schemeClr val="tx1"/>
            </a:solidFill>
            <a:prstDash val="solid"/>
            <a:miter/>
            <a:headEnd type="none" w="med" len="med"/>
            <a:tailEnd type="none" w="med" len="med"/>
          </a:ln>
        </p:spPr>
        <p:txBody>
          <a:bodyPr/>
          <a:p>
            <a:endParaRPr lang="zh-CN" altLang="en-US" dirty="0">
              <a:latin typeface="Arial" panose="020B0604020202020204" pitchFamily="34" charset="0"/>
            </a:endParaRPr>
          </a:p>
        </p:txBody>
      </p:sp>
      <p:graphicFrame>
        <p:nvGraphicFramePr>
          <p:cNvPr id="51204" name="Group 4"/>
          <p:cNvGraphicFramePr>
            <a:graphicFrameLocks noGrp="1"/>
          </p:cNvGraphicFramePr>
          <p:nvPr/>
        </p:nvGraphicFramePr>
        <p:xfrm>
          <a:off x="9525" y="4395788"/>
          <a:ext cx="208280" cy="517525"/>
        </p:xfrm>
        <a:graphic>
          <a:graphicData uri="http://schemas.openxmlformats.org/drawingml/2006/table">
            <a:tbl>
              <a:tblPr/>
              <a:tblGrid>
                <a:gridCol w="208280"/>
              </a:tblGrid>
              <a:tr h="517525">
                <a:tc>
                  <a:txBody>
                    <a:bodyPr/>
                    <a:lstStyle/>
                    <a:p>
                      <a:pPr marL="0" marR="0" lvl="0" indent="0" algn="l" defTabSz="914400" rtl="0" eaLnBrk="1" fontAlgn="base" latinLnBrk="0" hangingPunct="1">
                        <a:lnSpc>
                          <a:spcPct val="100000"/>
                        </a:lnSpc>
                        <a:spcBef>
                          <a:spcPct val="20000"/>
                        </a:spcBef>
                        <a:spcAft>
                          <a:spcPct val="0"/>
                        </a:spcAft>
                        <a:buClrTx/>
                        <a:buSzTx/>
                        <a:buFontTx/>
                        <a:buNone/>
                      </a:pPr>
                      <a:endParaRPr kumimoji="0" lang="zh-CN" altLang="en-US" sz="2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a:txBody>
                  <a:tcPr horzOverflow="overflow">
                    <a:lnL cap="flat">
                      <a:noFill/>
                    </a:lnL>
                    <a:lnR cap="flat">
                      <a:noFill/>
                    </a:lnR>
                    <a:lnT cap="flat">
                      <a:noFill/>
                    </a:lnT>
                    <a:lnB cap="flat">
                      <a:noFill/>
                    </a:lnB>
                    <a:lnTlToBr>
                      <a:noFill/>
                    </a:lnTlToBr>
                    <a:lnBlToTr>
                      <a:noFill/>
                    </a:lnBlToTr>
                    <a:noFill/>
                  </a:tcPr>
                </a:tc>
              </a:tr>
            </a:tbl>
          </a:graphicData>
        </a:graphic>
      </p:graphicFrame>
      <p:sp>
        <p:nvSpPr>
          <p:cNvPr id="13318" name="Rectangle 10"/>
          <p:cNvSpPr/>
          <p:nvPr/>
        </p:nvSpPr>
        <p:spPr>
          <a:xfrm>
            <a:off x="0" y="2844800"/>
            <a:ext cx="7938" cy="7938"/>
          </a:xfrm>
          <a:prstGeom prst="rect">
            <a:avLst/>
          </a:prstGeom>
          <a:solidFill>
            <a:schemeClr val="accent1"/>
          </a:solidFill>
          <a:ln w="9525" cap="flat" cmpd="sng">
            <a:solidFill>
              <a:schemeClr val="tx1"/>
            </a:solidFill>
            <a:prstDash val="solid"/>
            <a:miter/>
            <a:headEnd type="none" w="med" len="med"/>
            <a:tailEnd type="none" w="med" len="med"/>
          </a:ln>
        </p:spPr>
        <p:txBody>
          <a:bodyPr/>
          <a:p>
            <a:endParaRPr lang="zh-CN" altLang="en-US" dirty="0">
              <a:latin typeface="Arial" panose="020B0604020202020204" pitchFamily="34" charset="0"/>
            </a:endParaRPr>
          </a:p>
        </p:txBody>
      </p:sp>
      <p:graphicFrame>
        <p:nvGraphicFramePr>
          <p:cNvPr id="51211" name="Group 11"/>
          <p:cNvGraphicFramePr>
            <a:graphicFrameLocks noGrp="1"/>
          </p:cNvGraphicFramePr>
          <p:nvPr/>
        </p:nvGraphicFramePr>
        <p:xfrm>
          <a:off x="9525" y="4395788"/>
          <a:ext cx="208280" cy="517525"/>
        </p:xfrm>
        <a:graphic>
          <a:graphicData uri="http://schemas.openxmlformats.org/drawingml/2006/table">
            <a:tbl>
              <a:tblPr/>
              <a:tblGrid>
                <a:gridCol w="208280"/>
              </a:tblGrid>
              <a:tr h="517525">
                <a:tc>
                  <a:txBody>
                    <a:bodyPr/>
                    <a:lstStyle/>
                    <a:p>
                      <a:pPr marL="0" marR="0" lvl="0" indent="0" algn="l" defTabSz="914400" rtl="0" eaLnBrk="1" fontAlgn="base" latinLnBrk="0" hangingPunct="1">
                        <a:lnSpc>
                          <a:spcPct val="100000"/>
                        </a:lnSpc>
                        <a:spcBef>
                          <a:spcPct val="20000"/>
                        </a:spcBef>
                        <a:spcAft>
                          <a:spcPct val="0"/>
                        </a:spcAft>
                        <a:buClrTx/>
                        <a:buSzTx/>
                        <a:buFontTx/>
                        <a:buNone/>
                      </a:pPr>
                      <a:endParaRPr kumimoji="0" lang="zh-CN" altLang="en-US" sz="2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a:txBody>
                  <a:tcPr horzOverflow="overflow">
                    <a:lnL cap="flat">
                      <a:noFill/>
                    </a:lnL>
                    <a:lnR cap="flat">
                      <a:noFill/>
                    </a:lnR>
                    <a:lnT cap="flat">
                      <a:noFill/>
                    </a:lnT>
                    <a:lnB cap="flat">
                      <a:noFill/>
                    </a:lnB>
                    <a:lnTlToBr>
                      <a:noFill/>
                    </a:lnTlToBr>
                    <a:lnBlToTr>
                      <a:noFill/>
                    </a:lnBlToTr>
                    <a:noFill/>
                  </a:tcPr>
                </a:tc>
              </a:tr>
            </a:tbl>
          </a:graphicData>
        </a:graphic>
      </p:graphicFrame>
      <p:sp>
        <p:nvSpPr>
          <p:cNvPr id="13321" name="Rectangle 17"/>
          <p:cNvSpPr/>
          <p:nvPr/>
        </p:nvSpPr>
        <p:spPr>
          <a:xfrm>
            <a:off x="2655888" y="3381375"/>
            <a:ext cx="7937" cy="7938"/>
          </a:xfrm>
          <a:prstGeom prst="rect">
            <a:avLst/>
          </a:prstGeom>
          <a:solidFill>
            <a:schemeClr val="accent1"/>
          </a:solidFill>
          <a:ln w="9525" cap="flat" cmpd="sng">
            <a:solidFill>
              <a:schemeClr val="tx1"/>
            </a:solidFill>
            <a:prstDash val="solid"/>
            <a:miter/>
            <a:headEnd type="none" w="med" len="med"/>
            <a:tailEnd type="none" w="med" len="med"/>
          </a:ln>
        </p:spPr>
        <p:txBody>
          <a:bodyPr/>
          <a:p>
            <a:endParaRPr lang="zh-CN" altLang="en-US" dirty="0">
              <a:latin typeface="Arial" panose="020B0604020202020204" pitchFamily="34" charset="0"/>
            </a:endParaRPr>
          </a:p>
        </p:txBody>
      </p:sp>
      <p:sp>
        <p:nvSpPr>
          <p:cNvPr id="13322" name="Rectangle 18"/>
          <p:cNvSpPr/>
          <p:nvPr/>
        </p:nvSpPr>
        <p:spPr>
          <a:xfrm>
            <a:off x="2655888" y="3381375"/>
            <a:ext cx="7937" cy="7938"/>
          </a:xfrm>
          <a:prstGeom prst="rect">
            <a:avLst/>
          </a:prstGeom>
          <a:solidFill>
            <a:schemeClr val="accent1"/>
          </a:solidFill>
          <a:ln w="9525" cap="flat" cmpd="sng">
            <a:solidFill>
              <a:schemeClr val="tx1"/>
            </a:solidFill>
            <a:prstDash val="solid"/>
            <a:miter/>
            <a:headEnd type="none" w="med" len="med"/>
            <a:tailEnd type="none" w="med" len="med"/>
          </a:ln>
        </p:spPr>
        <p:txBody>
          <a:bodyPr/>
          <a:p>
            <a:endParaRPr lang="zh-CN" altLang="en-US" dirty="0">
              <a:latin typeface="Arial" panose="020B0604020202020204" pitchFamily="34" charset="0"/>
            </a:endParaRPr>
          </a:p>
        </p:txBody>
      </p:sp>
      <p:sp>
        <p:nvSpPr>
          <p:cNvPr id="13323" name="Rectangle 19"/>
          <p:cNvSpPr/>
          <p:nvPr/>
        </p:nvSpPr>
        <p:spPr>
          <a:xfrm>
            <a:off x="2655888" y="3381375"/>
            <a:ext cx="7937" cy="7938"/>
          </a:xfrm>
          <a:prstGeom prst="rect">
            <a:avLst/>
          </a:prstGeom>
          <a:solidFill>
            <a:schemeClr val="accent1"/>
          </a:solidFill>
          <a:ln w="9525" cap="flat" cmpd="sng">
            <a:solidFill>
              <a:schemeClr val="tx1"/>
            </a:solidFill>
            <a:prstDash val="solid"/>
            <a:miter/>
            <a:headEnd type="none" w="med" len="med"/>
            <a:tailEnd type="none" w="med" len="med"/>
          </a:ln>
        </p:spPr>
        <p:txBody>
          <a:bodyPr/>
          <a:p>
            <a:endParaRPr lang="zh-CN" altLang="en-US" dirty="0">
              <a:latin typeface="Arial" panose="020B0604020202020204" pitchFamily="34" charset="0"/>
            </a:endParaRPr>
          </a:p>
        </p:txBody>
      </p:sp>
      <p:sp>
        <p:nvSpPr>
          <p:cNvPr id="13324" name="Rectangle 20"/>
          <p:cNvSpPr/>
          <p:nvPr/>
        </p:nvSpPr>
        <p:spPr>
          <a:xfrm>
            <a:off x="2655888" y="3381375"/>
            <a:ext cx="7937" cy="7938"/>
          </a:xfrm>
          <a:prstGeom prst="rect">
            <a:avLst/>
          </a:prstGeom>
          <a:solidFill>
            <a:schemeClr val="accent1"/>
          </a:solidFill>
          <a:ln w="9525" cap="flat" cmpd="sng">
            <a:solidFill>
              <a:schemeClr val="tx1"/>
            </a:solidFill>
            <a:prstDash val="solid"/>
            <a:miter/>
            <a:headEnd type="none" w="med" len="med"/>
            <a:tailEnd type="none" w="med" len="med"/>
          </a:ln>
        </p:spPr>
        <p:txBody>
          <a:bodyPr/>
          <a:p>
            <a:endParaRPr lang="zh-CN" altLang="en-US" dirty="0">
              <a:latin typeface="Arial" panose="020B0604020202020204" pitchFamily="34" charset="0"/>
            </a:endParaRPr>
          </a:p>
        </p:txBody>
      </p:sp>
      <p:sp>
        <p:nvSpPr>
          <p:cNvPr id="51221" name="Rectangle 21"/>
          <p:cNvSpPr/>
          <p:nvPr/>
        </p:nvSpPr>
        <p:spPr>
          <a:xfrm>
            <a:off x="4021138" y="793750"/>
            <a:ext cx="4979987" cy="5983288"/>
          </a:xfrm>
          <a:prstGeom prst="rect">
            <a:avLst/>
          </a:prstGeom>
          <a:noFill/>
          <a:ln w="9525">
            <a:noFill/>
          </a:ln>
        </p:spPr>
        <p:txBody>
          <a:bodyPr anchor="ctr">
            <a:spAutoFit/>
          </a:bodyPr>
          <a:p>
            <a:pPr>
              <a:lnSpc>
                <a:spcPct val="110000"/>
              </a:lnSpc>
              <a:buFontTx/>
            </a:pPr>
            <a:r>
              <a:rPr lang="zh-CN" altLang="en-US" sz="2400" b="1" dirty="0">
                <a:solidFill>
                  <a:srgbClr val="FF3300"/>
                </a:solidFill>
                <a:latin typeface="楷体_GB2312" pitchFamily="49" charset="-122"/>
                <a:ea typeface="楷体_GB2312" pitchFamily="49" charset="-122"/>
              </a:rPr>
              <a:t>    </a:t>
            </a:r>
            <a:r>
              <a:rPr lang="zh-CN" altLang="en-US" sz="4000" b="1" dirty="0">
                <a:solidFill>
                  <a:srgbClr val="FF3300"/>
                </a:solidFill>
                <a:latin typeface="楷体_GB2312" pitchFamily="49" charset="-122"/>
                <a:ea typeface="楷体_GB2312" pitchFamily="49" charset="-122"/>
              </a:rPr>
              <a:t>摇头丸 </a:t>
            </a:r>
            <a:r>
              <a:rPr lang="zh-CN" altLang="en-US" sz="2400" dirty="0">
                <a:latin typeface="黑体" panose="02010609060101010101" pitchFamily="49" charset="-122"/>
                <a:ea typeface="黑体" panose="02010609060101010101" pitchFamily="49" charset="-122"/>
              </a:rPr>
              <a:t>是安非他明类衍生物，常制成的片剂具有中枢神经兴奋和致幻作用。颜色、图案各异因听到节奏狂放的音乐便会不由自主随音乐摆动头部。故称</a:t>
            </a:r>
            <a:r>
              <a:rPr lang="zh-CN" altLang="en-US" sz="2400" dirty="0">
                <a:latin typeface="Arial" panose="020B0604020202020204" pitchFamily="34" charset="0"/>
                <a:ea typeface="黑体" panose="02010609060101010101" pitchFamily="49" charset="-122"/>
              </a:rPr>
              <a:t>“</a:t>
            </a:r>
            <a:r>
              <a:rPr lang="zh-CN" altLang="en-US" sz="2400" dirty="0">
                <a:latin typeface="黑体" panose="02010609060101010101" pitchFamily="49" charset="-122"/>
                <a:ea typeface="黑体" panose="02010609060101010101" pitchFamily="49" charset="-122"/>
              </a:rPr>
              <a:t>摇头丸</a:t>
            </a:r>
            <a:r>
              <a:rPr lang="zh-CN" altLang="en-US" sz="2400" dirty="0">
                <a:latin typeface="Arial" panose="020B0604020202020204" pitchFamily="34" charset="0"/>
                <a:ea typeface="黑体" panose="02010609060101010101" pitchFamily="49" charset="-122"/>
              </a:rPr>
              <a:t>”</a:t>
            </a:r>
            <a:r>
              <a:rPr lang="zh-CN" altLang="en-US" sz="2400" dirty="0">
                <a:latin typeface="黑体" panose="02010609060101010101" pitchFamily="49" charset="-122"/>
                <a:ea typeface="黑体" panose="02010609060101010101" pitchFamily="49" charset="-122"/>
              </a:rPr>
              <a:t>。有强烈的中枢神经兴奋作用和精神依赖性，对大脑有严重的损害。服用后表现为：活动过度、感情冲动、嗜舞、偏执、妄想、自我约束力下降以及出现幻觉、空间定向力障碍和暴力倾向等。成瘾者会出现出现头晕、乏力、体重减轻、失眠、恶心等症状，长期服用除导致产生精神分裂外，还导致死亡。 </a:t>
            </a:r>
            <a:endParaRPr lang="zh-CN" altLang="en-US" sz="2400" dirty="0">
              <a:latin typeface="黑体" panose="02010609060101010101" pitchFamily="49" charset="-122"/>
              <a:ea typeface="黑体" panose="02010609060101010101" pitchFamily="49" charset="-122"/>
            </a:endParaRPr>
          </a:p>
        </p:txBody>
      </p:sp>
      <p:sp>
        <p:nvSpPr>
          <p:cNvPr id="13326" name="AutoShape 22">
            <a:hlinkClick r:id="rId2" action="ppaction://hlinksldjump"/>
          </p:cNvPr>
          <p:cNvSpPr/>
          <p:nvPr/>
        </p:nvSpPr>
        <p:spPr>
          <a:xfrm>
            <a:off x="198438" y="153988"/>
            <a:ext cx="769937" cy="468312"/>
          </a:xfrm>
          <a:prstGeom prst="actionButtonBackPrevious">
            <a:avLst/>
          </a:prstGeom>
          <a:solidFill>
            <a:schemeClr val="accent1"/>
          </a:solidFill>
          <a:ln w="9525">
            <a:noFill/>
          </a:ln>
        </p:spPr>
        <p:txBody>
          <a:bodyPr wrap="none" anchor="ctr">
            <a:spAutoFit/>
          </a:bodyPr>
          <a:p>
            <a:endParaRPr lang="zh-CN" altLang="en-US" dirty="0">
              <a:latin typeface="Arial" panose="020B0604020202020204" pitchFamily="34" charset="0"/>
            </a:endParaRPr>
          </a:p>
        </p:txBody>
      </p:sp>
      <p:pic>
        <p:nvPicPr>
          <p:cNvPr id="51223" name="Picture 23" descr="12%_`OQK2@_MOACU{L4){JO"/>
          <p:cNvPicPr>
            <a:picLocks noChangeAspect="1"/>
          </p:cNvPicPr>
          <p:nvPr/>
        </p:nvPicPr>
        <p:blipFill>
          <a:blip r:embed="rId3"/>
          <a:stretch>
            <a:fillRect/>
          </a:stretch>
        </p:blipFill>
        <p:spPr>
          <a:xfrm>
            <a:off x="188913" y="3890963"/>
            <a:ext cx="3717925" cy="2698750"/>
          </a:xfrm>
          <a:prstGeom prst="rect">
            <a:avLst/>
          </a:prstGeom>
          <a:noFill/>
          <a:ln w="9525">
            <a:noFill/>
          </a:ln>
        </p:spPr>
      </p:pic>
      <p:sp>
        <p:nvSpPr>
          <p:cNvPr id="51224" name="AutoShape 24" descr="01300000181322121360433625976"/>
          <p:cNvSpPr/>
          <p:nvPr/>
        </p:nvSpPr>
        <p:spPr>
          <a:xfrm>
            <a:off x="222250" y="1014413"/>
            <a:ext cx="3621088" cy="2800350"/>
          </a:xfrm>
          <a:prstGeom prst="roundRect">
            <a:avLst>
              <a:gd name="adj" fmla="val 16667"/>
            </a:avLst>
          </a:prstGeom>
          <a:blipFill rotWithShape="1">
            <a:blip r:embed="rId4"/>
            <a:stretch>
              <a:fillRect/>
            </a:stretch>
          </a:blipFill>
          <a:ln w="38100" cap="flat" cmpd="sng">
            <a:solidFill>
              <a:schemeClr val="accent1"/>
            </a:solidFill>
            <a:prstDash val="solid"/>
            <a:headEnd type="none" w="med" len="med"/>
            <a:tailEnd type="none" w="med" len="med"/>
          </a:ln>
        </p:spPr>
        <p:txBody>
          <a:bodyPr anchor="ctr">
            <a:spAutoFit/>
          </a:bodyPr>
          <a:p>
            <a:endParaRPr lang="zh-CN" altLang="en-US" dirty="0">
              <a:latin typeface="Arial" panose="020B0604020202020204"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51224"/>
                                        </p:tgtEl>
                                        <p:attrNameLst>
                                          <p:attrName>style.visibility</p:attrName>
                                        </p:attrNameLst>
                                      </p:cBhvr>
                                      <p:to>
                                        <p:strVal val="visible"/>
                                      </p:to>
                                    </p:set>
                                    <p:animEffect transition="in" filter="blinds(horizontal)">
                                      <p:cBhvr>
                                        <p:cTn id="7" dur="500"/>
                                        <p:tgtEl>
                                          <p:spTgt spid="51224"/>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51223"/>
                                        </p:tgtEl>
                                        <p:attrNameLst>
                                          <p:attrName>style.visibility</p:attrName>
                                        </p:attrNameLst>
                                      </p:cBhvr>
                                      <p:to>
                                        <p:strVal val="visible"/>
                                      </p:to>
                                    </p:set>
                                    <p:animEffect transition="in" filter="blinds(horizontal)">
                                      <p:cBhvr>
                                        <p:cTn id="12" dur="500"/>
                                        <p:tgtEl>
                                          <p:spTgt spid="51223"/>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51221"/>
                                        </p:tgtEl>
                                        <p:attrNameLst>
                                          <p:attrName>style.visibility</p:attrName>
                                        </p:attrNameLst>
                                      </p:cBhvr>
                                      <p:to>
                                        <p:strVal val="visible"/>
                                      </p:to>
                                    </p:set>
                                    <p:animEffect transition="in" filter="dissolve">
                                      <p:cBhvr>
                                        <p:cTn id="17" dur="500"/>
                                        <p:tgtEl>
                                          <p:spTgt spid="512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21" grpId="0"/>
      <p:bldP spid="51224" grpId="0" animBg="1"/>
    </p:bldLst>
  </p:timing>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p:pic>
        <p:nvPicPr>
          <p:cNvPr id="14338" name="Picture 2" descr="未命名"/>
          <p:cNvPicPr>
            <a:picLocks noChangeAspect="1"/>
          </p:cNvPicPr>
          <p:nvPr/>
        </p:nvPicPr>
        <p:blipFill>
          <a:blip r:embed="rId1"/>
          <a:stretch>
            <a:fillRect/>
          </a:stretch>
        </p:blipFill>
        <p:spPr>
          <a:xfrm>
            <a:off x="0" y="0"/>
            <a:ext cx="9144000" cy="6889750"/>
          </a:xfrm>
          <a:prstGeom prst="rect">
            <a:avLst/>
          </a:prstGeom>
          <a:noFill/>
          <a:ln w="9525">
            <a:noFill/>
          </a:ln>
        </p:spPr>
      </p:pic>
      <p:sp>
        <p:nvSpPr>
          <p:cNvPr id="14339" name="Rectangle 3"/>
          <p:cNvSpPr/>
          <p:nvPr/>
        </p:nvSpPr>
        <p:spPr>
          <a:xfrm>
            <a:off x="0" y="2844800"/>
            <a:ext cx="7938" cy="7938"/>
          </a:xfrm>
          <a:prstGeom prst="rect">
            <a:avLst/>
          </a:prstGeom>
          <a:solidFill>
            <a:schemeClr val="accent1"/>
          </a:solidFill>
          <a:ln w="9525" cap="flat" cmpd="sng">
            <a:solidFill>
              <a:schemeClr val="tx1"/>
            </a:solidFill>
            <a:prstDash val="solid"/>
            <a:miter/>
            <a:headEnd type="none" w="med" len="med"/>
            <a:tailEnd type="none" w="med" len="med"/>
          </a:ln>
        </p:spPr>
        <p:txBody>
          <a:bodyPr/>
          <a:p>
            <a:endParaRPr lang="zh-CN" altLang="en-US" dirty="0">
              <a:latin typeface="Arial" panose="020B0604020202020204" pitchFamily="34" charset="0"/>
            </a:endParaRPr>
          </a:p>
        </p:txBody>
      </p:sp>
      <p:graphicFrame>
        <p:nvGraphicFramePr>
          <p:cNvPr id="52228" name="Group 4"/>
          <p:cNvGraphicFramePr>
            <a:graphicFrameLocks noGrp="1"/>
          </p:cNvGraphicFramePr>
          <p:nvPr/>
        </p:nvGraphicFramePr>
        <p:xfrm>
          <a:off x="9525" y="4395788"/>
          <a:ext cx="208280" cy="517525"/>
        </p:xfrm>
        <a:graphic>
          <a:graphicData uri="http://schemas.openxmlformats.org/drawingml/2006/table">
            <a:tbl>
              <a:tblPr/>
              <a:tblGrid>
                <a:gridCol w="208280"/>
              </a:tblGrid>
              <a:tr h="517525">
                <a:tc>
                  <a:txBody>
                    <a:bodyPr/>
                    <a:lstStyle/>
                    <a:p>
                      <a:pPr marL="0" marR="0" lvl="0" indent="0" algn="l" defTabSz="914400" rtl="0" eaLnBrk="1" fontAlgn="base" latinLnBrk="0" hangingPunct="1">
                        <a:lnSpc>
                          <a:spcPct val="100000"/>
                        </a:lnSpc>
                        <a:spcBef>
                          <a:spcPct val="20000"/>
                        </a:spcBef>
                        <a:spcAft>
                          <a:spcPct val="0"/>
                        </a:spcAft>
                        <a:buClrTx/>
                        <a:buSzTx/>
                        <a:buFontTx/>
                        <a:buNone/>
                      </a:pPr>
                      <a:endParaRPr kumimoji="0" lang="zh-CN" altLang="en-US" sz="2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a:txBody>
                  <a:tcPr horzOverflow="overflow">
                    <a:lnL cap="flat">
                      <a:noFill/>
                    </a:lnL>
                    <a:lnR cap="flat">
                      <a:noFill/>
                    </a:lnR>
                    <a:lnT cap="flat">
                      <a:noFill/>
                    </a:lnT>
                    <a:lnB cap="flat">
                      <a:noFill/>
                    </a:lnB>
                    <a:lnTlToBr>
                      <a:noFill/>
                    </a:lnTlToBr>
                    <a:lnBlToTr>
                      <a:noFill/>
                    </a:lnBlToTr>
                    <a:noFill/>
                  </a:tcPr>
                </a:tc>
              </a:tr>
            </a:tbl>
          </a:graphicData>
        </a:graphic>
      </p:graphicFrame>
      <p:sp>
        <p:nvSpPr>
          <p:cNvPr id="52234" name="Rectangle 10"/>
          <p:cNvSpPr/>
          <p:nvPr/>
        </p:nvSpPr>
        <p:spPr>
          <a:xfrm>
            <a:off x="4211638" y="963613"/>
            <a:ext cx="4724400" cy="5575300"/>
          </a:xfrm>
          <a:prstGeom prst="rect">
            <a:avLst/>
          </a:prstGeom>
          <a:noFill/>
          <a:ln w="9525">
            <a:noFill/>
          </a:ln>
        </p:spPr>
        <p:txBody>
          <a:bodyPr anchor="ctr">
            <a:spAutoFit/>
          </a:bodyPr>
          <a:p>
            <a:pPr>
              <a:buFontTx/>
            </a:pPr>
            <a:r>
              <a:rPr lang="zh-CN" altLang="en-US" sz="2400" dirty="0">
                <a:solidFill>
                  <a:srgbClr val="000000"/>
                </a:solidFill>
                <a:latin typeface="Arial" panose="020B0604020202020204" pitchFamily="34" charset="0"/>
              </a:rPr>
              <a:t>    　</a:t>
            </a:r>
            <a:r>
              <a:rPr lang="en-US" altLang="zh-CN" sz="4000" b="1" dirty="0">
                <a:solidFill>
                  <a:srgbClr val="FF3300"/>
                </a:solidFill>
                <a:latin typeface="楷体_GB2312" pitchFamily="49" charset="-122"/>
                <a:ea typeface="楷体_GB2312" pitchFamily="49" charset="-122"/>
              </a:rPr>
              <a:t>K</a:t>
            </a:r>
            <a:r>
              <a:rPr lang="zh-CN" altLang="en-US" sz="4000" b="1" dirty="0">
                <a:solidFill>
                  <a:srgbClr val="FF3300"/>
                </a:solidFill>
                <a:latin typeface="楷体_GB2312" pitchFamily="49" charset="-122"/>
                <a:ea typeface="楷体_GB2312" pitchFamily="49" charset="-122"/>
              </a:rPr>
              <a:t>粉 </a:t>
            </a:r>
            <a:r>
              <a:rPr lang="zh-CN" altLang="en-US" sz="3200" dirty="0">
                <a:solidFill>
                  <a:srgbClr val="000000"/>
                </a:solidFill>
                <a:latin typeface="黑体" panose="02010609060101010101" pitchFamily="49" charset="-122"/>
                <a:ea typeface="黑体" panose="02010609060101010101" pitchFamily="49" charset="-122"/>
              </a:rPr>
              <a:t>即</a:t>
            </a:r>
            <a:r>
              <a:rPr lang="zh-CN" altLang="en-US" sz="3200" dirty="0">
                <a:latin typeface="黑体" panose="02010609060101010101" pitchFamily="49" charset="-122"/>
                <a:ea typeface="黑体" panose="02010609060101010101" pitchFamily="49" charset="-122"/>
              </a:rPr>
              <a:t>氯胺酮，</a:t>
            </a:r>
            <a:r>
              <a:rPr lang="zh-CN" altLang="en-US" sz="3200" dirty="0">
                <a:solidFill>
                  <a:srgbClr val="000000"/>
                </a:solidFill>
                <a:latin typeface="黑体" panose="02010609060101010101" pitchFamily="49" charset="-122"/>
                <a:ea typeface="黑体" panose="02010609060101010101" pitchFamily="49" charset="-122"/>
              </a:rPr>
              <a:t>静脉全麻药，有时也可用作兽用麻醉药。白色结晶粉末，无臭，易溶于水，通常在娱乐场所滥用。服用后遇快节奏音乐便会强烈扭动，会导致神经中毒反应、精神分裂症状，出现幻听、幻觉、幻视等，对记忆和思维能力造成严重的损害。</a:t>
            </a:r>
            <a:endParaRPr lang="zh-CN" altLang="en-US" sz="3200" dirty="0">
              <a:solidFill>
                <a:srgbClr val="000000"/>
              </a:solidFill>
              <a:latin typeface="黑体" panose="02010609060101010101" pitchFamily="49" charset="-122"/>
              <a:ea typeface="黑体" panose="02010609060101010101" pitchFamily="49" charset="-122"/>
            </a:endParaRPr>
          </a:p>
        </p:txBody>
      </p:sp>
      <p:sp>
        <p:nvSpPr>
          <p:cNvPr id="14343" name="Rectangle 11"/>
          <p:cNvSpPr/>
          <p:nvPr/>
        </p:nvSpPr>
        <p:spPr>
          <a:xfrm>
            <a:off x="0" y="2844800"/>
            <a:ext cx="7938" cy="7938"/>
          </a:xfrm>
          <a:prstGeom prst="rect">
            <a:avLst/>
          </a:prstGeom>
          <a:solidFill>
            <a:schemeClr val="accent1"/>
          </a:solidFill>
          <a:ln w="9525" cap="flat" cmpd="sng">
            <a:solidFill>
              <a:schemeClr val="tx1"/>
            </a:solidFill>
            <a:prstDash val="solid"/>
            <a:miter/>
            <a:headEnd type="none" w="med" len="med"/>
            <a:tailEnd type="none" w="med" len="med"/>
          </a:ln>
        </p:spPr>
        <p:txBody>
          <a:bodyPr/>
          <a:p>
            <a:endParaRPr lang="zh-CN" altLang="en-US" dirty="0">
              <a:latin typeface="Arial" panose="020B0604020202020204" pitchFamily="34" charset="0"/>
            </a:endParaRPr>
          </a:p>
        </p:txBody>
      </p:sp>
      <p:graphicFrame>
        <p:nvGraphicFramePr>
          <p:cNvPr id="52236" name="Group 12"/>
          <p:cNvGraphicFramePr>
            <a:graphicFrameLocks noGrp="1"/>
          </p:cNvGraphicFramePr>
          <p:nvPr/>
        </p:nvGraphicFramePr>
        <p:xfrm>
          <a:off x="9525" y="4395788"/>
          <a:ext cx="208280" cy="517525"/>
        </p:xfrm>
        <a:graphic>
          <a:graphicData uri="http://schemas.openxmlformats.org/drawingml/2006/table">
            <a:tbl>
              <a:tblPr/>
              <a:tblGrid>
                <a:gridCol w="208280"/>
              </a:tblGrid>
              <a:tr h="517525">
                <a:tc>
                  <a:txBody>
                    <a:bodyPr/>
                    <a:lstStyle/>
                    <a:p>
                      <a:pPr marL="0" marR="0" lvl="0" indent="0" algn="l" defTabSz="914400" rtl="0" eaLnBrk="1" fontAlgn="base" latinLnBrk="0" hangingPunct="1">
                        <a:lnSpc>
                          <a:spcPct val="100000"/>
                        </a:lnSpc>
                        <a:spcBef>
                          <a:spcPct val="20000"/>
                        </a:spcBef>
                        <a:spcAft>
                          <a:spcPct val="0"/>
                        </a:spcAft>
                        <a:buClrTx/>
                        <a:buSzTx/>
                        <a:buFontTx/>
                        <a:buNone/>
                      </a:pPr>
                      <a:endParaRPr kumimoji="0" lang="zh-CN" altLang="en-US" sz="2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a:txBody>
                  <a:tcPr horzOverflow="overflow">
                    <a:lnL cap="flat">
                      <a:noFill/>
                    </a:lnL>
                    <a:lnR cap="flat">
                      <a:noFill/>
                    </a:lnR>
                    <a:lnT cap="flat">
                      <a:noFill/>
                    </a:lnT>
                    <a:lnB cap="flat">
                      <a:noFill/>
                    </a:lnB>
                    <a:lnTlToBr>
                      <a:noFill/>
                    </a:lnTlToBr>
                    <a:lnBlToTr>
                      <a:noFill/>
                    </a:lnBlToTr>
                    <a:noFill/>
                  </a:tcPr>
                </a:tc>
              </a:tr>
            </a:tbl>
          </a:graphicData>
        </a:graphic>
      </p:graphicFrame>
      <p:sp>
        <p:nvSpPr>
          <p:cNvPr id="14346" name="AutoShape 18">
            <a:hlinkClick r:id="rId2" action="ppaction://hlinksldjump"/>
          </p:cNvPr>
          <p:cNvSpPr/>
          <p:nvPr/>
        </p:nvSpPr>
        <p:spPr>
          <a:xfrm>
            <a:off x="198438" y="153988"/>
            <a:ext cx="769937" cy="468312"/>
          </a:xfrm>
          <a:prstGeom prst="actionButtonBackPrevious">
            <a:avLst/>
          </a:prstGeom>
          <a:solidFill>
            <a:schemeClr val="accent1"/>
          </a:solidFill>
          <a:ln w="9525">
            <a:noFill/>
          </a:ln>
        </p:spPr>
        <p:txBody>
          <a:bodyPr wrap="none" anchor="ctr">
            <a:spAutoFit/>
          </a:bodyPr>
          <a:p>
            <a:endParaRPr lang="zh-CN" altLang="en-US" dirty="0">
              <a:latin typeface="Arial" panose="020B0604020202020204" pitchFamily="34" charset="0"/>
            </a:endParaRPr>
          </a:p>
        </p:txBody>
      </p:sp>
      <p:sp>
        <p:nvSpPr>
          <p:cNvPr id="52243" name="AutoShape 19" descr="9_101110113440_1"/>
          <p:cNvSpPr/>
          <p:nvPr/>
        </p:nvSpPr>
        <p:spPr>
          <a:xfrm>
            <a:off x="512763" y="1679575"/>
            <a:ext cx="3394075" cy="4383088"/>
          </a:xfrm>
          <a:prstGeom prst="roundRect">
            <a:avLst>
              <a:gd name="adj" fmla="val 16667"/>
            </a:avLst>
          </a:prstGeom>
          <a:blipFill rotWithShape="1">
            <a:blip r:embed="rId3"/>
            <a:stretch>
              <a:fillRect/>
            </a:stretch>
          </a:blipFill>
          <a:ln w="38100" cap="flat" cmpd="sng">
            <a:solidFill>
              <a:schemeClr val="tx2"/>
            </a:solidFill>
            <a:prstDash val="solid"/>
            <a:headEnd type="none" w="med" len="med"/>
            <a:tailEnd type="none" w="med" len="med"/>
          </a:ln>
        </p:spPr>
        <p:txBody>
          <a:bodyPr anchor="ctr">
            <a:spAutoFit/>
          </a:bodyPr>
          <a:p>
            <a:endParaRPr lang="zh-CN" altLang="en-US" dirty="0">
              <a:latin typeface="Arial" panose="020B0604020202020204"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52243"/>
                                        </p:tgtEl>
                                        <p:attrNameLst>
                                          <p:attrName>style.visibility</p:attrName>
                                        </p:attrNameLst>
                                      </p:cBhvr>
                                      <p:to>
                                        <p:strVal val="visible"/>
                                      </p:to>
                                    </p:set>
                                    <p:animEffect transition="in" filter="blinds(horizontal)">
                                      <p:cBhvr>
                                        <p:cTn id="7" dur="500"/>
                                        <p:tgtEl>
                                          <p:spTgt spid="52243"/>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52234"/>
                                        </p:tgtEl>
                                        <p:attrNameLst>
                                          <p:attrName>style.visibility</p:attrName>
                                        </p:attrNameLst>
                                      </p:cBhvr>
                                      <p:to>
                                        <p:strVal val="visible"/>
                                      </p:to>
                                    </p:set>
                                    <p:animEffect transition="in" filter="dissolve">
                                      <p:cBhvr>
                                        <p:cTn id="12" dur="500"/>
                                        <p:tgtEl>
                                          <p:spTgt spid="522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234" grpId="0"/>
      <p:bldP spid="52243" grpId="0" animBg="1"/>
    </p:bldLst>
  </p:timing>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p:sp>
        <p:nvSpPr>
          <p:cNvPr id="15362" name="Rectangle 2"/>
          <p:cNvSpPr>
            <a:spLocks noGrp="1"/>
          </p:cNvSpPr>
          <p:nvPr>
            <p:ph type="title"/>
          </p:nvPr>
        </p:nvSpPr>
        <p:spPr/>
        <p:txBody>
          <a:bodyPr vert="horz" wrap="square" lIns="91440" tIns="45720" rIns="91440" bIns="45720" anchor="ctr"/>
          <a:p>
            <a:pPr eaLnBrk="1" hangingPunct="1"/>
            <a:r>
              <a:rPr lang="zh-CN" altLang="en-US" b="1" dirty="0"/>
              <a:t>什么叫吸毒？</a:t>
            </a:r>
            <a:endParaRPr lang="zh-CN" altLang="en-US" b="1" dirty="0"/>
          </a:p>
        </p:txBody>
      </p:sp>
      <p:sp>
        <p:nvSpPr>
          <p:cNvPr id="15363" name="Rectangle 3"/>
          <p:cNvSpPr>
            <a:spLocks noGrp="1"/>
          </p:cNvSpPr>
          <p:nvPr>
            <p:ph idx="1"/>
          </p:nvPr>
        </p:nvSpPr>
        <p:spPr/>
        <p:txBody>
          <a:bodyPr vert="horz" wrap="square" lIns="91440" tIns="45720" rIns="91440" bIns="45720" anchor="t"/>
          <a:p>
            <a:pPr eaLnBrk="1" hangingPunct="1"/>
            <a:r>
              <a:rPr lang="zh-CN" altLang="en-US" sz="3800" dirty="0">
                <a:solidFill>
                  <a:srgbClr val="FF3300"/>
                </a:solidFill>
                <a:ea typeface="华文新魏" pitchFamily="2" charset="-122"/>
              </a:rPr>
              <a:t>吸毒</a:t>
            </a:r>
            <a:r>
              <a:rPr lang="zh-CN" altLang="en-US" sz="3800" dirty="0">
                <a:solidFill>
                  <a:srgbClr val="0000FF"/>
                </a:solidFill>
                <a:ea typeface="华文新魏" pitchFamily="2" charset="-122"/>
              </a:rPr>
              <a:t>是指明知是毒品，仍然自愿吸食的行为，吸毒既包括</a:t>
            </a:r>
            <a:r>
              <a:rPr lang="zh-CN" altLang="en-US" sz="3800" dirty="0">
                <a:solidFill>
                  <a:srgbClr val="FF3300"/>
                </a:solidFill>
                <a:ea typeface="华文新魏" pitchFamily="2" charset="-122"/>
              </a:rPr>
              <a:t>非法吸食毒品</a:t>
            </a:r>
            <a:r>
              <a:rPr lang="zh-CN" altLang="en-US" sz="3800" dirty="0">
                <a:solidFill>
                  <a:srgbClr val="0000FF"/>
                </a:solidFill>
                <a:ea typeface="华文新魏" pitchFamily="2" charset="-122"/>
              </a:rPr>
              <a:t>的行为，也包括</a:t>
            </a:r>
            <a:r>
              <a:rPr lang="zh-CN" altLang="en-US" sz="3800" dirty="0">
                <a:solidFill>
                  <a:srgbClr val="FF3300"/>
                </a:solidFill>
                <a:ea typeface="华文新魏" pitchFamily="2" charset="-122"/>
              </a:rPr>
              <a:t>非法注射毒品</a:t>
            </a:r>
            <a:r>
              <a:rPr lang="zh-CN" altLang="en-US" sz="3800" dirty="0">
                <a:solidFill>
                  <a:srgbClr val="0000FF"/>
                </a:solidFill>
                <a:ea typeface="华文新魏" pitchFamily="2" charset="-122"/>
              </a:rPr>
              <a:t>的行为。我国将非法吸食、注射毒品的行为通称为吸毒，国际上通称为</a:t>
            </a:r>
            <a:r>
              <a:rPr lang="zh-CN" altLang="en-US" sz="3800" dirty="0">
                <a:solidFill>
                  <a:srgbClr val="FF3300"/>
                </a:solidFill>
                <a:ea typeface="华文新魏" pitchFamily="2" charset="-122"/>
              </a:rPr>
              <a:t>药物滥用</a:t>
            </a:r>
            <a:r>
              <a:rPr lang="zh-CN" altLang="en-US" sz="3800" dirty="0">
                <a:solidFill>
                  <a:srgbClr val="0000FF"/>
                </a:solidFill>
                <a:ea typeface="华文新魏" pitchFamily="2" charset="-122"/>
              </a:rPr>
              <a:t>。</a:t>
            </a:r>
            <a:endParaRPr lang="zh-CN" altLang="en-US" sz="3800" dirty="0">
              <a:solidFill>
                <a:srgbClr val="0000FF"/>
              </a:solidFill>
              <a:ea typeface="华文新魏" pitchFamily="2" charset="-122"/>
            </a:endParaRPr>
          </a:p>
          <a:p>
            <a:pPr eaLnBrk="1" hangingPunct="1">
              <a:buNone/>
            </a:pPr>
            <a:endParaRPr lang="zh-CN" altLang="en-US" sz="3800" dirty="0">
              <a:solidFill>
                <a:srgbClr val="0000FF"/>
              </a:solidFill>
              <a:ea typeface="华文新魏" pitchFamily="2" charset="-122"/>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p:pic>
        <p:nvPicPr>
          <p:cNvPr id="16386" name="Picture 2" descr="get"/>
          <p:cNvPicPr>
            <a:picLocks noChangeAspect="1"/>
          </p:cNvPicPr>
          <p:nvPr/>
        </p:nvPicPr>
        <p:blipFill>
          <a:blip r:embed="rId1"/>
          <a:stretch>
            <a:fillRect/>
          </a:stretch>
        </p:blipFill>
        <p:spPr>
          <a:xfrm>
            <a:off x="0" y="0"/>
            <a:ext cx="2606675" cy="3733800"/>
          </a:xfrm>
          <a:prstGeom prst="rect">
            <a:avLst/>
          </a:prstGeom>
          <a:noFill/>
          <a:ln w="9525">
            <a:noFill/>
          </a:ln>
        </p:spPr>
      </p:pic>
      <p:pic>
        <p:nvPicPr>
          <p:cNvPr id="16387" name="Picture 3" descr="get (1)"/>
          <p:cNvPicPr>
            <a:picLocks noChangeAspect="1"/>
          </p:cNvPicPr>
          <p:nvPr/>
        </p:nvPicPr>
        <p:blipFill>
          <a:blip r:embed="rId2"/>
          <a:stretch>
            <a:fillRect/>
          </a:stretch>
        </p:blipFill>
        <p:spPr>
          <a:xfrm>
            <a:off x="2667000" y="0"/>
            <a:ext cx="2490788" cy="3733800"/>
          </a:xfrm>
          <a:prstGeom prst="rect">
            <a:avLst/>
          </a:prstGeom>
          <a:noFill/>
          <a:ln w="9525">
            <a:noFill/>
          </a:ln>
        </p:spPr>
      </p:pic>
      <p:pic>
        <p:nvPicPr>
          <p:cNvPr id="16388" name="Picture 4" descr="get (2)"/>
          <p:cNvPicPr>
            <a:picLocks noChangeAspect="1"/>
          </p:cNvPicPr>
          <p:nvPr/>
        </p:nvPicPr>
        <p:blipFill>
          <a:blip r:embed="rId3"/>
          <a:stretch>
            <a:fillRect/>
          </a:stretch>
        </p:blipFill>
        <p:spPr>
          <a:xfrm>
            <a:off x="0" y="3810000"/>
            <a:ext cx="5181600" cy="3048000"/>
          </a:xfrm>
          <a:prstGeom prst="rect">
            <a:avLst/>
          </a:prstGeom>
          <a:noFill/>
          <a:ln w="9525">
            <a:noFill/>
          </a:ln>
        </p:spPr>
      </p:pic>
      <p:sp>
        <p:nvSpPr>
          <p:cNvPr id="16389" name="AutoShape 5"/>
          <p:cNvSpPr/>
          <p:nvPr/>
        </p:nvSpPr>
        <p:spPr>
          <a:xfrm>
            <a:off x="5562600" y="304800"/>
            <a:ext cx="3276600" cy="2438400"/>
          </a:xfrm>
          <a:prstGeom prst="wedgeRectCallout">
            <a:avLst>
              <a:gd name="adj1" fmla="val -43750"/>
              <a:gd name="adj2" fmla="val 70000"/>
            </a:avLst>
          </a:prstGeom>
          <a:solidFill>
            <a:schemeClr val="accent1">
              <a:alpha val="89803"/>
            </a:schemeClr>
          </a:solidFill>
          <a:ln w="9525" cap="flat" cmpd="sng">
            <a:solidFill>
              <a:srgbClr val="FF0000"/>
            </a:solidFill>
            <a:prstDash val="solid"/>
            <a:miter/>
            <a:headEnd type="none" w="med" len="med"/>
            <a:tailEnd type="none" w="med" len="med"/>
          </a:ln>
        </p:spPr>
        <p:txBody>
          <a:bodyPr/>
          <a:p>
            <a:r>
              <a:rPr lang="zh-CN" altLang="en-US" sz="2800" b="1" dirty="0">
                <a:solidFill>
                  <a:srgbClr val="0000FF"/>
                </a:solidFill>
                <a:latin typeface="幼圆" pitchFamily="49" charset="-122"/>
                <a:ea typeface="幼圆" pitchFamily="49" charset="-122"/>
              </a:rPr>
              <a:t>吸毒的主要方法吸毒的方式：</a:t>
            </a:r>
            <a:endParaRPr lang="zh-CN" altLang="en-US" dirty="0">
              <a:solidFill>
                <a:srgbClr val="0000FF"/>
              </a:solidFill>
              <a:latin typeface="幼圆" pitchFamily="49" charset="-122"/>
              <a:ea typeface="幼圆" pitchFamily="49" charset="-122"/>
            </a:endParaRPr>
          </a:p>
          <a:p>
            <a:endParaRPr lang="zh-CN" altLang="en-US" sz="2800" dirty="0">
              <a:latin typeface="幼圆" pitchFamily="49" charset="-122"/>
              <a:ea typeface="幼圆" pitchFamily="49" charset="-122"/>
            </a:endParaRPr>
          </a:p>
          <a:p>
            <a:r>
              <a:rPr lang="zh-CN" altLang="en-US" sz="2800" dirty="0">
                <a:solidFill>
                  <a:srgbClr val="0000FF"/>
                </a:solidFill>
                <a:latin typeface="幼圆" pitchFamily="49" charset="-122"/>
                <a:ea typeface="幼圆" pitchFamily="49" charset="-122"/>
              </a:rPr>
              <a:t>鼻嗅</a:t>
            </a:r>
            <a:r>
              <a:rPr lang="zh-CN" altLang="en-US" dirty="0">
                <a:solidFill>
                  <a:srgbClr val="0000FF"/>
                </a:solidFill>
                <a:latin typeface="幼圆" pitchFamily="49" charset="-122"/>
                <a:ea typeface="幼圆" pitchFamily="49" charset="-122"/>
              </a:rPr>
              <a:t>  </a:t>
            </a:r>
            <a:r>
              <a:rPr lang="zh-CN" altLang="en-US" sz="2800" dirty="0">
                <a:solidFill>
                  <a:srgbClr val="0000FF"/>
                </a:solidFill>
                <a:latin typeface="幼圆" pitchFamily="49" charset="-122"/>
                <a:ea typeface="幼圆" pitchFamily="49" charset="-122"/>
              </a:rPr>
              <a:t>烟吸 注射 口服</a:t>
            </a:r>
            <a:r>
              <a:rPr lang="zh-CN" altLang="en-US" dirty="0">
                <a:solidFill>
                  <a:srgbClr val="0000FF"/>
                </a:solidFill>
                <a:latin typeface="幼圆" pitchFamily="49" charset="-122"/>
                <a:ea typeface="幼圆" pitchFamily="49" charset="-122"/>
              </a:rPr>
              <a:t>  </a:t>
            </a:r>
            <a:endParaRPr lang="zh-CN" altLang="en-US" dirty="0">
              <a:solidFill>
                <a:srgbClr val="0000FF"/>
              </a:solidFill>
              <a:latin typeface="幼圆" pitchFamily="49" charset="-122"/>
              <a:ea typeface="幼圆" pitchFamily="49" charset="-122"/>
            </a:endParaRPr>
          </a:p>
        </p:txBody>
      </p:sp>
      <p:pic>
        <p:nvPicPr>
          <p:cNvPr id="16390" name="Picture 6" descr="get"/>
          <p:cNvPicPr>
            <a:picLocks noChangeAspect="1"/>
          </p:cNvPicPr>
          <p:nvPr/>
        </p:nvPicPr>
        <p:blipFill>
          <a:blip r:embed="rId4"/>
          <a:stretch>
            <a:fillRect/>
          </a:stretch>
        </p:blipFill>
        <p:spPr>
          <a:xfrm>
            <a:off x="5257800" y="3200400"/>
            <a:ext cx="3886200" cy="3657600"/>
          </a:xfrm>
          <a:prstGeom prst="rect">
            <a:avLst/>
          </a:prstGeom>
          <a:noFill/>
          <a:ln w="9525">
            <a:noFill/>
          </a:ln>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p:sp>
        <p:nvSpPr>
          <p:cNvPr id="63491" name="Rectangle 3"/>
          <p:cNvSpPr/>
          <p:nvPr/>
        </p:nvSpPr>
        <p:spPr>
          <a:xfrm>
            <a:off x="179388" y="922338"/>
            <a:ext cx="8912225" cy="1066800"/>
          </a:xfrm>
          <a:prstGeom prst="rect">
            <a:avLst/>
          </a:prstGeom>
          <a:noFill/>
          <a:ln w="9525">
            <a:noFill/>
          </a:ln>
        </p:spPr>
        <p:txBody>
          <a:bodyPr anchor="ctr">
            <a:spAutoFit/>
          </a:bodyPr>
          <a:p>
            <a:r>
              <a:rPr lang="zh-CN" altLang="en-US" sz="2400" dirty="0">
                <a:latin typeface="黑体" panose="02010609060101010101" pitchFamily="49" charset="-122"/>
                <a:ea typeface="黑体" panose="02010609060101010101" pitchFamily="49" charset="-122"/>
              </a:rPr>
              <a:t>  </a:t>
            </a:r>
            <a:r>
              <a:rPr lang="zh-CN" altLang="en-US" sz="2000" dirty="0">
                <a:latin typeface="黑体" panose="02010609060101010101" pitchFamily="49" charset="-122"/>
                <a:ea typeface="黑体" panose="02010609060101010101" pitchFamily="49" charset="-122"/>
              </a:rPr>
              <a:t>每个吸毒人员对毒品成瘾时间的快慢，往往与其所使用</a:t>
            </a:r>
            <a:r>
              <a:rPr lang="zh-CN" altLang="en-US" sz="2000" dirty="0">
                <a:solidFill>
                  <a:srgbClr val="3333CC"/>
                </a:solidFill>
                <a:latin typeface="黑体" panose="02010609060101010101" pitchFamily="49" charset="-122"/>
                <a:ea typeface="黑体" panose="02010609060101010101" pitchFamily="49" charset="-122"/>
              </a:rPr>
              <a:t>毒品的性质、类别、毒性的强弱、吸毒的方式、吸食的剂量、次数和吸毒者个人的心理素质、身体的耐受程度以及文化素质、社会环境等诸多因素直接有关。 </a:t>
            </a:r>
            <a:endParaRPr lang="zh-CN" altLang="en-US" sz="2000" dirty="0">
              <a:solidFill>
                <a:srgbClr val="3333CC"/>
              </a:solidFill>
              <a:latin typeface="黑体" panose="02010609060101010101" pitchFamily="49" charset="-122"/>
              <a:ea typeface="黑体" panose="02010609060101010101" pitchFamily="49" charset="-122"/>
            </a:endParaRPr>
          </a:p>
        </p:txBody>
      </p:sp>
      <p:sp>
        <p:nvSpPr>
          <p:cNvPr id="63492" name="Rectangle 4"/>
          <p:cNvSpPr/>
          <p:nvPr/>
        </p:nvSpPr>
        <p:spPr>
          <a:xfrm>
            <a:off x="2843213" y="257493"/>
            <a:ext cx="3238500" cy="583565"/>
          </a:xfrm>
          <a:prstGeom prst="rect">
            <a:avLst/>
          </a:prstGeom>
          <a:noFill/>
          <a:ln w="9525">
            <a:noFill/>
          </a:ln>
        </p:spPr>
        <p:txBody>
          <a:bodyPr wrap="square">
            <a:spAutoFit/>
          </a:bodyPr>
          <a:p>
            <a:r>
              <a:rPr lang="zh-CN" altLang="en-US" sz="3200" b="1" dirty="0">
                <a:solidFill>
                  <a:srgbClr val="FF3300"/>
                </a:solidFill>
                <a:latin typeface="黑体" panose="02010609060101010101" pitchFamily="49" charset="-122"/>
                <a:ea typeface="黑体" panose="02010609060101010101" pitchFamily="49" charset="-122"/>
              </a:rPr>
              <a:t>吸毒多久会成瘾</a:t>
            </a:r>
            <a:r>
              <a:rPr lang="en-US" altLang="zh-CN" sz="3200" b="1" dirty="0">
                <a:solidFill>
                  <a:srgbClr val="FF3300"/>
                </a:solidFill>
                <a:latin typeface="黑体" panose="02010609060101010101" pitchFamily="49" charset="-122"/>
                <a:ea typeface="黑体" panose="02010609060101010101" pitchFamily="49" charset="-122"/>
              </a:rPr>
              <a:t>?</a:t>
            </a:r>
            <a:endParaRPr lang="en-US" altLang="zh-CN" sz="3200" b="1" dirty="0">
              <a:solidFill>
                <a:srgbClr val="FF3300"/>
              </a:solidFill>
              <a:latin typeface="黑体" panose="02010609060101010101" pitchFamily="49" charset="-122"/>
              <a:ea typeface="黑体" panose="02010609060101010101" pitchFamily="49" charset="-122"/>
            </a:endParaRPr>
          </a:p>
        </p:txBody>
      </p:sp>
      <p:sp>
        <p:nvSpPr>
          <p:cNvPr id="63493" name="Rectangle 5"/>
          <p:cNvSpPr/>
          <p:nvPr/>
        </p:nvSpPr>
        <p:spPr>
          <a:xfrm>
            <a:off x="2555875" y="2994025"/>
            <a:ext cx="3914775" cy="579438"/>
          </a:xfrm>
          <a:prstGeom prst="rect">
            <a:avLst/>
          </a:prstGeom>
          <a:noFill/>
          <a:ln w="9525">
            <a:noFill/>
          </a:ln>
        </p:spPr>
        <p:txBody>
          <a:bodyPr wrap="none" anchor="ctr">
            <a:spAutoFit/>
          </a:bodyPr>
          <a:p>
            <a:r>
              <a:rPr lang="zh-CN" altLang="en-US" sz="3200" b="1" dirty="0">
                <a:solidFill>
                  <a:srgbClr val="FF3300"/>
                </a:solidFill>
                <a:latin typeface="黑体" panose="02010609060101010101" pitchFamily="49" charset="-122"/>
                <a:ea typeface="黑体" panose="02010609060101010101" pitchFamily="49" charset="-122"/>
              </a:rPr>
              <a:t>吸毒为什么会成瘾</a:t>
            </a:r>
            <a:r>
              <a:rPr lang="en-US" altLang="zh-CN" sz="3200" b="1" dirty="0">
                <a:solidFill>
                  <a:srgbClr val="FF3300"/>
                </a:solidFill>
                <a:latin typeface="黑体" panose="02010609060101010101" pitchFamily="49" charset="-122"/>
                <a:ea typeface="黑体" panose="02010609060101010101" pitchFamily="49" charset="-122"/>
              </a:rPr>
              <a:t>?</a:t>
            </a:r>
            <a:endParaRPr lang="en-US" altLang="zh-CN" sz="3200" b="1" dirty="0">
              <a:solidFill>
                <a:srgbClr val="FF3300"/>
              </a:solidFill>
              <a:latin typeface="黑体" panose="02010609060101010101" pitchFamily="49" charset="-122"/>
              <a:ea typeface="黑体" panose="02010609060101010101" pitchFamily="49" charset="-122"/>
            </a:endParaRPr>
          </a:p>
        </p:txBody>
      </p:sp>
      <p:sp>
        <p:nvSpPr>
          <p:cNvPr id="63494" name="Rectangle 6"/>
          <p:cNvSpPr/>
          <p:nvPr/>
        </p:nvSpPr>
        <p:spPr>
          <a:xfrm>
            <a:off x="323850" y="3790950"/>
            <a:ext cx="8496300" cy="2590800"/>
          </a:xfrm>
          <a:prstGeom prst="rect">
            <a:avLst/>
          </a:prstGeom>
          <a:noFill/>
          <a:ln w="9525">
            <a:noFill/>
          </a:ln>
        </p:spPr>
        <p:txBody>
          <a:bodyPr anchor="ctr">
            <a:spAutoFit/>
          </a:bodyPr>
          <a:p>
            <a:r>
              <a:rPr lang="zh-CN" altLang="en-US" sz="2400" b="1" dirty="0">
                <a:latin typeface="Arial" panose="020B0604020202020204" pitchFamily="34" charset="0"/>
                <a:ea typeface="黑体" panose="02010609060101010101" pitchFamily="49" charset="-122"/>
              </a:rPr>
              <a:t>       </a:t>
            </a:r>
            <a:r>
              <a:rPr lang="zh-CN" altLang="en-US" sz="2000" b="1" dirty="0">
                <a:latin typeface="Arial" panose="020B0604020202020204" pitchFamily="34" charset="0"/>
                <a:ea typeface="黑体" panose="02010609060101010101" pitchFamily="49" charset="-122"/>
              </a:rPr>
              <a:t>人吸毒会成瘾，这个问题已被无数事实所证明。但理论上至今还没有统一的确切的答案。总的来说，吸毒会成瘾是毒品与人体相互作用的结果。一方面毒品有个共同的特性，就是进入人体后作用于人的脑内与学习记忆有关的神经系统，逐渐产生</a:t>
            </a:r>
            <a:r>
              <a:rPr lang="zh-CN" altLang="en-US" sz="2000" b="1" dirty="0">
                <a:solidFill>
                  <a:srgbClr val="FF3300"/>
                </a:solidFill>
                <a:latin typeface="Arial" panose="020B0604020202020204" pitchFamily="34" charset="0"/>
                <a:ea typeface="黑体" panose="02010609060101010101" pitchFamily="49" charset="-122"/>
              </a:rPr>
              <a:t>精神依赖（心瘾）</a:t>
            </a:r>
            <a:r>
              <a:rPr lang="zh-CN" altLang="en-US" sz="2000" b="1" dirty="0">
                <a:latin typeface="Arial" panose="020B0604020202020204" pitchFamily="34" charset="0"/>
                <a:ea typeface="黑体" panose="02010609060101010101" pitchFamily="49" charset="-122"/>
              </a:rPr>
              <a:t>，进而形成追求应用该药物的行为；另一方面，毒品进入人体后，破坏人体正常的平衡，产生在毒品作用下新的平衡状态（</a:t>
            </a:r>
            <a:r>
              <a:rPr lang="zh-CN" altLang="en-US" sz="2000" b="1" dirty="0">
                <a:solidFill>
                  <a:srgbClr val="FF3300"/>
                </a:solidFill>
                <a:latin typeface="Arial" panose="020B0604020202020204" pitchFamily="34" charset="0"/>
                <a:ea typeface="黑体" panose="02010609060101010101" pitchFamily="49" charset="-122"/>
              </a:rPr>
              <a:t>身体依赖</a:t>
            </a:r>
            <a:r>
              <a:rPr lang="zh-CN" altLang="en-US" sz="2000" b="1" dirty="0">
                <a:latin typeface="Arial" panose="020B0604020202020204" pitchFamily="34" charset="0"/>
                <a:ea typeface="黑体" panose="02010609060101010101" pitchFamily="49" charset="-122"/>
              </a:rPr>
              <a:t>）。一旦停止吸毒，就会感到不适，出现戒断反应。只有连续不断地吸入更大剂量的毒品，才能保持人体新的平衡。</a:t>
            </a:r>
            <a:endParaRPr lang="zh-CN" altLang="en-US" sz="2000" b="1" dirty="0">
              <a:latin typeface="Arial" panose="020B0604020202020204" pitchFamily="34" charset="0"/>
              <a:ea typeface="黑体" panose="02010609060101010101" pitchFamily="49" charset="-122"/>
            </a:endParaRPr>
          </a:p>
        </p:txBody>
      </p:sp>
      <p:sp>
        <p:nvSpPr>
          <p:cNvPr id="63495" name="Rectangle 7"/>
          <p:cNvSpPr/>
          <p:nvPr/>
        </p:nvSpPr>
        <p:spPr>
          <a:xfrm>
            <a:off x="323850" y="2079625"/>
            <a:ext cx="8496300" cy="701675"/>
          </a:xfrm>
          <a:prstGeom prst="rect">
            <a:avLst/>
          </a:prstGeom>
          <a:noFill/>
          <a:ln w="9525">
            <a:noFill/>
          </a:ln>
        </p:spPr>
        <p:txBody>
          <a:bodyPr>
            <a:spAutoFit/>
          </a:bodyPr>
          <a:p>
            <a:r>
              <a:rPr lang="zh-CN" altLang="en-US" sz="2000" dirty="0">
                <a:latin typeface="黑体" panose="02010609060101010101" pitchFamily="49" charset="-122"/>
                <a:ea typeface="黑体" panose="02010609060101010101" pitchFamily="49" charset="-122"/>
              </a:rPr>
              <a:t>   一般来讲，</a:t>
            </a:r>
            <a:r>
              <a:rPr lang="zh-CN" altLang="en-US" sz="2000" dirty="0">
                <a:solidFill>
                  <a:srgbClr val="FF3300"/>
                </a:solidFill>
                <a:latin typeface="黑体" panose="02010609060101010101" pitchFamily="49" charset="-122"/>
                <a:ea typeface="黑体" panose="02010609060101010101" pitchFamily="49" charset="-122"/>
              </a:rPr>
              <a:t>毒性强的成瘾快，毒性弱的成瘾慢</a:t>
            </a:r>
            <a:r>
              <a:rPr lang="zh-CN" altLang="en-US" sz="2000" dirty="0">
                <a:latin typeface="黑体" panose="02010609060101010101" pitchFamily="49" charset="-122"/>
                <a:ea typeface="黑体" panose="02010609060101010101" pitchFamily="49" charset="-122"/>
              </a:rPr>
              <a:t>。吗啡、海洛因如采用静脉注射的方式，每天两次，每次 </a:t>
            </a:r>
            <a:r>
              <a:rPr lang="en-US" altLang="zh-CN" sz="2000" b="1" dirty="0">
                <a:latin typeface="黑体" panose="02010609060101010101" pitchFamily="49" charset="-122"/>
                <a:ea typeface="黑体" panose="02010609060101010101" pitchFamily="49" charset="-122"/>
              </a:rPr>
              <a:t>0.1</a:t>
            </a:r>
            <a:r>
              <a:rPr lang="zh-CN" altLang="en-US" sz="2000" dirty="0">
                <a:latin typeface="黑体" panose="02010609060101010101" pitchFamily="49" charset="-122"/>
                <a:ea typeface="黑体" panose="02010609060101010101" pitchFamily="49" charset="-122"/>
              </a:rPr>
              <a:t>克，</a:t>
            </a:r>
            <a:r>
              <a:rPr lang="en-US" altLang="zh-CN" sz="2000" b="1" dirty="0">
                <a:latin typeface="黑体" panose="02010609060101010101" pitchFamily="49" charset="-122"/>
                <a:ea typeface="黑体" panose="02010609060101010101" pitchFamily="49" charset="-122"/>
              </a:rPr>
              <a:t>2-3 </a:t>
            </a:r>
            <a:r>
              <a:rPr lang="zh-CN" altLang="en-US" sz="2000" dirty="0">
                <a:latin typeface="黑体" panose="02010609060101010101" pitchFamily="49" charset="-122"/>
                <a:ea typeface="黑体" panose="02010609060101010101" pitchFamily="49" charset="-122"/>
              </a:rPr>
              <a:t>天即可成瘾。</a:t>
            </a:r>
            <a:endParaRPr lang="zh-CN" altLang="en-US" sz="2000" dirty="0">
              <a:latin typeface="黑体" panose="02010609060101010101" pitchFamily="49" charset="-122"/>
              <a:ea typeface="黑体" panose="02010609060101010101"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63492"/>
                                        </p:tgtEl>
                                        <p:attrNameLst>
                                          <p:attrName>style.visibility</p:attrName>
                                        </p:attrNameLst>
                                      </p:cBhvr>
                                      <p:to>
                                        <p:strVal val="visible"/>
                                      </p:to>
                                    </p:set>
                                    <p:anim calcmode="lin" valueType="num">
                                      <p:cBhvr>
                                        <p:cTn id="7" dur="1" fill="hold"/>
                                        <p:tgtEl>
                                          <p:spTgt spid="63492"/>
                                        </p:tgtEl>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63491"/>
                                        </p:tgtEl>
                                        <p:attrNameLst>
                                          <p:attrName>style.visibility</p:attrName>
                                        </p:attrNameLst>
                                      </p:cBhvr>
                                      <p:to>
                                        <p:strVal val="visible"/>
                                      </p:to>
                                    </p:set>
                                    <p:anim calcmode="lin" valueType="num">
                                      <p:cBhvr>
                                        <p:cTn id="12" dur="1" fill="hold"/>
                                        <p:tgtEl>
                                          <p:spTgt spid="63491"/>
                                        </p:tgtEl>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grpId="0" nodeType="clickEffect">
                                  <p:stCondLst>
                                    <p:cond delay="0"/>
                                  </p:stCondLst>
                                  <p:childTnLst>
                                    <p:set>
                                      <p:cBhvr>
                                        <p:cTn id="16" dur="1" fill="hold">
                                          <p:stCondLst>
                                            <p:cond delay="0"/>
                                          </p:stCondLst>
                                        </p:cTn>
                                        <p:tgtEl>
                                          <p:spTgt spid="63495"/>
                                        </p:tgtEl>
                                        <p:attrNameLst>
                                          <p:attrName>style.visibility</p:attrName>
                                        </p:attrNameLst>
                                      </p:cBhvr>
                                      <p:to>
                                        <p:strVal val="visible"/>
                                      </p:to>
                                    </p:set>
                                    <p:anim calcmode="lin" valueType="num">
                                      <p:cBhvr>
                                        <p:cTn id="17" dur="1" fill="hold"/>
                                        <p:tgtEl>
                                          <p:spTgt spid="63495"/>
                                        </p:tgtEl>
                                      </p:cBhvr>
                                    </p:anim>
                                  </p:childTnLst>
                                </p:cTn>
                              </p:par>
                            </p:childTnLst>
                          </p:cTn>
                        </p:par>
                      </p:childTnLst>
                    </p:cTn>
                  </p:par>
                  <p:par>
                    <p:cTn id="18" fill="hold">
                      <p:stCondLst>
                        <p:cond delay="indefinite"/>
                      </p:stCondLst>
                      <p:childTnLst>
                        <p:par>
                          <p:cTn id="19" fill="hold">
                            <p:stCondLst>
                              <p:cond delay="0"/>
                            </p:stCondLst>
                            <p:childTnLst>
                              <p:par>
                                <p:cTn id="20" presetID="24" presetClass="entr" presetSubtype="0" fill="hold" grpId="0" nodeType="clickEffect">
                                  <p:stCondLst>
                                    <p:cond delay="0"/>
                                  </p:stCondLst>
                                  <p:childTnLst>
                                    <p:set>
                                      <p:cBhvr>
                                        <p:cTn id="21" dur="1" fill="hold">
                                          <p:stCondLst>
                                            <p:cond delay="0"/>
                                          </p:stCondLst>
                                        </p:cTn>
                                        <p:tgtEl>
                                          <p:spTgt spid="63493"/>
                                        </p:tgtEl>
                                        <p:attrNameLst>
                                          <p:attrName>style.visibility</p:attrName>
                                        </p:attrNameLst>
                                      </p:cBhvr>
                                      <p:to>
                                        <p:strVal val="visible"/>
                                      </p:to>
                                    </p:set>
                                    <p:anim calcmode="lin" valueType="num">
                                      <p:cBhvr>
                                        <p:cTn id="22" dur="1" fill="hold"/>
                                        <p:tgtEl>
                                          <p:spTgt spid="63493"/>
                                        </p:tgtEl>
                                      </p:cBhvr>
                                    </p:anim>
                                  </p:childTnLst>
                                </p:cTn>
                              </p:par>
                            </p:childTnLst>
                          </p:cTn>
                        </p:par>
                      </p:childTnLst>
                    </p:cTn>
                  </p:par>
                  <p:par>
                    <p:cTn id="23" fill="hold">
                      <p:stCondLst>
                        <p:cond delay="indefinite"/>
                      </p:stCondLst>
                      <p:childTnLst>
                        <p:par>
                          <p:cTn id="24" fill="hold">
                            <p:stCondLst>
                              <p:cond delay="0"/>
                            </p:stCondLst>
                            <p:childTnLst>
                              <p:par>
                                <p:cTn id="25" presetID="24" presetClass="entr" presetSubtype="0" fill="hold" grpId="0" nodeType="clickEffect">
                                  <p:stCondLst>
                                    <p:cond delay="0"/>
                                  </p:stCondLst>
                                  <p:childTnLst>
                                    <p:set>
                                      <p:cBhvr>
                                        <p:cTn id="26" dur="1" fill="hold">
                                          <p:stCondLst>
                                            <p:cond delay="0"/>
                                          </p:stCondLst>
                                        </p:cTn>
                                        <p:tgtEl>
                                          <p:spTgt spid="63494"/>
                                        </p:tgtEl>
                                        <p:attrNameLst>
                                          <p:attrName>style.visibility</p:attrName>
                                        </p:attrNameLst>
                                      </p:cBhvr>
                                      <p:to>
                                        <p:strVal val="visible"/>
                                      </p:to>
                                    </p:set>
                                    <p:anim calcmode="lin" valueType="num">
                                      <p:cBhvr>
                                        <p:cTn id="27" dur="1" fill="hold"/>
                                        <p:tgtEl>
                                          <p:spTgt spid="63494"/>
                                        </p:tgtEl>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491" grpId="0"/>
      <p:bldP spid="63492" grpId="0"/>
      <p:bldP spid="63493" grpId="0"/>
      <p:bldP spid="63494" grpId="0"/>
      <p:bldP spid="63495" grpId="0"/>
    </p:bldLst>
  </p:timing>
</p:sld>
</file>

<file path=ppt/slides/slide1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p:sp>
        <p:nvSpPr>
          <p:cNvPr id="18435" name="Rectangle 3"/>
          <p:cNvSpPr/>
          <p:nvPr/>
        </p:nvSpPr>
        <p:spPr>
          <a:xfrm>
            <a:off x="1692275" y="188913"/>
            <a:ext cx="5286375" cy="579437"/>
          </a:xfrm>
          <a:prstGeom prst="rect">
            <a:avLst/>
          </a:prstGeom>
          <a:noFill/>
          <a:ln w="9525">
            <a:noFill/>
          </a:ln>
        </p:spPr>
        <p:txBody>
          <a:bodyPr wrap="none">
            <a:spAutoFit/>
          </a:bodyPr>
          <a:p>
            <a:r>
              <a:rPr lang="zh-CN" altLang="en-US" sz="3200" b="1" dirty="0">
                <a:solidFill>
                  <a:srgbClr val="FF3300"/>
                </a:solidFill>
                <a:latin typeface="黑体" panose="02010609060101010101" pitchFamily="49" charset="-122"/>
                <a:ea typeface="黑体" panose="02010609060101010101" pitchFamily="49" charset="-122"/>
              </a:rPr>
              <a:t>导致吸毒的原因主要有哪些</a:t>
            </a:r>
            <a:r>
              <a:rPr lang="en-US" altLang="zh-CN" sz="3200" b="1" dirty="0">
                <a:solidFill>
                  <a:srgbClr val="FF3300"/>
                </a:solidFill>
                <a:latin typeface="黑体" panose="02010609060101010101" pitchFamily="49" charset="-122"/>
                <a:ea typeface="黑体" panose="02010609060101010101" pitchFamily="49" charset="-122"/>
              </a:rPr>
              <a:t>?</a:t>
            </a:r>
            <a:endParaRPr lang="en-US" altLang="zh-CN" sz="3200" b="1" dirty="0">
              <a:solidFill>
                <a:srgbClr val="FF3300"/>
              </a:solidFill>
              <a:latin typeface="黑体" panose="02010609060101010101" pitchFamily="49" charset="-122"/>
              <a:ea typeface="黑体" panose="02010609060101010101" pitchFamily="49" charset="-122"/>
            </a:endParaRPr>
          </a:p>
        </p:txBody>
      </p:sp>
      <p:sp>
        <p:nvSpPr>
          <p:cNvPr id="64516" name="Rectangle 4"/>
          <p:cNvSpPr/>
          <p:nvPr/>
        </p:nvSpPr>
        <p:spPr>
          <a:xfrm>
            <a:off x="161925" y="1759585"/>
            <a:ext cx="8238490" cy="1014730"/>
          </a:xfrm>
          <a:prstGeom prst="rect">
            <a:avLst/>
          </a:prstGeom>
          <a:noFill/>
          <a:ln w="9525">
            <a:noFill/>
          </a:ln>
        </p:spPr>
        <p:txBody>
          <a:bodyPr wrap="none" anchor="ctr">
            <a:spAutoFit/>
          </a:bodyPr>
          <a:p>
            <a:pPr indent="266700"/>
            <a:r>
              <a:rPr lang="zh-CN" altLang="en-US" sz="2000" b="1" dirty="0">
                <a:latin typeface="黑体" panose="02010609060101010101" pitchFamily="49" charset="-122"/>
                <a:ea typeface="黑体" panose="02010609060101010101" pitchFamily="49" charset="-122"/>
              </a:rPr>
              <a:t>（</a:t>
            </a:r>
            <a:r>
              <a:rPr lang="en-US" altLang="zh-CN" sz="2000" b="1" dirty="0">
                <a:latin typeface="黑体" panose="02010609060101010101" pitchFamily="49" charset="-122"/>
                <a:ea typeface="黑体" panose="02010609060101010101" pitchFamily="49" charset="-122"/>
              </a:rPr>
              <a:t>1</a:t>
            </a:r>
            <a:r>
              <a:rPr lang="zh-CN" altLang="en-US" sz="2000" b="1" dirty="0">
                <a:latin typeface="黑体" panose="02010609060101010101" pitchFamily="49" charset="-122"/>
                <a:ea typeface="黑体" panose="02010609060101010101" pitchFamily="49" charset="-122"/>
              </a:rPr>
              <a:t>）</a:t>
            </a:r>
            <a:r>
              <a:rPr lang="zh-CN" altLang="en-US" sz="2000" dirty="0">
                <a:latin typeface="黑体" panose="02010609060101010101" pitchFamily="49" charset="-122"/>
                <a:ea typeface="黑体" panose="02010609060101010101" pitchFamily="49" charset="-122"/>
              </a:rPr>
              <a:t> </a:t>
            </a:r>
            <a:r>
              <a:rPr lang="zh-CN" altLang="en-US" sz="2000" dirty="0">
                <a:solidFill>
                  <a:srgbClr val="FF3300"/>
                </a:solidFill>
                <a:latin typeface="黑体" panose="02010609060101010101" pitchFamily="49" charset="-122"/>
                <a:ea typeface="黑体" panose="02010609060101010101" pitchFamily="49" charset="-122"/>
              </a:rPr>
              <a:t>好奇心驱使</a:t>
            </a:r>
            <a:r>
              <a:rPr lang="zh-CN" altLang="en-US" sz="2000" dirty="0">
                <a:latin typeface="黑体" panose="02010609060101010101" pitchFamily="49" charset="-122"/>
                <a:ea typeface="黑体" panose="02010609060101010101" pitchFamily="49" charset="-122"/>
              </a:rPr>
              <a:t>：调查报告中占第一位的原因就是</a:t>
            </a:r>
            <a:r>
              <a:rPr lang="zh-CN" altLang="en-US" sz="2000" dirty="0">
                <a:latin typeface="Arial" panose="020B0604020202020204" pitchFamily="34" charset="0"/>
                <a:ea typeface="黑体" panose="02010609060101010101" pitchFamily="49" charset="-122"/>
              </a:rPr>
              <a:t>“</a:t>
            </a:r>
            <a:r>
              <a:rPr lang="zh-CN" altLang="en-US" sz="2000" dirty="0">
                <a:latin typeface="黑体" panose="02010609060101010101" pitchFamily="49" charset="-122"/>
                <a:ea typeface="黑体" panose="02010609060101010101" pitchFamily="49" charset="-122"/>
              </a:rPr>
              <a:t>体会感觉</a:t>
            </a:r>
            <a:r>
              <a:rPr lang="zh-CN" altLang="en-US" sz="2000" dirty="0">
                <a:latin typeface="Arial" panose="020B0604020202020204" pitchFamily="34" charset="0"/>
                <a:ea typeface="黑体" panose="02010609060101010101" pitchFamily="49" charset="-122"/>
              </a:rPr>
              <a:t>”</a:t>
            </a:r>
            <a:r>
              <a:rPr lang="zh-CN" altLang="en-US" sz="2000" dirty="0">
                <a:latin typeface="黑体" panose="02010609060101010101" pitchFamily="49" charset="-122"/>
                <a:ea typeface="黑体" panose="02010609060101010101" pitchFamily="49" charset="-122"/>
              </a:rPr>
              <a:t>、</a:t>
            </a:r>
            <a:endParaRPr lang="zh-CN" altLang="en-US" sz="2000" dirty="0">
              <a:latin typeface="黑体" panose="02010609060101010101" pitchFamily="49" charset="-122"/>
              <a:ea typeface="黑体" panose="02010609060101010101" pitchFamily="49" charset="-122"/>
            </a:endParaRPr>
          </a:p>
          <a:p>
            <a:pPr indent="266700"/>
            <a:r>
              <a:rPr lang="zh-CN" altLang="en-US" sz="2000" dirty="0">
                <a:latin typeface="Arial" panose="020B0604020202020204" pitchFamily="34" charset="0"/>
                <a:ea typeface="黑体" panose="02010609060101010101" pitchFamily="49" charset="-122"/>
              </a:rPr>
              <a:t>      “</a:t>
            </a:r>
            <a:r>
              <a:rPr lang="zh-CN" altLang="en-US" sz="2000" dirty="0">
                <a:latin typeface="黑体" panose="02010609060101010101" pitchFamily="49" charset="-122"/>
                <a:ea typeface="黑体" panose="02010609060101010101" pitchFamily="49" charset="-122"/>
              </a:rPr>
              <a:t>抽着玩玩</a:t>
            </a:r>
            <a:r>
              <a:rPr lang="zh-CN" altLang="en-US" sz="2000" dirty="0">
                <a:latin typeface="Arial" panose="020B0604020202020204" pitchFamily="34" charset="0"/>
                <a:ea typeface="黑体" panose="02010609060101010101" pitchFamily="49" charset="-122"/>
              </a:rPr>
              <a:t>”</a:t>
            </a:r>
            <a:r>
              <a:rPr lang="zh-CN" altLang="en-US" sz="2000" dirty="0">
                <a:latin typeface="黑体" panose="02010609060101010101" pitchFamily="49" charset="-122"/>
                <a:ea typeface="黑体" panose="02010609060101010101" pitchFamily="49" charset="-122"/>
              </a:rPr>
              <a:t>、</a:t>
            </a:r>
            <a:r>
              <a:rPr lang="zh-CN" altLang="en-US" sz="2000" dirty="0">
                <a:latin typeface="Arial" panose="020B0604020202020204" pitchFamily="34" charset="0"/>
                <a:ea typeface="黑体" panose="02010609060101010101" pitchFamily="49" charset="-122"/>
              </a:rPr>
              <a:t>“</a:t>
            </a:r>
            <a:r>
              <a:rPr lang="zh-CN" altLang="en-US" sz="2000" dirty="0">
                <a:latin typeface="黑体" panose="02010609060101010101" pitchFamily="49" charset="-122"/>
                <a:ea typeface="黑体" panose="02010609060101010101" pitchFamily="49" charset="-122"/>
              </a:rPr>
              <a:t>试一试</a:t>
            </a:r>
            <a:r>
              <a:rPr lang="zh-CN" altLang="en-US" sz="2000" dirty="0">
                <a:latin typeface="Arial" panose="020B0604020202020204" pitchFamily="34" charset="0"/>
                <a:ea typeface="黑体" panose="02010609060101010101" pitchFamily="49" charset="-122"/>
              </a:rPr>
              <a:t>”</a:t>
            </a:r>
            <a:r>
              <a:rPr lang="zh-CN" altLang="en-US" sz="2000" dirty="0">
                <a:latin typeface="黑体" panose="02010609060101010101" pitchFamily="49" charset="-122"/>
                <a:ea typeface="黑体" panose="02010609060101010101" pitchFamily="49" charset="-122"/>
              </a:rPr>
              <a:t>、</a:t>
            </a:r>
            <a:r>
              <a:rPr lang="zh-CN" altLang="en-US" sz="2000" dirty="0">
                <a:latin typeface="Arial" panose="020B0604020202020204" pitchFamily="34" charset="0"/>
                <a:ea typeface="黑体" panose="02010609060101010101" pitchFamily="49" charset="-122"/>
              </a:rPr>
              <a:t>“</a:t>
            </a:r>
            <a:r>
              <a:rPr lang="zh-CN" altLang="en-US" sz="2000" dirty="0">
                <a:latin typeface="黑体" panose="02010609060101010101" pitchFamily="49" charset="-122"/>
                <a:ea typeface="黑体" panose="02010609060101010101" pitchFamily="49" charset="-122"/>
              </a:rPr>
              <a:t>尝新鲜</a:t>
            </a:r>
            <a:r>
              <a:rPr lang="zh-CN" altLang="en-US" sz="2000" dirty="0">
                <a:latin typeface="Arial" panose="020B0604020202020204" pitchFamily="34" charset="0"/>
                <a:ea typeface="黑体" panose="02010609060101010101" pitchFamily="49" charset="-122"/>
              </a:rPr>
              <a:t>”</a:t>
            </a:r>
            <a:r>
              <a:rPr lang="zh-CN" altLang="en-US" sz="2000" dirty="0">
                <a:latin typeface="黑体" panose="02010609060101010101" pitchFamily="49" charset="-122"/>
                <a:ea typeface="黑体" panose="02010609060101010101" pitchFamily="49" charset="-122"/>
              </a:rPr>
              <a:t>。这种</a:t>
            </a:r>
            <a:r>
              <a:rPr lang="zh-CN" altLang="en-US" sz="2000" dirty="0">
                <a:latin typeface="Arial" panose="020B0604020202020204" pitchFamily="34" charset="0"/>
                <a:ea typeface="黑体" panose="02010609060101010101" pitchFamily="49" charset="-122"/>
              </a:rPr>
              <a:t>“</a:t>
            </a:r>
            <a:r>
              <a:rPr lang="zh-CN" altLang="en-US" sz="2000" dirty="0">
                <a:latin typeface="黑体" panose="02010609060101010101" pitchFamily="49" charset="-122"/>
                <a:ea typeface="黑体" panose="02010609060101010101" pitchFamily="49" charset="-122"/>
              </a:rPr>
              <a:t>试一试</a:t>
            </a:r>
            <a:r>
              <a:rPr lang="zh-CN" altLang="en-US" sz="2000" dirty="0">
                <a:latin typeface="Arial" panose="020B0604020202020204" pitchFamily="34" charset="0"/>
                <a:ea typeface="黑体" panose="02010609060101010101" pitchFamily="49" charset="-122"/>
              </a:rPr>
              <a:t>”</a:t>
            </a:r>
            <a:r>
              <a:rPr lang="zh-CN" altLang="en-US" sz="2000" dirty="0">
                <a:latin typeface="黑体" panose="02010609060101010101" pitchFamily="49" charset="-122"/>
                <a:ea typeface="黑体" panose="02010609060101010101" pitchFamily="49" charset="-122"/>
              </a:rPr>
              <a:t>的念头</a:t>
            </a:r>
            <a:endParaRPr lang="zh-CN" altLang="en-US" sz="2000" dirty="0">
              <a:latin typeface="黑体" panose="02010609060101010101" pitchFamily="49" charset="-122"/>
              <a:ea typeface="黑体" panose="02010609060101010101" pitchFamily="49" charset="-122"/>
            </a:endParaRPr>
          </a:p>
          <a:p>
            <a:pPr indent="266700"/>
            <a:r>
              <a:rPr lang="zh-CN" altLang="en-US" sz="2000" dirty="0">
                <a:latin typeface="黑体" panose="02010609060101010101" pitchFamily="49" charset="-122"/>
                <a:ea typeface="黑体" panose="02010609060101010101" pitchFamily="49" charset="-122"/>
              </a:rPr>
              <a:t>     往往就是走吸毒不归路的开端。</a:t>
            </a:r>
            <a:endParaRPr lang="zh-CN" altLang="en-US" sz="2000" dirty="0">
              <a:latin typeface="黑体" panose="02010609060101010101" pitchFamily="49" charset="-122"/>
              <a:ea typeface="黑体" panose="02010609060101010101" pitchFamily="49" charset="-122"/>
            </a:endParaRPr>
          </a:p>
        </p:txBody>
      </p:sp>
      <p:sp>
        <p:nvSpPr>
          <p:cNvPr id="64517" name="Rectangle 5"/>
          <p:cNvSpPr/>
          <p:nvPr/>
        </p:nvSpPr>
        <p:spPr>
          <a:xfrm>
            <a:off x="684213" y="1243013"/>
            <a:ext cx="5264150" cy="396875"/>
          </a:xfrm>
          <a:prstGeom prst="rect">
            <a:avLst/>
          </a:prstGeom>
          <a:noFill/>
          <a:ln w="9525">
            <a:noFill/>
          </a:ln>
        </p:spPr>
        <p:txBody>
          <a:bodyPr wrap="none">
            <a:spAutoFit/>
          </a:bodyPr>
          <a:p>
            <a:r>
              <a:rPr lang="zh-CN" altLang="en-US" sz="2000" dirty="0">
                <a:latin typeface="Arial" panose="020B0604020202020204" pitchFamily="34" charset="0"/>
                <a:ea typeface="黑体" panose="02010609060101010101" pitchFamily="49" charset="-122"/>
              </a:rPr>
              <a:t>根据调查，导致吸毒的原因主要有以下几种：</a:t>
            </a:r>
            <a:endParaRPr lang="zh-CN" altLang="en-US" sz="2000" dirty="0">
              <a:latin typeface="Arial" panose="020B0604020202020204" pitchFamily="34" charset="0"/>
              <a:ea typeface="黑体" panose="02010609060101010101" pitchFamily="49" charset="-122"/>
            </a:endParaRPr>
          </a:p>
        </p:txBody>
      </p:sp>
      <p:sp>
        <p:nvSpPr>
          <p:cNvPr id="64518" name="Rectangle 6"/>
          <p:cNvSpPr/>
          <p:nvPr/>
        </p:nvSpPr>
        <p:spPr>
          <a:xfrm>
            <a:off x="398463" y="2916238"/>
            <a:ext cx="8566150" cy="1006475"/>
          </a:xfrm>
          <a:prstGeom prst="rect">
            <a:avLst/>
          </a:prstGeom>
          <a:noFill/>
          <a:ln w="9525">
            <a:noFill/>
          </a:ln>
        </p:spPr>
        <p:txBody>
          <a:bodyPr wrap="none" anchor="ctr">
            <a:spAutoFit/>
          </a:bodyPr>
          <a:p>
            <a:r>
              <a:rPr lang="zh-CN" altLang="en-US" sz="2000" b="1" dirty="0">
                <a:latin typeface="黑体" panose="02010609060101010101" pitchFamily="49" charset="-122"/>
                <a:ea typeface="黑体" panose="02010609060101010101" pitchFamily="49" charset="-122"/>
              </a:rPr>
              <a:t>（</a:t>
            </a:r>
            <a:r>
              <a:rPr lang="en-US" altLang="zh-CN" sz="2000" b="1" dirty="0">
                <a:latin typeface="黑体" panose="02010609060101010101" pitchFamily="49" charset="-122"/>
                <a:ea typeface="黑体" panose="02010609060101010101" pitchFamily="49" charset="-122"/>
              </a:rPr>
              <a:t>2</a:t>
            </a:r>
            <a:r>
              <a:rPr lang="zh-CN" altLang="en-US" sz="2000" b="1" dirty="0">
                <a:latin typeface="黑体" panose="02010609060101010101" pitchFamily="49" charset="-122"/>
                <a:ea typeface="黑体" panose="02010609060101010101" pitchFamily="49" charset="-122"/>
              </a:rPr>
              <a:t>）</a:t>
            </a:r>
            <a:r>
              <a:rPr lang="zh-CN" altLang="en-US" sz="2000" dirty="0">
                <a:latin typeface="黑体" panose="02010609060101010101" pitchFamily="49" charset="-122"/>
                <a:ea typeface="黑体" panose="02010609060101010101" pitchFamily="49" charset="-122"/>
              </a:rPr>
              <a:t> </a:t>
            </a:r>
            <a:r>
              <a:rPr lang="zh-CN" altLang="en-US" sz="2000" dirty="0">
                <a:solidFill>
                  <a:srgbClr val="FF3300"/>
                </a:solidFill>
                <a:latin typeface="黑体" panose="02010609060101010101" pitchFamily="49" charset="-122"/>
                <a:ea typeface="黑体" panose="02010609060101010101" pitchFamily="49" charset="-122"/>
              </a:rPr>
              <a:t>寻找刺激</a:t>
            </a:r>
            <a:r>
              <a:rPr lang="zh-CN" altLang="en-US" sz="2000" dirty="0">
                <a:latin typeface="黑体" panose="02010609060101010101" pitchFamily="49" charset="-122"/>
                <a:ea typeface="黑体" panose="02010609060101010101" pitchFamily="49" charset="-122"/>
              </a:rPr>
              <a:t>：吸毒时髦、气派、富有，特别是一些先富起来的个体老</a:t>
            </a:r>
            <a:endParaRPr lang="zh-CN" altLang="en-US" sz="2000" dirty="0">
              <a:latin typeface="黑体" panose="02010609060101010101" pitchFamily="49" charset="-122"/>
              <a:ea typeface="黑体" panose="02010609060101010101" pitchFamily="49" charset="-122"/>
            </a:endParaRPr>
          </a:p>
          <a:p>
            <a:r>
              <a:rPr lang="zh-CN" altLang="en-US" sz="2000" dirty="0">
                <a:latin typeface="黑体" panose="02010609060101010101" pitchFamily="49" charset="-122"/>
                <a:ea typeface="黑体" panose="02010609060101010101" pitchFamily="49" charset="-122"/>
              </a:rPr>
              <a:t>      板，认为该享受的全体验过了，抽一口，不枉来一世。可这一抽上，</a:t>
            </a:r>
            <a:endParaRPr lang="zh-CN" altLang="en-US" sz="2000" dirty="0">
              <a:latin typeface="黑体" panose="02010609060101010101" pitchFamily="49" charset="-122"/>
              <a:ea typeface="黑体" panose="02010609060101010101" pitchFamily="49" charset="-122"/>
            </a:endParaRPr>
          </a:p>
          <a:p>
            <a:r>
              <a:rPr lang="zh-CN" altLang="en-US" sz="2000" dirty="0">
                <a:latin typeface="黑体" panose="02010609060101010101" pitchFamily="49" charset="-122"/>
                <a:ea typeface="黑体" panose="02010609060101010101" pitchFamily="49" charset="-122"/>
              </a:rPr>
              <a:t>      富有很快变成贫穷，百万富翁沦为乞丐多不胜数。</a:t>
            </a:r>
            <a:endParaRPr lang="zh-CN" altLang="en-US" sz="2000" dirty="0">
              <a:latin typeface="黑体" panose="02010609060101010101" pitchFamily="49" charset="-122"/>
              <a:ea typeface="黑体" panose="02010609060101010101" pitchFamily="49" charset="-122"/>
            </a:endParaRPr>
          </a:p>
        </p:txBody>
      </p:sp>
      <p:sp>
        <p:nvSpPr>
          <p:cNvPr id="64519" name="Rectangle 7"/>
          <p:cNvSpPr/>
          <p:nvPr/>
        </p:nvSpPr>
        <p:spPr>
          <a:xfrm>
            <a:off x="323850" y="4068763"/>
            <a:ext cx="8380413" cy="701675"/>
          </a:xfrm>
          <a:prstGeom prst="rect">
            <a:avLst/>
          </a:prstGeom>
          <a:noFill/>
          <a:ln w="9525">
            <a:noFill/>
          </a:ln>
        </p:spPr>
        <p:txBody>
          <a:bodyPr wrap="none" anchor="ctr">
            <a:spAutoFit/>
          </a:bodyPr>
          <a:p>
            <a:r>
              <a:rPr lang="zh-CN" altLang="en-US" b="1" dirty="0">
                <a:latin typeface="Arial" panose="020B0604020202020204" pitchFamily="34" charset="0"/>
              </a:rPr>
              <a:t> </a:t>
            </a:r>
            <a:r>
              <a:rPr lang="zh-CN" altLang="en-US" sz="2000" b="1" dirty="0">
                <a:latin typeface="黑体" panose="02010609060101010101" pitchFamily="49" charset="-122"/>
                <a:ea typeface="黑体" panose="02010609060101010101" pitchFamily="49" charset="-122"/>
              </a:rPr>
              <a:t>（</a:t>
            </a:r>
            <a:r>
              <a:rPr lang="en-US" altLang="zh-CN" sz="2000" b="1" dirty="0">
                <a:latin typeface="黑体" panose="02010609060101010101" pitchFamily="49" charset="-122"/>
                <a:ea typeface="黑体" panose="02010609060101010101" pitchFamily="49" charset="-122"/>
              </a:rPr>
              <a:t>3</a:t>
            </a:r>
            <a:r>
              <a:rPr lang="zh-CN" altLang="en-US" sz="2000" b="1" dirty="0">
                <a:latin typeface="黑体" panose="02010609060101010101" pitchFamily="49" charset="-122"/>
                <a:ea typeface="黑体" panose="02010609060101010101" pitchFamily="49" charset="-122"/>
              </a:rPr>
              <a:t>）</a:t>
            </a:r>
            <a:r>
              <a:rPr lang="zh-CN" altLang="en-US" sz="2000" dirty="0">
                <a:latin typeface="黑体" panose="02010609060101010101" pitchFamily="49" charset="-122"/>
                <a:ea typeface="黑体" panose="02010609060101010101" pitchFamily="49" charset="-122"/>
              </a:rPr>
              <a:t> </a:t>
            </a:r>
            <a:r>
              <a:rPr lang="zh-CN" altLang="en-US" sz="2000" dirty="0">
                <a:solidFill>
                  <a:srgbClr val="FF3300"/>
                </a:solidFill>
                <a:latin typeface="黑体" panose="02010609060101010101" pitchFamily="49" charset="-122"/>
                <a:ea typeface="黑体" panose="02010609060101010101" pitchFamily="49" charset="-122"/>
              </a:rPr>
              <a:t>逆反心理</a:t>
            </a:r>
            <a:r>
              <a:rPr lang="zh-CN" altLang="en-US" sz="2000" dirty="0">
                <a:latin typeface="黑体" panose="02010609060101010101" pitchFamily="49" charset="-122"/>
                <a:ea typeface="黑体" panose="02010609060101010101" pitchFamily="49" charset="-122"/>
              </a:rPr>
              <a:t>：有人为吸毒者作戒毒榜样，导致吸毒后戒不了；有的被</a:t>
            </a:r>
            <a:endParaRPr lang="zh-CN" altLang="en-US" sz="2000" dirty="0">
              <a:latin typeface="黑体" panose="02010609060101010101" pitchFamily="49" charset="-122"/>
              <a:ea typeface="黑体" panose="02010609060101010101" pitchFamily="49" charset="-122"/>
            </a:endParaRPr>
          </a:p>
          <a:p>
            <a:r>
              <a:rPr lang="zh-CN" altLang="en-US" sz="2000" dirty="0">
                <a:latin typeface="黑体" panose="02010609060101010101" pitchFamily="49" charset="-122"/>
                <a:ea typeface="黑体" panose="02010609060101010101" pitchFamily="49" charset="-122"/>
              </a:rPr>
              <a:t>       激将而吸毒，特别是个性极强的人往往被自信心所蒙蔽。</a:t>
            </a:r>
            <a:endParaRPr lang="zh-CN" altLang="en-US" sz="2000" dirty="0">
              <a:latin typeface="黑体" panose="02010609060101010101" pitchFamily="49" charset="-122"/>
              <a:ea typeface="黑体" panose="02010609060101010101" pitchFamily="49" charset="-122"/>
            </a:endParaRPr>
          </a:p>
        </p:txBody>
      </p:sp>
      <p:sp>
        <p:nvSpPr>
          <p:cNvPr id="64520" name="Rectangle 8"/>
          <p:cNvSpPr/>
          <p:nvPr/>
        </p:nvSpPr>
        <p:spPr>
          <a:xfrm>
            <a:off x="396875" y="4943475"/>
            <a:ext cx="8315325" cy="1006475"/>
          </a:xfrm>
          <a:prstGeom prst="rect">
            <a:avLst/>
          </a:prstGeom>
          <a:noFill/>
          <a:ln w="9525">
            <a:noFill/>
          </a:ln>
        </p:spPr>
        <p:txBody>
          <a:bodyPr wrap="none" anchor="ctr">
            <a:spAutoFit/>
          </a:bodyPr>
          <a:p>
            <a:r>
              <a:rPr lang="zh-CN" altLang="en-US" sz="2000" b="1" dirty="0">
                <a:latin typeface="黑体" panose="02010609060101010101" pitchFamily="49" charset="-122"/>
                <a:ea typeface="黑体" panose="02010609060101010101" pitchFamily="49" charset="-122"/>
              </a:rPr>
              <a:t>（</a:t>
            </a:r>
            <a:r>
              <a:rPr lang="en-US" altLang="zh-CN" sz="2000" b="1" dirty="0">
                <a:latin typeface="黑体" panose="02010609060101010101" pitchFamily="49" charset="-122"/>
                <a:ea typeface="黑体" panose="02010609060101010101" pitchFamily="49" charset="-122"/>
              </a:rPr>
              <a:t>4</a:t>
            </a:r>
            <a:r>
              <a:rPr lang="zh-CN" altLang="en-US" sz="2000" b="1" dirty="0">
                <a:latin typeface="黑体" panose="02010609060101010101" pitchFamily="49" charset="-122"/>
                <a:ea typeface="黑体" panose="02010609060101010101" pitchFamily="49" charset="-122"/>
              </a:rPr>
              <a:t>）</a:t>
            </a:r>
            <a:r>
              <a:rPr lang="zh-CN" altLang="en-US" sz="2000" dirty="0">
                <a:latin typeface="黑体" panose="02010609060101010101" pitchFamily="49" charset="-122"/>
                <a:ea typeface="黑体" panose="02010609060101010101" pitchFamily="49" charset="-122"/>
              </a:rPr>
              <a:t> </a:t>
            </a:r>
            <a:r>
              <a:rPr lang="zh-CN" altLang="en-US" sz="2000" dirty="0">
                <a:solidFill>
                  <a:srgbClr val="FF3300"/>
                </a:solidFill>
                <a:latin typeface="黑体" panose="02010609060101010101" pitchFamily="49" charset="-122"/>
                <a:ea typeface="黑体" panose="02010609060101010101" pitchFamily="49" charset="-122"/>
              </a:rPr>
              <a:t>被欺骗、引诱</a:t>
            </a:r>
            <a:r>
              <a:rPr lang="zh-CN" altLang="en-US" sz="2000" dirty="0">
                <a:latin typeface="黑体" panose="02010609060101010101" pitchFamily="49" charset="-122"/>
                <a:ea typeface="黑体" panose="02010609060101010101" pitchFamily="49" charset="-122"/>
              </a:rPr>
              <a:t>：不少吸毒者是在毫不知情的情况下被欺骗吸毒，几</a:t>
            </a:r>
            <a:endParaRPr lang="zh-CN" altLang="en-US" sz="2000" dirty="0">
              <a:latin typeface="黑体" panose="02010609060101010101" pitchFamily="49" charset="-122"/>
              <a:ea typeface="黑体" panose="02010609060101010101" pitchFamily="49" charset="-122"/>
            </a:endParaRPr>
          </a:p>
          <a:p>
            <a:r>
              <a:rPr lang="zh-CN" altLang="en-US" sz="2000" dirty="0">
                <a:latin typeface="黑体" panose="02010609060101010101" pitchFamily="49" charset="-122"/>
                <a:ea typeface="黑体" panose="02010609060101010101" pitchFamily="49" charset="-122"/>
              </a:rPr>
              <a:t>      次后找到了欣快感而无法自拔。不少毒贩为扩大毒网，经常利用青</a:t>
            </a:r>
            <a:endParaRPr lang="zh-CN" altLang="en-US" sz="2000" dirty="0">
              <a:latin typeface="黑体" panose="02010609060101010101" pitchFamily="49" charset="-122"/>
              <a:ea typeface="黑体" panose="02010609060101010101" pitchFamily="49" charset="-122"/>
            </a:endParaRPr>
          </a:p>
          <a:p>
            <a:r>
              <a:rPr lang="zh-CN" altLang="en-US" sz="2000" dirty="0">
                <a:latin typeface="黑体" panose="02010609060101010101" pitchFamily="49" charset="-122"/>
                <a:ea typeface="黑体" panose="02010609060101010101" pitchFamily="49" charset="-122"/>
              </a:rPr>
              <a:t>      年学生的无知多方引诱。 </a:t>
            </a:r>
            <a:endParaRPr lang="zh-CN" altLang="en-US" sz="2000" dirty="0">
              <a:latin typeface="黑体" panose="02010609060101010101" pitchFamily="49" charset="-122"/>
              <a:ea typeface="黑体" panose="02010609060101010101"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64517"/>
                                        </p:tgtEl>
                                        <p:attrNameLst>
                                          <p:attrName>style.visibility</p:attrName>
                                        </p:attrNameLst>
                                      </p:cBhvr>
                                      <p:to>
                                        <p:strVal val="visible"/>
                                      </p:to>
                                    </p:set>
                                    <p:anim calcmode="lin" valueType="num">
                                      <p:cBhvr>
                                        <p:cTn id="7" dur="1" fill="hold"/>
                                        <p:tgtEl>
                                          <p:spTgt spid="64517"/>
                                        </p:tgtEl>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64516"/>
                                        </p:tgtEl>
                                        <p:attrNameLst>
                                          <p:attrName>style.visibility</p:attrName>
                                        </p:attrNameLst>
                                      </p:cBhvr>
                                      <p:to>
                                        <p:strVal val="visible"/>
                                      </p:to>
                                    </p:set>
                                    <p:anim calcmode="lin" valueType="num">
                                      <p:cBhvr>
                                        <p:cTn id="12" dur="1" fill="hold"/>
                                        <p:tgtEl>
                                          <p:spTgt spid="64516"/>
                                        </p:tgtEl>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grpId="0" nodeType="clickEffect">
                                  <p:stCondLst>
                                    <p:cond delay="0"/>
                                  </p:stCondLst>
                                  <p:childTnLst>
                                    <p:set>
                                      <p:cBhvr>
                                        <p:cTn id="16" dur="1" fill="hold">
                                          <p:stCondLst>
                                            <p:cond delay="0"/>
                                          </p:stCondLst>
                                        </p:cTn>
                                        <p:tgtEl>
                                          <p:spTgt spid="64518"/>
                                        </p:tgtEl>
                                        <p:attrNameLst>
                                          <p:attrName>style.visibility</p:attrName>
                                        </p:attrNameLst>
                                      </p:cBhvr>
                                      <p:to>
                                        <p:strVal val="visible"/>
                                      </p:to>
                                    </p:set>
                                    <p:anim calcmode="lin" valueType="num">
                                      <p:cBhvr>
                                        <p:cTn id="17" dur="1" fill="hold"/>
                                        <p:tgtEl>
                                          <p:spTgt spid="64518"/>
                                        </p:tgtEl>
                                      </p:cBhvr>
                                    </p:anim>
                                  </p:childTnLst>
                                </p:cTn>
                              </p:par>
                            </p:childTnLst>
                          </p:cTn>
                        </p:par>
                      </p:childTnLst>
                    </p:cTn>
                  </p:par>
                  <p:par>
                    <p:cTn id="18" fill="hold">
                      <p:stCondLst>
                        <p:cond delay="indefinite"/>
                      </p:stCondLst>
                      <p:childTnLst>
                        <p:par>
                          <p:cTn id="19" fill="hold">
                            <p:stCondLst>
                              <p:cond delay="0"/>
                            </p:stCondLst>
                            <p:childTnLst>
                              <p:par>
                                <p:cTn id="20" presetID="24" presetClass="entr" presetSubtype="0" fill="hold" grpId="0" nodeType="clickEffect">
                                  <p:stCondLst>
                                    <p:cond delay="0"/>
                                  </p:stCondLst>
                                  <p:childTnLst>
                                    <p:set>
                                      <p:cBhvr>
                                        <p:cTn id="21" dur="1" fill="hold">
                                          <p:stCondLst>
                                            <p:cond delay="0"/>
                                          </p:stCondLst>
                                        </p:cTn>
                                        <p:tgtEl>
                                          <p:spTgt spid="64519"/>
                                        </p:tgtEl>
                                        <p:attrNameLst>
                                          <p:attrName>style.visibility</p:attrName>
                                        </p:attrNameLst>
                                      </p:cBhvr>
                                      <p:to>
                                        <p:strVal val="visible"/>
                                      </p:to>
                                    </p:set>
                                    <p:anim calcmode="lin" valueType="num">
                                      <p:cBhvr>
                                        <p:cTn id="22" dur="1" fill="hold"/>
                                        <p:tgtEl>
                                          <p:spTgt spid="64519"/>
                                        </p:tgtEl>
                                      </p:cBhvr>
                                    </p:anim>
                                  </p:childTnLst>
                                </p:cTn>
                              </p:par>
                            </p:childTnLst>
                          </p:cTn>
                        </p:par>
                      </p:childTnLst>
                    </p:cTn>
                  </p:par>
                  <p:par>
                    <p:cTn id="23" fill="hold">
                      <p:stCondLst>
                        <p:cond delay="indefinite"/>
                      </p:stCondLst>
                      <p:childTnLst>
                        <p:par>
                          <p:cTn id="24" fill="hold">
                            <p:stCondLst>
                              <p:cond delay="0"/>
                            </p:stCondLst>
                            <p:childTnLst>
                              <p:par>
                                <p:cTn id="25" presetID="24" presetClass="entr" presetSubtype="0" fill="hold" grpId="0" nodeType="clickEffect">
                                  <p:stCondLst>
                                    <p:cond delay="0"/>
                                  </p:stCondLst>
                                  <p:childTnLst>
                                    <p:set>
                                      <p:cBhvr>
                                        <p:cTn id="26" dur="1" fill="hold">
                                          <p:stCondLst>
                                            <p:cond delay="0"/>
                                          </p:stCondLst>
                                        </p:cTn>
                                        <p:tgtEl>
                                          <p:spTgt spid="64520"/>
                                        </p:tgtEl>
                                        <p:attrNameLst>
                                          <p:attrName>style.visibility</p:attrName>
                                        </p:attrNameLst>
                                      </p:cBhvr>
                                      <p:to>
                                        <p:strVal val="visible"/>
                                      </p:to>
                                    </p:set>
                                    <p:anim calcmode="lin" valueType="num">
                                      <p:cBhvr>
                                        <p:cTn id="27" dur="1" fill="hold"/>
                                        <p:tgtEl>
                                          <p:spTgt spid="64520"/>
                                        </p:tgtEl>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4516" grpId="0"/>
      <p:bldP spid="64517" grpId="0"/>
      <p:bldP spid="64518" grpId="0"/>
      <p:bldP spid="64519" grpId="0"/>
      <p:bldP spid="64520" grpId="0"/>
    </p:bldLst>
  </p:timing>
</p:sld>
</file>

<file path=ppt/slides/slide1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p:sp>
        <p:nvSpPr>
          <p:cNvPr id="65539" name="Rectangle 3"/>
          <p:cNvSpPr/>
          <p:nvPr/>
        </p:nvSpPr>
        <p:spPr>
          <a:xfrm>
            <a:off x="179388" y="1879600"/>
            <a:ext cx="6296025" cy="396875"/>
          </a:xfrm>
          <a:prstGeom prst="rect">
            <a:avLst/>
          </a:prstGeom>
          <a:noFill/>
          <a:ln w="9525">
            <a:noFill/>
          </a:ln>
        </p:spPr>
        <p:txBody>
          <a:bodyPr wrap="none" anchor="ctr">
            <a:spAutoFit/>
          </a:bodyPr>
          <a:p>
            <a:r>
              <a:rPr lang="zh-CN" altLang="en-US" sz="2000" b="1" dirty="0">
                <a:latin typeface="黑体" panose="02010609060101010101" pitchFamily="49" charset="-122"/>
                <a:ea typeface="黑体" panose="02010609060101010101" pitchFamily="49" charset="-122"/>
              </a:rPr>
              <a:t>（</a:t>
            </a:r>
            <a:r>
              <a:rPr lang="en-US" altLang="zh-CN" sz="2000" b="1" dirty="0">
                <a:latin typeface="黑体" panose="02010609060101010101" pitchFamily="49" charset="-122"/>
                <a:ea typeface="黑体" panose="02010609060101010101" pitchFamily="49" charset="-122"/>
              </a:rPr>
              <a:t>5</a:t>
            </a:r>
            <a:r>
              <a:rPr lang="zh-CN" altLang="en-US" sz="2000" b="1" dirty="0">
                <a:latin typeface="黑体" panose="02010609060101010101" pitchFamily="49" charset="-122"/>
                <a:ea typeface="黑体" panose="02010609060101010101" pitchFamily="49" charset="-122"/>
              </a:rPr>
              <a:t>）</a:t>
            </a:r>
            <a:r>
              <a:rPr lang="zh-CN" altLang="en-US" sz="2000" dirty="0">
                <a:latin typeface="黑体" panose="02010609060101010101" pitchFamily="49" charset="-122"/>
                <a:ea typeface="黑体" panose="02010609060101010101" pitchFamily="49" charset="-122"/>
              </a:rPr>
              <a:t> </a:t>
            </a:r>
            <a:r>
              <a:rPr lang="zh-CN" altLang="en-US" sz="2000" dirty="0">
                <a:solidFill>
                  <a:srgbClr val="FF3300"/>
                </a:solidFill>
                <a:latin typeface="黑体" panose="02010609060101010101" pitchFamily="49" charset="-122"/>
                <a:ea typeface="黑体" panose="02010609060101010101" pitchFamily="49" charset="-122"/>
              </a:rPr>
              <a:t>环境影响</a:t>
            </a:r>
            <a:r>
              <a:rPr lang="zh-CN" altLang="en-US" sz="2000" dirty="0">
                <a:latin typeface="黑体" panose="02010609060101010101" pitchFamily="49" charset="-122"/>
                <a:ea typeface="黑体" panose="02010609060101010101" pitchFamily="49" charset="-122"/>
              </a:rPr>
              <a:t>：多见于家庭亲友，所谓近墨者黑。</a:t>
            </a:r>
            <a:endParaRPr lang="zh-CN" altLang="en-US" sz="2000" dirty="0">
              <a:latin typeface="黑体" panose="02010609060101010101" pitchFamily="49" charset="-122"/>
              <a:ea typeface="黑体" panose="02010609060101010101" pitchFamily="49" charset="-122"/>
            </a:endParaRPr>
          </a:p>
        </p:txBody>
      </p:sp>
      <p:sp>
        <p:nvSpPr>
          <p:cNvPr id="65540" name="Rectangle 4"/>
          <p:cNvSpPr/>
          <p:nvPr/>
        </p:nvSpPr>
        <p:spPr>
          <a:xfrm>
            <a:off x="179388" y="2854325"/>
            <a:ext cx="8582025" cy="1006475"/>
          </a:xfrm>
          <a:prstGeom prst="rect">
            <a:avLst/>
          </a:prstGeom>
          <a:noFill/>
          <a:ln w="9525">
            <a:noFill/>
          </a:ln>
        </p:spPr>
        <p:txBody>
          <a:bodyPr wrap="none" anchor="ctr">
            <a:spAutoFit/>
          </a:bodyPr>
          <a:p>
            <a:r>
              <a:rPr lang="zh-CN" altLang="en-US" sz="2000" b="1" dirty="0">
                <a:latin typeface="黑体" panose="02010609060101010101" pitchFamily="49" charset="-122"/>
                <a:ea typeface="黑体" panose="02010609060101010101" pitchFamily="49" charset="-122"/>
              </a:rPr>
              <a:t>（</a:t>
            </a:r>
            <a:r>
              <a:rPr lang="en-US" altLang="zh-CN" sz="2000" b="1" dirty="0">
                <a:latin typeface="黑体" panose="02010609060101010101" pitchFamily="49" charset="-122"/>
                <a:ea typeface="黑体" panose="02010609060101010101" pitchFamily="49" charset="-122"/>
              </a:rPr>
              <a:t>6</a:t>
            </a:r>
            <a:r>
              <a:rPr lang="zh-CN" altLang="en-US" sz="2000" b="1" dirty="0">
                <a:latin typeface="黑体" panose="02010609060101010101" pitchFamily="49" charset="-122"/>
                <a:ea typeface="黑体" panose="02010609060101010101" pitchFamily="49" charset="-122"/>
              </a:rPr>
              <a:t>）</a:t>
            </a:r>
            <a:r>
              <a:rPr lang="zh-CN" altLang="en-US" sz="2000" dirty="0">
                <a:latin typeface="黑体" panose="02010609060101010101" pitchFamily="49" charset="-122"/>
                <a:ea typeface="黑体" panose="02010609060101010101" pitchFamily="49" charset="-122"/>
              </a:rPr>
              <a:t> </a:t>
            </a:r>
            <a:r>
              <a:rPr lang="zh-CN" altLang="en-US" sz="2000" dirty="0">
                <a:solidFill>
                  <a:srgbClr val="FF3300"/>
                </a:solidFill>
                <a:latin typeface="黑体" panose="02010609060101010101" pitchFamily="49" charset="-122"/>
                <a:ea typeface="黑体" panose="02010609060101010101" pitchFamily="49" charset="-122"/>
              </a:rPr>
              <a:t>负面生活事件影响</a:t>
            </a:r>
            <a:r>
              <a:rPr lang="zh-CN" altLang="en-US" sz="2000" dirty="0">
                <a:latin typeface="黑体" panose="02010609060101010101" pitchFamily="49" charset="-122"/>
                <a:ea typeface="黑体" panose="02010609060101010101" pitchFamily="49" charset="-122"/>
              </a:rPr>
              <a:t>：对于感情脆弱、意志薄弱的人更容易发生。夫</a:t>
            </a:r>
            <a:endParaRPr lang="zh-CN" altLang="en-US" sz="2000" dirty="0">
              <a:latin typeface="黑体" panose="02010609060101010101" pitchFamily="49" charset="-122"/>
              <a:ea typeface="黑体" panose="02010609060101010101" pitchFamily="49" charset="-122"/>
            </a:endParaRPr>
          </a:p>
          <a:p>
            <a:r>
              <a:rPr lang="zh-CN" altLang="en-US" sz="2000" dirty="0">
                <a:latin typeface="黑体" panose="02010609060101010101" pitchFamily="49" charset="-122"/>
                <a:ea typeface="黑体" panose="02010609060101010101" pitchFamily="49" charset="-122"/>
              </a:rPr>
              <a:t>      妻感情不和、失恋、父母离异、事业受挫、经营破产、失业待业等</a:t>
            </a:r>
            <a:endParaRPr lang="zh-CN" altLang="en-US" sz="2000" dirty="0">
              <a:latin typeface="黑体" panose="02010609060101010101" pitchFamily="49" charset="-122"/>
              <a:ea typeface="黑体" panose="02010609060101010101" pitchFamily="49" charset="-122"/>
            </a:endParaRPr>
          </a:p>
          <a:p>
            <a:r>
              <a:rPr lang="zh-CN" altLang="en-US" sz="2000" dirty="0">
                <a:latin typeface="黑体" panose="02010609060101010101" pitchFamily="49" charset="-122"/>
                <a:ea typeface="黑体" panose="02010609060101010101" pitchFamily="49" charset="-122"/>
              </a:rPr>
              <a:t>      引起的苦闷、情绪低落，以毒麻醉，解脱苦恼。</a:t>
            </a:r>
            <a:endParaRPr lang="zh-CN" altLang="en-US" sz="2000" dirty="0">
              <a:latin typeface="黑体" panose="02010609060101010101" pitchFamily="49" charset="-122"/>
              <a:ea typeface="黑体" panose="02010609060101010101" pitchFamily="49" charset="-122"/>
            </a:endParaRPr>
          </a:p>
        </p:txBody>
      </p:sp>
      <p:sp>
        <p:nvSpPr>
          <p:cNvPr id="65541" name="Rectangle 5"/>
          <p:cNvSpPr/>
          <p:nvPr/>
        </p:nvSpPr>
        <p:spPr>
          <a:xfrm>
            <a:off x="179388" y="4383088"/>
            <a:ext cx="8582025" cy="701675"/>
          </a:xfrm>
          <a:prstGeom prst="rect">
            <a:avLst/>
          </a:prstGeom>
          <a:noFill/>
          <a:ln w="9525">
            <a:noFill/>
          </a:ln>
        </p:spPr>
        <p:txBody>
          <a:bodyPr wrap="none" anchor="ctr">
            <a:spAutoFit/>
          </a:bodyPr>
          <a:p>
            <a:r>
              <a:rPr lang="zh-CN" altLang="en-US" sz="2000" b="1" dirty="0">
                <a:latin typeface="黑体" panose="02010609060101010101" pitchFamily="49" charset="-122"/>
                <a:ea typeface="黑体" panose="02010609060101010101" pitchFamily="49" charset="-122"/>
              </a:rPr>
              <a:t>（</a:t>
            </a:r>
            <a:r>
              <a:rPr lang="en-US" altLang="zh-CN" sz="2000" b="1" dirty="0">
                <a:latin typeface="黑体" panose="02010609060101010101" pitchFamily="49" charset="-122"/>
                <a:ea typeface="黑体" panose="02010609060101010101" pitchFamily="49" charset="-122"/>
              </a:rPr>
              <a:t>7</a:t>
            </a:r>
            <a:r>
              <a:rPr lang="zh-CN" altLang="en-US" sz="2000" b="1" dirty="0">
                <a:latin typeface="黑体" panose="02010609060101010101" pitchFamily="49" charset="-122"/>
                <a:ea typeface="黑体" panose="02010609060101010101" pitchFamily="49" charset="-122"/>
              </a:rPr>
              <a:t>）</a:t>
            </a:r>
            <a:r>
              <a:rPr lang="zh-CN" altLang="en-US" sz="2000" dirty="0">
                <a:latin typeface="黑体" panose="02010609060101010101" pitchFamily="49" charset="-122"/>
                <a:ea typeface="黑体" panose="02010609060101010101" pitchFamily="49" charset="-122"/>
              </a:rPr>
              <a:t> </a:t>
            </a:r>
            <a:r>
              <a:rPr lang="zh-CN" altLang="en-US" sz="2000" dirty="0">
                <a:solidFill>
                  <a:srgbClr val="FF3300"/>
                </a:solidFill>
                <a:latin typeface="黑体" panose="02010609060101010101" pitchFamily="49" charset="-122"/>
                <a:ea typeface="黑体" panose="02010609060101010101" pitchFamily="49" charset="-122"/>
              </a:rPr>
              <a:t>医源性成瘾</a:t>
            </a:r>
            <a:r>
              <a:rPr lang="zh-CN" altLang="en-US" sz="2000" dirty="0">
                <a:latin typeface="黑体" panose="02010609060101010101" pitchFamily="49" charset="-122"/>
                <a:ea typeface="黑体" panose="02010609060101010101" pitchFamily="49" charset="-122"/>
              </a:rPr>
              <a:t>：由于国家对于麻醉品控制较多，现在医源性阿片类药</a:t>
            </a:r>
            <a:endParaRPr lang="zh-CN" altLang="en-US" sz="2000" dirty="0">
              <a:latin typeface="黑体" panose="02010609060101010101" pitchFamily="49" charset="-122"/>
              <a:ea typeface="黑体" panose="02010609060101010101" pitchFamily="49" charset="-122"/>
            </a:endParaRPr>
          </a:p>
          <a:p>
            <a:r>
              <a:rPr lang="zh-CN" altLang="en-US" sz="2000" dirty="0">
                <a:latin typeface="黑体" panose="02010609060101010101" pitchFamily="49" charset="-122"/>
                <a:ea typeface="黑体" panose="02010609060101010101" pitchFamily="49" charset="-122"/>
              </a:rPr>
              <a:t>      物成瘾已不多见。</a:t>
            </a:r>
            <a:endParaRPr lang="zh-CN" altLang="en-US" sz="2000" dirty="0">
              <a:latin typeface="黑体" panose="02010609060101010101" pitchFamily="49" charset="-122"/>
              <a:ea typeface="黑体" panose="02010609060101010101" pitchFamily="49" charset="-122"/>
            </a:endParaRPr>
          </a:p>
        </p:txBody>
      </p:sp>
      <p:sp>
        <p:nvSpPr>
          <p:cNvPr id="19462" name="Rectangle 6"/>
          <p:cNvSpPr/>
          <p:nvPr/>
        </p:nvSpPr>
        <p:spPr>
          <a:xfrm>
            <a:off x="2268538" y="260350"/>
            <a:ext cx="5286375" cy="579438"/>
          </a:xfrm>
          <a:prstGeom prst="rect">
            <a:avLst/>
          </a:prstGeom>
          <a:noFill/>
          <a:ln w="9525">
            <a:noFill/>
          </a:ln>
        </p:spPr>
        <p:txBody>
          <a:bodyPr wrap="none">
            <a:spAutoFit/>
          </a:bodyPr>
          <a:p>
            <a:r>
              <a:rPr lang="zh-CN" altLang="en-US" sz="3200" b="1" dirty="0">
                <a:solidFill>
                  <a:srgbClr val="FF3300"/>
                </a:solidFill>
                <a:latin typeface="黑体" panose="02010609060101010101" pitchFamily="49" charset="-122"/>
                <a:ea typeface="黑体" panose="02010609060101010101" pitchFamily="49" charset="-122"/>
              </a:rPr>
              <a:t>导致吸毒的原因主要有哪些</a:t>
            </a:r>
            <a:r>
              <a:rPr lang="en-US" altLang="zh-CN" sz="3200" b="1" dirty="0">
                <a:solidFill>
                  <a:srgbClr val="FF3300"/>
                </a:solidFill>
                <a:latin typeface="黑体" panose="02010609060101010101" pitchFamily="49" charset="-122"/>
                <a:ea typeface="黑体" panose="02010609060101010101" pitchFamily="49" charset="-122"/>
              </a:rPr>
              <a:t>?</a:t>
            </a:r>
            <a:endParaRPr lang="en-US" altLang="zh-CN" sz="3200" b="1" dirty="0">
              <a:solidFill>
                <a:srgbClr val="FF3300"/>
              </a:solidFill>
              <a:latin typeface="黑体" panose="02010609060101010101" pitchFamily="49" charset="-122"/>
              <a:ea typeface="黑体" panose="02010609060101010101" pitchFamily="49" charset="-122"/>
            </a:endParaRPr>
          </a:p>
        </p:txBody>
      </p:sp>
      <p:sp>
        <p:nvSpPr>
          <p:cNvPr id="19463" name="Rectangle 7"/>
          <p:cNvSpPr/>
          <p:nvPr/>
        </p:nvSpPr>
        <p:spPr>
          <a:xfrm>
            <a:off x="395288" y="1100138"/>
            <a:ext cx="5264150" cy="396875"/>
          </a:xfrm>
          <a:prstGeom prst="rect">
            <a:avLst/>
          </a:prstGeom>
          <a:noFill/>
          <a:ln w="9525">
            <a:noFill/>
          </a:ln>
        </p:spPr>
        <p:txBody>
          <a:bodyPr wrap="none">
            <a:spAutoFit/>
          </a:bodyPr>
          <a:p>
            <a:r>
              <a:rPr lang="zh-CN" altLang="en-US" sz="2000" dirty="0">
                <a:latin typeface="Arial" panose="020B0604020202020204" pitchFamily="34" charset="0"/>
                <a:ea typeface="黑体" panose="02010609060101010101" pitchFamily="49" charset="-122"/>
              </a:rPr>
              <a:t>根据调查，导致吸毒的原因主要有以下几种：</a:t>
            </a:r>
            <a:endParaRPr lang="zh-CN" altLang="en-US" sz="2000" dirty="0">
              <a:latin typeface="Arial" panose="020B0604020202020204" pitchFamily="34" charset="0"/>
              <a:ea typeface="黑体" panose="02010609060101010101"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65539"/>
                                        </p:tgtEl>
                                        <p:attrNameLst>
                                          <p:attrName>style.visibility</p:attrName>
                                        </p:attrNameLst>
                                      </p:cBhvr>
                                      <p:to>
                                        <p:strVal val="visible"/>
                                      </p:to>
                                    </p:set>
                                    <p:anim calcmode="lin" valueType="num">
                                      <p:cBhvr>
                                        <p:cTn id="7" dur="1" fill="hold"/>
                                        <p:tgtEl>
                                          <p:spTgt spid="65539"/>
                                        </p:tgtEl>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65540"/>
                                        </p:tgtEl>
                                        <p:attrNameLst>
                                          <p:attrName>style.visibility</p:attrName>
                                        </p:attrNameLst>
                                      </p:cBhvr>
                                      <p:to>
                                        <p:strVal val="visible"/>
                                      </p:to>
                                    </p:set>
                                    <p:anim calcmode="lin" valueType="num">
                                      <p:cBhvr>
                                        <p:cTn id="12" dur="1" fill="hold"/>
                                        <p:tgtEl>
                                          <p:spTgt spid="65540"/>
                                        </p:tgtEl>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grpId="0" nodeType="clickEffect">
                                  <p:stCondLst>
                                    <p:cond delay="0"/>
                                  </p:stCondLst>
                                  <p:childTnLst>
                                    <p:set>
                                      <p:cBhvr>
                                        <p:cTn id="16" dur="1" fill="hold">
                                          <p:stCondLst>
                                            <p:cond delay="0"/>
                                          </p:stCondLst>
                                        </p:cTn>
                                        <p:tgtEl>
                                          <p:spTgt spid="65541"/>
                                        </p:tgtEl>
                                        <p:attrNameLst>
                                          <p:attrName>style.visibility</p:attrName>
                                        </p:attrNameLst>
                                      </p:cBhvr>
                                      <p:to>
                                        <p:strVal val="visible"/>
                                      </p:to>
                                    </p:set>
                                    <p:anim calcmode="lin" valueType="num">
                                      <p:cBhvr>
                                        <p:cTn id="17" dur="1" fill="hold"/>
                                        <p:tgtEl>
                                          <p:spTgt spid="65541"/>
                                        </p:tgtEl>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539" grpId="0"/>
      <p:bldP spid="65540" grpId="0"/>
      <p:bldP spid="65541" grpId="0"/>
    </p:bldLst>
  </p:timing>
</p:sld>
</file>

<file path=ppt/slides/slide1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p:sp>
        <p:nvSpPr>
          <p:cNvPr id="20482" name="Rectangle 2"/>
          <p:cNvSpPr>
            <a:spLocks noGrp="1"/>
          </p:cNvSpPr>
          <p:nvPr>
            <p:ph type="title"/>
          </p:nvPr>
        </p:nvSpPr>
        <p:spPr>
          <a:xfrm>
            <a:off x="381000" y="304800"/>
            <a:ext cx="8001000" cy="990600"/>
          </a:xfrm>
        </p:spPr>
        <p:txBody>
          <a:bodyPr vert="horz" wrap="square" lIns="91440" tIns="45720" rIns="91440" bIns="45720" anchor="ctr"/>
          <a:p>
            <a:pPr eaLnBrk="1" hangingPunct="1"/>
            <a:r>
              <a:rPr lang="zh-CN" altLang="en-US" sz="3400" b="1" dirty="0"/>
              <a:t>染上毒瘾的人一般有哪些迹象？</a:t>
            </a:r>
            <a:br>
              <a:rPr lang="zh-CN" altLang="en-US" sz="3400" dirty="0"/>
            </a:br>
            <a:endParaRPr lang="zh-CN" altLang="en-US" sz="3400" dirty="0"/>
          </a:p>
        </p:txBody>
      </p:sp>
      <p:sp>
        <p:nvSpPr>
          <p:cNvPr id="20483" name="Rectangle 3"/>
          <p:cNvSpPr>
            <a:spLocks noGrp="1"/>
          </p:cNvSpPr>
          <p:nvPr>
            <p:ph idx="1"/>
          </p:nvPr>
        </p:nvSpPr>
        <p:spPr>
          <a:xfrm>
            <a:off x="396875" y="981075"/>
            <a:ext cx="7985125" cy="5267325"/>
          </a:xfrm>
        </p:spPr>
        <p:txBody>
          <a:bodyPr vert="horz" wrap="square" lIns="91440" tIns="45720" rIns="91440" bIns="45720" anchor="t"/>
          <a:p>
            <a:pPr eaLnBrk="1" hangingPunct="1">
              <a:lnSpc>
                <a:spcPct val="80000"/>
              </a:lnSpc>
            </a:pPr>
            <a:r>
              <a:rPr lang="en-US" altLang="zh-CN" sz="2400" b="1" dirty="0">
                <a:solidFill>
                  <a:srgbClr val="0000FF"/>
                </a:solidFill>
                <a:latin typeface="幼圆" pitchFamily="49" charset="-122"/>
                <a:ea typeface="幼圆" pitchFamily="49" charset="-122"/>
              </a:rPr>
              <a:t>1</a:t>
            </a:r>
            <a:r>
              <a:rPr lang="zh-CN" altLang="en-US" sz="2400" b="1" dirty="0">
                <a:solidFill>
                  <a:srgbClr val="0000FF"/>
                </a:solidFill>
                <a:latin typeface="幼圆" pitchFamily="49" charset="-122"/>
                <a:ea typeface="幼圆" pitchFamily="49" charset="-122"/>
              </a:rPr>
              <a:t>．面色灰暗，眼睛无神，食欲不振，身体消瘦；</a:t>
            </a:r>
            <a:endParaRPr lang="zh-CN" altLang="en-US" sz="2400" b="1" dirty="0">
              <a:solidFill>
                <a:srgbClr val="0000FF"/>
              </a:solidFill>
              <a:latin typeface="幼圆" pitchFamily="49" charset="-122"/>
              <a:ea typeface="幼圆" pitchFamily="49" charset="-122"/>
            </a:endParaRPr>
          </a:p>
          <a:p>
            <a:pPr eaLnBrk="1" hangingPunct="1">
              <a:lnSpc>
                <a:spcPct val="80000"/>
              </a:lnSpc>
            </a:pPr>
            <a:r>
              <a:rPr lang="en-US" altLang="zh-CN" sz="2400" b="1" dirty="0">
                <a:solidFill>
                  <a:schemeClr val="hlink"/>
                </a:solidFill>
                <a:latin typeface="幼圆" pitchFamily="49" charset="-122"/>
                <a:ea typeface="幼圆" pitchFamily="49" charset="-122"/>
              </a:rPr>
              <a:t>2</a:t>
            </a:r>
            <a:r>
              <a:rPr lang="zh-CN" altLang="en-US" sz="2400" b="1" dirty="0">
                <a:solidFill>
                  <a:schemeClr val="hlink"/>
                </a:solidFill>
                <a:latin typeface="幼圆" pitchFamily="49" charset="-122"/>
                <a:ea typeface="幼圆" pitchFamily="49" charset="-122"/>
              </a:rPr>
              <a:t>．情绪不稳定，心不安，睡眠差，易发怒，发脾气；</a:t>
            </a:r>
            <a:endParaRPr lang="zh-CN" altLang="en-US" sz="2400" b="1" dirty="0">
              <a:solidFill>
                <a:schemeClr val="hlink"/>
              </a:solidFill>
              <a:latin typeface="幼圆" pitchFamily="49" charset="-122"/>
              <a:ea typeface="幼圆" pitchFamily="49" charset="-122"/>
            </a:endParaRPr>
          </a:p>
          <a:p>
            <a:pPr eaLnBrk="1" hangingPunct="1">
              <a:lnSpc>
                <a:spcPct val="80000"/>
              </a:lnSpc>
            </a:pPr>
            <a:r>
              <a:rPr lang="en-US" altLang="zh-CN" sz="2400" b="1" dirty="0">
                <a:solidFill>
                  <a:srgbClr val="0000FF"/>
                </a:solidFill>
                <a:latin typeface="幼圆" pitchFamily="49" charset="-122"/>
                <a:ea typeface="幼圆" pitchFamily="49" charset="-122"/>
              </a:rPr>
              <a:t>3</a:t>
            </a:r>
            <a:r>
              <a:rPr lang="zh-CN" altLang="en-US" sz="2400" b="1" dirty="0">
                <a:solidFill>
                  <a:srgbClr val="0000FF"/>
                </a:solidFill>
                <a:latin typeface="幼圆" pitchFamily="49" charset="-122"/>
                <a:ea typeface="幼圆" pitchFamily="49" charset="-122"/>
              </a:rPr>
              <a:t>．在不适当的场合佩戴太阳眼镜，以遮掩收缩的瞳孔；</a:t>
            </a:r>
            <a:endParaRPr lang="zh-CN" altLang="en-US" sz="2400" b="1" dirty="0">
              <a:solidFill>
                <a:srgbClr val="0000FF"/>
              </a:solidFill>
              <a:latin typeface="幼圆" pitchFamily="49" charset="-122"/>
              <a:ea typeface="幼圆" pitchFamily="49" charset="-122"/>
            </a:endParaRPr>
          </a:p>
          <a:p>
            <a:pPr eaLnBrk="1" hangingPunct="1">
              <a:lnSpc>
                <a:spcPct val="80000"/>
              </a:lnSpc>
            </a:pPr>
            <a:r>
              <a:rPr lang="en-US" altLang="zh-CN" sz="2400" b="1" dirty="0">
                <a:solidFill>
                  <a:schemeClr val="hlink"/>
                </a:solidFill>
                <a:latin typeface="幼圆" pitchFamily="49" charset="-122"/>
                <a:ea typeface="幼圆" pitchFamily="49" charset="-122"/>
              </a:rPr>
              <a:t>4</a:t>
            </a:r>
            <a:r>
              <a:rPr lang="zh-CN" altLang="en-US" sz="2400" b="1" dirty="0">
                <a:solidFill>
                  <a:schemeClr val="hlink"/>
                </a:solidFill>
                <a:latin typeface="幼圆" pitchFamily="49" charset="-122"/>
                <a:ea typeface="幼圆" pitchFamily="49" charset="-122"/>
              </a:rPr>
              <a:t>．夏天穿长袖衬衣，以掩盖臂上注射的针孔；</a:t>
            </a:r>
            <a:endParaRPr lang="zh-CN" altLang="en-US" sz="2400" b="1" dirty="0">
              <a:solidFill>
                <a:schemeClr val="hlink"/>
              </a:solidFill>
              <a:latin typeface="幼圆" pitchFamily="49" charset="-122"/>
              <a:ea typeface="幼圆" pitchFamily="49" charset="-122"/>
            </a:endParaRPr>
          </a:p>
          <a:p>
            <a:pPr eaLnBrk="1" hangingPunct="1">
              <a:lnSpc>
                <a:spcPct val="80000"/>
              </a:lnSpc>
            </a:pPr>
            <a:r>
              <a:rPr lang="en-US" altLang="zh-CN" sz="2400" b="1" dirty="0">
                <a:solidFill>
                  <a:srgbClr val="0000FF"/>
                </a:solidFill>
                <a:latin typeface="幼圆" pitchFamily="49" charset="-122"/>
                <a:ea typeface="幼圆" pitchFamily="49" charset="-122"/>
              </a:rPr>
              <a:t>5</a:t>
            </a:r>
            <a:r>
              <a:rPr lang="zh-CN" altLang="en-US" sz="2400" b="1" dirty="0">
                <a:solidFill>
                  <a:srgbClr val="0000FF"/>
                </a:solidFill>
                <a:latin typeface="幼圆" pitchFamily="49" charset="-122"/>
                <a:ea typeface="幼圆" pitchFamily="49" charset="-122"/>
              </a:rPr>
              <a:t>．长期躲在自己房间或远离家人、他人，不愿意见人；</a:t>
            </a:r>
            <a:endParaRPr lang="zh-CN" altLang="en-US" sz="2400" b="1" dirty="0">
              <a:solidFill>
                <a:srgbClr val="0000FF"/>
              </a:solidFill>
              <a:latin typeface="幼圆" pitchFamily="49" charset="-122"/>
              <a:ea typeface="幼圆" pitchFamily="49" charset="-122"/>
            </a:endParaRPr>
          </a:p>
          <a:p>
            <a:pPr eaLnBrk="1" hangingPunct="1">
              <a:lnSpc>
                <a:spcPct val="80000"/>
              </a:lnSpc>
            </a:pPr>
            <a:r>
              <a:rPr lang="en-US" altLang="zh-CN" sz="2400" b="1" dirty="0">
                <a:solidFill>
                  <a:schemeClr val="hlink"/>
                </a:solidFill>
                <a:latin typeface="幼圆" pitchFamily="49" charset="-122"/>
                <a:ea typeface="幼圆" pitchFamily="49" charset="-122"/>
              </a:rPr>
              <a:t>6</a:t>
            </a:r>
            <a:r>
              <a:rPr lang="zh-CN" altLang="en-US" sz="2400" b="1" dirty="0">
                <a:solidFill>
                  <a:schemeClr val="hlink"/>
                </a:solidFill>
                <a:latin typeface="幼圆" pitchFamily="49" charset="-122"/>
                <a:ea typeface="幼圆" pitchFamily="49" charset="-122"/>
              </a:rPr>
              <a:t>．外出行动神秘鬼祟；</a:t>
            </a:r>
            <a:endParaRPr lang="zh-CN" altLang="en-US" sz="2400" b="1" dirty="0">
              <a:solidFill>
                <a:schemeClr val="hlink"/>
              </a:solidFill>
              <a:latin typeface="幼圆" pitchFamily="49" charset="-122"/>
              <a:ea typeface="幼圆" pitchFamily="49" charset="-122"/>
            </a:endParaRPr>
          </a:p>
          <a:p>
            <a:pPr eaLnBrk="1" hangingPunct="1">
              <a:lnSpc>
                <a:spcPct val="80000"/>
              </a:lnSpc>
            </a:pPr>
            <a:r>
              <a:rPr lang="en-US" altLang="zh-CN" sz="2400" b="1" dirty="0">
                <a:solidFill>
                  <a:srgbClr val="0000FF"/>
                </a:solidFill>
                <a:latin typeface="幼圆" pitchFamily="49" charset="-122"/>
                <a:ea typeface="幼圆" pitchFamily="49" charset="-122"/>
              </a:rPr>
              <a:t>7</a:t>
            </a:r>
            <a:r>
              <a:rPr lang="zh-CN" altLang="en-US" sz="2400" b="1" dirty="0">
                <a:solidFill>
                  <a:srgbClr val="0000FF"/>
                </a:solidFill>
                <a:latin typeface="幼圆" pitchFamily="49" charset="-122"/>
                <a:ea typeface="幼圆" pitchFamily="49" charset="-122"/>
              </a:rPr>
              <a:t>．无故旷工、旷课，学习成绩下降，工作表现和纪律作风突然变坏；</a:t>
            </a:r>
            <a:endParaRPr lang="zh-CN" altLang="en-US" sz="2400" b="1" dirty="0">
              <a:solidFill>
                <a:srgbClr val="0000FF"/>
              </a:solidFill>
              <a:latin typeface="幼圆" pitchFamily="49" charset="-122"/>
              <a:ea typeface="幼圆" pitchFamily="49" charset="-122"/>
            </a:endParaRPr>
          </a:p>
          <a:p>
            <a:pPr eaLnBrk="1" hangingPunct="1">
              <a:lnSpc>
                <a:spcPct val="80000"/>
              </a:lnSpc>
            </a:pPr>
            <a:r>
              <a:rPr lang="en-US" altLang="zh-CN" sz="2400" b="1" dirty="0">
                <a:solidFill>
                  <a:schemeClr val="hlink"/>
                </a:solidFill>
                <a:latin typeface="幼圆" pitchFamily="49" charset="-122"/>
                <a:ea typeface="幼圆" pitchFamily="49" charset="-122"/>
              </a:rPr>
              <a:t>8</a:t>
            </a:r>
            <a:r>
              <a:rPr lang="zh-CN" altLang="en-US" sz="2400" b="1" dirty="0">
                <a:solidFill>
                  <a:schemeClr val="hlink"/>
                </a:solidFill>
                <a:latin typeface="幼圆" pitchFamily="49" charset="-122"/>
                <a:ea typeface="幼圆" pitchFamily="49" charset="-122"/>
              </a:rPr>
              <a:t>．经常无故出入偏僻的地方，与吸、贩毒人员交往；</a:t>
            </a:r>
            <a:endParaRPr lang="zh-CN" altLang="en-US" sz="2400" b="1" dirty="0">
              <a:solidFill>
                <a:schemeClr val="hlink"/>
              </a:solidFill>
              <a:latin typeface="幼圆" pitchFamily="49" charset="-122"/>
              <a:ea typeface="幼圆" pitchFamily="49" charset="-122"/>
            </a:endParaRPr>
          </a:p>
          <a:p>
            <a:pPr eaLnBrk="1" hangingPunct="1">
              <a:lnSpc>
                <a:spcPct val="80000"/>
              </a:lnSpc>
            </a:pPr>
            <a:r>
              <a:rPr lang="en-US" altLang="zh-CN" sz="2400" b="1" dirty="0">
                <a:solidFill>
                  <a:srgbClr val="0000FF"/>
                </a:solidFill>
                <a:latin typeface="幼圆" pitchFamily="49" charset="-122"/>
                <a:ea typeface="幼圆" pitchFamily="49" charset="-122"/>
              </a:rPr>
              <a:t>9</a:t>
            </a:r>
            <a:r>
              <a:rPr lang="zh-CN" altLang="en-US" sz="2400" b="1" dirty="0">
                <a:solidFill>
                  <a:srgbClr val="0000FF"/>
                </a:solidFill>
                <a:latin typeface="幼圆" pitchFamily="49" charset="-122"/>
                <a:ea typeface="幼圆" pitchFamily="49" charset="-122"/>
              </a:rPr>
              <a:t>．在家中或工作单位藏有毒品及吸毒工具，如注射器、吸管、羹匙、烟斗、锡纸等；</a:t>
            </a:r>
            <a:endParaRPr lang="zh-CN" altLang="en-US" sz="2400" b="1" dirty="0">
              <a:solidFill>
                <a:srgbClr val="0000FF"/>
              </a:solidFill>
              <a:latin typeface="幼圆" pitchFamily="49" charset="-122"/>
              <a:ea typeface="幼圆" pitchFamily="49" charset="-122"/>
            </a:endParaRPr>
          </a:p>
          <a:p>
            <a:pPr eaLnBrk="1" hangingPunct="1">
              <a:lnSpc>
                <a:spcPct val="80000"/>
              </a:lnSpc>
            </a:pPr>
            <a:r>
              <a:rPr lang="en-US" altLang="zh-CN" sz="2400" b="1" dirty="0">
                <a:solidFill>
                  <a:schemeClr val="hlink"/>
                </a:solidFill>
                <a:latin typeface="幼圆" pitchFamily="49" charset="-122"/>
                <a:ea typeface="幼圆" pitchFamily="49" charset="-122"/>
              </a:rPr>
              <a:t>10</a:t>
            </a:r>
            <a:r>
              <a:rPr lang="zh-CN" altLang="en-US" sz="2400" b="1" dirty="0">
                <a:solidFill>
                  <a:schemeClr val="hlink"/>
                </a:solidFill>
                <a:latin typeface="幼圆" pitchFamily="49" charset="-122"/>
                <a:ea typeface="幼圆" pitchFamily="49" charset="-122"/>
              </a:rPr>
              <a:t>．经常向父母或朋友索要或借钱，甚至偷窃家里或单位的钱财物品。</a:t>
            </a:r>
            <a:endParaRPr lang="zh-CN" altLang="en-US" sz="2400" b="1" dirty="0">
              <a:solidFill>
                <a:schemeClr val="hlink"/>
              </a:solidFill>
              <a:latin typeface="幼圆" pitchFamily="49" charset="-122"/>
              <a:ea typeface="幼圆" pitchFamily="49" charset="-122"/>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p:sp>
        <p:nvSpPr>
          <p:cNvPr id="3074" name="Rectangle 2"/>
          <p:cNvSpPr>
            <a:spLocks noGrp="1"/>
          </p:cNvSpPr>
          <p:nvPr>
            <p:ph type="title"/>
          </p:nvPr>
        </p:nvSpPr>
        <p:spPr/>
        <p:txBody>
          <a:bodyPr vert="horz" wrap="square" lIns="91440" tIns="45720" rIns="91440" bIns="45720" anchor="ctr"/>
          <a:p>
            <a:pPr eaLnBrk="1" hangingPunct="1"/>
            <a:r>
              <a:rPr lang="zh-CN" altLang="en-US" dirty="0">
                <a:solidFill>
                  <a:srgbClr val="FF0000"/>
                </a:solidFill>
              </a:rPr>
              <a:t>说到毒品，还得从鸦片战争说起</a:t>
            </a:r>
            <a:r>
              <a:rPr lang="en-US" altLang="zh-CN" dirty="0">
                <a:solidFill>
                  <a:srgbClr val="FF0000"/>
                </a:solidFill>
              </a:rPr>
              <a:t>…</a:t>
            </a:r>
            <a:endParaRPr lang="en-US" altLang="zh-CN" dirty="0">
              <a:solidFill>
                <a:srgbClr val="FF0000"/>
              </a:solidFill>
            </a:endParaRPr>
          </a:p>
        </p:txBody>
      </p:sp>
      <p:sp>
        <p:nvSpPr>
          <p:cNvPr id="3075" name="Rectangle 3"/>
          <p:cNvSpPr>
            <a:spLocks noGrp="1"/>
          </p:cNvSpPr>
          <p:nvPr>
            <p:ph idx="1"/>
          </p:nvPr>
        </p:nvSpPr>
        <p:spPr>
          <a:xfrm>
            <a:off x="457200" y="1412875"/>
            <a:ext cx="8229600" cy="4718050"/>
          </a:xfrm>
        </p:spPr>
        <p:txBody>
          <a:bodyPr vert="horz" wrap="square" lIns="91440" tIns="45720" rIns="91440" bIns="45720" anchor="t"/>
          <a:p>
            <a:pPr eaLnBrk="1" hangingPunct="1"/>
            <a:r>
              <a:rPr lang="zh-CN" altLang="en-US" dirty="0"/>
              <a:t>十九世纪上半期，西方资本主义迅速发展，英国成为世界上最强大的工业国。为了自身的利益，竟然把毒品</a:t>
            </a:r>
            <a:r>
              <a:rPr lang="en-US" altLang="zh-CN" dirty="0"/>
              <a:t>——</a:t>
            </a:r>
            <a:r>
              <a:rPr lang="zh-CN" altLang="en-US" dirty="0"/>
              <a:t>鸦片输入中国，以谋取暴利。 </a:t>
            </a:r>
            <a:endParaRPr lang="zh-CN" altLang="en-US" dirty="0"/>
          </a:p>
          <a:p>
            <a:pPr eaLnBrk="1" hangingPunct="1"/>
            <a:r>
              <a:rPr lang="zh-CN" altLang="en-US" dirty="0"/>
              <a:t>中国上自官僚，下至百姓，乃至士兵都有吸食鸦片者，使清朝政治更加腐败。</a:t>
            </a:r>
            <a:endParaRPr lang="zh-CN" altLang="en-US" dirty="0"/>
          </a:p>
          <a:p>
            <a:pPr eaLnBrk="1" hangingPunct="1"/>
            <a:r>
              <a:rPr lang="zh-CN" altLang="en-US" dirty="0"/>
              <a:t>这时，出现了一个人物，挽回了这种局面，他是谁呢？ 做了什么事呢？                                           </a:t>
            </a:r>
            <a:endParaRPr lang="zh-CN" altLang="en-US"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p:pic>
        <p:nvPicPr>
          <p:cNvPr id="21506" name="Picture 2" descr="get"/>
          <p:cNvPicPr>
            <a:picLocks noChangeAspect="1"/>
          </p:cNvPicPr>
          <p:nvPr/>
        </p:nvPicPr>
        <p:blipFill>
          <a:blip r:embed="rId1"/>
          <a:stretch>
            <a:fillRect/>
          </a:stretch>
        </p:blipFill>
        <p:spPr>
          <a:xfrm rot="-785671">
            <a:off x="319088" y="971550"/>
            <a:ext cx="1884362" cy="2743200"/>
          </a:xfrm>
          <a:prstGeom prst="rect">
            <a:avLst/>
          </a:prstGeom>
          <a:noFill/>
          <a:ln w="9525">
            <a:noFill/>
          </a:ln>
        </p:spPr>
      </p:pic>
      <p:pic>
        <p:nvPicPr>
          <p:cNvPr id="21507" name="Picture 3" descr="get (1)"/>
          <p:cNvPicPr>
            <a:picLocks noChangeAspect="1"/>
          </p:cNvPicPr>
          <p:nvPr/>
        </p:nvPicPr>
        <p:blipFill>
          <a:blip r:embed="rId2"/>
          <a:stretch>
            <a:fillRect/>
          </a:stretch>
        </p:blipFill>
        <p:spPr>
          <a:xfrm>
            <a:off x="457200" y="3962400"/>
            <a:ext cx="3409950" cy="2571750"/>
          </a:xfrm>
          <a:prstGeom prst="rect">
            <a:avLst/>
          </a:prstGeom>
          <a:noFill/>
          <a:ln w="9525">
            <a:noFill/>
          </a:ln>
        </p:spPr>
      </p:pic>
      <p:pic>
        <p:nvPicPr>
          <p:cNvPr id="21508" name="Picture 4" descr="get"/>
          <p:cNvPicPr>
            <a:picLocks noChangeAspect="1"/>
          </p:cNvPicPr>
          <p:nvPr/>
        </p:nvPicPr>
        <p:blipFill>
          <a:blip r:embed="rId3"/>
          <a:stretch>
            <a:fillRect/>
          </a:stretch>
        </p:blipFill>
        <p:spPr>
          <a:xfrm>
            <a:off x="4267200" y="2060575"/>
            <a:ext cx="4876800" cy="4797425"/>
          </a:xfrm>
          <a:prstGeom prst="rect">
            <a:avLst/>
          </a:prstGeom>
          <a:noFill/>
          <a:ln w="9525">
            <a:noFill/>
          </a:ln>
        </p:spPr>
      </p:pic>
      <p:sp>
        <p:nvSpPr>
          <p:cNvPr id="21509" name="AutoShape 5"/>
          <p:cNvSpPr/>
          <p:nvPr/>
        </p:nvSpPr>
        <p:spPr>
          <a:xfrm>
            <a:off x="1143000" y="0"/>
            <a:ext cx="7696200" cy="3124200"/>
          </a:xfrm>
          <a:prstGeom prst="irregularSeal2">
            <a:avLst/>
          </a:prstGeom>
          <a:solidFill>
            <a:schemeClr val="accent1"/>
          </a:solidFill>
          <a:ln w="9525" cap="flat" cmpd="sng">
            <a:solidFill>
              <a:schemeClr val="tx1"/>
            </a:solidFill>
            <a:prstDash val="solid"/>
            <a:miter/>
            <a:headEnd type="none" w="med" len="med"/>
            <a:tailEnd type="none" w="med" len="med"/>
          </a:ln>
        </p:spPr>
        <p:txBody>
          <a:bodyPr wrap="none" anchor="ctr"/>
          <a:p>
            <a:pPr algn="ctr"/>
            <a:r>
              <a:rPr lang="zh-CN" altLang="en-US" sz="3600" b="1" dirty="0">
                <a:solidFill>
                  <a:srgbClr val="FF0000"/>
                </a:solidFill>
                <a:latin typeface="Verdana" panose="020B0604030504040204" pitchFamily="34" charset="0"/>
              </a:rPr>
              <a:t>这也许是你不敢想象的</a:t>
            </a:r>
            <a:endParaRPr lang="zh-CN" altLang="en-US" sz="3600" b="1" dirty="0">
              <a:solidFill>
                <a:srgbClr val="FF0000"/>
              </a:solidFill>
              <a:latin typeface="Verdana" panose="020B0604030504040204" pitchFamily="34" charset="0"/>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zh-CN">
                <a:ln w="6600">
                  <a:solidFill>
                    <a:schemeClr val="accent2"/>
                  </a:solidFill>
                  <a:prstDash val="solid"/>
                </a:ln>
                <a:solidFill>
                  <a:srgbClr val="FFFFFF"/>
                </a:solidFill>
                <a:effectLst>
                  <a:outerShdw dist="38100" dir="2700000" algn="tl" rotWithShape="0">
                    <a:schemeClr val="accent2"/>
                  </a:outerShdw>
                </a:effectLst>
              </a:rPr>
              <a:t>考考大家</a:t>
            </a:r>
            <a:endParaRPr lang="zh-CN" altLang="zh-CN">
              <a:ln w="6600">
                <a:solidFill>
                  <a:schemeClr val="accent2"/>
                </a:solidFill>
                <a:prstDash val="solid"/>
              </a:ln>
              <a:solidFill>
                <a:srgbClr val="FFFFFF"/>
              </a:solidFill>
              <a:effectLst>
                <a:outerShdw dist="38100" dir="2700000" algn="tl" rotWithShape="0">
                  <a:schemeClr val="accent2"/>
                </a:outerShdw>
              </a:effectLst>
            </a:endParaRPr>
          </a:p>
        </p:txBody>
      </p:sp>
      <p:sp>
        <p:nvSpPr>
          <p:cNvPr id="3" name="文本框 2"/>
          <p:cNvSpPr txBox="1"/>
          <p:nvPr/>
        </p:nvSpPr>
        <p:spPr>
          <a:xfrm>
            <a:off x="1579880" y="1529080"/>
            <a:ext cx="6088380" cy="3692525"/>
          </a:xfrm>
          <a:prstGeom prst="rect">
            <a:avLst/>
          </a:prstGeom>
          <a:noFill/>
        </p:spPr>
        <p:txBody>
          <a:bodyPr wrap="square" rtlCol="0">
            <a:spAutoFit/>
          </a:bodyPr>
          <a:p>
            <a:r>
              <a:rPr lang="zh-CN" altLang="en-US"/>
              <a:t>1.以下哪种行为是违法行为(      )</a:t>
            </a:r>
            <a:endParaRPr lang="zh-CN" altLang="en-US"/>
          </a:p>
          <a:p>
            <a:r>
              <a:rPr lang="zh-CN" altLang="en-US"/>
              <a:t>A．吸烟  B.喝酒  C.服食“摇头丸”  D.服食K粉</a:t>
            </a:r>
            <a:endParaRPr lang="zh-CN" altLang="en-US"/>
          </a:p>
          <a:p>
            <a:r>
              <a:rPr lang="zh-CN" altLang="en-US"/>
              <a:t>2可以用于提炼加工毒品的原植物主要有(     )。</a:t>
            </a:r>
            <a:endParaRPr lang="zh-CN" altLang="en-US"/>
          </a:p>
          <a:p>
            <a:r>
              <a:rPr lang="zh-CN" altLang="en-US"/>
              <a:t>A、罂粟   B、古柯    D、鸦片</a:t>
            </a:r>
            <a:endParaRPr lang="zh-CN" altLang="en-US"/>
          </a:p>
          <a:p>
            <a:r>
              <a:rPr lang="zh-CN" altLang="en-US"/>
              <a:t>3.人工合成的毒品是(    )</a:t>
            </a:r>
            <a:endParaRPr lang="zh-CN" altLang="en-US"/>
          </a:p>
          <a:p>
            <a:r>
              <a:rPr lang="zh-CN" altLang="en-US"/>
              <a:t>A.鸦片    B.二乙酰吗啡   C.冰毒   D.香烟</a:t>
            </a:r>
            <a:endParaRPr lang="zh-CN" altLang="en-US"/>
          </a:p>
          <a:p>
            <a:r>
              <a:rPr lang="zh-CN" altLang="en-US"/>
              <a:t>4.常见的毒品有(             )</a:t>
            </a:r>
            <a:endParaRPr lang="zh-CN" altLang="en-US"/>
          </a:p>
          <a:p>
            <a:r>
              <a:rPr lang="zh-CN" altLang="en-US"/>
              <a:t>A.鸦片   B.海洛因   C.大麻   D.吗啡   E. 可卡因  F.冰毒  G.摇头丸    H.氯胺酮（K粉）(你发现这些全都是……常见毒品。)</a:t>
            </a:r>
            <a:endParaRPr lang="zh-CN" altLang="en-US"/>
          </a:p>
          <a:p>
            <a:r>
              <a:rPr lang="en-US" altLang="zh-CN"/>
              <a:t>5</a:t>
            </a:r>
            <a:r>
              <a:rPr lang="zh-CN" altLang="en-US"/>
              <a:t>、</a:t>
            </a:r>
            <a:r>
              <a:rPr lang="zh-CN" altLang="en-US"/>
              <a:t> 什么叫吸毒？</a:t>
            </a:r>
            <a:endParaRPr lang="zh-CN" altLang="en-US"/>
          </a:p>
          <a:p>
            <a:r>
              <a:rPr lang="en-US" altLang="zh-CN"/>
              <a:t>6</a:t>
            </a:r>
            <a:r>
              <a:rPr lang="zh-CN" altLang="en-US"/>
              <a:t>、吸毒为什么会上瘾？</a:t>
            </a:r>
            <a:endParaRPr lang="zh-CN" altLang="en-US"/>
          </a:p>
          <a:p>
            <a:r>
              <a:rPr lang="en-US" altLang="zh-CN"/>
              <a:t>7</a:t>
            </a:r>
            <a:r>
              <a:rPr lang="zh-CN" altLang="en-US"/>
              <a:t>、染上毒瘾的人会有哪些症状？</a:t>
            </a:r>
            <a:endParaRPr lang="zh-CN" altLang="en-US"/>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p:pic>
        <p:nvPicPr>
          <p:cNvPr id="22531" name="Picture 3" descr="图片5"/>
          <p:cNvPicPr>
            <a:picLocks noChangeAspect="1"/>
          </p:cNvPicPr>
          <p:nvPr>
            <p:ph sz="half" idx="1"/>
          </p:nvPr>
        </p:nvPicPr>
        <p:blipFill>
          <a:blip r:embed="rId1"/>
          <a:srcRect/>
          <a:stretch>
            <a:fillRect/>
          </a:stretch>
        </p:blipFill>
        <p:spPr>
          <a:xfrm>
            <a:off x="2771775" y="117475"/>
            <a:ext cx="3097213" cy="968375"/>
          </a:xfrm>
        </p:spPr>
      </p:pic>
      <p:sp>
        <p:nvSpPr>
          <p:cNvPr id="22532" name="Text Box 4"/>
          <p:cNvSpPr txBox="1"/>
          <p:nvPr/>
        </p:nvSpPr>
        <p:spPr>
          <a:xfrm>
            <a:off x="250825" y="1052513"/>
            <a:ext cx="3652838" cy="579437"/>
          </a:xfrm>
          <a:prstGeom prst="rect">
            <a:avLst/>
          </a:prstGeom>
          <a:noFill/>
          <a:ln w="9525">
            <a:noFill/>
          </a:ln>
        </p:spPr>
        <p:txBody>
          <a:bodyPr wrap="none">
            <a:spAutoFit/>
          </a:bodyPr>
          <a:p>
            <a:r>
              <a:rPr lang="zh-CN" altLang="en-US" sz="3200" b="1" dirty="0">
                <a:latin typeface="黑体" panose="02010609060101010101" pitchFamily="49" charset="-122"/>
                <a:ea typeface="黑体" panose="02010609060101010101" pitchFamily="49" charset="-122"/>
              </a:rPr>
              <a:t>一 、吸毒摧残人生</a:t>
            </a:r>
            <a:endParaRPr lang="zh-CN" altLang="en-US" sz="3200" b="1" dirty="0">
              <a:latin typeface="黑体" panose="02010609060101010101" pitchFamily="49" charset="-122"/>
              <a:ea typeface="黑体" panose="02010609060101010101" pitchFamily="49" charset="-122"/>
            </a:endParaRPr>
          </a:p>
        </p:txBody>
      </p:sp>
      <p:sp>
        <p:nvSpPr>
          <p:cNvPr id="10245" name="Text Box 5"/>
          <p:cNvSpPr txBox="1"/>
          <p:nvPr/>
        </p:nvSpPr>
        <p:spPr>
          <a:xfrm>
            <a:off x="395288" y="1773238"/>
            <a:ext cx="3043237" cy="519112"/>
          </a:xfrm>
          <a:prstGeom prst="rect">
            <a:avLst/>
          </a:prstGeom>
          <a:noFill/>
          <a:ln w="9525">
            <a:noFill/>
          </a:ln>
        </p:spPr>
        <p:txBody>
          <a:bodyPr wrap="none">
            <a:spAutoFit/>
          </a:bodyPr>
          <a:p>
            <a:r>
              <a:rPr lang="en-US" altLang="zh-CN" sz="2800" b="1" dirty="0">
                <a:latin typeface="黑体" panose="02010609060101010101" pitchFamily="49" charset="-122"/>
                <a:ea typeface="黑体" panose="02010609060101010101" pitchFamily="49" charset="-122"/>
              </a:rPr>
              <a:t>A</a:t>
            </a:r>
            <a:r>
              <a:rPr lang="zh-CN" altLang="en-US" sz="2800" b="1" dirty="0">
                <a:latin typeface="黑体" panose="02010609060101010101" pitchFamily="49" charset="-122"/>
                <a:ea typeface="黑体" panose="02010609060101010101" pitchFamily="49" charset="-122"/>
              </a:rPr>
              <a:t>、</a:t>
            </a:r>
            <a:r>
              <a:rPr lang="zh-CN" altLang="en-US" sz="2800" b="1" dirty="0">
                <a:solidFill>
                  <a:srgbClr val="FF3300"/>
                </a:solidFill>
                <a:latin typeface="黑体" panose="02010609060101010101" pitchFamily="49" charset="-122"/>
                <a:ea typeface="黑体" panose="02010609060101010101" pitchFamily="49" charset="-122"/>
              </a:rPr>
              <a:t>对身体的危害</a:t>
            </a:r>
            <a:r>
              <a:rPr lang="zh-CN" altLang="en-US" sz="2800" b="1" dirty="0">
                <a:latin typeface="黑体" panose="02010609060101010101" pitchFamily="49" charset="-122"/>
                <a:ea typeface="黑体" panose="02010609060101010101" pitchFamily="49" charset="-122"/>
              </a:rPr>
              <a:t> </a:t>
            </a:r>
            <a:endParaRPr lang="zh-CN" altLang="en-US" sz="2800" b="1" dirty="0">
              <a:latin typeface="黑体" panose="02010609060101010101" pitchFamily="49" charset="-122"/>
              <a:ea typeface="黑体" panose="02010609060101010101" pitchFamily="49" charset="-122"/>
            </a:endParaRPr>
          </a:p>
        </p:txBody>
      </p:sp>
      <p:sp>
        <p:nvSpPr>
          <p:cNvPr id="10246" name="Text Box 6"/>
          <p:cNvSpPr txBox="1"/>
          <p:nvPr/>
        </p:nvSpPr>
        <p:spPr>
          <a:xfrm>
            <a:off x="539750" y="2492375"/>
            <a:ext cx="5818188" cy="1552575"/>
          </a:xfrm>
          <a:prstGeom prst="rect">
            <a:avLst/>
          </a:prstGeom>
          <a:noFill/>
          <a:ln w="9525">
            <a:noFill/>
          </a:ln>
        </p:spPr>
        <p:txBody>
          <a:bodyPr wrap="none">
            <a:spAutoFit/>
          </a:bodyPr>
          <a:p>
            <a:r>
              <a:rPr lang="en-US" altLang="zh-CN" sz="2400" b="1" dirty="0">
                <a:latin typeface="黑体" panose="02010609060101010101" pitchFamily="49" charset="-122"/>
                <a:ea typeface="黑体" panose="02010609060101010101" pitchFamily="49" charset="-122"/>
              </a:rPr>
              <a:t>1</a:t>
            </a:r>
            <a:r>
              <a:rPr lang="zh-CN" altLang="en-US" sz="2400" b="1" dirty="0">
                <a:latin typeface="黑体" panose="02010609060101010101" pitchFamily="49" charset="-122"/>
                <a:ea typeface="黑体" panose="02010609060101010101" pitchFamily="49" charset="-122"/>
              </a:rPr>
              <a:t>、</a:t>
            </a:r>
            <a:r>
              <a:rPr lang="zh-CN" altLang="en-US" sz="2400" b="1" dirty="0">
                <a:solidFill>
                  <a:srgbClr val="3333CC"/>
                </a:solidFill>
                <a:latin typeface="黑体" panose="02010609060101010101" pitchFamily="49" charset="-122"/>
                <a:ea typeface="黑体" panose="02010609060101010101" pitchFamily="49" charset="-122"/>
              </a:rPr>
              <a:t>大脑病变</a:t>
            </a:r>
            <a:r>
              <a:rPr lang="en-US" altLang="zh-CN" sz="2400" b="1" dirty="0">
                <a:latin typeface="黑体" panose="02010609060101010101" pitchFamily="49" charset="-122"/>
                <a:ea typeface="黑体" panose="02010609060101010101" pitchFamily="49" charset="-122"/>
              </a:rPr>
              <a:t>:</a:t>
            </a:r>
            <a:r>
              <a:rPr lang="zh-CN" altLang="en-US" sz="2400" b="1" dirty="0">
                <a:latin typeface="黑体" panose="02010609060101010101" pitchFamily="49" charset="-122"/>
                <a:ea typeface="黑体" panose="02010609060101010101" pitchFamily="49" charset="-122"/>
              </a:rPr>
              <a:t>近年来的研究证实，毒品能</a:t>
            </a:r>
            <a:endParaRPr lang="zh-CN" altLang="en-US" sz="2400" b="1" dirty="0">
              <a:latin typeface="黑体" panose="02010609060101010101" pitchFamily="49" charset="-122"/>
              <a:ea typeface="黑体" panose="02010609060101010101" pitchFamily="49" charset="-122"/>
            </a:endParaRPr>
          </a:p>
          <a:p>
            <a:r>
              <a:rPr lang="zh-CN" altLang="en-US" sz="2400" b="1" dirty="0">
                <a:latin typeface="黑体" panose="02010609060101010101" pitchFamily="49" charset="-122"/>
                <a:ea typeface="黑体" panose="02010609060101010101" pitchFamily="49" charset="-122"/>
              </a:rPr>
              <a:t>   直接改变人脑中部分化学物质的结构，</a:t>
            </a:r>
            <a:endParaRPr lang="zh-CN" altLang="en-US" sz="2400" b="1" dirty="0">
              <a:latin typeface="黑体" panose="02010609060101010101" pitchFamily="49" charset="-122"/>
              <a:ea typeface="黑体" panose="02010609060101010101" pitchFamily="49" charset="-122"/>
            </a:endParaRPr>
          </a:p>
          <a:p>
            <a:r>
              <a:rPr lang="zh-CN" altLang="en-US" sz="2400" b="1" dirty="0">
                <a:latin typeface="黑体" panose="02010609060101010101" pitchFamily="49" charset="-122"/>
                <a:ea typeface="黑体" panose="02010609060101010101" pitchFamily="49" charset="-122"/>
              </a:rPr>
              <a:t>破坏、扰乱人体正常的高级神经活动，有</a:t>
            </a:r>
            <a:endParaRPr lang="zh-CN" altLang="en-US" sz="2400" b="1" dirty="0">
              <a:latin typeface="黑体" panose="02010609060101010101" pitchFamily="49" charset="-122"/>
              <a:ea typeface="黑体" panose="02010609060101010101" pitchFamily="49" charset="-122"/>
            </a:endParaRPr>
          </a:p>
          <a:p>
            <a:r>
              <a:rPr lang="zh-CN" altLang="en-US" sz="2400" b="1" dirty="0">
                <a:latin typeface="黑体" panose="02010609060101010101" pitchFamily="49" charset="-122"/>
                <a:ea typeface="黑体" panose="02010609060101010101" pitchFamily="49" charset="-122"/>
              </a:rPr>
              <a:t>的甚至毒害、损伤神经组织。</a:t>
            </a:r>
            <a:endParaRPr lang="zh-CN" altLang="en-US" sz="2400" b="1" dirty="0">
              <a:latin typeface="黑体" panose="02010609060101010101" pitchFamily="49" charset="-122"/>
              <a:ea typeface="黑体" panose="02010609060101010101" pitchFamily="49" charset="-122"/>
            </a:endParaRPr>
          </a:p>
        </p:txBody>
      </p:sp>
      <p:pic>
        <p:nvPicPr>
          <p:cNvPr id="10247" name="Picture 7" descr="大脑病变"/>
          <p:cNvPicPr>
            <a:picLocks noChangeAspect="1"/>
          </p:cNvPicPr>
          <p:nvPr>
            <p:ph sz="half" idx="2"/>
          </p:nvPr>
        </p:nvPicPr>
        <p:blipFill>
          <a:blip r:embed="rId2"/>
          <a:srcRect/>
          <a:stretch>
            <a:fillRect/>
          </a:stretch>
        </p:blipFill>
        <p:spPr>
          <a:xfrm>
            <a:off x="6588125" y="1412875"/>
            <a:ext cx="2081213" cy="2663825"/>
          </a:xfrm>
        </p:spPr>
      </p:pic>
      <p:sp>
        <p:nvSpPr>
          <p:cNvPr id="22536" name="Rectangle 8"/>
          <p:cNvSpPr/>
          <p:nvPr/>
        </p:nvSpPr>
        <p:spPr>
          <a:xfrm>
            <a:off x="0" y="2349500"/>
            <a:ext cx="9144000" cy="0"/>
          </a:xfrm>
          <a:prstGeom prst="rect">
            <a:avLst/>
          </a:prstGeom>
          <a:noFill/>
          <a:ln w="9525">
            <a:noFill/>
          </a:ln>
        </p:spPr>
        <p:txBody>
          <a:bodyPr wrap="none" anchor="ctr">
            <a:spAutoFit/>
          </a:bodyPr>
          <a:p>
            <a:endParaRPr lang="zh-CN" altLang="en-US" dirty="0">
              <a:latin typeface="Arial" panose="020B0604020202020204" pitchFamily="34" charset="0"/>
            </a:endParaRPr>
          </a:p>
        </p:txBody>
      </p:sp>
      <p:pic>
        <p:nvPicPr>
          <p:cNvPr id="10249" name="Picture 9" descr="心脏病变"/>
          <p:cNvPicPr>
            <a:picLocks noChangeAspect="1"/>
          </p:cNvPicPr>
          <p:nvPr/>
        </p:nvPicPr>
        <p:blipFill>
          <a:blip r:embed="rId3"/>
          <a:stretch>
            <a:fillRect/>
          </a:stretch>
        </p:blipFill>
        <p:spPr>
          <a:xfrm>
            <a:off x="6443663" y="4581525"/>
            <a:ext cx="2447925" cy="1884363"/>
          </a:xfrm>
          <a:prstGeom prst="rect">
            <a:avLst/>
          </a:prstGeom>
          <a:noFill/>
          <a:ln w="9525">
            <a:noFill/>
          </a:ln>
        </p:spPr>
      </p:pic>
      <p:sp>
        <p:nvSpPr>
          <p:cNvPr id="10250" name="Rectangle 10"/>
          <p:cNvSpPr/>
          <p:nvPr/>
        </p:nvSpPr>
        <p:spPr>
          <a:xfrm>
            <a:off x="250825" y="4724400"/>
            <a:ext cx="5854700" cy="1187450"/>
          </a:xfrm>
          <a:prstGeom prst="rect">
            <a:avLst/>
          </a:prstGeom>
          <a:noFill/>
          <a:ln w="9525">
            <a:noFill/>
          </a:ln>
        </p:spPr>
        <p:txBody>
          <a:bodyPr wrap="none" anchor="ctr">
            <a:spAutoFit/>
          </a:bodyPr>
          <a:p>
            <a:r>
              <a:rPr lang="en-US" altLang="zh-CN" sz="2400" b="1" dirty="0">
                <a:latin typeface="黑体" panose="02010609060101010101" pitchFamily="49" charset="-122"/>
                <a:ea typeface="黑体" panose="02010609060101010101" pitchFamily="49" charset="-122"/>
              </a:rPr>
              <a:t>2</a:t>
            </a:r>
            <a:r>
              <a:rPr lang="zh-CN" altLang="en-US" sz="2400" b="1" dirty="0">
                <a:latin typeface="黑体" panose="02010609060101010101" pitchFamily="49" charset="-122"/>
                <a:ea typeface="黑体" panose="02010609060101010101" pitchFamily="49" charset="-122"/>
              </a:rPr>
              <a:t>、</a:t>
            </a:r>
            <a:r>
              <a:rPr lang="zh-CN" altLang="en-US" sz="2400" b="1" dirty="0">
                <a:solidFill>
                  <a:srgbClr val="3333CC"/>
                </a:solidFill>
                <a:latin typeface="黑体" panose="02010609060101010101" pitchFamily="49" charset="-122"/>
                <a:ea typeface="黑体" panose="02010609060101010101" pitchFamily="49" charset="-122"/>
              </a:rPr>
              <a:t>心脏病变</a:t>
            </a:r>
            <a:r>
              <a:rPr lang="zh-CN" altLang="en-US" sz="2400" b="1" dirty="0">
                <a:latin typeface="黑体" panose="02010609060101010101" pitchFamily="49" charset="-122"/>
                <a:ea typeface="黑体" panose="02010609060101010101" pitchFamily="49" charset="-122"/>
              </a:rPr>
              <a:t>：毒品毒害人体重要的组织、</a:t>
            </a:r>
            <a:endParaRPr lang="zh-CN" altLang="en-US" sz="2400" b="1" dirty="0">
              <a:latin typeface="黑体" panose="02010609060101010101" pitchFamily="49" charset="-122"/>
              <a:ea typeface="黑体" panose="02010609060101010101" pitchFamily="49" charset="-122"/>
            </a:endParaRPr>
          </a:p>
          <a:p>
            <a:r>
              <a:rPr lang="zh-CN" altLang="en-US" sz="2400" b="1" dirty="0">
                <a:latin typeface="黑体" panose="02010609060101010101" pitchFamily="49" charset="-122"/>
                <a:ea typeface="黑体" panose="02010609060101010101" pitchFamily="49" charset="-122"/>
              </a:rPr>
              <a:t>   器官、对循环系统的毒害表现为血压</a:t>
            </a:r>
            <a:endParaRPr lang="zh-CN" altLang="en-US" sz="2400" b="1" dirty="0">
              <a:latin typeface="黑体" panose="02010609060101010101" pitchFamily="49" charset="-122"/>
              <a:ea typeface="黑体" panose="02010609060101010101" pitchFamily="49" charset="-122"/>
            </a:endParaRPr>
          </a:p>
          <a:p>
            <a:r>
              <a:rPr lang="zh-CN" altLang="en-US" sz="2400" b="1" dirty="0">
                <a:latin typeface="黑体" panose="02010609060101010101" pitchFamily="49" charset="-122"/>
                <a:ea typeface="黑体" panose="02010609060101010101" pitchFamily="49" charset="-122"/>
              </a:rPr>
              <a:t>   下降，心动过缓。</a:t>
            </a:r>
            <a:endParaRPr lang="zh-CN" altLang="en-US" sz="2400" b="1" dirty="0">
              <a:latin typeface="黑体" panose="02010609060101010101" pitchFamily="49" charset="-122"/>
              <a:ea typeface="黑体" panose="02010609060101010101"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10245"/>
                                        </p:tgtEl>
                                        <p:attrNameLst>
                                          <p:attrName>style.visibility</p:attrName>
                                        </p:attrNameLst>
                                      </p:cBhvr>
                                      <p:to>
                                        <p:strVal val="visible"/>
                                      </p:to>
                                    </p:set>
                                    <p:anim calcmode="lin" valueType="num">
                                      <p:cBhvr>
                                        <p:cTn id="7" dur="1" fill="hold"/>
                                        <p:tgtEl>
                                          <p:spTgt spid="10245"/>
                                        </p:tgtEl>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10246"/>
                                        </p:tgtEl>
                                        <p:attrNameLst>
                                          <p:attrName>style.visibility</p:attrName>
                                        </p:attrNameLst>
                                      </p:cBhvr>
                                      <p:to>
                                        <p:strVal val="visible"/>
                                      </p:to>
                                    </p:set>
                                    <p:anim calcmode="lin" valueType="num">
                                      <p:cBhvr>
                                        <p:cTn id="12" dur="1" fill="hold"/>
                                        <p:tgtEl>
                                          <p:spTgt spid="10246"/>
                                        </p:tgtEl>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nodeType="clickEffect">
                                  <p:stCondLst>
                                    <p:cond delay="0"/>
                                  </p:stCondLst>
                                  <p:childTnLst>
                                    <p:set>
                                      <p:cBhvr>
                                        <p:cTn id="16" dur="1" fill="hold">
                                          <p:stCondLst>
                                            <p:cond delay="0"/>
                                          </p:stCondLst>
                                        </p:cTn>
                                        <p:tgtEl>
                                          <p:spTgt spid="10247"/>
                                        </p:tgtEl>
                                        <p:attrNameLst>
                                          <p:attrName>style.visibility</p:attrName>
                                        </p:attrNameLst>
                                      </p:cBhvr>
                                      <p:to>
                                        <p:strVal val="visible"/>
                                      </p:to>
                                    </p:set>
                                    <p:anim calcmode="lin" valueType="num">
                                      <p:cBhvr>
                                        <p:cTn id="17" dur="1" fill="hold"/>
                                        <p:tgtEl>
                                          <p:spTgt spid="10247"/>
                                        </p:tgtEl>
                                      </p:cBhvr>
                                    </p:anim>
                                  </p:childTnLst>
                                </p:cTn>
                              </p:par>
                            </p:childTnLst>
                          </p:cTn>
                        </p:par>
                      </p:childTnLst>
                    </p:cTn>
                  </p:par>
                  <p:par>
                    <p:cTn id="18" fill="hold">
                      <p:stCondLst>
                        <p:cond delay="indefinite"/>
                      </p:stCondLst>
                      <p:childTnLst>
                        <p:par>
                          <p:cTn id="19" fill="hold">
                            <p:stCondLst>
                              <p:cond delay="0"/>
                            </p:stCondLst>
                            <p:childTnLst>
                              <p:par>
                                <p:cTn id="20" presetID="24" presetClass="entr" presetSubtype="0" fill="hold" grpId="0" nodeType="clickEffect">
                                  <p:stCondLst>
                                    <p:cond delay="0"/>
                                  </p:stCondLst>
                                  <p:childTnLst>
                                    <p:set>
                                      <p:cBhvr>
                                        <p:cTn id="21" dur="1" fill="hold">
                                          <p:stCondLst>
                                            <p:cond delay="0"/>
                                          </p:stCondLst>
                                        </p:cTn>
                                        <p:tgtEl>
                                          <p:spTgt spid="10250"/>
                                        </p:tgtEl>
                                        <p:attrNameLst>
                                          <p:attrName>style.visibility</p:attrName>
                                        </p:attrNameLst>
                                      </p:cBhvr>
                                      <p:to>
                                        <p:strVal val="visible"/>
                                      </p:to>
                                    </p:set>
                                    <p:anim calcmode="lin" valueType="num">
                                      <p:cBhvr>
                                        <p:cTn id="22" dur="1" fill="hold"/>
                                        <p:tgtEl>
                                          <p:spTgt spid="10250"/>
                                        </p:tgtEl>
                                      </p:cBhvr>
                                    </p:anim>
                                  </p:childTnLst>
                                </p:cTn>
                              </p:par>
                            </p:childTnLst>
                          </p:cTn>
                        </p:par>
                      </p:childTnLst>
                    </p:cTn>
                  </p:par>
                  <p:par>
                    <p:cTn id="23" fill="hold">
                      <p:stCondLst>
                        <p:cond delay="indefinite"/>
                      </p:stCondLst>
                      <p:childTnLst>
                        <p:par>
                          <p:cTn id="24" fill="hold">
                            <p:stCondLst>
                              <p:cond delay="0"/>
                            </p:stCondLst>
                            <p:childTnLst>
                              <p:par>
                                <p:cTn id="25" presetID="24" presetClass="entr" presetSubtype="0" fill="hold" nodeType="clickEffect">
                                  <p:stCondLst>
                                    <p:cond delay="0"/>
                                  </p:stCondLst>
                                  <p:childTnLst>
                                    <p:set>
                                      <p:cBhvr>
                                        <p:cTn id="26" dur="1" fill="hold">
                                          <p:stCondLst>
                                            <p:cond delay="0"/>
                                          </p:stCondLst>
                                        </p:cTn>
                                        <p:tgtEl>
                                          <p:spTgt spid="10249"/>
                                        </p:tgtEl>
                                        <p:attrNameLst>
                                          <p:attrName>style.visibility</p:attrName>
                                        </p:attrNameLst>
                                      </p:cBhvr>
                                      <p:to>
                                        <p:strVal val="visible"/>
                                      </p:to>
                                    </p:set>
                                    <p:anim calcmode="lin" valueType="num">
                                      <p:cBhvr>
                                        <p:cTn id="27" dur="1" fill="hold"/>
                                        <p:tgtEl>
                                          <p:spTgt spid="10249"/>
                                        </p:tgtEl>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5" grpId="0"/>
      <p:bldP spid="10246" grpId="0"/>
      <p:bldP spid="10250" grpId="0"/>
    </p:bldLst>
  </p:timing>
</p:sld>
</file>

<file path=ppt/slides/slide2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p:pic>
        <p:nvPicPr>
          <p:cNvPr id="11267" name="Picture 3" descr="瘦弱不堪"/>
          <p:cNvPicPr>
            <a:picLocks noChangeAspect="1"/>
          </p:cNvPicPr>
          <p:nvPr>
            <p:ph sz="half" idx="1"/>
          </p:nvPr>
        </p:nvPicPr>
        <p:blipFill>
          <a:blip r:embed="rId1"/>
          <a:srcRect/>
          <a:stretch>
            <a:fillRect/>
          </a:stretch>
        </p:blipFill>
        <p:spPr>
          <a:xfrm>
            <a:off x="6516688" y="188913"/>
            <a:ext cx="2232025" cy="1550987"/>
          </a:xfrm>
        </p:spPr>
      </p:pic>
      <p:pic>
        <p:nvPicPr>
          <p:cNvPr id="11268" name="Picture 4" descr="传染疾病"/>
          <p:cNvPicPr>
            <a:picLocks noChangeAspect="1"/>
          </p:cNvPicPr>
          <p:nvPr>
            <p:ph sz="quarter" idx="2"/>
          </p:nvPr>
        </p:nvPicPr>
        <p:blipFill>
          <a:blip r:embed="rId2"/>
          <a:srcRect/>
          <a:stretch>
            <a:fillRect/>
          </a:stretch>
        </p:blipFill>
        <p:spPr>
          <a:xfrm>
            <a:off x="6516688" y="2060575"/>
            <a:ext cx="2232025" cy="1506538"/>
          </a:xfrm>
        </p:spPr>
      </p:pic>
      <p:sp>
        <p:nvSpPr>
          <p:cNvPr id="11269" name="Rectangle 5"/>
          <p:cNvSpPr/>
          <p:nvPr/>
        </p:nvSpPr>
        <p:spPr>
          <a:xfrm>
            <a:off x="88900" y="184150"/>
            <a:ext cx="6169025" cy="1552575"/>
          </a:xfrm>
          <a:prstGeom prst="rect">
            <a:avLst/>
          </a:prstGeom>
          <a:noFill/>
          <a:ln w="9525">
            <a:noFill/>
          </a:ln>
        </p:spPr>
        <p:txBody>
          <a:bodyPr wrap="none" anchor="ctr">
            <a:spAutoFit/>
          </a:bodyPr>
          <a:p>
            <a:r>
              <a:rPr lang="en-US" altLang="zh-CN" sz="2400" b="1" dirty="0">
                <a:latin typeface="黑体" panose="02010609060101010101" pitchFamily="49" charset="-122"/>
                <a:ea typeface="黑体" panose="02010609060101010101" pitchFamily="49" charset="-122"/>
              </a:rPr>
              <a:t>3</a:t>
            </a:r>
            <a:r>
              <a:rPr lang="zh-CN" altLang="en-US" sz="2400" b="1" dirty="0">
                <a:latin typeface="黑体" panose="02010609060101010101" pitchFamily="49" charset="-122"/>
                <a:ea typeface="黑体" panose="02010609060101010101" pitchFamily="49" charset="-122"/>
              </a:rPr>
              <a:t>、</a:t>
            </a:r>
            <a:r>
              <a:rPr lang="zh-CN" altLang="en-US" sz="2400" b="1" dirty="0">
                <a:solidFill>
                  <a:srgbClr val="3333CC"/>
                </a:solidFill>
                <a:latin typeface="黑体" panose="02010609060101010101" pitchFamily="49" charset="-122"/>
                <a:ea typeface="黑体" panose="02010609060101010101" pitchFamily="49" charset="-122"/>
              </a:rPr>
              <a:t>瘦弱不堪</a:t>
            </a:r>
            <a:r>
              <a:rPr lang="zh-CN" altLang="en-US" sz="2400" b="1" dirty="0">
                <a:latin typeface="黑体" panose="02010609060101010101" pitchFamily="49" charset="-122"/>
                <a:ea typeface="黑体" panose="02010609060101010101" pitchFamily="49" charset="-122"/>
              </a:rPr>
              <a:t>：吸毒者胃肠道平滑肌和括约肌</a:t>
            </a:r>
            <a:endParaRPr lang="zh-CN" altLang="en-US" sz="2400" b="1" dirty="0">
              <a:latin typeface="黑体" panose="02010609060101010101" pitchFamily="49" charset="-122"/>
              <a:ea typeface="黑体" panose="02010609060101010101" pitchFamily="49" charset="-122"/>
            </a:endParaRPr>
          </a:p>
          <a:p>
            <a:r>
              <a:rPr lang="zh-CN" altLang="en-US" sz="2400" b="1" dirty="0">
                <a:latin typeface="黑体" panose="02010609060101010101" pitchFamily="49" charset="-122"/>
                <a:ea typeface="黑体" panose="02010609060101010101" pitchFamily="49" charset="-122"/>
              </a:rPr>
              <a:t>   张力提高，蠕动减弱，出现消化和吸收功</a:t>
            </a:r>
            <a:endParaRPr lang="zh-CN" altLang="en-US" sz="2400" b="1" dirty="0">
              <a:latin typeface="黑体" panose="02010609060101010101" pitchFamily="49" charset="-122"/>
              <a:ea typeface="黑体" panose="02010609060101010101" pitchFamily="49" charset="-122"/>
            </a:endParaRPr>
          </a:p>
          <a:p>
            <a:r>
              <a:rPr lang="zh-CN" altLang="en-US" sz="2400" b="1" dirty="0">
                <a:latin typeface="黑体" panose="02010609060101010101" pitchFamily="49" charset="-122"/>
                <a:ea typeface="黑体" panose="02010609060101010101" pitchFamily="49" charset="-122"/>
              </a:rPr>
              <a:t>   能障碍，食欲不振，甚至完全丧失营养摄</a:t>
            </a:r>
            <a:endParaRPr lang="zh-CN" altLang="en-US" sz="2400" b="1" dirty="0">
              <a:latin typeface="黑体" panose="02010609060101010101" pitchFamily="49" charset="-122"/>
              <a:ea typeface="黑体" panose="02010609060101010101" pitchFamily="49" charset="-122"/>
            </a:endParaRPr>
          </a:p>
          <a:p>
            <a:r>
              <a:rPr lang="zh-CN" altLang="en-US" sz="2400" b="1" dirty="0">
                <a:latin typeface="黑体" panose="02010609060101010101" pitchFamily="49" charset="-122"/>
                <a:ea typeface="黑体" panose="02010609060101010101" pitchFamily="49" charset="-122"/>
              </a:rPr>
              <a:t>   入严重不足。</a:t>
            </a:r>
            <a:endParaRPr lang="zh-CN" altLang="en-US" sz="2400" b="1" dirty="0">
              <a:latin typeface="黑体" panose="02010609060101010101" pitchFamily="49" charset="-122"/>
              <a:ea typeface="黑体" panose="02010609060101010101" pitchFamily="49" charset="-122"/>
            </a:endParaRPr>
          </a:p>
        </p:txBody>
      </p:sp>
      <p:sp>
        <p:nvSpPr>
          <p:cNvPr id="11270" name="Text Box 6"/>
          <p:cNvSpPr txBox="1"/>
          <p:nvPr/>
        </p:nvSpPr>
        <p:spPr>
          <a:xfrm>
            <a:off x="158750" y="2347913"/>
            <a:ext cx="6169025" cy="822325"/>
          </a:xfrm>
          <a:prstGeom prst="rect">
            <a:avLst/>
          </a:prstGeom>
          <a:noFill/>
          <a:ln w="9525">
            <a:noFill/>
          </a:ln>
        </p:spPr>
        <p:txBody>
          <a:bodyPr wrap="none">
            <a:spAutoFit/>
          </a:bodyPr>
          <a:p>
            <a:r>
              <a:rPr lang="en-US" altLang="zh-CN" sz="2400" b="1" dirty="0">
                <a:latin typeface="黑体" panose="02010609060101010101" pitchFamily="49" charset="-122"/>
                <a:ea typeface="黑体" panose="02010609060101010101" pitchFamily="49" charset="-122"/>
              </a:rPr>
              <a:t>4</a:t>
            </a:r>
            <a:r>
              <a:rPr lang="zh-CN" altLang="en-US" sz="2400" b="1" dirty="0">
                <a:latin typeface="黑体" panose="02010609060101010101" pitchFamily="49" charset="-122"/>
                <a:ea typeface="黑体" panose="02010609060101010101" pitchFamily="49" charset="-122"/>
              </a:rPr>
              <a:t>、</a:t>
            </a:r>
            <a:r>
              <a:rPr lang="zh-CN" altLang="en-US" sz="2400" b="1" dirty="0">
                <a:solidFill>
                  <a:srgbClr val="3333CC"/>
                </a:solidFill>
                <a:latin typeface="黑体" panose="02010609060101010101" pitchFamily="49" charset="-122"/>
                <a:ea typeface="黑体" panose="02010609060101010101" pitchFamily="49" charset="-122"/>
              </a:rPr>
              <a:t>传染疾病</a:t>
            </a:r>
            <a:r>
              <a:rPr lang="zh-CN" altLang="en-US" sz="2400" b="1" dirty="0">
                <a:latin typeface="黑体" panose="02010609060101010101" pitchFamily="49" charset="-122"/>
                <a:ea typeface="黑体" panose="02010609060101010101" pitchFamily="49" charset="-122"/>
              </a:rPr>
              <a:t>：毒品破坏人体免疫机制，使吸</a:t>
            </a:r>
            <a:endParaRPr lang="zh-CN" altLang="en-US" sz="2400" b="1" dirty="0">
              <a:latin typeface="黑体" panose="02010609060101010101" pitchFamily="49" charset="-122"/>
              <a:ea typeface="黑体" panose="02010609060101010101" pitchFamily="49" charset="-122"/>
            </a:endParaRPr>
          </a:p>
          <a:p>
            <a:r>
              <a:rPr lang="zh-CN" altLang="en-US" sz="2400" b="1" dirty="0">
                <a:latin typeface="黑体" panose="02010609060101010101" pitchFamily="49" charset="-122"/>
                <a:ea typeface="黑体" panose="02010609060101010101" pitchFamily="49" charset="-122"/>
              </a:rPr>
              <a:t>   毒者极易感染各种疾病。</a:t>
            </a:r>
            <a:r>
              <a:rPr lang="zh-CN" altLang="en-US" dirty="0">
                <a:latin typeface="Arial" panose="020B0604020202020204" pitchFamily="34" charset="0"/>
              </a:rPr>
              <a:t> </a:t>
            </a:r>
            <a:endParaRPr lang="zh-CN" altLang="en-US" dirty="0">
              <a:latin typeface="Arial" panose="020B0604020202020204" pitchFamily="34" charset="0"/>
            </a:endParaRPr>
          </a:p>
        </p:txBody>
      </p:sp>
      <p:sp>
        <p:nvSpPr>
          <p:cNvPr id="11271" name="Text Box 7"/>
          <p:cNvSpPr txBox="1"/>
          <p:nvPr/>
        </p:nvSpPr>
        <p:spPr>
          <a:xfrm>
            <a:off x="163513" y="4076700"/>
            <a:ext cx="6169025" cy="1552575"/>
          </a:xfrm>
          <a:prstGeom prst="rect">
            <a:avLst/>
          </a:prstGeom>
          <a:noFill/>
          <a:ln w="9525">
            <a:noFill/>
          </a:ln>
        </p:spPr>
        <p:txBody>
          <a:bodyPr wrap="none">
            <a:spAutoFit/>
          </a:bodyPr>
          <a:p>
            <a:r>
              <a:rPr lang="en-US" altLang="zh-CN" sz="2400" b="1" dirty="0">
                <a:latin typeface="黑体" panose="02010609060101010101" pitchFamily="49" charset="-122"/>
                <a:ea typeface="黑体" panose="02010609060101010101" pitchFamily="49" charset="-122"/>
              </a:rPr>
              <a:t>5</a:t>
            </a:r>
            <a:r>
              <a:rPr lang="zh-CN" altLang="en-US" sz="2400" b="1" dirty="0">
                <a:latin typeface="黑体" panose="02010609060101010101" pitchFamily="49" charset="-122"/>
                <a:ea typeface="黑体" panose="02010609060101010101" pitchFamily="49" charset="-122"/>
              </a:rPr>
              <a:t>、</a:t>
            </a:r>
            <a:r>
              <a:rPr lang="zh-CN" altLang="en-US" sz="2400" b="1" dirty="0">
                <a:solidFill>
                  <a:srgbClr val="3333CC"/>
                </a:solidFill>
                <a:latin typeface="黑体" panose="02010609060101010101" pitchFamily="49" charset="-122"/>
                <a:ea typeface="黑体" panose="02010609060101010101" pitchFamily="49" charset="-122"/>
              </a:rPr>
              <a:t>传播艾滋病</a:t>
            </a:r>
            <a:r>
              <a:rPr lang="zh-CN" altLang="en-US" sz="2400" b="1" dirty="0">
                <a:latin typeface="黑体" panose="02010609060101010101" pitchFamily="49" charset="-122"/>
                <a:ea typeface="黑体" panose="02010609060101010101" pitchFamily="49" charset="-122"/>
              </a:rPr>
              <a:t>：吸毒者使用不洁的注射器或</a:t>
            </a:r>
            <a:endParaRPr lang="zh-CN" altLang="en-US" sz="2400" b="1" dirty="0">
              <a:latin typeface="黑体" panose="02010609060101010101" pitchFamily="49" charset="-122"/>
              <a:ea typeface="黑体" panose="02010609060101010101" pitchFamily="49" charset="-122"/>
            </a:endParaRPr>
          </a:p>
          <a:p>
            <a:r>
              <a:rPr lang="zh-CN" altLang="en-US" sz="2400" b="1" dirty="0">
                <a:latin typeface="黑体" panose="02010609060101010101" pitchFamily="49" charset="-122"/>
                <a:ea typeface="黑体" panose="02010609060101010101" pitchFamily="49" charset="-122"/>
              </a:rPr>
              <a:t>   共用注射器造成人类免疫缺陷病毒（</a:t>
            </a:r>
            <a:r>
              <a:rPr lang="en-US" altLang="zh-CN" sz="2400" b="1" dirty="0">
                <a:latin typeface="黑体" panose="02010609060101010101" pitchFamily="49" charset="-122"/>
                <a:ea typeface="黑体" panose="02010609060101010101" pitchFamily="49" charset="-122"/>
              </a:rPr>
              <a:t>HIV)</a:t>
            </a:r>
            <a:endParaRPr lang="en-US" altLang="zh-CN" sz="2400" b="1" dirty="0">
              <a:latin typeface="黑体" panose="02010609060101010101" pitchFamily="49" charset="-122"/>
              <a:ea typeface="黑体" panose="02010609060101010101" pitchFamily="49" charset="-122"/>
            </a:endParaRPr>
          </a:p>
          <a:p>
            <a:r>
              <a:rPr lang="en-US" altLang="zh-CN" sz="2400" b="1" dirty="0">
                <a:latin typeface="黑体" panose="02010609060101010101" pitchFamily="49" charset="-122"/>
                <a:ea typeface="黑体" panose="02010609060101010101" pitchFamily="49" charset="-122"/>
              </a:rPr>
              <a:t>   </a:t>
            </a:r>
            <a:r>
              <a:rPr lang="zh-CN" altLang="en-US" sz="2400" b="1" dirty="0">
                <a:latin typeface="黑体" panose="02010609060101010101" pitchFamily="49" charset="-122"/>
                <a:ea typeface="黑体" panose="02010609060101010101" pitchFamily="49" charset="-122"/>
              </a:rPr>
              <a:t>的直接血液传播或通过性接触感染爱滋病</a:t>
            </a:r>
            <a:endParaRPr lang="zh-CN" altLang="en-US" sz="2400" b="1" dirty="0">
              <a:latin typeface="黑体" panose="02010609060101010101" pitchFamily="49" charset="-122"/>
              <a:ea typeface="黑体" panose="02010609060101010101" pitchFamily="49" charset="-122"/>
            </a:endParaRPr>
          </a:p>
          <a:p>
            <a:r>
              <a:rPr lang="zh-CN" altLang="en-US" sz="2400" b="1" dirty="0">
                <a:latin typeface="黑体" panose="02010609060101010101" pitchFamily="49" charset="-122"/>
                <a:ea typeface="黑体" panose="02010609060101010101" pitchFamily="49" charset="-122"/>
              </a:rPr>
              <a:t>   毒。 </a:t>
            </a:r>
            <a:endParaRPr lang="zh-CN" altLang="en-US" sz="2400" b="1" dirty="0">
              <a:latin typeface="黑体" panose="02010609060101010101" pitchFamily="49" charset="-122"/>
              <a:ea typeface="黑体" panose="02010609060101010101" pitchFamily="49" charset="-122"/>
            </a:endParaRPr>
          </a:p>
        </p:txBody>
      </p:sp>
      <p:pic>
        <p:nvPicPr>
          <p:cNvPr id="11272" name="Picture 8" descr="传播艾滋病"/>
          <p:cNvPicPr>
            <a:picLocks noChangeAspect="1"/>
          </p:cNvPicPr>
          <p:nvPr>
            <p:ph sz="quarter" idx="3"/>
          </p:nvPr>
        </p:nvPicPr>
        <p:blipFill>
          <a:blip r:embed="rId3"/>
          <a:srcRect/>
          <a:stretch>
            <a:fillRect/>
          </a:stretch>
        </p:blipFill>
        <p:spPr>
          <a:xfrm>
            <a:off x="6845300" y="3789363"/>
            <a:ext cx="1614488" cy="2735262"/>
          </a:xfr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11269"/>
                                        </p:tgtEl>
                                        <p:attrNameLst>
                                          <p:attrName>style.visibility</p:attrName>
                                        </p:attrNameLst>
                                      </p:cBhvr>
                                      <p:to>
                                        <p:strVal val="visible"/>
                                      </p:to>
                                    </p:set>
                                    <p:anim calcmode="lin" valueType="num">
                                      <p:cBhvr>
                                        <p:cTn id="7" dur="1" fill="hold"/>
                                        <p:tgtEl>
                                          <p:spTgt spid="11269"/>
                                        </p:tgtEl>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nodeType="clickEffect">
                                  <p:stCondLst>
                                    <p:cond delay="0"/>
                                  </p:stCondLst>
                                  <p:childTnLst>
                                    <p:set>
                                      <p:cBhvr>
                                        <p:cTn id="11" dur="1" fill="hold">
                                          <p:stCondLst>
                                            <p:cond delay="0"/>
                                          </p:stCondLst>
                                        </p:cTn>
                                        <p:tgtEl>
                                          <p:spTgt spid="11267"/>
                                        </p:tgtEl>
                                        <p:attrNameLst>
                                          <p:attrName>style.visibility</p:attrName>
                                        </p:attrNameLst>
                                      </p:cBhvr>
                                      <p:to>
                                        <p:strVal val="visible"/>
                                      </p:to>
                                    </p:set>
                                    <p:anim calcmode="lin" valueType="num">
                                      <p:cBhvr>
                                        <p:cTn id="12" dur="1" fill="hold"/>
                                        <p:tgtEl>
                                          <p:spTgt spid="11267"/>
                                        </p:tgtEl>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grpId="0" nodeType="clickEffect">
                                  <p:stCondLst>
                                    <p:cond delay="0"/>
                                  </p:stCondLst>
                                  <p:childTnLst>
                                    <p:set>
                                      <p:cBhvr>
                                        <p:cTn id="16" dur="1" fill="hold">
                                          <p:stCondLst>
                                            <p:cond delay="0"/>
                                          </p:stCondLst>
                                        </p:cTn>
                                        <p:tgtEl>
                                          <p:spTgt spid="11270"/>
                                        </p:tgtEl>
                                        <p:attrNameLst>
                                          <p:attrName>style.visibility</p:attrName>
                                        </p:attrNameLst>
                                      </p:cBhvr>
                                      <p:to>
                                        <p:strVal val="visible"/>
                                      </p:to>
                                    </p:set>
                                    <p:anim calcmode="lin" valueType="num">
                                      <p:cBhvr>
                                        <p:cTn id="17" dur="1" fill="hold"/>
                                        <p:tgtEl>
                                          <p:spTgt spid="11270"/>
                                        </p:tgtEl>
                                      </p:cBhvr>
                                    </p:anim>
                                  </p:childTnLst>
                                </p:cTn>
                              </p:par>
                            </p:childTnLst>
                          </p:cTn>
                        </p:par>
                      </p:childTnLst>
                    </p:cTn>
                  </p:par>
                  <p:par>
                    <p:cTn id="18" fill="hold">
                      <p:stCondLst>
                        <p:cond delay="indefinite"/>
                      </p:stCondLst>
                      <p:childTnLst>
                        <p:par>
                          <p:cTn id="19" fill="hold">
                            <p:stCondLst>
                              <p:cond delay="0"/>
                            </p:stCondLst>
                            <p:childTnLst>
                              <p:par>
                                <p:cTn id="20" presetID="24" presetClass="entr" presetSubtype="0" fill="hold" nodeType="clickEffect">
                                  <p:stCondLst>
                                    <p:cond delay="0"/>
                                  </p:stCondLst>
                                  <p:childTnLst>
                                    <p:set>
                                      <p:cBhvr>
                                        <p:cTn id="21" dur="1" fill="hold">
                                          <p:stCondLst>
                                            <p:cond delay="0"/>
                                          </p:stCondLst>
                                        </p:cTn>
                                        <p:tgtEl>
                                          <p:spTgt spid="11268"/>
                                        </p:tgtEl>
                                        <p:attrNameLst>
                                          <p:attrName>style.visibility</p:attrName>
                                        </p:attrNameLst>
                                      </p:cBhvr>
                                      <p:to>
                                        <p:strVal val="visible"/>
                                      </p:to>
                                    </p:set>
                                    <p:anim calcmode="lin" valueType="num">
                                      <p:cBhvr>
                                        <p:cTn id="22" dur="1" fill="hold"/>
                                        <p:tgtEl>
                                          <p:spTgt spid="11268"/>
                                        </p:tgtEl>
                                      </p:cBhvr>
                                    </p:anim>
                                  </p:childTnLst>
                                </p:cTn>
                              </p:par>
                            </p:childTnLst>
                          </p:cTn>
                        </p:par>
                      </p:childTnLst>
                    </p:cTn>
                  </p:par>
                  <p:par>
                    <p:cTn id="23" fill="hold">
                      <p:stCondLst>
                        <p:cond delay="indefinite"/>
                      </p:stCondLst>
                      <p:childTnLst>
                        <p:par>
                          <p:cTn id="24" fill="hold">
                            <p:stCondLst>
                              <p:cond delay="0"/>
                            </p:stCondLst>
                            <p:childTnLst>
                              <p:par>
                                <p:cTn id="25" presetID="24" presetClass="entr" presetSubtype="0" fill="hold" grpId="0" nodeType="clickEffect">
                                  <p:stCondLst>
                                    <p:cond delay="0"/>
                                  </p:stCondLst>
                                  <p:childTnLst>
                                    <p:set>
                                      <p:cBhvr>
                                        <p:cTn id="26" dur="1" fill="hold">
                                          <p:stCondLst>
                                            <p:cond delay="0"/>
                                          </p:stCondLst>
                                        </p:cTn>
                                        <p:tgtEl>
                                          <p:spTgt spid="11271"/>
                                        </p:tgtEl>
                                        <p:attrNameLst>
                                          <p:attrName>style.visibility</p:attrName>
                                        </p:attrNameLst>
                                      </p:cBhvr>
                                      <p:to>
                                        <p:strVal val="visible"/>
                                      </p:to>
                                    </p:set>
                                    <p:anim calcmode="lin" valueType="num">
                                      <p:cBhvr>
                                        <p:cTn id="27" dur="1" fill="hold"/>
                                        <p:tgtEl>
                                          <p:spTgt spid="11271"/>
                                        </p:tgtEl>
                                      </p:cBhvr>
                                    </p:anim>
                                  </p:childTnLst>
                                </p:cTn>
                              </p:par>
                            </p:childTnLst>
                          </p:cTn>
                        </p:par>
                      </p:childTnLst>
                    </p:cTn>
                  </p:par>
                  <p:par>
                    <p:cTn id="28" fill="hold">
                      <p:stCondLst>
                        <p:cond delay="indefinite"/>
                      </p:stCondLst>
                      <p:childTnLst>
                        <p:par>
                          <p:cTn id="29" fill="hold">
                            <p:stCondLst>
                              <p:cond delay="0"/>
                            </p:stCondLst>
                            <p:childTnLst>
                              <p:par>
                                <p:cTn id="30" presetID="24" presetClass="entr" presetSubtype="0" fill="hold" nodeType="clickEffect">
                                  <p:stCondLst>
                                    <p:cond delay="0"/>
                                  </p:stCondLst>
                                  <p:childTnLst>
                                    <p:set>
                                      <p:cBhvr>
                                        <p:cTn id="31" dur="1" fill="hold">
                                          <p:stCondLst>
                                            <p:cond delay="0"/>
                                          </p:stCondLst>
                                        </p:cTn>
                                        <p:tgtEl>
                                          <p:spTgt spid="11272"/>
                                        </p:tgtEl>
                                        <p:attrNameLst>
                                          <p:attrName>style.visibility</p:attrName>
                                        </p:attrNameLst>
                                      </p:cBhvr>
                                      <p:to>
                                        <p:strVal val="visible"/>
                                      </p:to>
                                    </p:set>
                                    <p:anim calcmode="lin" valueType="num">
                                      <p:cBhvr>
                                        <p:cTn id="32" dur="1" fill="hold"/>
                                        <p:tgtEl>
                                          <p:spTgt spid="11272"/>
                                        </p:tgtEl>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9" grpId="0"/>
      <p:bldP spid="11270" grpId="0"/>
      <p:bldP spid="11271" grpId="0"/>
    </p:bldLst>
  </p:timing>
</p:sld>
</file>

<file path=ppt/slides/slide2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p:sp>
        <p:nvSpPr>
          <p:cNvPr id="66562" name="Rectangle 2"/>
          <p:cNvSpPr/>
          <p:nvPr/>
        </p:nvSpPr>
        <p:spPr>
          <a:xfrm>
            <a:off x="395288" y="2276475"/>
            <a:ext cx="5416550" cy="3378200"/>
          </a:xfrm>
          <a:prstGeom prst="rect">
            <a:avLst/>
          </a:prstGeom>
          <a:noFill/>
          <a:ln w="9525">
            <a:noFill/>
          </a:ln>
        </p:spPr>
        <p:txBody>
          <a:bodyPr wrap="none" anchor="ctr">
            <a:spAutoFit/>
          </a:bodyPr>
          <a:p>
            <a:r>
              <a:rPr lang="zh-CN" altLang="en-US" sz="2400" b="1" dirty="0">
                <a:solidFill>
                  <a:srgbClr val="3333CC"/>
                </a:solidFill>
                <a:latin typeface="Arial" panose="020B0604020202020204" pitchFamily="34" charset="0"/>
              </a:rPr>
              <a:t>倾家荡产</a:t>
            </a:r>
            <a:r>
              <a:rPr lang="zh-CN" altLang="en-US" sz="2400" b="1" dirty="0">
                <a:latin typeface="Arial" panose="020B0604020202020204" pitchFamily="34" charset="0"/>
              </a:rPr>
              <a:t>：吸毒的费用是个“无底洞”，</a:t>
            </a:r>
            <a:endParaRPr lang="zh-CN" altLang="en-US" sz="2400" b="1" dirty="0">
              <a:latin typeface="Arial" panose="020B0604020202020204" pitchFamily="34" charset="0"/>
            </a:endParaRPr>
          </a:p>
          <a:p>
            <a:r>
              <a:rPr lang="zh-CN" altLang="en-US" sz="2400" b="1" dirty="0">
                <a:latin typeface="Arial" panose="020B0604020202020204" pitchFamily="34" charset="0"/>
              </a:rPr>
              <a:t>普遍的工资收入根本不能满足吸毒的</a:t>
            </a:r>
            <a:endParaRPr lang="zh-CN" altLang="en-US" sz="2400" b="1" dirty="0">
              <a:latin typeface="Arial" panose="020B0604020202020204" pitchFamily="34" charset="0"/>
            </a:endParaRPr>
          </a:p>
          <a:p>
            <a:r>
              <a:rPr lang="zh-CN" altLang="en-US" sz="2400" b="1" dirty="0">
                <a:latin typeface="Arial" panose="020B0604020202020204" pitchFamily="34" charset="0"/>
              </a:rPr>
              <a:t>需要。即使有一定的经济基础也只能</a:t>
            </a:r>
            <a:endParaRPr lang="zh-CN" altLang="en-US" sz="2400" b="1" dirty="0">
              <a:latin typeface="Arial" panose="020B0604020202020204" pitchFamily="34" charset="0"/>
            </a:endParaRPr>
          </a:p>
          <a:p>
            <a:r>
              <a:rPr lang="zh-CN" altLang="en-US" sz="2400" b="1" dirty="0">
                <a:latin typeface="Arial" panose="020B0604020202020204" pitchFamily="34" charset="0"/>
              </a:rPr>
              <a:t>维持一时。因为毒瘾永远不可能得到</a:t>
            </a:r>
            <a:endParaRPr lang="zh-CN" altLang="en-US" sz="2400" b="1" dirty="0">
              <a:latin typeface="Arial" panose="020B0604020202020204" pitchFamily="34" charset="0"/>
            </a:endParaRPr>
          </a:p>
          <a:p>
            <a:r>
              <a:rPr lang="zh-CN" altLang="en-US" sz="2400" b="1" dirty="0">
                <a:latin typeface="Arial" panose="020B0604020202020204" pitchFamily="34" charset="0"/>
              </a:rPr>
              <a:t>满足，结果只能是吸得一贫如洗、倾</a:t>
            </a:r>
            <a:endParaRPr lang="zh-CN" altLang="en-US" sz="2400" b="1" dirty="0">
              <a:latin typeface="Arial" panose="020B0604020202020204" pitchFamily="34" charset="0"/>
            </a:endParaRPr>
          </a:p>
          <a:p>
            <a:r>
              <a:rPr lang="zh-CN" altLang="en-US" sz="2400" b="1" dirty="0">
                <a:latin typeface="Arial" panose="020B0604020202020204" pitchFamily="34" charset="0"/>
              </a:rPr>
              <a:t>家荡产。很多吸毒者为满足毒瘾不惜</a:t>
            </a:r>
            <a:endParaRPr lang="zh-CN" altLang="en-US" sz="2400" b="1" dirty="0">
              <a:latin typeface="Arial" panose="020B0604020202020204" pitchFamily="34" charset="0"/>
            </a:endParaRPr>
          </a:p>
          <a:p>
            <a:r>
              <a:rPr lang="zh-CN" altLang="en-US" sz="2400" b="1" dirty="0">
                <a:latin typeface="Arial" panose="020B0604020202020204" pitchFamily="34" charset="0"/>
              </a:rPr>
              <a:t>遗弃老人、出卖子女，甚至胁迫妻女</a:t>
            </a:r>
            <a:endParaRPr lang="zh-CN" altLang="en-US" sz="2400" b="1" dirty="0">
              <a:latin typeface="Arial" panose="020B0604020202020204" pitchFamily="34" charset="0"/>
            </a:endParaRPr>
          </a:p>
          <a:p>
            <a:r>
              <a:rPr lang="zh-CN" altLang="en-US" sz="2400" b="1" dirty="0">
                <a:latin typeface="Arial" panose="020B0604020202020204" pitchFamily="34" charset="0"/>
              </a:rPr>
              <a:t>卖淫以获取毒资，直至妻离子散、家</a:t>
            </a:r>
            <a:endParaRPr lang="zh-CN" altLang="en-US" sz="2400" b="1" dirty="0">
              <a:latin typeface="Arial" panose="020B0604020202020204" pitchFamily="34" charset="0"/>
            </a:endParaRPr>
          </a:p>
          <a:p>
            <a:r>
              <a:rPr lang="zh-CN" altLang="en-US" sz="2400" b="1" dirty="0">
                <a:latin typeface="Arial" panose="020B0604020202020204" pitchFamily="34" charset="0"/>
              </a:rPr>
              <a:t>破人亡。</a:t>
            </a:r>
            <a:endParaRPr lang="zh-CN" altLang="en-US" sz="2400" b="1" dirty="0">
              <a:latin typeface="Arial" panose="020B0604020202020204" pitchFamily="34" charset="0"/>
            </a:endParaRPr>
          </a:p>
        </p:txBody>
      </p:sp>
      <p:pic>
        <p:nvPicPr>
          <p:cNvPr id="24580" name="Picture 4" descr="图片5"/>
          <p:cNvPicPr>
            <a:picLocks noChangeAspect="1"/>
          </p:cNvPicPr>
          <p:nvPr>
            <p:ph sz="half" idx="1"/>
          </p:nvPr>
        </p:nvPicPr>
        <p:blipFill>
          <a:blip r:embed="rId1"/>
          <a:srcRect/>
          <a:stretch>
            <a:fillRect/>
          </a:stretch>
        </p:blipFill>
        <p:spPr>
          <a:xfrm>
            <a:off x="3276600" y="260350"/>
            <a:ext cx="1871663" cy="585788"/>
          </a:xfrm>
        </p:spPr>
      </p:pic>
      <p:sp>
        <p:nvSpPr>
          <p:cNvPr id="24581" name="Rectangle 5"/>
          <p:cNvSpPr/>
          <p:nvPr/>
        </p:nvSpPr>
        <p:spPr>
          <a:xfrm>
            <a:off x="1331913" y="2492375"/>
            <a:ext cx="184150" cy="366713"/>
          </a:xfrm>
          <a:prstGeom prst="rect">
            <a:avLst/>
          </a:prstGeom>
          <a:noFill/>
          <a:ln w="9525">
            <a:noFill/>
          </a:ln>
        </p:spPr>
        <p:txBody>
          <a:bodyPr wrap="none">
            <a:spAutoFit/>
          </a:bodyPr>
          <a:p>
            <a:endParaRPr lang="zh-CN" altLang="en-US" dirty="0">
              <a:solidFill>
                <a:schemeClr val="tx2"/>
              </a:solidFill>
              <a:latin typeface="Arial" panose="020B0604020202020204" pitchFamily="34" charset="0"/>
            </a:endParaRPr>
          </a:p>
        </p:txBody>
      </p:sp>
      <p:sp>
        <p:nvSpPr>
          <p:cNvPr id="24582" name="Rectangle 6"/>
          <p:cNvSpPr/>
          <p:nvPr/>
        </p:nvSpPr>
        <p:spPr>
          <a:xfrm>
            <a:off x="323850" y="908050"/>
            <a:ext cx="3460750" cy="579438"/>
          </a:xfrm>
          <a:prstGeom prst="rect">
            <a:avLst/>
          </a:prstGeom>
          <a:noFill/>
          <a:ln w="9525">
            <a:noFill/>
          </a:ln>
        </p:spPr>
        <p:txBody>
          <a:bodyPr wrap="none">
            <a:spAutoFit/>
          </a:bodyPr>
          <a:p>
            <a:r>
              <a:rPr lang="zh-CN" altLang="en-US" sz="3200" b="1" dirty="0">
                <a:solidFill>
                  <a:schemeClr val="tx2"/>
                </a:solidFill>
                <a:latin typeface="Arial" panose="020B0604020202020204" pitchFamily="34" charset="0"/>
                <a:ea typeface="黑体" panose="02010609060101010101" pitchFamily="49" charset="-122"/>
              </a:rPr>
              <a:t>二、吸毒毁灭家庭</a:t>
            </a:r>
            <a:endParaRPr lang="zh-CN" altLang="en-US" sz="3200" b="1" dirty="0">
              <a:solidFill>
                <a:schemeClr val="tx2"/>
              </a:solidFill>
              <a:latin typeface="Arial" panose="020B0604020202020204" pitchFamily="34" charset="0"/>
              <a:ea typeface="黑体" panose="02010609060101010101" pitchFamily="49" charset="-122"/>
            </a:endParaRPr>
          </a:p>
        </p:txBody>
      </p:sp>
      <p:sp>
        <p:nvSpPr>
          <p:cNvPr id="66567" name="Rectangle 7"/>
          <p:cNvSpPr/>
          <p:nvPr/>
        </p:nvSpPr>
        <p:spPr>
          <a:xfrm>
            <a:off x="1692275" y="1628775"/>
            <a:ext cx="5738813" cy="519113"/>
          </a:xfrm>
          <a:prstGeom prst="rect">
            <a:avLst/>
          </a:prstGeom>
          <a:noFill/>
          <a:ln w="9525">
            <a:noFill/>
          </a:ln>
        </p:spPr>
        <p:txBody>
          <a:bodyPr wrap="none" anchor="ctr">
            <a:spAutoFit/>
          </a:bodyPr>
          <a:p>
            <a:r>
              <a:rPr lang="zh-CN" altLang="en-US" sz="2800" b="1" dirty="0">
                <a:solidFill>
                  <a:srgbClr val="FF3300"/>
                </a:solidFill>
                <a:latin typeface="黑体" panose="02010609060101010101" pitchFamily="49" charset="-122"/>
                <a:ea typeface="黑体" panose="02010609060101010101" pitchFamily="49" charset="-122"/>
              </a:rPr>
              <a:t>倾家荡产、妻离子散、家破人亡　</a:t>
            </a:r>
            <a:r>
              <a:rPr lang="zh-CN" altLang="en-US" sz="2800" b="1" dirty="0">
                <a:latin typeface="黑体" panose="02010609060101010101" pitchFamily="49" charset="-122"/>
                <a:ea typeface="黑体" panose="02010609060101010101" pitchFamily="49" charset="-122"/>
              </a:rPr>
              <a:t> </a:t>
            </a:r>
            <a:endParaRPr lang="zh-CN" altLang="en-US" sz="2800" b="1" dirty="0">
              <a:latin typeface="黑体" panose="02010609060101010101" pitchFamily="49" charset="-122"/>
              <a:ea typeface="黑体" panose="02010609060101010101" pitchFamily="49" charset="-122"/>
            </a:endParaRPr>
          </a:p>
        </p:txBody>
      </p:sp>
      <p:sp>
        <p:nvSpPr>
          <p:cNvPr id="66568" name="Rectangle 8"/>
          <p:cNvSpPr/>
          <p:nvPr/>
        </p:nvSpPr>
        <p:spPr>
          <a:xfrm>
            <a:off x="900113" y="5876925"/>
            <a:ext cx="7785100" cy="701675"/>
          </a:xfrm>
          <a:prstGeom prst="rect">
            <a:avLst/>
          </a:prstGeom>
          <a:noFill/>
          <a:ln w="9525">
            <a:noFill/>
          </a:ln>
        </p:spPr>
        <p:txBody>
          <a:bodyPr wrap="none" anchor="ctr">
            <a:spAutoFit/>
          </a:bodyPr>
          <a:p>
            <a:r>
              <a:rPr lang="zh-CN" altLang="en-US" b="1" dirty="0">
                <a:latin typeface="Arial" panose="020B0604020202020204" pitchFamily="34" charset="0"/>
              </a:rPr>
              <a:t>       </a:t>
            </a:r>
            <a:r>
              <a:rPr lang="zh-CN" altLang="en-US" sz="2000" b="1" dirty="0">
                <a:solidFill>
                  <a:srgbClr val="3333CC"/>
                </a:solidFill>
                <a:latin typeface="Arial" panose="020B0604020202020204" pitchFamily="34" charset="0"/>
              </a:rPr>
              <a:t>西宁市吸毒人员马某某夫妇二人因吸毒先后死亡，家中财产全被</a:t>
            </a:r>
            <a:endParaRPr lang="zh-CN" altLang="en-US" sz="2000" b="1" dirty="0">
              <a:solidFill>
                <a:srgbClr val="3333CC"/>
              </a:solidFill>
              <a:latin typeface="Arial" panose="020B0604020202020204" pitchFamily="34" charset="0"/>
            </a:endParaRPr>
          </a:p>
          <a:p>
            <a:r>
              <a:rPr lang="zh-CN" altLang="en-US" sz="2000" b="1" dirty="0">
                <a:solidFill>
                  <a:srgbClr val="3333CC"/>
                </a:solidFill>
                <a:latin typeface="Arial" panose="020B0604020202020204" pitchFamily="34" charset="0"/>
              </a:rPr>
              <a:t>吸光，留下两个不满十岁的小孩和年迈的母亲，生活苦不堪言。</a:t>
            </a:r>
            <a:r>
              <a:rPr lang="zh-CN" altLang="en-US" sz="2000" dirty="0">
                <a:solidFill>
                  <a:srgbClr val="3333CC"/>
                </a:solidFill>
                <a:latin typeface="Arial" panose="020B0604020202020204" pitchFamily="34" charset="0"/>
              </a:rPr>
              <a:t> </a:t>
            </a:r>
            <a:endParaRPr lang="zh-CN" altLang="en-US" sz="2000" dirty="0">
              <a:solidFill>
                <a:srgbClr val="3333CC"/>
              </a:solidFill>
              <a:latin typeface="Arial" panose="020B0604020202020204" pitchFamily="34" charset="0"/>
            </a:endParaRPr>
          </a:p>
        </p:txBody>
      </p:sp>
      <p:pic>
        <p:nvPicPr>
          <p:cNvPr id="66569" name="Picture 9" descr="倾家荡产"/>
          <p:cNvPicPr>
            <a:picLocks noChangeAspect="1"/>
          </p:cNvPicPr>
          <p:nvPr>
            <p:ph sz="half" idx="2"/>
          </p:nvPr>
        </p:nvPicPr>
        <p:blipFill>
          <a:blip r:embed="rId2"/>
          <a:srcRect/>
          <a:stretch>
            <a:fillRect/>
          </a:stretch>
        </p:blipFill>
        <p:spPr>
          <a:xfrm>
            <a:off x="5940425" y="2860675"/>
            <a:ext cx="2735263" cy="2513013"/>
          </a:xfr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66567"/>
                                        </p:tgtEl>
                                        <p:attrNameLst>
                                          <p:attrName>style.visibility</p:attrName>
                                        </p:attrNameLst>
                                      </p:cBhvr>
                                      <p:to>
                                        <p:strVal val="visible"/>
                                      </p:to>
                                    </p:set>
                                    <p:anim calcmode="lin" valueType="num">
                                      <p:cBhvr>
                                        <p:cTn id="7" dur="1" fill="hold"/>
                                        <p:tgtEl>
                                          <p:spTgt spid="66567"/>
                                        </p:tgtEl>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66562"/>
                                        </p:tgtEl>
                                        <p:attrNameLst>
                                          <p:attrName>style.visibility</p:attrName>
                                        </p:attrNameLst>
                                      </p:cBhvr>
                                      <p:to>
                                        <p:strVal val="visible"/>
                                      </p:to>
                                    </p:set>
                                    <p:anim calcmode="lin" valueType="num">
                                      <p:cBhvr>
                                        <p:cTn id="12" dur="1" fill="hold"/>
                                        <p:tgtEl>
                                          <p:spTgt spid="66562"/>
                                        </p:tgtEl>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nodeType="clickEffect">
                                  <p:stCondLst>
                                    <p:cond delay="0"/>
                                  </p:stCondLst>
                                  <p:childTnLst>
                                    <p:set>
                                      <p:cBhvr>
                                        <p:cTn id="16" dur="1" fill="hold">
                                          <p:stCondLst>
                                            <p:cond delay="0"/>
                                          </p:stCondLst>
                                        </p:cTn>
                                        <p:tgtEl>
                                          <p:spTgt spid="66569"/>
                                        </p:tgtEl>
                                        <p:attrNameLst>
                                          <p:attrName>style.visibility</p:attrName>
                                        </p:attrNameLst>
                                      </p:cBhvr>
                                      <p:to>
                                        <p:strVal val="visible"/>
                                      </p:to>
                                    </p:set>
                                    <p:anim calcmode="lin" valueType="num">
                                      <p:cBhvr>
                                        <p:cTn id="17" dur="1" fill="hold"/>
                                        <p:tgtEl>
                                          <p:spTgt spid="66569"/>
                                        </p:tgtEl>
                                      </p:cBhvr>
                                    </p:anim>
                                  </p:childTnLst>
                                </p:cTn>
                              </p:par>
                            </p:childTnLst>
                          </p:cTn>
                        </p:par>
                      </p:childTnLst>
                    </p:cTn>
                  </p:par>
                  <p:par>
                    <p:cTn id="18" fill="hold">
                      <p:stCondLst>
                        <p:cond delay="indefinite"/>
                      </p:stCondLst>
                      <p:childTnLst>
                        <p:par>
                          <p:cTn id="19" fill="hold">
                            <p:stCondLst>
                              <p:cond delay="0"/>
                            </p:stCondLst>
                            <p:childTnLst>
                              <p:par>
                                <p:cTn id="20" presetID="24" presetClass="entr" presetSubtype="0" fill="hold" grpId="0" nodeType="clickEffect">
                                  <p:stCondLst>
                                    <p:cond delay="0"/>
                                  </p:stCondLst>
                                  <p:childTnLst>
                                    <p:set>
                                      <p:cBhvr>
                                        <p:cTn id="21" dur="1" fill="hold">
                                          <p:stCondLst>
                                            <p:cond delay="0"/>
                                          </p:stCondLst>
                                        </p:cTn>
                                        <p:tgtEl>
                                          <p:spTgt spid="66568"/>
                                        </p:tgtEl>
                                        <p:attrNameLst>
                                          <p:attrName>style.visibility</p:attrName>
                                        </p:attrNameLst>
                                      </p:cBhvr>
                                      <p:to>
                                        <p:strVal val="visible"/>
                                      </p:to>
                                    </p:set>
                                    <p:anim calcmode="lin" valueType="num">
                                      <p:cBhvr>
                                        <p:cTn id="22" dur="1" fill="hold"/>
                                        <p:tgtEl>
                                          <p:spTgt spid="66568"/>
                                        </p:tgtEl>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6562" grpId="0"/>
      <p:bldP spid="66567" grpId="0"/>
      <p:bldP spid="66568" grpId="0"/>
    </p:bldLst>
  </p:timing>
</p:sld>
</file>

<file path=ppt/slides/slide2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p:pic>
        <p:nvPicPr>
          <p:cNvPr id="67587" name="Picture 3" descr="图为公安人员来到马某某家调查时的情景。"/>
          <p:cNvPicPr>
            <a:picLocks noChangeAspect="1"/>
          </p:cNvPicPr>
          <p:nvPr>
            <p:ph sz="half" idx="1"/>
          </p:nvPr>
        </p:nvPicPr>
        <p:blipFill>
          <a:blip r:embed="rId1"/>
          <a:srcRect/>
          <a:stretch>
            <a:fillRect/>
          </a:stretch>
        </p:blipFill>
        <p:spPr>
          <a:xfrm>
            <a:off x="395288" y="765175"/>
            <a:ext cx="3529012" cy="2328863"/>
          </a:xfrm>
        </p:spPr>
      </p:pic>
      <p:pic>
        <p:nvPicPr>
          <p:cNvPr id="67588" name="Picture 4" descr="妻离子散"/>
          <p:cNvPicPr>
            <a:picLocks noChangeAspect="1"/>
          </p:cNvPicPr>
          <p:nvPr>
            <p:ph sz="quarter" idx="2"/>
          </p:nvPr>
        </p:nvPicPr>
        <p:blipFill>
          <a:blip r:embed="rId2"/>
          <a:srcRect/>
          <a:stretch>
            <a:fillRect/>
          </a:stretch>
        </p:blipFill>
        <p:spPr>
          <a:xfrm>
            <a:off x="4643438" y="835025"/>
            <a:ext cx="3675062" cy="4681538"/>
          </a:xfrm>
        </p:spPr>
      </p:pic>
      <p:sp>
        <p:nvSpPr>
          <p:cNvPr id="67589" name="Rectangle 5"/>
          <p:cNvSpPr/>
          <p:nvPr/>
        </p:nvSpPr>
        <p:spPr>
          <a:xfrm>
            <a:off x="468313" y="152400"/>
            <a:ext cx="4913312" cy="396875"/>
          </a:xfrm>
          <a:prstGeom prst="rect">
            <a:avLst/>
          </a:prstGeom>
          <a:noFill/>
          <a:ln w="9525">
            <a:noFill/>
          </a:ln>
        </p:spPr>
        <p:txBody>
          <a:bodyPr wrap="none" anchor="ctr">
            <a:spAutoFit/>
          </a:bodyPr>
          <a:p>
            <a:r>
              <a:rPr lang="zh-CN" altLang="en-US" sz="2000" b="1" dirty="0">
                <a:latin typeface="黑体" panose="02010609060101010101" pitchFamily="49" charset="-122"/>
                <a:ea typeface="黑体" panose="02010609060101010101" pitchFamily="49" charset="-122"/>
              </a:rPr>
              <a:t>图为公安人员来到马某某家调查时的情景 </a:t>
            </a:r>
            <a:endParaRPr lang="zh-CN" altLang="en-US" sz="2000" b="1" dirty="0">
              <a:latin typeface="黑体" panose="02010609060101010101" pitchFamily="49" charset="-122"/>
              <a:ea typeface="黑体" panose="02010609060101010101" pitchFamily="49" charset="-122"/>
            </a:endParaRPr>
          </a:p>
        </p:txBody>
      </p:sp>
      <p:sp>
        <p:nvSpPr>
          <p:cNvPr id="67590" name="Rectangle 6"/>
          <p:cNvSpPr/>
          <p:nvPr/>
        </p:nvSpPr>
        <p:spPr>
          <a:xfrm>
            <a:off x="323850" y="5805488"/>
            <a:ext cx="8180388" cy="701675"/>
          </a:xfrm>
          <a:prstGeom prst="rect">
            <a:avLst/>
          </a:prstGeom>
          <a:noFill/>
          <a:ln w="9525">
            <a:noFill/>
          </a:ln>
        </p:spPr>
        <p:txBody>
          <a:bodyPr wrap="none" anchor="ctr">
            <a:spAutoFit/>
          </a:bodyPr>
          <a:p>
            <a:r>
              <a:rPr lang="zh-CN" altLang="en-US" sz="2000" b="1" dirty="0">
                <a:latin typeface="Arial" panose="020B0604020202020204" pitchFamily="34" charset="0"/>
                <a:ea typeface="黑体" panose="02010609060101010101" pitchFamily="49" charset="-122"/>
              </a:rPr>
              <a:t>       妻离子散</a:t>
            </a:r>
            <a:r>
              <a:rPr lang="en-US" altLang="zh-CN" sz="2000" b="1" dirty="0">
                <a:latin typeface="Arial" panose="020B0604020202020204" pitchFamily="34" charset="0"/>
                <a:ea typeface="黑体" panose="02010609060101010101" pitchFamily="49" charset="-122"/>
              </a:rPr>
              <a:t>:</a:t>
            </a:r>
            <a:r>
              <a:rPr lang="zh-CN" altLang="en-US" sz="2000" b="1" dirty="0">
                <a:latin typeface="Arial" panose="020B0604020202020204" pitchFamily="34" charset="0"/>
                <a:ea typeface="黑体" panose="02010609060101010101" pitchFamily="49" charset="-122"/>
              </a:rPr>
              <a:t>郑州市某夫妻双双因吸毒被强制解毒，家产也被耗尽。</a:t>
            </a:r>
            <a:endParaRPr lang="zh-CN" altLang="en-US" sz="2000" b="1" dirty="0">
              <a:latin typeface="Arial" panose="020B0604020202020204" pitchFamily="34" charset="0"/>
              <a:ea typeface="黑体" panose="02010609060101010101" pitchFamily="49" charset="-122"/>
            </a:endParaRPr>
          </a:p>
          <a:p>
            <a:r>
              <a:rPr lang="zh-CN" altLang="en-US" sz="2000" b="1" dirty="0">
                <a:latin typeface="Arial" panose="020B0604020202020204" pitchFamily="34" charset="0"/>
                <a:ea typeface="黑体" panose="02010609060101010101" pitchFamily="49" charset="-122"/>
              </a:rPr>
              <a:t>无人照顾的孩子来戒毒所求父母供他读书。</a:t>
            </a:r>
            <a:endParaRPr lang="zh-CN" altLang="en-US" sz="2000" b="1" dirty="0">
              <a:latin typeface="Arial" panose="020B0604020202020204" pitchFamily="34" charset="0"/>
              <a:ea typeface="黑体" panose="02010609060101010101" pitchFamily="49" charset="-122"/>
            </a:endParaRPr>
          </a:p>
        </p:txBody>
      </p:sp>
      <p:pic>
        <p:nvPicPr>
          <p:cNvPr id="25607" name="Picture 7" descr="郑州市某夫妻双双因吸毒被强制解毒，家产也被耗尽。无人照顾的孩子来戒毒所求父母供他读书。"/>
          <p:cNvPicPr>
            <a:picLocks noChangeAspect="1"/>
          </p:cNvPicPr>
          <p:nvPr>
            <p:ph sz="quarter" idx="3"/>
          </p:nvPr>
        </p:nvPicPr>
        <p:blipFill>
          <a:blip r:embed="rId3"/>
          <a:srcRect/>
          <a:stretch>
            <a:fillRect/>
          </a:stretch>
        </p:blipFill>
        <p:spPr>
          <a:xfrm>
            <a:off x="468313" y="3205163"/>
            <a:ext cx="3455987" cy="2384425"/>
          </a:xfrm>
        </p:spPr>
      </p:pic>
      <p:pic>
        <p:nvPicPr>
          <p:cNvPr id="26628" name="Picture 4" descr="图片5"/>
          <p:cNvPicPr>
            <a:picLocks noChangeAspect="1"/>
          </p:cNvPicPr>
          <p:nvPr/>
        </p:nvPicPr>
        <p:blipFill>
          <a:blip r:embed="rId4"/>
          <a:srcRect/>
          <a:stretch>
            <a:fillRect/>
          </a:stretch>
        </p:blipFill>
        <p:spPr>
          <a:xfrm>
            <a:off x="3477895" y="-815657"/>
            <a:ext cx="1871663" cy="585787"/>
          </a:xfrm>
          <a:prstGeom prst="rect">
            <a:avLst/>
          </a:prstGeom>
          <a:noFill/>
          <a:ln w="9525">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nodeType="clickEffect">
                                  <p:stCondLst>
                                    <p:cond delay="0"/>
                                  </p:stCondLst>
                                  <p:childTnLst>
                                    <p:set>
                                      <p:cBhvr>
                                        <p:cTn id="6" dur="1" fill="hold">
                                          <p:stCondLst>
                                            <p:cond delay="0"/>
                                          </p:stCondLst>
                                        </p:cTn>
                                        <p:tgtEl>
                                          <p:spTgt spid="67587"/>
                                        </p:tgtEl>
                                        <p:attrNameLst>
                                          <p:attrName>style.visibility</p:attrName>
                                        </p:attrNameLst>
                                      </p:cBhvr>
                                      <p:to>
                                        <p:strVal val="visible"/>
                                      </p:to>
                                    </p:set>
                                    <p:anim calcmode="lin" valueType="num">
                                      <p:cBhvr>
                                        <p:cTn id="7" dur="1" fill="hold"/>
                                        <p:tgtEl>
                                          <p:spTgt spid="67587"/>
                                        </p:tgtEl>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67589"/>
                                        </p:tgtEl>
                                        <p:attrNameLst>
                                          <p:attrName>style.visibility</p:attrName>
                                        </p:attrNameLst>
                                      </p:cBhvr>
                                      <p:to>
                                        <p:strVal val="visible"/>
                                      </p:to>
                                    </p:set>
                                    <p:anim calcmode="lin" valueType="num">
                                      <p:cBhvr>
                                        <p:cTn id="12" dur="1" fill="hold"/>
                                        <p:tgtEl>
                                          <p:spTgt spid="67589"/>
                                        </p:tgtEl>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nodeType="clickEffect">
                                  <p:stCondLst>
                                    <p:cond delay="0"/>
                                  </p:stCondLst>
                                  <p:childTnLst>
                                    <p:set>
                                      <p:cBhvr>
                                        <p:cTn id="16" dur="1" fill="hold">
                                          <p:stCondLst>
                                            <p:cond delay="0"/>
                                          </p:stCondLst>
                                        </p:cTn>
                                        <p:tgtEl>
                                          <p:spTgt spid="67588"/>
                                        </p:tgtEl>
                                        <p:attrNameLst>
                                          <p:attrName>style.visibility</p:attrName>
                                        </p:attrNameLst>
                                      </p:cBhvr>
                                      <p:to>
                                        <p:strVal val="visible"/>
                                      </p:to>
                                    </p:set>
                                    <p:anim calcmode="lin" valueType="num">
                                      <p:cBhvr>
                                        <p:cTn id="17" dur="1" fill="hold"/>
                                        <p:tgtEl>
                                          <p:spTgt spid="67588"/>
                                        </p:tgtEl>
                                      </p:cBhvr>
                                    </p:anim>
                                  </p:childTnLst>
                                </p:cTn>
                              </p:par>
                            </p:childTnLst>
                          </p:cTn>
                        </p:par>
                      </p:childTnLst>
                    </p:cTn>
                  </p:par>
                  <p:par>
                    <p:cTn id="18" fill="hold">
                      <p:stCondLst>
                        <p:cond delay="indefinite"/>
                      </p:stCondLst>
                      <p:childTnLst>
                        <p:par>
                          <p:cTn id="19" fill="hold">
                            <p:stCondLst>
                              <p:cond delay="0"/>
                            </p:stCondLst>
                            <p:childTnLst>
                              <p:par>
                                <p:cTn id="20" presetID="24" presetClass="entr" presetSubtype="0" fill="hold" grpId="0" nodeType="clickEffect">
                                  <p:stCondLst>
                                    <p:cond delay="0"/>
                                  </p:stCondLst>
                                  <p:childTnLst>
                                    <p:set>
                                      <p:cBhvr>
                                        <p:cTn id="21" dur="1" fill="hold">
                                          <p:stCondLst>
                                            <p:cond delay="0"/>
                                          </p:stCondLst>
                                        </p:cTn>
                                        <p:tgtEl>
                                          <p:spTgt spid="67590"/>
                                        </p:tgtEl>
                                        <p:attrNameLst>
                                          <p:attrName>style.visibility</p:attrName>
                                        </p:attrNameLst>
                                      </p:cBhvr>
                                      <p:to>
                                        <p:strVal val="visible"/>
                                      </p:to>
                                    </p:set>
                                    <p:anim calcmode="lin" valueType="num">
                                      <p:cBhvr>
                                        <p:cTn id="22" dur="1" fill="hold"/>
                                        <p:tgtEl>
                                          <p:spTgt spid="67590"/>
                                        </p:tgtEl>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7589" grpId="0"/>
      <p:bldP spid="67590" grpId="0"/>
    </p:bldLst>
  </p:timing>
</p:sld>
</file>

<file path=ppt/slides/slide2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p:sp>
        <p:nvSpPr>
          <p:cNvPr id="68610" name="Rectangle 2"/>
          <p:cNvSpPr/>
          <p:nvPr/>
        </p:nvSpPr>
        <p:spPr>
          <a:xfrm>
            <a:off x="395288" y="1268413"/>
            <a:ext cx="8324850" cy="1552575"/>
          </a:xfrm>
          <a:prstGeom prst="rect">
            <a:avLst/>
          </a:prstGeom>
          <a:noFill/>
          <a:ln w="9525">
            <a:noFill/>
          </a:ln>
        </p:spPr>
        <p:txBody>
          <a:bodyPr wrap="none" anchor="ctr">
            <a:spAutoFit/>
          </a:bodyPr>
          <a:p>
            <a:r>
              <a:rPr lang="zh-CN" altLang="en-US" sz="2400" b="1" dirty="0">
                <a:latin typeface="黑体" panose="02010609060101010101" pitchFamily="49" charset="-122"/>
                <a:ea typeface="黑体" panose="02010609060101010101" pitchFamily="49" charset="-122"/>
              </a:rPr>
              <a:t>    吸毒对后代贻害无穷。或是母婴垂直传播成为爱滋病受</a:t>
            </a:r>
            <a:endParaRPr lang="zh-CN" altLang="en-US" sz="2400" b="1" dirty="0">
              <a:latin typeface="黑体" panose="02010609060101010101" pitchFamily="49" charset="-122"/>
              <a:ea typeface="黑体" panose="02010609060101010101" pitchFamily="49" charset="-122"/>
            </a:endParaRPr>
          </a:p>
          <a:p>
            <a:r>
              <a:rPr lang="zh-CN" altLang="en-US" sz="2400" b="1" dirty="0">
                <a:latin typeface="黑体" panose="02010609060101010101" pitchFamily="49" charset="-122"/>
                <a:ea typeface="黑体" panose="02010609060101010101" pitchFamily="49" charset="-122"/>
              </a:rPr>
              <a:t>害者，或是一出生就染上了毒瘾成为小小的</a:t>
            </a:r>
            <a:r>
              <a:rPr lang="zh-CN" altLang="en-US" sz="2400" b="1" dirty="0">
                <a:latin typeface="Arial" panose="020B0604020202020204" pitchFamily="34" charset="0"/>
                <a:ea typeface="黑体" panose="02010609060101010101" pitchFamily="49" charset="-122"/>
              </a:rPr>
              <a:t>“</a:t>
            </a:r>
            <a:r>
              <a:rPr lang="zh-CN" altLang="en-US" sz="2400" b="1" dirty="0">
                <a:latin typeface="黑体" panose="02010609060101010101" pitchFamily="49" charset="-122"/>
                <a:ea typeface="黑体" panose="02010609060101010101" pitchFamily="49" charset="-122"/>
              </a:rPr>
              <a:t>瘾君子</a:t>
            </a:r>
            <a:r>
              <a:rPr lang="zh-CN" altLang="en-US" sz="2400" b="1" dirty="0">
                <a:latin typeface="Arial" panose="020B0604020202020204" pitchFamily="34" charset="0"/>
                <a:ea typeface="黑体" panose="02010609060101010101" pitchFamily="49" charset="-122"/>
              </a:rPr>
              <a:t>”</a:t>
            </a:r>
            <a:r>
              <a:rPr lang="zh-CN" altLang="en-US" sz="2400" b="1" dirty="0">
                <a:latin typeface="黑体" panose="02010609060101010101" pitchFamily="49" charset="-122"/>
                <a:ea typeface="黑体" panose="02010609060101010101" pitchFamily="49" charset="-122"/>
              </a:rPr>
              <a:t>，有的</a:t>
            </a:r>
            <a:endParaRPr lang="zh-CN" altLang="en-US" sz="2400" b="1" dirty="0">
              <a:latin typeface="黑体" panose="02010609060101010101" pitchFamily="49" charset="-122"/>
              <a:ea typeface="黑体" panose="02010609060101010101" pitchFamily="49" charset="-122"/>
            </a:endParaRPr>
          </a:p>
          <a:p>
            <a:r>
              <a:rPr lang="zh-CN" altLang="en-US" sz="2400" b="1" dirty="0">
                <a:latin typeface="黑体" panose="02010609060101010101" pitchFamily="49" charset="-122"/>
                <a:ea typeface="黑体" panose="02010609060101010101" pitchFamily="49" charset="-122"/>
              </a:rPr>
              <a:t>成为了吸毒父母亲毒瘾发作时发泄的对象。</a:t>
            </a:r>
            <a:r>
              <a:rPr lang="zh-CN" altLang="en-US" sz="2400" b="1" dirty="0">
                <a:latin typeface="Arial" panose="020B0604020202020204" pitchFamily="34" charset="0"/>
                <a:ea typeface="黑体" panose="02010609060101010101" pitchFamily="49" charset="-122"/>
              </a:rPr>
              <a:t>“</a:t>
            </a:r>
            <a:r>
              <a:rPr lang="zh-CN" altLang="en-US" sz="2400" b="1" dirty="0">
                <a:solidFill>
                  <a:srgbClr val="FF3300"/>
                </a:solidFill>
                <a:latin typeface="黑体" panose="02010609060101010101" pitchFamily="49" charset="-122"/>
                <a:ea typeface="黑体" panose="02010609060101010101" pitchFamily="49" charset="-122"/>
              </a:rPr>
              <a:t>瘾君子们！你们</a:t>
            </a:r>
            <a:endParaRPr lang="zh-CN" altLang="en-US" sz="2400" b="1" dirty="0">
              <a:solidFill>
                <a:srgbClr val="FF3300"/>
              </a:solidFill>
              <a:latin typeface="黑体" panose="02010609060101010101" pitchFamily="49" charset="-122"/>
              <a:ea typeface="黑体" panose="02010609060101010101" pitchFamily="49" charset="-122"/>
            </a:endParaRPr>
          </a:p>
          <a:p>
            <a:r>
              <a:rPr lang="zh-CN" altLang="en-US" sz="2400" b="1" dirty="0">
                <a:solidFill>
                  <a:srgbClr val="FF3300"/>
                </a:solidFill>
                <a:latin typeface="黑体" panose="02010609060101010101" pitchFamily="49" charset="-122"/>
                <a:ea typeface="黑体" panose="02010609060101010101" pitchFamily="49" charset="-122"/>
              </a:rPr>
              <a:t>的后代无辜啊！</a:t>
            </a:r>
            <a:r>
              <a:rPr lang="zh-CN" altLang="en-US" sz="2400" b="1" dirty="0">
                <a:latin typeface="Arial" panose="020B0604020202020204" pitchFamily="34" charset="0"/>
                <a:ea typeface="黑体" panose="02010609060101010101" pitchFamily="49" charset="-122"/>
              </a:rPr>
              <a:t>”</a:t>
            </a:r>
            <a:r>
              <a:rPr lang="zh-CN" altLang="en-US" sz="2400" b="1" dirty="0">
                <a:latin typeface="黑体" panose="02010609060101010101" pitchFamily="49" charset="-122"/>
                <a:ea typeface="黑体" panose="02010609060101010101" pitchFamily="49" charset="-122"/>
              </a:rPr>
              <a:t> </a:t>
            </a:r>
            <a:endParaRPr lang="zh-CN" altLang="en-US" sz="2400" b="1" dirty="0">
              <a:latin typeface="黑体" panose="02010609060101010101" pitchFamily="49" charset="-122"/>
              <a:ea typeface="黑体" panose="02010609060101010101" pitchFamily="49" charset="-122"/>
            </a:endParaRPr>
          </a:p>
        </p:txBody>
      </p:sp>
      <p:pic>
        <p:nvPicPr>
          <p:cNvPr id="26628" name="Picture 4" descr="图片5"/>
          <p:cNvPicPr>
            <a:picLocks noChangeAspect="1"/>
          </p:cNvPicPr>
          <p:nvPr>
            <p:ph sz="quarter" idx="1"/>
          </p:nvPr>
        </p:nvPicPr>
        <p:blipFill>
          <a:blip r:embed="rId1"/>
          <a:srcRect/>
          <a:stretch>
            <a:fillRect/>
          </a:stretch>
        </p:blipFill>
        <p:spPr>
          <a:xfrm>
            <a:off x="3419475" y="106363"/>
            <a:ext cx="1871663" cy="585787"/>
          </a:xfrm>
        </p:spPr>
      </p:pic>
      <p:pic>
        <p:nvPicPr>
          <p:cNvPr id="68613" name="Picture 5" descr="南宁市一名妇女怀孕期间吸食毒品，胎儿在母体中深受其害，一出世就呈现窒息、痉挛状态，此后，母亲哺乳前必须吸食毒品，婴儿才肯进食，否则哭闹不止，严重危及生命。"/>
          <p:cNvPicPr>
            <a:picLocks noChangeAspect="1"/>
          </p:cNvPicPr>
          <p:nvPr>
            <p:ph sz="quarter" idx="2"/>
          </p:nvPr>
        </p:nvPicPr>
        <p:blipFill>
          <a:blip r:embed="rId2"/>
          <a:srcRect/>
          <a:stretch>
            <a:fillRect/>
          </a:stretch>
        </p:blipFill>
        <p:spPr>
          <a:xfrm>
            <a:off x="6156325" y="2492375"/>
            <a:ext cx="2232025" cy="1495425"/>
          </a:xfrm>
        </p:spPr>
      </p:pic>
      <p:pic>
        <p:nvPicPr>
          <p:cNvPr id="68614" name="Picture 6" descr="广东某女生下“海洛因婴儿”。"/>
          <p:cNvPicPr>
            <a:picLocks noChangeAspect="1"/>
          </p:cNvPicPr>
          <p:nvPr>
            <p:ph sz="quarter" idx="3"/>
          </p:nvPr>
        </p:nvPicPr>
        <p:blipFill>
          <a:blip r:embed="rId3"/>
          <a:srcRect/>
          <a:stretch>
            <a:fillRect/>
          </a:stretch>
        </p:blipFill>
        <p:spPr>
          <a:xfrm>
            <a:off x="755650" y="4076700"/>
            <a:ext cx="2808288" cy="1951038"/>
          </a:xfrm>
        </p:spPr>
      </p:pic>
      <p:sp>
        <p:nvSpPr>
          <p:cNvPr id="26631" name="Rectangle 7"/>
          <p:cNvSpPr/>
          <p:nvPr/>
        </p:nvSpPr>
        <p:spPr>
          <a:xfrm>
            <a:off x="0" y="618649"/>
            <a:ext cx="3857625" cy="583565"/>
          </a:xfrm>
          <a:prstGeom prst="rect">
            <a:avLst/>
          </a:prstGeom>
          <a:noFill/>
          <a:ln w="9525">
            <a:noFill/>
          </a:ln>
        </p:spPr>
        <p:txBody>
          <a:bodyPr wrap="none" anchor="ctr">
            <a:spAutoFit/>
          </a:bodyPr>
          <a:p>
            <a:r>
              <a:rPr lang="zh-CN" altLang="en-US" sz="3200" b="1" dirty="0">
                <a:solidFill>
                  <a:schemeClr val="tx2"/>
                </a:solidFill>
                <a:latin typeface="Arial" panose="020B0604020202020204" pitchFamily="34" charset="0"/>
                <a:ea typeface="黑体" panose="02010609060101010101" pitchFamily="49" charset="-122"/>
              </a:rPr>
              <a:t>三、吸毒</a:t>
            </a:r>
            <a:r>
              <a:rPr lang="zh-CN" altLang="en-US" sz="3200" b="1" dirty="0">
                <a:latin typeface="黑体" panose="02010609060101010101" pitchFamily="49" charset="-122"/>
                <a:ea typeface="黑体" panose="02010609060101010101" pitchFamily="49" charset="-122"/>
              </a:rPr>
              <a:t>贻害后代　 </a:t>
            </a:r>
            <a:endParaRPr lang="zh-CN" altLang="en-US" sz="3200" b="1" dirty="0">
              <a:latin typeface="黑体" panose="02010609060101010101" pitchFamily="49" charset="-122"/>
              <a:ea typeface="黑体" panose="02010609060101010101" pitchFamily="49" charset="-122"/>
            </a:endParaRPr>
          </a:p>
        </p:txBody>
      </p:sp>
      <p:sp>
        <p:nvSpPr>
          <p:cNvPr id="68616" name="Rectangle 8"/>
          <p:cNvSpPr/>
          <p:nvPr/>
        </p:nvSpPr>
        <p:spPr>
          <a:xfrm>
            <a:off x="468313" y="2852738"/>
            <a:ext cx="5521325" cy="1190625"/>
          </a:xfrm>
          <a:prstGeom prst="rect">
            <a:avLst/>
          </a:prstGeom>
          <a:noFill/>
          <a:ln w="9525">
            <a:noFill/>
          </a:ln>
        </p:spPr>
        <p:txBody>
          <a:bodyPr wrap="none" anchor="ctr">
            <a:spAutoFit/>
          </a:bodyPr>
          <a:p>
            <a:r>
              <a:rPr lang="zh-CN" altLang="en-US" b="1" dirty="0">
                <a:latin typeface="Arial" panose="020B0604020202020204" pitchFamily="34" charset="0"/>
              </a:rPr>
              <a:t>        </a:t>
            </a:r>
            <a:r>
              <a:rPr lang="zh-CN" altLang="en-US" b="1" dirty="0">
                <a:solidFill>
                  <a:srgbClr val="3333CC"/>
                </a:solidFill>
                <a:latin typeface="Arial" panose="020B0604020202020204" pitchFamily="34" charset="0"/>
              </a:rPr>
              <a:t>南宁市一名妇女怀孕期间吸食毒品，胎儿在母体</a:t>
            </a:r>
            <a:endParaRPr lang="zh-CN" altLang="en-US" b="1" dirty="0">
              <a:solidFill>
                <a:srgbClr val="3333CC"/>
              </a:solidFill>
              <a:latin typeface="Arial" panose="020B0604020202020204" pitchFamily="34" charset="0"/>
            </a:endParaRPr>
          </a:p>
          <a:p>
            <a:r>
              <a:rPr lang="zh-CN" altLang="en-US" b="1" dirty="0">
                <a:solidFill>
                  <a:srgbClr val="3333CC"/>
                </a:solidFill>
                <a:latin typeface="Arial" panose="020B0604020202020204" pitchFamily="34" charset="0"/>
              </a:rPr>
              <a:t>中深受其害，一出世就呈现窒息、痉挛状态，此后，</a:t>
            </a:r>
            <a:endParaRPr lang="zh-CN" altLang="en-US" b="1" dirty="0">
              <a:solidFill>
                <a:srgbClr val="3333CC"/>
              </a:solidFill>
              <a:latin typeface="Arial" panose="020B0604020202020204" pitchFamily="34" charset="0"/>
            </a:endParaRPr>
          </a:p>
          <a:p>
            <a:r>
              <a:rPr lang="zh-CN" altLang="en-US" b="1" dirty="0">
                <a:solidFill>
                  <a:srgbClr val="3333CC"/>
                </a:solidFill>
                <a:latin typeface="Arial" panose="020B0604020202020204" pitchFamily="34" charset="0"/>
              </a:rPr>
              <a:t>母亲哺乳前必须吸食毒品，婴儿才肯进食，否则哭闹</a:t>
            </a:r>
            <a:endParaRPr lang="zh-CN" altLang="en-US" b="1" dirty="0">
              <a:solidFill>
                <a:srgbClr val="3333CC"/>
              </a:solidFill>
              <a:latin typeface="Arial" panose="020B0604020202020204" pitchFamily="34" charset="0"/>
            </a:endParaRPr>
          </a:p>
          <a:p>
            <a:r>
              <a:rPr lang="zh-CN" altLang="en-US" b="1" dirty="0">
                <a:solidFill>
                  <a:srgbClr val="3333CC"/>
                </a:solidFill>
                <a:latin typeface="Arial" panose="020B0604020202020204" pitchFamily="34" charset="0"/>
              </a:rPr>
              <a:t>不止，严重危及生命。</a:t>
            </a:r>
            <a:r>
              <a:rPr lang="zh-CN" altLang="en-US" dirty="0">
                <a:solidFill>
                  <a:srgbClr val="3333CC"/>
                </a:solidFill>
                <a:latin typeface="Arial" panose="020B0604020202020204" pitchFamily="34" charset="0"/>
              </a:rPr>
              <a:t> </a:t>
            </a:r>
            <a:endParaRPr lang="zh-CN" altLang="en-US" dirty="0">
              <a:solidFill>
                <a:srgbClr val="3333CC"/>
              </a:solidFill>
              <a:latin typeface="Arial" panose="020B0604020202020204" pitchFamily="34" charset="0"/>
            </a:endParaRPr>
          </a:p>
        </p:txBody>
      </p:sp>
      <p:sp>
        <p:nvSpPr>
          <p:cNvPr id="68617" name="Rectangle 9"/>
          <p:cNvSpPr/>
          <p:nvPr/>
        </p:nvSpPr>
        <p:spPr>
          <a:xfrm>
            <a:off x="612775" y="6165850"/>
            <a:ext cx="3238500" cy="366713"/>
          </a:xfrm>
          <a:prstGeom prst="rect">
            <a:avLst/>
          </a:prstGeom>
          <a:noFill/>
          <a:ln w="9525">
            <a:noFill/>
          </a:ln>
        </p:spPr>
        <p:txBody>
          <a:bodyPr wrap="none" anchor="ctr">
            <a:spAutoFit/>
          </a:bodyPr>
          <a:p>
            <a:r>
              <a:rPr lang="zh-CN" altLang="en-US" b="1" dirty="0">
                <a:solidFill>
                  <a:srgbClr val="3333CC"/>
                </a:solidFill>
                <a:latin typeface="Arial" panose="020B0604020202020204" pitchFamily="34" charset="0"/>
              </a:rPr>
              <a:t>广东某女生下“</a:t>
            </a:r>
            <a:r>
              <a:rPr lang="zh-CN" altLang="en-US" b="1" dirty="0">
                <a:solidFill>
                  <a:srgbClr val="FF3300"/>
                </a:solidFill>
                <a:latin typeface="Arial" panose="020B0604020202020204" pitchFamily="34" charset="0"/>
              </a:rPr>
              <a:t>海洛因婴儿</a:t>
            </a:r>
            <a:r>
              <a:rPr lang="zh-CN" altLang="en-US" b="1" dirty="0">
                <a:solidFill>
                  <a:srgbClr val="3333CC"/>
                </a:solidFill>
                <a:latin typeface="Arial" panose="020B0604020202020204" pitchFamily="34" charset="0"/>
              </a:rPr>
              <a:t>”。</a:t>
            </a:r>
            <a:r>
              <a:rPr lang="zh-CN" altLang="en-US" dirty="0">
                <a:solidFill>
                  <a:srgbClr val="3333CC"/>
                </a:solidFill>
                <a:latin typeface="Arial" panose="020B0604020202020204" pitchFamily="34" charset="0"/>
              </a:rPr>
              <a:t> </a:t>
            </a:r>
            <a:endParaRPr lang="zh-CN" altLang="en-US" dirty="0">
              <a:solidFill>
                <a:srgbClr val="3333CC"/>
              </a:solidFill>
              <a:latin typeface="Arial" panose="020B0604020202020204" pitchFamily="34" charset="0"/>
            </a:endParaRPr>
          </a:p>
        </p:txBody>
      </p:sp>
      <p:sp>
        <p:nvSpPr>
          <p:cNvPr id="68618" name="Rectangle 10"/>
          <p:cNvSpPr/>
          <p:nvPr/>
        </p:nvSpPr>
        <p:spPr>
          <a:xfrm>
            <a:off x="6659563" y="4437063"/>
            <a:ext cx="1922462" cy="1465262"/>
          </a:xfrm>
          <a:prstGeom prst="rect">
            <a:avLst/>
          </a:prstGeom>
          <a:noFill/>
          <a:ln w="9525">
            <a:noFill/>
          </a:ln>
        </p:spPr>
        <p:txBody>
          <a:bodyPr wrap="none" anchor="ctr">
            <a:spAutoFit/>
          </a:bodyPr>
          <a:p>
            <a:r>
              <a:rPr lang="zh-CN" altLang="en-US" b="1" dirty="0">
                <a:latin typeface="Arial" panose="020B0604020202020204" pitchFamily="34" charset="0"/>
              </a:rPr>
              <a:t>        </a:t>
            </a:r>
            <a:r>
              <a:rPr lang="zh-CN" altLang="en-US" b="1" dirty="0">
                <a:solidFill>
                  <a:srgbClr val="3333CC"/>
                </a:solidFill>
                <a:latin typeface="Arial" panose="020B0604020202020204" pitchFamily="34" charset="0"/>
              </a:rPr>
              <a:t>宁夏一对夫</a:t>
            </a:r>
            <a:endParaRPr lang="zh-CN" altLang="en-US" b="1" dirty="0">
              <a:solidFill>
                <a:srgbClr val="3333CC"/>
              </a:solidFill>
              <a:latin typeface="Arial" panose="020B0604020202020204" pitchFamily="34" charset="0"/>
            </a:endParaRPr>
          </a:p>
          <a:p>
            <a:r>
              <a:rPr lang="zh-CN" altLang="en-US" b="1" dirty="0">
                <a:solidFill>
                  <a:srgbClr val="3333CC"/>
                </a:solidFill>
                <a:latin typeface="Arial" panose="020B0604020202020204" pitchFamily="34" charset="0"/>
              </a:rPr>
              <a:t>妻吸毒败家，将</a:t>
            </a:r>
            <a:endParaRPr lang="zh-CN" altLang="en-US" b="1" dirty="0">
              <a:solidFill>
                <a:srgbClr val="3333CC"/>
              </a:solidFill>
              <a:latin typeface="Arial" panose="020B0604020202020204" pitchFamily="34" charset="0"/>
            </a:endParaRPr>
          </a:p>
          <a:p>
            <a:r>
              <a:rPr lang="en-US" altLang="zh-CN" b="1" dirty="0">
                <a:solidFill>
                  <a:srgbClr val="3333CC"/>
                </a:solidFill>
                <a:latin typeface="Arial" panose="020B0604020202020204" pitchFamily="34" charset="0"/>
              </a:rPr>
              <a:t>5</a:t>
            </a:r>
            <a:r>
              <a:rPr lang="zh-CN" altLang="en-US" b="1" dirty="0">
                <a:solidFill>
                  <a:srgbClr val="3333CC"/>
                </a:solidFill>
                <a:latin typeface="Arial" panose="020B0604020202020204" pitchFamily="34" charset="0"/>
              </a:rPr>
              <a:t>岁的孩子托付给</a:t>
            </a:r>
            <a:endParaRPr lang="zh-CN" altLang="en-US" b="1" dirty="0">
              <a:solidFill>
                <a:srgbClr val="3333CC"/>
              </a:solidFill>
              <a:latin typeface="Arial" panose="020B0604020202020204" pitchFamily="34" charset="0"/>
            </a:endParaRPr>
          </a:p>
          <a:p>
            <a:r>
              <a:rPr lang="zh-CN" altLang="en-US" b="1" dirty="0">
                <a:solidFill>
                  <a:srgbClr val="3333CC"/>
                </a:solidFill>
                <a:latin typeface="Arial" panose="020B0604020202020204" pitchFamily="34" charset="0"/>
              </a:rPr>
              <a:t>一名男子，孩子</a:t>
            </a:r>
            <a:endParaRPr lang="zh-CN" altLang="en-US" b="1" dirty="0">
              <a:solidFill>
                <a:srgbClr val="3333CC"/>
              </a:solidFill>
              <a:latin typeface="Arial" panose="020B0604020202020204" pitchFamily="34" charset="0"/>
            </a:endParaRPr>
          </a:p>
          <a:p>
            <a:r>
              <a:rPr lang="zh-CN" altLang="en-US" b="1" dirty="0">
                <a:solidFill>
                  <a:srgbClr val="3333CC"/>
                </a:solidFill>
                <a:latin typeface="Arial" panose="020B0604020202020204" pitchFamily="34" charset="0"/>
              </a:rPr>
              <a:t>惨遭毒打。</a:t>
            </a:r>
            <a:r>
              <a:rPr lang="zh-CN" altLang="en-US" dirty="0">
                <a:solidFill>
                  <a:srgbClr val="3333CC"/>
                </a:solidFill>
                <a:latin typeface="Arial" panose="020B0604020202020204" pitchFamily="34" charset="0"/>
              </a:rPr>
              <a:t> </a:t>
            </a:r>
            <a:endParaRPr lang="zh-CN" altLang="en-US" dirty="0">
              <a:solidFill>
                <a:srgbClr val="3333CC"/>
              </a:solidFill>
              <a:latin typeface="Arial" panose="020B0604020202020204" pitchFamily="34" charset="0"/>
            </a:endParaRPr>
          </a:p>
        </p:txBody>
      </p:sp>
      <p:pic>
        <p:nvPicPr>
          <p:cNvPr id="68619" name="Picture 11" descr="宁夏一对夫妻吸毒败家，将5岁孩子托付给一名男子，孩子惨遭毒打"/>
          <p:cNvPicPr>
            <a:picLocks noChangeAspect="1"/>
          </p:cNvPicPr>
          <p:nvPr>
            <p:ph sz="quarter" idx="4"/>
          </p:nvPr>
        </p:nvPicPr>
        <p:blipFill>
          <a:blip r:embed="rId4"/>
          <a:srcRect/>
          <a:stretch>
            <a:fillRect/>
          </a:stretch>
        </p:blipFill>
        <p:spPr>
          <a:xfrm>
            <a:off x="3851275" y="4076700"/>
            <a:ext cx="2736850" cy="1944688"/>
          </a:xfr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68610"/>
                                        </p:tgtEl>
                                        <p:attrNameLst>
                                          <p:attrName>style.visibility</p:attrName>
                                        </p:attrNameLst>
                                      </p:cBhvr>
                                      <p:to>
                                        <p:strVal val="visible"/>
                                      </p:to>
                                    </p:set>
                                    <p:anim calcmode="lin" valueType="num">
                                      <p:cBhvr>
                                        <p:cTn id="7" dur="1" fill="hold"/>
                                        <p:tgtEl>
                                          <p:spTgt spid="68610"/>
                                        </p:tgtEl>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nodeType="clickEffect">
                                  <p:stCondLst>
                                    <p:cond delay="0"/>
                                  </p:stCondLst>
                                  <p:childTnLst>
                                    <p:set>
                                      <p:cBhvr>
                                        <p:cTn id="11" dur="1" fill="hold">
                                          <p:stCondLst>
                                            <p:cond delay="0"/>
                                          </p:stCondLst>
                                        </p:cTn>
                                        <p:tgtEl>
                                          <p:spTgt spid="68613"/>
                                        </p:tgtEl>
                                        <p:attrNameLst>
                                          <p:attrName>style.visibility</p:attrName>
                                        </p:attrNameLst>
                                      </p:cBhvr>
                                      <p:to>
                                        <p:strVal val="visible"/>
                                      </p:to>
                                    </p:set>
                                    <p:anim calcmode="lin" valueType="num">
                                      <p:cBhvr>
                                        <p:cTn id="12" dur="1" fill="hold"/>
                                        <p:tgtEl>
                                          <p:spTgt spid="68613"/>
                                        </p:tgtEl>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grpId="0" nodeType="clickEffect">
                                  <p:stCondLst>
                                    <p:cond delay="0"/>
                                  </p:stCondLst>
                                  <p:childTnLst>
                                    <p:set>
                                      <p:cBhvr>
                                        <p:cTn id="16" dur="1" fill="hold">
                                          <p:stCondLst>
                                            <p:cond delay="0"/>
                                          </p:stCondLst>
                                        </p:cTn>
                                        <p:tgtEl>
                                          <p:spTgt spid="68616"/>
                                        </p:tgtEl>
                                        <p:attrNameLst>
                                          <p:attrName>style.visibility</p:attrName>
                                        </p:attrNameLst>
                                      </p:cBhvr>
                                      <p:to>
                                        <p:strVal val="visible"/>
                                      </p:to>
                                    </p:set>
                                    <p:anim calcmode="lin" valueType="num">
                                      <p:cBhvr>
                                        <p:cTn id="17" dur="1" fill="hold"/>
                                        <p:tgtEl>
                                          <p:spTgt spid="68616"/>
                                        </p:tgtEl>
                                      </p:cBhvr>
                                    </p:anim>
                                  </p:childTnLst>
                                </p:cTn>
                              </p:par>
                            </p:childTnLst>
                          </p:cTn>
                        </p:par>
                      </p:childTnLst>
                    </p:cTn>
                  </p:par>
                  <p:par>
                    <p:cTn id="18" fill="hold">
                      <p:stCondLst>
                        <p:cond delay="indefinite"/>
                      </p:stCondLst>
                      <p:childTnLst>
                        <p:par>
                          <p:cTn id="19" fill="hold">
                            <p:stCondLst>
                              <p:cond delay="0"/>
                            </p:stCondLst>
                            <p:childTnLst>
                              <p:par>
                                <p:cTn id="20" presetID="24" presetClass="entr" presetSubtype="0" fill="hold" nodeType="clickEffect">
                                  <p:stCondLst>
                                    <p:cond delay="0"/>
                                  </p:stCondLst>
                                  <p:childTnLst>
                                    <p:set>
                                      <p:cBhvr>
                                        <p:cTn id="21" dur="1" fill="hold">
                                          <p:stCondLst>
                                            <p:cond delay="0"/>
                                          </p:stCondLst>
                                        </p:cTn>
                                        <p:tgtEl>
                                          <p:spTgt spid="68614"/>
                                        </p:tgtEl>
                                        <p:attrNameLst>
                                          <p:attrName>style.visibility</p:attrName>
                                        </p:attrNameLst>
                                      </p:cBhvr>
                                      <p:to>
                                        <p:strVal val="visible"/>
                                      </p:to>
                                    </p:set>
                                    <p:anim calcmode="lin" valueType="num">
                                      <p:cBhvr>
                                        <p:cTn id="22" dur="1" fill="hold"/>
                                        <p:tgtEl>
                                          <p:spTgt spid="68614"/>
                                        </p:tgtEl>
                                      </p:cBhvr>
                                    </p:anim>
                                  </p:childTnLst>
                                </p:cTn>
                              </p:par>
                            </p:childTnLst>
                          </p:cTn>
                        </p:par>
                      </p:childTnLst>
                    </p:cTn>
                  </p:par>
                  <p:par>
                    <p:cTn id="23" fill="hold">
                      <p:stCondLst>
                        <p:cond delay="indefinite"/>
                      </p:stCondLst>
                      <p:childTnLst>
                        <p:par>
                          <p:cTn id="24" fill="hold">
                            <p:stCondLst>
                              <p:cond delay="0"/>
                            </p:stCondLst>
                            <p:childTnLst>
                              <p:par>
                                <p:cTn id="25" presetID="24" presetClass="entr" presetSubtype="0" fill="hold" grpId="0" nodeType="clickEffect">
                                  <p:stCondLst>
                                    <p:cond delay="0"/>
                                  </p:stCondLst>
                                  <p:childTnLst>
                                    <p:set>
                                      <p:cBhvr>
                                        <p:cTn id="26" dur="1" fill="hold">
                                          <p:stCondLst>
                                            <p:cond delay="0"/>
                                          </p:stCondLst>
                                        </p:cTn>
                                        <p:tgtEl>
                                          <p:spTgt spid="68617"/>
                                        </p:tgtEl>
                                        <p:attrNameLst>
                                          <p:attrName>style.visibility</p:attrName>
                                        </p:attrNameLst>
                                      </p:cBhvr>
                                      <p:to>
                                        <p:strVal val="visible"/>
                                      </p:to>
                                    </p:set>
                                    <p:anim calcmode="lin" valueType="num">
                                      <p:cBhvr>
                                        <p:cTn id="27" dur="1" fill="hold"/>
                                        <p:tgtEl>
                                          <p:spTgt spid="68617"/>
                                        </p:tgtEl>
                                      </p:cBhvr>
                                    </p:anim>
                                  </p:childTnLst>
                                </p:cTn>
                              </p:par>
                            </p:childTnLst>
                          </p:cTn>
                        </p:par>
                      </p:childTnLst>
                    </p:cTn>
                  </p:par>
                  <p:par>
                    <p:cTn id="28" fill="hold">
                      <p:stCondLst>
                        <p:cond delay="indefinite"/>
                      </p:stCondLst>
                      <p:childTnLst>
                        <p:par>
                          <p:cTn id="29" fill="hold">
                            <p:stCondLst>
                              <p:cond delay="0"/>
                            </p:stCondLst>
                            <p:childTnLst>
                              <p:par>
                                <p:cTn id="30" presetID="24" presetClass="entr" presetSubtype="0" fill="hold" nodeType="clickEffect">
                                  <p:stCondLst>
                                    <p:cond delay="0"/>
                                  </p:stCondLst>
                                  <p:childTnLst>
                                    <p:set>
                                      <p:cBhvr>
                                        <p:cTn id="31" dur="1" fill="hold">
                                          <p:stCondLst>
                                            <p:cond delay="0"/>
                                          </p:stCondLst>
                                        </p:cTn>
                                        <p:tgtEl>
                                          <p:spTgt spid="68619"/>
                                        </p:tgtEl>
                                        <p:attrNameLst>
                                          <p:attrName>style.visibility</p:attrName>
                                        </p:attrNameLst>
                                      </p:cBhvr>
                                      <p:to>
                                        <p:strVal val="visible"/>
                                      </p:to>
                                    </p:set>
                                    <p:anim calcmode="lin" valueType="num">
                                      <p:cBhvr>
                                        <p:cTn id="32" dur="1" fill="hold"/>
                                        <p:tgtEl>
                                          <p:spTgt spid="68619"/>
                                        </p:tgtEl>
                                      </p:cBhvr>
                                    </p:anim>
                                  </p:childTnLst>
                                </p:cTn>
                              </p:par>
                            </p:childTnLst>
                          </p:cTn>
                        </p:par>
                      </p:childTnLst>
                    </p:cTn>
                  </p:par>
                  <p:par>
                    <p:cTn id="33" fill="hold">
                      <p:stCondLst>
                        <p:cond delay="indefinite"/>
                      </p:stCondLst>
                      <p:childTnLst>
                        <p:par>
                          <p:cTn id="34" fill="hold">
                            <p:stCondLst>
                              <p:cond delay="0"/>
                            </p:stCondLst>
                            <p:childTnLst>
                              <p:par>
                                <p:cTn id="35" presetID="24" presetClass="entr" presetSubtype="0" fill="hold" grpId="0" nodeType="clickEffect">
                                  <p:stCondLst>
                                    <p:cond delay="0"/>
                                  </p:stCondLst>
                                  <p:childTnLst>
                                    <p:set>
                                      <p:cBhvr>
                                        <p:cTn id="36" dur="1" fill="hold">
                                          <p:stCondLst>
                                            <p:cond delay="0"/>
                                          </p:stCondLst>
                                        </p:cTn>
                                        <p:tgtEl>
                                          <p:spTgt spid="68618"/>
                                        </p:tgtEl>
                                        <p:attrNameLst>
                                          <p:attrName>style.visibility</p:attrName>
                                        </p:attrNameLst>
                                      </p:cBhvr>
                                      <p:to>
                                        <p:strVal val="visible"/>
                                      </p:to>
                                    </p:set>
                                    <p:anim calcmode="lin" valueType="num">
                                      <p:cBhvr>
                                        <p:cTn id="37" dur="1" fill="hold"/>
                                        <p:tgtEl>
                                          <p:spTgt spid="68618"/>
                                        </p:tgtEl>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8610" grpId="0"/>
      <p:bldP spid="68616" grpId="0"/>
      <p:bldP spid="68617" grpId="0"/>
      <p:bldP spid="68618" grpId="0"/>
    </p:bldLst>
  </p:timing>
</p:sld>
</file>

<file path=ppt/slides/slide2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p:pic>
        <p:nvPicPr>
          <p:cNvPr id="69635" name="Picture 3" descr="3岁的丢丢"/>
          <p:cNvPicPr>
            <a:picLocks noChangeAspect="1"/>
          </p:cNvPicPr>
          <p:nvPr>
            <p:ph idx="1"/>
          </p:nvPr>
        </p:nvPicPr>
        <p:blipFill>
          <a:blip r:embed="rId1"/>
          <a:srcRect/>
          <a:stretch>
            <a:fillRect/>
          </a:stretch>
        </p:blipFill>
        <p:spPr>
          <a:xfrm>
            <a:off x="1763713" y="2862263"/>
            <a:ext cx="5616575" cy="3735387"/>
          </a:xfrm>
        </p:spPr>
      </p:pic>
      <p:sp>
        <p:nvSpPr>
          <p:cNvPr id="69636" name="Rectangle 4"/>
          <p:cNvSpPr/>
          <p:nvPr/>
        </p:nvSpPr>
        <p:spPr>
          <a:xfrm>
            <a:off x="400050" y="198438"/>
            <a:ext cx="8404225" cy="2654300"/>
          </a:xfrm>
          <a:prstGeom prst="rect">
            <a:avLst/>
          </a:prstGeom>
          <a:noFill/>
          <a:ln w="9525">
            <a:noFill/>
          </a:ln>
        </p:spPr>
        <p:txBody>
          <a:bodyPr wrap="none" anchor="ctr">
            <a:spAutoFit/>
          </a:bodyPr>
          <a:p>
            <a:r>
              <a:rPr lang="zh-CN" altLang="en-US" sz="2800" b="1" dirty="0">
                <a:latin typeface="黑体" panose="02010609060101010101" pitchFamily="49" charset="-122"/>
                <a:ea typeface="黑体" panose="02010609060101010101" pitchFamily="49" charset="-122"/>
              </a:rPr>
              <a:t>     </a:t>
            </a:r>
            <a:r>
              <a:rPr lang="en-US" altLang="zh-CN" sz="2800" b="1" dirty="0">
                <a:latin typeface="黑体" panose="02010609060101010101" pitchFamily="49" charset="-122"/>
                <a:ea typeface="黑体" panose="02010609060101010101" pitchFamily="49" charset="-122"/>
              </a:rPr>
              <a:t>3</a:t>
            </a:r>
            <a:r>
              <a:rPr lang="zh-CN" altLang="en-US" sz="2800" b="1" dirty="0">
                <a:latin typeface="黑体" panose="02010609060101010101" pitchFamily="49" charset="-122"/>
                <a:ea typeface="黑体" panose="02010609060101010101" pitchFamily="49" charset="-122"/>
              </a:rPr>
              <a:t>岁的</a:t>
            </a:r>
            <a:r>
              <a:rPr lang="zh-CN" altLang="en-US" sz="2800" b="1" dirty="0">
                <a:solidFill>
                  <a:srgbClr val="FF3300"/>
                </a:solidFill>
                <a:latin typeface="黑体" panose="02010609060101010101" pitchFamily="49" charset="-122"/>
                <a:ea typeface="黑体" panose="02010609060101010101" pitchFamily="49" charset="-122"/>
              </a:rPr>
              <a:t>丢丢</a:t>
            </a:r>
            <a:r>
              <a:rPr lang="zh-CN" altLang="en-US" sz="2800" b="1" dirty="0">
                <a:latin typeface="黑体" panose="02010609060101010101" pitchFamily="49" charset="-122"/>
                <a:ea typeface="黑体" panose="02010609060101010101" pitchFamily="49" charset="-122"/>
              </a:rPr>
              <a:t>没有父亲，他是被吸毒并卖淫的母亲</a:t>
            </a:r>
            <a:endParaRPr lang="zh-CN" altLang="en-US" sz="2800" b="1" dirty="0">
              <a:latin typeface="黑体" panose="02010609060101010101" pitchFamily="49" charset="-122"/>
              <a:ea typeface="黑体" panose="02010609060101010101" pitchFamily="49" charset="-122"/>
            </a:endParaRPr>
          </a:p>
          <a:p>
            <a:r>
              <a:rPr lang="zh-CN" altLang="en-US" sz="2800" b="1" dirty="0">
                <a:latin typeface="黑体" panose="02010609060101010101" pitchFamily="49" charset="-122"/>
                <a:ea typeface="黑体" panose="02010609060101010101" pitchFamily="49" charset="-122"/>
              </a:rPr>
              <a:t>郭某抵押给吸毒者林魁、王福和王凤妹三人的，仅仅</a:t>
            </a:r>
            <a:endParaRPr lang="zh-CN" altLang="en-US" sz="2800" b="1" dirty="0">
              <a:latin typeface="黑体" panose="02010609060101010101" pitchFamily="49" charset="-122"/>
              <a:ea typeface="黑体" panose="02010609060101010101" pitchFamily="49" charset="-122"/>
            </a:endParaRPr>
          </a:p>
          <a:p>
            <a:r>
              <a:rPr lang="zh-CN" altLang="en-US" sz="2800" b="1" dirty="0">
                <a:latin typeface="黑体" panose="02010609060101010101" pitchFamily="49" charset="-122"/>
                <a:ea typeface="黑体" panose="02010609060101010101" pitchFamily="49" charset="-122"/>
              </a:rPr>
              <a:t>一个多月，狠毒的林某、王某等人每逢毒瘾发作，便</a:t>
            </a:r>
            <a:endParaRPr lang="zh-CN" altLang="en-US" sz="2800" b="1" dirty="0">
              <a:latin typeface="黑体" panose="02010609060101010101" pitchFamily="49" charset="-122"/>
              <a:ea typeface="黑体" panose="02010609060101010101" pitchFamily="49" charset="-122"/>
            </a:endParaRPr>
          </a:p>
          <a:p>
            <a:r>
              <a:rPr lang="zh-CN" altLang="en-US" sz="2800" b="1" dirty="0">
                <a:latin typeface="黑体" panose="02010609060101010101" pitchFamily="49" charset="-122"/>
                <a:ea typeface="黑体" panose="02010609060101010101" pitchFamily="49" charset="-122"/>
              </a:rPr>
              <a:t>将无辜的孩子当成发泄的对象。</a:t>
            </a:r>
            <a:r>
              <a:rPr lang="zh-CN" altLang="en-US" sz="2800" b="1" dirty="0">
                <a:solidFill>
                  <a:srgbClr val="FF3300"/>
                </a:solidFill>
                <a:latin typeface="黑体" panose="02010609060101010101" pitchFamily="49" charset="-122"/>
                <a:ea typeface="黑体" panose="02010609060101010101" pitchFamily="49" charset="-122"/>
              </a:rPr>
              <a:t>捆绑、踢打、打火机</a:t>
            </a:r>
            <a:endParaRPr lang="zh-CN" altLang="en-US" sz="2800" b="1" dirty="0">
              <a:solidFill>
                <a:srgbClr val="FF3300"/>
              </a:solidFill>
              <a:latin typeface="黑体" panose="02010609060101010101" pitchFamily="49" charset="-122"/>
              <a:ea typeface="黑体" panose="02010609060101010101" pitchFamily="49" charset="-122"/>
            </a:endParaRPr>
          </a:p>
          <a:p>
            <a:r>
              <a:rPr lang="zh-CN" altLang="en-US" sz="2800" b="1" dirty="0">
                <a:solidFill>
                  <a:srgbClr val="FF3300"/>
                </a:solidFill>
                <a:latin typeface="黑体" panose="02010609060101010101" pitchFamily="49" charset="-122"/>
                <a:ea typeface="黑体" panose="02010609060101010101" pitchFamily="49" charset="-122"/>
              </a:rPr>
              <a:t>烧、烟头烫</a:t>
            </a:r>
            <a:r>
              <a:rPr lang="zh-CN" altLang="en-US" sz="2800" b="1" dirty="0">
                <a:latin typeface="黑体" panose="02010609060101010101" pitchFamily="49" charset="-122"/>
                <a:ea typeface="黑体" panose="02010609060101010101" pitchFamily="49" charset="-122"/>
              </a:rPr>
              <a:t>。他们的人性完全泯灭在吸毒后的狂躁暴</a:t>
            </a:r>
            <a:endParaRPr lang="zh-CN" altLang="en-US" sz="2800" b="1" dirty="0">
              <a:latin typeface="黑体" panose="02010609060101010101" pitchFamily="49" charset="-122"/>
              <a:ea typeface="黑体" panose="02010609060101010101" pitchFamily="49" charset="-122"/>
            </a:endParaRPr>
          </a:p>
          <a:p>
            <a:r>
              <a:rPr lang="zh-CN" altLang="en-US" sz="2800" b="1" dirty="0">
                <a:latin typeface="黑体" panose="02010609060101010101" pitchFamily="49" charset="-122"/>
                <a:ea typeface="黑体" panose="02010609060101010101" pitchFamily="49" charset="-122"/>
              </a:rPr>
              <a:t>虐之中</a:t>
            </a:r>
            <a:r>
              <a:rPr lang="zh-CN" altLang="en-US" dirty="0">
                <a:latin typeface="Arial" panose="020B0604020202020204" pitchFamily="34" charset="0"/>
              </a:rPr>
              <a:t> 。</a:t>
            </a:r>
            <a:endParaRPr lang="zh-CN" altLang="en-US" dirty="0">
              <a:latin typeface="Arial" panose="020B0604020202020204" pitchFamily="34" charset="0"/>
            </a:endParaRPr>
          </a:p>
        </p:txBody>
      </p:sp>
      <p:pic>
        <p:nvPicPr>
          <p:cNvPr id="26628" name="Picture 4" descr="图片5"/>
          <p:cNvPicPr>
            <a:picLocks noChangeAspect="1"/>
          </p:cNvPicPr>
          <p:nvPr/>
        </p:nvPicPr>
        <p:blipFill>
          <a:blip r:embed="rId2"/>
          <a:srcRect/>
          <a:stretch>
            <a:fillRect/>
          </a:stretch>
        </p:blipFill>
        <p:spPr>
          <a:xfrm>
            <a:off x="3419475" y="-754697"/>
            <a:ext cx="1871663" cy="585787"/>
          </a:xfrm>
          <a:prstGeom prst="rect">
            <a:avLst/>
          </a:prstGeom>
          <a:noFill/>
          <a:ln w="9525">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nodeType="clickEffect">
                                  <p:stCondLst>
                                    <p:cond delay="0"/>
                                  </p:stCondLst>
                                  <p:childTnLst>
                                    <p:set>
                                      <p:cBhvr>
                                        <p:cTn id="6" dur="1" fill="hold">
                                          <p:stCondLst>
                                            <p:cond delay="0"/>
                                          </p:stCondLst>
                                        </p:cTn>
                                        <p:tgtEl>
                                          <p:spTgt spid="69635"/>
                                        </p:tgtEl>
                                        <p:attrNameLst>
                                          <p:attrName>style.visibility</p:attrName>
                                        </p:attrNameLst>
                                      </p:cBhvr>
                                      <p:to>
                                        <p:strVal val="visible"/>
                                      </p:to>
                                    </p:set>
                                    <p:anim calcmode="lin" valueType="num">
                                      <p:cBhvr>
                                        <p:cTn id="7" dur="1" fill="hold"/>
                                        <p:tgtEl>
                                          <p:spTgt spid="69635"/>
                                        </p:tgtEl>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69636"/>
                                        </p:tgtEl>
                                        <p:attrNameLst>
                                          <p:attrName>style.visibility</p:attrName>
                                        </p:attrNameLst>
                                      </p:cBhvr>
                                      <p:to>
                                        <p:strVal val="visible"/>
                                      </p:to>
                                    </p:set>
                                    <p:anim calcmode="lin" valueType="num">
                                      <p:cBhvr>
                                        <p:cTn id="12" dur="1" fill="hold"/>
                                        <p:tgtEl>
                                          <p:spTgt spid="69636"/>
                                        </p:tgtEl>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9636" grpId="0"/>
    </p:bldLst>
  </p:timing>
</p:sld>
</file>

<file path=ppt/slides/slide2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p:sp>
        <p:nvSpPr>
          <p:cNvPr id="28675" name="Rectangle 3"/>
          <p:cNvSpPr/>
          <p:nvPr/>
        </p:nvSpPr>
        <p:spPr>
          <a:xfrm>
            <a:off x="250825" y="227013"/>
            <a:ext cx="3435350" cy="579437"/>
          </a:xfrm>
          <a:prstGeom prst="rect">
            <a:avLst/>
          </a:prstGeom>
          <a:noFill/>
          <a:ln w="9525">
            <a:noFill/>
          </a:ln>
        </p:spPr>
        <p:txBody>
          <a:bodyPr wrap="none" anchor="ctr">
            <a:spAutoFit/>
          </a:bodyPr>
          <a:p>
            <a:r>
              <a:rPr lang="zh-CN" altLang="en-US" sz="3200" b="1" dirty="0">
                <a:latin typeface="Arial" panose="020B0604020202020204" pitchFamily="34" charset="0"/>
                <a:ea typeface="黑体" panose="02010609060101010101" pitchFamily="49" charset="-122"/>
              </a:rPr>
              <a:t>三、吸毒危害社会</a:t>
            </a:r>
            <a:endParaRPr lang="zh-CN" altLang="en-US" sz="3200" b="1" dirty="0">
              <a:latin typeface="Arial" panose="020B0604020202020204" pitchFamily="34" charset="0"/>
              <a:ea typeface="黑体" panose="02010609060101010101" pitchFamily="49" charset="-122"/>
            </a:endParaRPr>
          </a:p>
        </p:txBody>
      </p:sp>
      <p:sp>
        <p:nvSpPr>
          <p:cNvPr id="70660" name="Rectangle 4"/>
          <p:cNvSpPr/>
          <p:nvPr/>
        </p:nvSpPr>
        <p:spPr>
          <a:xfrm>
            <a:off x="2916238" y="981075"/>
            <a:ext cx="2514600" cy="519113"/>
          </a:xfrm>
          <a:prstGeom prst="rect">
            <a:avLst/>
          </a:prstGeom>
          <a:noFill/>
          <a:ln w="9525">
            <a:noFill/>
          </a:ln>
        </p:spPr>
        <p:txBody>
          <a:bodyPr wrap="none" anchor="ctr">
            <a:spAutoFit/>
          </a:bodyPr>
          <a:p>
            <a:r>
              <a:rPr lang="zh-CN" altLang="en-US" sz="2800" b="1" dirty="0">
                <a:solidFill>
                  <a:srgbClr val="FF3300"/>
                </a:solidFill>
                <a:latin typeface="黑体" panose="02010609060101010101" pitchFamily="49" charset="-122"/>
                <a:ea typeface="黑体" panose="02010609060101010101" pitchFamily="49" charset="-122"/>
              </a:rPr>
              <a:t>诱发刑事犯罪</a:t>
            </a:r>
            <a:r>
              <a:rPr lang="zh-CN" altLang="en-US" sz="2800" dirty="0">
                <a:latin typeface="黑体" panose="02010609060101010101" pitchFamily="49" charset="-122"/>
                <a:ea typeface="黑体" panose="02010609060101010101" pitchFamily="49" charset="-122"/>
              </a:rPr>
              <a:t> </a:t>
            </a:r>
            <a:endParaRPr lang="zh-CN" altLang="en-US" sz="2800" dirty="0">
              <a:latin typeface="黑体" panose="02010609060101010101" pitchFamily="49" charset="-122"/>
              <a:ea typeface="黑体" panose="02010609060101010101" pitchFamily="49" charset="-122"/>
            </a:endParaRPr>
          </a:p>
        </p:txBody>
      </p:sp>
      <p:sp>
        <p:nvSpPr>
          <p:cNvPr id="70661" name="Rectangle 5"/>
          <p:cNvSpPr/>
          <p:nvPr/>
        </p:nvSpPr>
        <p:spPr>
          <a:xfrm>
            <a:off x="730250" y="1722438"/>
            <a:ext cx="8456613" cy="2282825"/>
          </a:xfrm>
          <a:prstGeom prst="rect">
            <a:avLst/>
          </a:prstGeom>
          <a:noFill/>
          <a:ln w="9525">
            <a:noFill/>
          </a:ln>
        </p:spPr>
        <p:txBody>
          <a:bodyPr wrap="none" anchor="ctr">
            <a:spAutoFit/>
          </a:bodyPr>
          <a:p>
            <a:r>
              <a:rPr lang="zh-CN" altLang="en-US" sz="2400" dirty="0">
                <a:latin typeface="黑体" panose="02010609060101010101" pitchFamily="49" charset="-122"/>
                <a:ea typeface="黑体" panose="02010609060101010101" pitchFamily="49" charset="-122"/>
              </a:rPr>
              <a:t>    </a:t>
            </a:r>
            <a:r>
              <a:rPr lang="zh-CN" altLang="en-US" sz="2400" b="1" dirty="0">
                <a:latin typeface="黑体" panose="02010609060101010101" pitchFamily="49" charset="-122"/>
                <a:ea typeface="黑体" panose="02010609060101010101" pitchFamily="49" charset="-122"/>
              </a:rPr>
              <a:t>吸毒和犯罪是一对孪生兄弟。吸毒者</a:t>
            </a:r>
            <a:r>
              <a:rPr lang="zh-CN" altLang="en-US" sz="2400" b="1" dirty="0">
                <a:solidFill>
                  <a:srgbClr val="FF3300"/>
                </a:solidFill>
                <a:latin typeface="黑体" panose="02010609060101010101" pitchFamily="49" charset="-122"/>
                <a:ea typeface="黑体" panose="02010609060101010101" pitchFamily="49" charset="-122"/>
              </a:rPr>
              <a:t>在耗尽个人和家庭</a:t>
            </a:r>
            <a:endParaRPr lang="zh-CN" altLang="en-US" sz="2400" b="1" dirty="0">
              <a:solidFill>
                <a:srgbClr val="FF3300"/>
              </a:solidFill>
              <a:latin typeface="黑体" panose="02010609060101010101" pitchFamily="49" charset="-122"/>
              <a:ea typeface="黑体" panose="02010609060101010101" pitchFamily="49" charset="-122"/>
            </a:endParaRPr>
          </a:p>
          <a:p>
            <a:r>
              <a:rPr lang="zh-CN" altLang="en-US" sz="2400" b="1" dirty="0">
                <a:solidFill>
                  <a:srgbClr val="FF3300"/>
                </a:solidFill>
                <a:latin typeface="黑体" panose="02010609060101010101" pitchFamily="49" charset="-122"/>
                <a:ea typeface="黑体" panose="02010609060101010101" pitchFamily="49" charset="-122"/>
              </a:rPr>
              <a:t>钱财后就会铤而走险，走上违法犯罪的道路</a:t>
            </a:r>
            <a:r>
              <a:rPr lang="zh-CN" altLang="en-US" sz="2400" b="1" dirty="0">
                <a:latin typeface="黑体" panose="02010609060101010101" pitchFamily="49" charset="-122"/>
                <a:ea typeface="黑体" panose="02010609060101010101" pitchFamily="49" charset="-122"/>
              </a:rPr>
              <a:t>，进行以贩并吸、</a:t>
            </a:r>
            <a:endParaRPr lang="zh-CN" altLang="en-US" sz="2400" b="1" dirty="0">
              <a:latin typeface="黑体" panose="02010609060101010101" pitchFamily="49" charset="-122"/>
              <a:ea typeface="黑体" panose="02010609060101010101" pitchFamily="49" charset="-122"/>
            </a:endParaRPr>
          </a:p>
          <a:p>
            <a:r>
              <a:rPr lang="zh-CN" altLang="en-US" sz="2400" b="1" dirty="0">
                <a:latin typeface="黑体" panose="02010609060101010101" pitchFamily="49" charset="-122"/>
                <a:ea typeface="黑体" panose="02010609060101010101" pitchFamily="49" charset="-122"/>
              </a:rPr>
              <a:t>贪污、诈骗、盗窃、抢劫、凶杀等犯罪活动。美国政府调查</a:t>
            </a:r>
            <a:endParaRPr lang="zh-CN" altLang="en-US" sz="2400" b="1" dirty="0">
              <a:latin typeface="黑体" panose="02010609060101010101" pitchFamily="49" charset="-122"/>
              <a:ea typeface="黑体" panose="02010609060101010101" pitchFamily="49" charset="-122"/>
            </a:endParaRPr>
          </a:p>
          <a:p>
            <a:r>
              <a:rPr lang="zh-CN" altLang="en-US" sz="2400" b="1" dirty="0">
                <a:latin typeface="黑体" panose="02010609060101010101" pitchFamily="49" charset="-122"/>
                <a:ea typeface="黑体" panose="02010609060101010101" pitchFamily="49" charset="-122"/>
              </a:rPr>
              <a:t>表明吸毒者用于购买海洛因的钱款中</a:t>
            </a:r>
            <a:r>
              <a:rPr lang="en-US" altLang="zh-CN" sz="2400" b="1" dirty="0">
                <a:latin typeface="黑体" panose="02010609060101010101" pitchFamily="49" charset="-122"/>
                <a:ea typeface="黑体" panose="02010609060101010101" pitchFamily="49" charset="-122"/>
              </a:rPr>
              <a:t>20%</a:t>
            </a:r>
            <a:r>
              <a:rPr lang="zh-CN" altLang="en-US" sz="2400" b="1" dirty="0">
                <a:latin typeface="黑体" panose="02010609060101010101" pitchFamily="49" charset="-122"/>
                <a:ea typeface="黑体" panose="02010609060101010101" pitchFamily="49" charset="-122"/>
              </a:rPr>
              <a:t>是抢劫获得的，</a:t>
            </a:r>
            <a:r>
              <a:rPr lang="en-US" altLang="zh-CN" sz="2400" b="1" dirty="0">
                <a:latin typeface="黑体" panose="02010609060101010101" pitchFamily="49" charset="-122"/>
                <a:ea typeface="黑体" panose="02010609060101010101" pitchFamily="49" charset="-122"/>
              </a:rPr>
              <a:t>45%</a:t>
            </a:r>
            <a:endParaRPr lang="en-US" altLang="zh-CN" sz="2400" b="1" dirty="0">
              <a:latin typeface="黑体" panose="02010609060101010101" pitchFamily="49" charset="-122"/>
              <a:ea typeface="黑体" panose="02010609060101010101" pitchFamily="49" charset="-122"/>
            </a:endParaRPr>
          </a:p>
          <a:p>
            <a:r>
              <a:rPr lang="zh-CN" altLang="en-US" sz="2400" b="1" dirty="0">
                <a:latin typeface="黑体" panose="02010609060101010101" pitchFamily="49" charset="-122"/>
                <a:ea typeface="黑体" panose="02010609060101010101" pitchFamily="49" charset="-122"/>
              </a:rPr>
              <a:t>来源于贩毒，</a:t>
            </a:r>
            <a:r>
              <a:rPr lang="en-US" altLang="zh-CN" sz="2400" b="1" dirty="0">
                <a:latin typeface="黑体" panose="02010609060101010101" pitchFamily="49" charset="-122"/>
                <a:ea typeface="黑体" panose="02010609060101010101" pitchFamily="49" charset="-122"/>
              </a:rPr>
              <a:t>17%</a:t>
            </a:r>
            <a:r>
              <a:rPr lang="zh-CN" altLang="en-US" sz="2400" b="1" dirty="0">
                <a:latin typeface="黑体" panose="02010609060101010101" pitchFamily="49" charset="-122"/>
                <a:ea typeface="黑体" panose="02010609060101010101" pitchFamily="49" charset="-122"/>
              </a:rPr>
              <a:t>来自卖淫，</a:t>
            </a:r>
            <a:r>
              <a:rPr lang="en-US" altLang="zh-CN" sz="2400" b="1" dirty="0">
                <a:latin typeface="黑体" panose="02010609060101010101" pitchFamily="49" charset="-122"/>
                <a:ea typeface="黑体" panose="02010609060101010101" pitchFamily="49" charset="-122"/>
              </a:rPr>
              <a:t>12%</a:t>
            </a:r>
            <a:r>
              <a:rPr lang="zh-CN" altLang="en-US" sz="2400" b="1" dirty="0">
                <a:latin typeface="黑体" panose="02010609060101010101" pitchFamily="49" charset="-122"/>
                <a:ea typeface="黑体" panose="02010609060101010101" pitchFamily="49" charset="-122"/>
              </a:rPr>
              <a:t>来自盗窃，即总计约</a:t>
            </a:r>
            <a:r>
              <a:rPr lang="en-US" altLang="zh-CN" sz="2400" b="1" dirty="0">
                <a:latin typeface="黑体" panose="02010609060101010101" pitchFamily="49" charset="-122"/>
                <a:ea typeface="黑体" panose="02010609060101010101" pitchFamily="49" charset="-122"/>
              </a:rPr>
              <a:t>94%</a:t>
            </a:r>
            <a:r>
              <a:rPr lang="zh-CN" altLang="en-US" sz="2400" b="1" dirty="0">
                <a:latin typeface="黑体" panose="02010609060101010101" pitchFamily="49" charset="-122"/>
                <a:ea typeface="黑体" panose="02010609060101010101" pitchFamily="49" charset="-122"/>
              </a:rPr>
              <a:t>的</a:t>
            </a:r>
            <a:endParaRPr lang="zh-CN" altLang="en-US" sz="2400" b="1" dirty="0">
              <a:latin typeface="黑体" panose="02010609060101010101" pitchFamily="49" charset="-122"/>
              <a:ea typeface="黑体" panose="02010609060101010101" pitchFamily="49" charset="-122"/>
            </a:endParaRPr>
          </a:p>
          <a:p>
            <a:r>
              <a:rPr lang="zh-CN" altLang="en-US" sz="2400" b="1" dirty="0">
                <a:latin typeface="黑体" panose="02010609060101010101" pitchFamily="49" charset="-122"/>
                <a:ea typeface="黑体" panose="02010609060101010101" pitchFamily="49" charset="-122"/>
              </a:rPr>
              <a:t>毒资来自刑事犯罪活动。 　</a:t>
            </a:r>
            <a:r>
              <a:rPr lang="zh-CN" altLang="en-US" sz="2400" dirty="0">
                <a:latin typeface="黑体" panose="02010609060101010101" pitchFamily="49" charset="-122"/>
                <a:ea typeface="黑体" panose="02010609060101010101" pitchFamily="49" charset="-122"/>
              </a:rPr>
              <a:t>　 </a:t>
            </a:r>
            <a:endParaRPr lang="zh-CN" altLang="en-US" sz="2400" dirty="0">
              <a:latin typeface="黑体" panose="02010609060101010101" pitchFamily="49" charset="-122"/>
              <a:ea typeface="黑体" panose="02010609060101010101" pitchFamily="49" charset="-122"/>
            </a:endParaRPr>
          </a:p>
        </p:txBody>
      </p:sp>
      <p:sp>
        <p:nvSpPr>
          <p:cNvPr id="70662" name="Rectangle 6"/>
          <p:cNvSpPr/>
          <p:nvPr/>
        </p:nvSpPr>
        <p:spPr>
          <a:xfrm>
            <a:off x="2987675" y="4133850"/>
            <a:ext cx="2514600" cy="519113"/>
          </a:xfrm>
          <a:prstGeom prst="rect">
            <a:avLst/>
          </a:prstGeom>
          <a:noFill/>
          <a:ln w="9525">
            <a:noFill/>
          </a:ln>
        </p:spPr>
        <p:txBody>
          <a:bodyPr wrap="none" anchor="ctr">
            <a:spAutoFit/>
          </a:bodyPr>
          <a:p>
            <a:r>
              <a:rPr lang="zh-CN" altLang="en-US" sz="2800" b="1" dirty="0">
                <a:solidFill>
                  <a:srgbClr val="FF3300"/>
                </a:solidFill>
                <a:latin typeface="黑体" panose="02010609060101010101" pitchFamily="49" charset="-122"/>
                <a:ea typeface="黑体" panose="02010609060101010101" pitchFamily="49" charset="-122"/>
              </a:rPr>
              <a:t>败坏社会风气 </a:t>
            </a:r>
            <a:endParaRPr lang="zh-CN" altLang="en-US" sz="2800" b="1" dirty="0">
              <a:solidFill>
                <a:srgbClr val="FF3300"/>
              </a:solidFill>
              <a:latin typeface="黑体" panose="02010609060101010101" pitchFamily="49" charset="-122"/>
              <a:ea typeface="黑体" panose="02010609060101010101" pitchFamily="49" charset="-122"/>
            </a:endParaRPr>
          </a:p>
        </p:txBody>
      </p:sp>
      <p:sp>
        <p:nvSpPr>
          <p:cNvPr id="70663" name="Rectangle 7"/>
          <p:cNvSpPr/>
          <p:nvPr/>
        </p:nvSpPr>
        <p:spPr>
          <a:xfrm>
            <a:off x="827088" y="4941888"/>
            <a:ext cx="7858125" cy="1187450"/>
          </a:xfrm>
          <a:prstGeom prst="rect">
            <a:avLst/>
          </a:prstGeom>
          <a:noFill/>
          <a:ln w="9525">
            <a:noFill/>
          </a:ln>
        </p:spPr>
        <p:txBody>
          <a:bodyPr wrap="none" anchor="ctr">
            <a:spAutoFit/>
          </a:bodyPr>
          <a:p>
            <a:r>
              <a:rPr lang="zh-CN" altLang="en-US" sz="2400" b="1" dirty="0">
                <a:latin typeface="黑体" panose="02010609060101010101" pitchFamily="49" charset="-122"/>
                <a:ea typeface="黑体" panose="02010609060101010101" pitchFamily="49" charset="-122"/>
              </a:rPr>
              <a:t>    吸毒败坏社会风气，腐蚀人的灵魂，摧毁民族精神，</a:t>
            </a:r>
            <a:endParaRPr lang="zh-CN" altLang="en-US" sz="2400" b="1" dirty="0">
              <a:latin typeface="黑体" panose="02010609060101010101" pitchFamily="49" charset="-122"/>
              <a:ea typeface="黑体" panose="02010609060101010101" pitchFamily="49" charset="-122"/>
            </a:endParaRPr>
          </a:p>
          <a:p>
            <a:r>
              <a:rPr lang="zh-CN" altLang="en-US" sz="2400" b="1" dirty="0">
                <a:latin typeface="黑体" panose="02010609060101010101" pitchFamily="49" charset="-122"/>
                <a:ea typeface="黑体" panose="02010609060101010101" pitchFamily="49" charset="-122"/>
              </a:rPr>
              <a:t>这已成为全世界普遍的问题。据调查，我国</a:t>
            </a:r>
            <a:r>
              <a:rPr lang="en-US" altLang="zh-CN" sz="2400" b="1" dirty="0">
                <a:latin typeface="黑体" panose="02010609060101010101" pitchFamily="49" charset="-122"/>
                <a:ea typeface="黑体" panose="02010609060101010101" pitchFamily="49" charset="-122"/>
              </a:rPr>
              <a:t>80%</a:t>
            </a:r>
            <a:r>
              <a:rPr lang="zh-CN" altLang="en-US" sz="2400" b="1" dirty="0">
                <a:latin typeface="黑体" panose="02010609060101010101" pitchFamily="49" charset="-122"/>
                <a:ea typeface="黑体" panose="02010609060101010101" pitchFamily="49" charset="-122"/>
              </a:rPr>
              <a:t>的女吸毒</a:t>
            </a:r>
            <a:endParaRPr lang="zh-CN" altLang="en-US" sz="2400" b="1" dirty="0">
              <a:latin typeface="黑体" panose="02010609060101010101" pitchFamily="49" charset="-122"/>
              <a:ea typeface="黑体" panose="02010609060101010101" pitchFamily="49" charset="-122"/>
            </a:endParaRPr>
          </a:p>
          <a:p>
            <a:r>
              <a:rPr lang="zh-CN" altLang="en-US" sz="2400" b="1" dirty="0">
                <a:latin typeface="黑体" panose="02010609060101010101" pitchFamily="49" charset="-122"/>
                <a:ea typeface="黑体" panose="02010609060101010101" pitchFamily="49" charset="-122"/>
              </a:rPr>
              <a:t>人员靠卖淫维持吸毒消费。　 </a:t>
            </a:r>
            <a:endParaRPr lang="zh-CN" altLang="en-US" sz="2400" b="1" dirty="0">
              <a:latin typeface="黑体" panose="02010609060101010101" pitchFamily="49" charset="-122"/>
              <a:ea typeface="黑体" panose="02010609060101010101"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70660"/>
                                        </p:tgtEl>
                                        <p:attrNameLst>
                                          <p:attrName>style.visibility</p:attrName>
                                        </p:attrNameLst>
                                      </p:cBhvr>
                                      <p:to>
                                        <p:strVal val="visible"/>
                                      </p:to>
                                    </p:set>
                                    <p:anim calcmode="lin" valueType="num">
                                      <p:cBhvr>
                                        <p:cTn id="7" dur="1" fill="hold"/>
                                        <p:tgtEl>
                                          <p:spTgt spid="70660"/>
                                        </p:tgtEl>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70661"/>
                                        </p:tgtEl>
                                        <p:attrNameLst>
                                          <p:attrName>style.visibility</p:attrName>
                                        </p:attrNameLst>
                                      </p:cBhvr>
                                      <p:to>
                                        <p:strVal val="visible"/>
                                      </p:to>
                                    </p:set>
                                    <p:anim calcmode="lin" valueType="num">
                                      <p:cBhvr>
                                        <p:cTn id="12" dur="1" fill="hold"/>
                                        <p:tgtEl>
                                          <p:spTgt spid="70661"/>
                                        </p:tgtEl>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grpId="0" nodeType="clickEffect">
                                  <p:stCondLst>
                                    <p:cond delay="0"/>
                                  </p:stCondLst>
                                  <p:childTnLst>
                                    <p:set>
                                      <p:cBhvr>
                                        <p:cTn id="16" dur="1" fill="hold">
                                          <p:stCondLst>
                                            <p:cond delay="0"/>
                                          </p:stCondLst>
                                        </p:cTn>
                                        <p:tgtEl>
                                          <p:spTgt spid="70662"/>
                                        </p:tgtEl>
                                        <p:attrNameLst>
                                          <p:attrName>style.visibility</p:attrName>
                                        </p:attrNameLst>
                                      </p:cBhvr>
                                      <p:to>
                                        <p:strVal val="visible"/>
                                      </p:to>
                                    </p:set>
                                    <p:anim calcmode="lin" valueType="num">
                                      <p:cBhvr>
                                        <p:cTn id="17" dur="1" fill="hold"/>
                                        <p:tgtEl>
                                          <p:spTgt spid="70662"/>
                                        </p:tgtEl>
                                      </p:cBhvr>
                                    </p:anim>
                                  </p:childTnLst>
                                </p:cTn>
                              </p:par>
                            </p:childTnLst>
                          </p:cTn>
                        </p:par>
                      </p:childTnLst>
                    </p:cTn>
                  </p:par>
                  <p:par>
                    <p:cTn id="18" fill="hold">
                      <p:stCondLst>
                        <p:cond delay="indefinite"/>
                      </p:stCondLst>
                      <p:childTnLst>
                        <p:par>
                          <p:cTn id="19" fill="hold">
                            <p:stCondLst>
                              <p:cond delay="0"/>
                            </p:stCondLst>
                            <p:childTnLst>
                              <p:par>
                                <p:cTn id="20" presetID="24" presetClass="entr" presetSubtype="0" fill="hold" grpId="0" nodeType="clickEffect">
                                  <p:stCondLst>
                                    <p:cond delay="0"/>
                                  </p:stCondLst>
                                  <p:childTnLst>
                                    <p:set>
                                      <p:cBhvr>
                                        <p:cTn id="21" dur="1" fill="hold">
                                          <p:stCondLst>
                                            <p:cond delay="0"/>
                                          </p:stCondLst>
                                        </p:cTn>
                                        <p:tgtEl>
                                          <p:spTgt spid="70663"/>
                                        </p:tgtEl>
                                        <p:attrNameLst>
                                          <p:attrName>style.visibility</p:attrName>
                                        </p:attrNameLst>
                                      </p:cBhvr>
                                      <p:to>
                                        <p:strVal val="visible"/>
                                      </p:to>
                                    </p:set>
                                    <p:anim calcmode="lin" valueType="num">
                                      <p:cBhvr>
                                        <p:cTn id="22" dur="1" fill="hold"/>
                                        <p:tgtEl>
                                          <p:spTgt spid="70663"/>
                                        </p:tgtEl>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0660" grpId="0"/>
      <p:bldP spid="70661" grpId="0"/>
      <p:bldP spid="70662" grpId="0"/>
      <p:bldP spid="70663" grpId="0"/>
    </p:bldLst>
  </p:timing>
</p:sld>
</file>

<file path=ppt/slides/slide2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p:sp>
        <p:nvSpPr>
          <p:cNvPr id="29698" name="Rectangle 2"/>
          <p:cNvSpPr>
            <a:spLocks noGrp="1"/>
          </p:cNvSpPr>
          <p:nvPr>
            <p:ph type="title"/>
          </p:nvPr>
        </p:nvSpPr>
        <p:spPr/>
        <p:txBody>
          <a:bodyPr vert="horz" wrap="square" lIns="91440" tIns="45720" rIns="91440" bIns="45720" anchor="ctr"/>
          <a:p>
            <a:pPr eaLnBrk="1" hangingPunct="1"/>
            <a:r>
              <a:rPr lang="zh-CN" altLang="en-US" dirty="0">
                <a:solidFill>
                  <a:srgbClr val="FD3803"/>
                </a:solidFill>
              </a:rPr>
              <a:t>哪类青少年易沾染上毒品？</a:t>
            </a:r>
            <a:endParaRPr lang="zh-CN" altLang="en-US" dirty="0">
              <a:solidFill>
                <a:srgbClr val="FD3803"/>
              </a:solidFill>
            </a:endParaRPr>
          </a:p>
        </p:txBody>
      </p:sp>
      <p:sp>
        <p:nvSpPr>
          <p:cNvPr id="55299" name="Rectangle 3"/>
          <p:cNvSpPr>
            <a:spLocks noGrp="1"/>
          </p:cNvSpPr>
          <p:nvPr>
            <p:ph idx="1"/>
          </p:nvPr>
        </p:nvSpPr>
        <p:spPr/>
        <p:txBody>
          <a:bodyPr vert="horz" wrap="square" lIns="91440" tIns="45720" rIns="91440" bIns="45720" anchor="t"/>
          <a:p>
            <a:pPr eaLnBrk="1" hangingPunct="1"/>
            <a:r>
              <a:rPr lang="zh-CN" altLang="en-US" dirty="0"/>
              <a:t>1、与社会无业、不良人士接触者；</a:t>
            </a:r>
            <a:endParaRPr lang="zh-CN" altLang="en-US" dirty="0"/>
          </a:p>
          <a:p>
            <a:pPr eaLnBrk="1" hangingPunct="1"/>
            <a:r>
              <a:rPr lang="zh-CN" altLang="en-US" dirty="0"/>
              <a:t>2、出入网吧、ktv、酒吧等不合时宜的场所；</a:t>
            </a:r>
            <a:endParaRPr lang="zh-CN" altLang="en-US" dirty="0"/>
          </a:p>
          <a:p>
            <a:pPr eaLnBrk="1" hangingPunct="1"/>
            <a:r>
              <a:rPr lang="zh-CN" altLang="en-US" dirty="0"/>
              <a:t>3、易产生挫败感、不能够够承担压力的青少年；</a:t>
            </a:r>
            <a:endParaRPr lang="zh-CN" altLang="en-US" dirty="0"/>
          </a:p>
          <a:p>
            <a:pPr eaLnBrk="1" hangingPunct="1"/>
            <a:r>
              <a:rPr lang="zh-CN" altLang="en-US" dirty="0"/>
              <a:t>4、警惕性差，随意结交网友、社会朋友的青少年。</a:t>
            </a:r>
            <a:endParaRPr lang="zh-CN" alt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5299">
                                            <p:txEl>
                                              <p:charRg st="0" end="17"/>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5299">
                                            <p:txEl>
                                              <p:charRg st="17" end="4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5299">
                                            <p:txEl>
                                              <p:charRg st="40" end="6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5299">
                                            <p:txEl>
                                              <p:charRg st="63" end="8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299" grpId="0" build="p"/>
    </p:bldLst>
  </p:timing>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p:sp>
        <p:nvSpPr>
          <p:cNvPr id="4098" name="Rectangle 2"/>
          <p:cNvSpPr>
            <a:spLocks noGrp="1"/>
          </p:cNvSpPr>
          <p:nvPr>
            <p:ph type="title"/>
          </p:nvPr>
        </p:nvSpPr>
        <p:spPr/>
        <p:txBody>
          <a:bodyPr vert="horz" wrap="square" lIns="91440" tIns="45720" rIns="91440" bIns="45720" anchor="ctr"/>
          <a:p>
            <a:pPr eaLnBrk="1" hangingPunct="1"/>
            <a:r>
              <a:rPr lang="zh-CN" altLang="en-US" sz="6800" dirty="0">
                <a:solidFill>
                  <a:srgbClr val="FF0000"/>
                </a:solidFill>
              </a:rPr>
              <a:t>禁烟</a:t>
            </a:r>
            <a:endParaRPr lang="zh-CN" altLang="en-US" sz="6800" dirty="0">
              <a:solidFill>
                <a:srgbClr val="FF0000"/>
              </a:solidFill>
            </a:endParaRPr>
          </a:p>
        </p:txBody>
      </p:sp>
      <p:sp>
        <p:nvSpPr>
          <p:cNvPr id="4099" name="Rectangle 3"/>
          <p:cNvSpPr>
            <a:spLocks noGrp="1"/>
          </p:cNvSpPr>
          <p:nvPr>
            <p:ph idx="1"/>
          </p:nvPr>
        </p:nvSpPr>
        <p:spPr/>
        <p:txBody>
          <a:bodyPr vert="horz" wrap="square" lIns="91440" tIns="45720" rIns="91440" bIns="45720" anchor="t"/>
          <a:p>
            <a:pPr eaLnBrk="1" hangingPunct="1"/>
            <a:r>
              <a:rPr lang="zh-CN" altLang="en-US" dirty="0"/>
              <a:t>林则徐           </a:t>
            </a:r>
            <a:endParaRPr lang="zh-CN" altLang="en-US" dirty="0"/>
          </a:p>
          <a:p>
            <a:pPr eaLnBrk="1" hangingPunct="1"/>
            <a:endParaRPr lang="zh-CN" altLang="en-US" dirty="0"/>
          </a:p>
          <a:p>
            <a:pPr eaLnBrk="1" hangingPunct="1"/>
            <a:endParaRPr lang="zh-CN" altLang="en-US" dirty="0"/>
          </a:p>
          <a:p>
            <a:pPr eaLnBrk="1" hangingPunct="1"/>
            <a:endParaRPr lang="zh-CN" altLang="en-US" dirty="0"/>
          </a:p>
          <a:p>
            <a:pPr eaLnBrk="1" hangingPunct="1"/>
            <a:endParaRPr lang="zh-CN" altLang="en-US" dirty="0"/>
          </a:p>
          <a:p>
            <a:pPr eaLnBrk="1" hangingPunct="1"/>
            <a:r>
              <a:rPr lang="zh-CN" altLang="en-US" dirty="0"/>
              <a:t>                                    虎门销烟</a:t>
            </a:r>
            <a:endParaRPr lang="zh-CN" altLang="en-US" dirty="0"/>
          </a:p>
        </p:txBody>
      </p:sp>
      <p:pic>
        <p:nvPicPr>
          <p:cNvPr id="4100" name="Picture 4" descr="u=177722221,3717591612&amp;fm=51&amp;gp=0"/>
          <p:cNvPicPr>
            <a:picLocks noChangeAspect="1"/>
          </p:cNvPicPr>
          <p:nvPr/>
        </p:nvPicPr>
        <p:blipFill>
          <a:blip r:embed="rId1"/>
          <a:stretch>
            <a:fillRect/>
          </a:stretch>
        </p:blipFill>
        <p:spPr>
          <a:xfrm>
            <a:off x="468313" y="2276475"/>
            <a:ext cx="3382962" cy="3457575"/>
          </a:xfrm>
          <a:prstGeom prst="rect">
            <a:avLst/>
          </a:prstGeom>
          <a:noFill/>
          <a:ln w="9525">
            <a:noFill/>
          </a:ln>
        </p:spPr>
      </p:pic>
      <p:pic>
        <p:nvPicPr>
          <p:cNvPr id="4101" name="Picture 5" descr="u=3226066068,2303271149&amp;fm=52&amp;gp=0"/>
          <p:cNvPicPr>
            <a:picLocks noChangeAspect="1"/>
          </p:cNvPicPr>
          <p:nvPr/>
        </p:nvPicPr>
        <p:blipFill>
          <a:blip r:embed="rId2"/>
          <a:stretch>
            <a:fillRect/>
          </a:stretch>
        </p:blipFill>
        <p:spPr>
          <a:xfrm>
            <a:off x="3708400" y="260350"/>
            <a:ext cx="5111750" cy="3960813"/>
          </a:xfrm>
          <a:prstGeom prst="rect">
            <a:avLst/>
          </a:prstGeom>
          <a:noFill/>
          <a:ln w="9525">
            <a:noFill/>
          </a:ln>
        </p:spPr>
      </p:pic>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p:pic>
        <p:nvPicPr>
          <p:cNvPr id="30722" name="Picture 2" descr="15107_0">
            <a:hlinkClick r:id="rId1"/>
          </p:cNvPr>
          <p:cNvPicPr>
            <a:picLocks noChangeAspect="1"/>
          </p:cNvPicPr>
          <p:nvPr/>
        </p:nvPicPr>
        <p:blipFill>
          <a:blip r:embed="rId2"/>
          <a:srcRect l="16954" t="4605" r="7443" b="24593"/>
          <a:stretch>
            <a:fillRect/>
          </a:stretch>
        </p:blipFill>
        <p:spPr>
          <a:xfrm>
            <a:off x="468313" y="2133600"/>
            <a:ext cx="3600450" cy="3844925"/>
          </a:xfrm>
          <a:prstGeom prst="rect">
            <a:avLst/>
          </a:prstGeom>
          <a:noFill/>
          <a:ln w="9525">
            <a:noFill/>
          </a:ln>
        </p:spPr>
      </p:pic>
      <p:sp>
        <p:nvSpPr>
          <p:cNvPr id="56323" name="Text Box 3"/>
          <p:cNvSpPr txBox="1"/>
          <p:nvPr/>
        </p:nvSpPr>
        <p:spPr>
          <a:xfrm>
            <a:off x="1619250" y="1196975"/>
            <a:ext cx="6121400" cy="639763"/>
          </a:xfrm>
          <a:prstGeom prst="rect">
            <a:avLst/>
          </a:prstGeom>
          <a:noFill/>
          <a:ln w="9525">
            <a:noFill/>
          </a:ln>
        </p:spPr>
        <p:txBody>
          <a:bodyPr>
            <a:spAutoFit/>
          </a:bodyPr>
          <a:p>
            <a:pPr>
              <a:buFontTx/>
            </a:pPr>
            <a:r>
              <a:rPr lang="zh-CN" altLang="en-US" sz="1500" b="1" dirty="0">
                <a:solidFill>
                  <a:srgbClr val="000000"/>
                </a:solidFill>
                <a:latin typeface="Times New Roman" panose="02020603050405020304" pitchFamily="18" charset="0"/>
                <a:cs typeface="Times New Roman" panose="02020603050405020304" pitchFamily="18" charset="0"/>
                <a:sym typeface="Times New Roman" panose="02020603050405020304" pitchFamily="18" charset="0"/>
              </a:rPr>
              <a:t> </a:t>
            </a:r>
            <a:r>
              <a:rPr lang="zh-CN" altLang="en-US" sz="3600" b="1" dirty="0">
                <a:solidFill>
                  <a:srgbClr val="000000"/>
                </a:solidFill>
                <a:latin typeface="宋体" panose="02010600030101010101" pitchFamily="2" charset="-122"/>
                <a:sym typeface="宋体" panose="02010600030101010101" pitchFamily="2" charset="-122"/>
              </a:rPr>
              <a:t>国际上戒毒二次复吸率达</a:t>
            </a:r>
            <a:r>
              <a:rPr lang="en-US" altLang="zh-CN" sz="3600" b="1" i="1" dirty="0">
                <a:solidFill>
                  <a:srgbClr val="CC0000"/>
                </a:solidFill>
                <a:latin typeface="Times New Roman" panose="02020603050405020304" pitchFamily="18" charset="0"/>
                <a:cs typeface="Times New Roman" panose="02020603050405020304" pitchFamily="18" charset="0"/>
                <a:sym typeface="Times New Roman" panose="02020603050405020304" pitchFamily="18" charset="0"/>
              </a:rPr>
              <a:t>98%</a:t>
            </a:r>
            <a:r>
              <a:rPr lang="zh-CN" altLang="en-US" sz="3600" b="1" dirty="0">
                <a:solidFill>
                  <a:srgbClr val="000000"/>
                </a:solidFill>
                <a:latin typeface="宋体" panose="02010600030101010101" pitchFamily="2" charset="-122"/>
                <a:sym typeface="宋体" panose="02010600030101010101" pitchFamily="2" charset="-122"/>
              </a:rPr>
              <a:t>。</a:t>
            </a:r>
            <a:endParaRPr lang="zh-CN" altLang="en-US" sz="3600" b="1" dirty="0">
              <a:solidFill>
                <a:srgbClr val="FF0000"/>
              </a:solidFill>
              <a:latin typeface="隶书" pitchFamily="49" charset="-122"/>
              <a:ea typeface="隶书" pitchFamily="49" charset="-122"/>
              <a:sym typeface="隶书" pitchFamily="49" charset="-122"/>
            </a:endParaRPr>
          </a:p>
        </p:txBody>
      </p:sp>
      <p:pic>
        <p:nvPicPr>
          <p:cNvPr id="30724" name="Picture 4" descr="失足">
            <a:hlinkClick r:id="rId3"/>
          </p:cNvPr>
          <p:cNvPicPr>
            <a:picLocks noChangeAspect="1"/>
          </p:cNvPicPr>
          <p:nvPr/>
        </p:nvPicPr>
        <p:blipFill>
          <a:blip r:embed="rId4"/>
          <a:srcRect l="13506" t="5486" r="12213" b="23807"/>
          <a:stretch>
            <a:fillRect/>
          </a:stretch>
        </p:blipFill>
        <p:spPr>
          <a:xfrm>
            <a:off x="4356100" y="1989138"/>
            <a:ext cx="4291013" cy="4652962"/>
          </a:xfrm>
          <a:prstGeom prst="rect">
            <a:avLst/>
          </a:prstGeom>
          <a:noFill/>
          <a:ln w="9525">
            <a:noFill/>
          </a:ln>
        </p:spPr>
      </p:pic>
      <p:sp>
        <p:nvSpPr>
          <p:cNvPr id="30725" name="Text Box 5"/>
          <p:cNvSpPr txBox="1"/>
          <p:nvPr/>
        </p:nvSpPr>
        <p:spPr>
          <a:xfrm>
            <a:off x="468313" y="260350"/>
            <a:ext cx="8208962" cy="822325"/>
          </a:xfrm>
          <a:prstGeom prst="rect">
            <a:avLst/>
          </a:prstGeom>
          <a:noFill/>
          <a:ln w="9525">
            <a:noFill/>
          </a:ln>
        </p:spPr>
        <p:txBody>
          <a:bodyPr>
            <a:spAutoFit/>
          </a:bodyPr>
          <a:p>
            <a:pPr>
              <a:buFontTx/>
            </a:pPr>
            <a:r>
              <a:rPr lang="zh-CN" altLang="en-US" sz="4800" b="1" dirty="0">
                <a:solidFill>
                  <a:srgbClr val="FD3803"/>
                </a:solidFill>
                <a:latin typeface="新宋体" panose="02010609030101010101" charset="-122"/>
                <a:ea typeface="新宋体" panose="02010609030101010101" charset="-122"/>
                <a:sym typeface="宋体" panose="02010600030101010101" pitchFamily="2" charset="-122"/>
              </a:rPr>
              <a:t>一定要学会对毒品说“不”！</a:t>
            </a:r>
            <a:endParaRPr lang="zh-CN" altLang="en-US" sz="4800" b="1" dirty="0">
              <a:solidFill>
                <a:srgbClr val="FD3803"/>
              </a:solidFill>
              <a:latin typeface="新宋体" panose="02010609030101010101" charset="-122"/>
              <a:ea typeface="新宋体" panose="02010609030101010101" charset="-122"/>
              <a:sym typeface="宋体" panose="0201060003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9" presetClass="entr" presetSubtype="0" decel="100000" fill="hold" grpId="0" nodeType="clickEffect">
                                  <p:stCondLst>
                                    <p:cond delay="0"/>
                                  </p:stCondLst>
                                  <p:childTnLst>
                                    <p:set>
                                      <p:cBhvr>
                                        <p:cTn id="6" dur="1" fill="hold">
                                          <p:stCondLst>
                                            <p:cond delay="0"/>
                                          </p:stCondLst>
                                        </p:cTn>
                                        <p:tgtEl>
                                          <p:spTgt spid="56323"/>
                                        </p:tgtEl>
                                        <p:attrNameLst>
                                          <p:attrName>style.visibility</p:attrName>
                                        </p:attrNameLst>
                                      </p:cBhvr>
                                      <p:to>
                                        <p:strVal val="visible"/>
                                      </p:to>
                                    </p:set>
                                    <p:anim calcmode="lin" valueType="num">
                                      <p:cBhvr>
                                        <p:cTn id="7" dur="500" fill="hold"/>
                                        <p:tgtEl>
                                          <p:spTgt spid="56323"/>
                                        </p:tgtEl>
                                        <p:attrNameLst>
                                          <p:attrName>ppt_w</p:attrName>
                                        </p:attrNameLst>
                                      </p:cBhvr>
                                      <p:tavLst>
                                        <p:tav tm="0">
                                          <p:val>
                                            <p:fltVal val="0.000000"/>
                                          </p:val>
                                        </p:tav>
                                        <p:tav tm="100000">
                                          <p:val>
                                            <p:strVal val="#ppt_w"/>
                                          </p:val>
                                        </p:tav>
                                      </p:tavLst>
                                    </p:anim>
                                    <p:anim calcmode="lin" valueType="num">
                                      <p:cBhvr>
                                        <p:cTn id="8" dur="500" fill="hold"/>
                                        <p:tgtEl>
                                          <p:spTgt spid="56323"/>
                                        </p:tgtEl>
                                        <p:attrNameLst>
                                          <p:attrName>ppt_h</p:attrName>
                                        </p:attrNameLst>
                                      </p:cBhvr>
                                      <p:tavLst>
                                        <p:tav tm="0">
                                          <p:val>
                                            <p:fltVal val="0.000000"/>
                                          </p:val>
                                        </p:tav>
                                        <p:tav tm="100000">
                                          <p:val>
                                            <p:strVal val="#ppt_h"/>
                                          </p:val>
                                        </p:tav>
                                      </p:tavLst>
                                    </p:anim>
                                    <p:anim calcmode="lin" valueType="num">
                                      <p:cBhvr>
                                        <p:cTn id="9" dur="500" fill="hold"/>
                                        <p:tgtEl>
                                          <p:spTgt spid="56323"/>
                                        </p:tgtEl>
                                        <p:attrNameLst>
                                          <p:attrName>style.rotation</p:attrName>
                                        </p:attrNameLst>
                                      </p:cBhvr>
                                      <p:tavLst>
                                        <p:tav tm="0">
                                          <p:val>
                                            <p:fltVal val="360.000000"/>
                                          </p:val>
                                        </p:tav>
                                        <p:tav tm="100000">
                                          <p:val>
                                            <p:fltVal val="0.000000"/>
                                          </p:val>
                                        </p:tav>
                                      </p:tavLst>
                                    </p:anim>
                                    <p:animEffect transition="in" filter="fade">
                                      <p:cBhvr>
                                        <p:cTn id="10" dur="500"/>
                                        <p:tgtEl>
                                          <p:spTgt spid="563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6323" grpId="0" bldLvl="0"/>
    </p:bldLst>
  </p:timing>
</p:sld>
</file>

<file path=ppt/slides/slide3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p:sp>
        <p:nvSpPr>
          <p:cNvPr id="31746" name="Rectangle 2"/>
          <p:cNvSpPr/>
          <p:nvPr/>
        </p:nvSpPr>
        <p:spPr>
          <a:xfrm>
            <a:off x="179388" y="333375"/>
            <a:ext cx="1512887" cy="647700"/>
          </a:xfrm>
          <a:prstGeom prst="rect">
            <a:avLst/>
          </a:prstGeom>
          <a:solidFill>
            <a:schemeClr val="folHlink"/>
          </a:solidFill>
          <a:ln w="9525" cap="flat" cmpd="sng">
            <a:solidFill>
              <a:schemeClr val="folHlink"/>
            </a:solidFill>
            <a:prstDash val="solid"/>
            <a:miter/>
            <a:headEnd type="none" w="med" len="med"/>
            <a:tailEnd type="none" w="med" len="med"/>
          </a:ln>
        </p:spPr>
        <p:txBody>
          <a:bodyPr wrap="none" anchor="ctr"/>
          <a:p>
            <a:endParaRPr lang="zh-CN" altLang="en-US" dirty="0">
              <a:latin typeface="Arial" panose="020B0604020202020204" pitchFamily="34" charset="0"/>
            </a:endParaRPr>
          </a:p>
        </p:txBody>
      </p:sp>
      <p:sp>
        <p:nvSpPr>
          <p:cNvPr id="31747" name="Text Box 3"/>
          <p:cNvSpPr txBox="1"/>
          <p:nvPr/>
        </p:nvSpPr>
        <p:spPr>
          <a:xfrm>
            <a:off x="304800" y="228600"/>
            <a:ext cx="1752600" cy="762000"/>
          </a:xfrm>
          <a:prstGeom prst="rect">
            <a:avLst/>
          </a:prstGeom>
          <a:noFill/>
          <a:ln w="9525">
            <a:noFill/>
          </a:ln>
        </p:spPr>
        <p:txBody>
          <a:bodyPr>
            <a:spAutoFit/>
          </a:bodyPr>
          <a:p>
            <a:pPr>
              <a:spcBef>
                <a:spcPct val="50000"/>
              </a:spcBef>
              <a:buFontTx/>
            </a:pPr>
            <a:r>
              <a:rPr lang="zh-CN" altLang="en-US" sz="4400" dirty="0">
                <a:solidFill>
                  <a:srgbClr val="FF0000"/>
                </a:solidFill>
                <a:latin typeface="Times New Roman" panose="02020603050405020304" pitchFamily="18" charset="0"/>
                <a:ea typeface="隶书" pitchFamily="49" charset="-122"/>
              </a:rPr>
              <a:t>讨论</a:t>
            </a:r>
            <a:endParaRPr lang="zh-CN" altLang="en-US" sz="4400" dirty="0">
              <a:solidFill>
                <a:srgbClr val="FF0000"/>
              </a:solidFill>
              <a:latin typeface="Times New Roman" panose="02020603050405020304" pitchFamily="18" charset="0"/>
              <a:ea typeface="隶书" pitchFamily="49" charset="-122"/>
            </a:endParaRPr>
          </a:p>
        </p:txBody>
      </p:sp>
      <p:sp>
        <p:nvSpPr>
          <p:cNvPr id="31748" name="Text Box 4"/>
          <p:cNvSpPr txBox="1"/>
          <p:nvPr/>
        </p:nvSpPr>
        <p:spPr>
          <a:xfrm>
            <a:off x="533400" y="523875"/>
            <a:ext cx="8229600" cy="5785485"/>
          </a:xfrm>
          <a:prstGeom prst="rect">
            <a:avLst/>
          </a:prstGeom>
          <a:noFill/>
          <a:ln w="9525">
            <a:noFill/>
          </a:ln>
        </p:spPr>
        <p:txBody>
          <a:bodyPr>
            <a:spAutoFit/>
          </a:bodyPr>
          <a:p>
            <a:pPr>
              <a:spcBef>
                <a:spcPct val="50000"/>
              </a:spcBef>
              <a:buFontTx/>
            </a:pPr>
            <a:r>
              <a:rPr lang="zh-CN" altLang="en-US" sz="2400" dirty="0">
                <a:latin typeface="Times New Roman" panose="02020603050405020304" pitchFamily="18" charset="0"/>
              </a:rPr>
              <a:t>                       </a:t>
            </a:r>
            <a:r>
              <a:rPr lang="zh-CN" altLang="en-US" sz="2800" b="1" dirty="0">
                <a:latin typeface="Times New Roman" panose="02020603050405020304" pitchFamily="18" charset="0"/>
              </a:rPr>
              <a:t> 小超</a:t>
            </a:r>
            <a:r>
              <a:rPr lang="zh-CN" altLang="en-US" sz="2800" b="1" dirty="0">
                <a:latin typeface="Times New Roman" panose="02020603050405020304" pitchFamily="18" charset="0"/>
              </a:rPr>
              <a:t>的故事：向毒品说“</a:t>
            </a:r>
            <a:r>
              <a:rPr lang="en-US" altLang="zh-CN" sz="2800" b="1" dirty="0">
                <a:latin typeface="Times New Roman" panose="02020603050405020304" pitchFamily="18" charset="0"/>
              </a:rPr>
              <a:t>NO”</a:t>
            </a:r>
            <a:r>
              <a:rPr lang="zh-CN" altLang="en-US" sz="2800" b="1" dirty="0">
                <a:latin typeface="Times New Roman" panose="02020603050405020304" pitchFamily="18" charset="0"/>
              </a:rPr>
              <a:t>！</a:t>
            </a:r>
            <a:endParaRPr lang="zh-CN" altLang="en-US" sz="2800" b="1" dirty="0">
              <a:latin typeface="Times New Roman" panose="02020603050405020304" pitchFamily="18" charset="0"/>
            </a:endParaRPr>
          </a:p>
          <a:p>
            <a:pPr>
              <a:spcBef>
                <a:spcPct val="50000"/>
              </a:spcBef>
              <a:buFontTx/>
            </a:pPr>
            <a:endParaRPr lang="zh-CN" altLang="en-US" sz="2800" b="1" dirty="0">
              <a:latin typeface="Times New Roman" panose="02020603050405020304" pitchFamily="18" charset="0"/>
            </a:endParaRPr>
          </a:p>
          <a:p>
            <a:pPr>
              <a:spcBef>
                <a:spcPct val="50000"/>
              </a:spcBef>
              <a:buFontTx/>
            </a:pPr>
            <a:r>
              <a:rPr lang="zh-CN" altLang="en-US" sz="2400" b="1" dirty="0">
                <a:latin typeface="Times New Roman" panose="02020603050405020304" pitchFamily="18" charset="0"/>
              </a:rPr>
              <a:t>       小超今年</a:t>
            </a:r>
            <a:r>
              <a:rPr lang="en-US" altLang="zh-CN" sz="2400" b="1" dirty="0">
                <a:latin typeface="Times New Roman" panose="02020603050405020304" pitchFamily="18" charset="0"/>
              </a:rPr>
              <a:t>13</a:t>
            </a:r>
            <a:r>
              <a:rPr lang="zh-CN" altLang="en-US" sz="2400" b="1" dirty="0">
                <a:latin typeface="Times New Roman" panose="02020603050405020304" pitchFamily="18" charset="0"/>
              </a:rPr>
              <a:t>岁，与父母刚搬来孝感，他生性害羞，加上搬家后很少与从前的朋友来往，所以希望可以尽快结识到新朋友。</a:t>
            </a:r>
            <a:endParaRPr lang="zh-CN" altLang="en-US" sz="2400" b="1" dirty="0">
              <a:latin typeface="Times New Roman" panose="02020603050405020304" pitchFamily="18" charset="0"/>
            </a:endParaRPr>
          </a:p>
          <a:p>
            <a:pPr>
              <a:spcBef>
                <a:spcPct val="50000"/>
              </a:spcBef>
              <a:buFontTx/>
            </a:pPr>
            <a:r>
              <a:rPr lang="zh-CN" altLang="en-US" sz="2400" b="1" dirty="0">
                <a:latin typeface="Times New Roman" panose="02020603050405020304" pitchFamily="18" charset="0"/>
              </a:rPr>
              <a:t>        一天晚上，小超踢足球回家，途中遇见一位同班同学，这位同学邀请阿明去参加派对，并强调届时不会有成年人在场，包括他的父母。</a:t>
            </a:r>
            <a:endParaRPr lang="zh-CN" altLang="en-US" sz="2400" b="1" dirty="0">
              <a:latin typeface="Times New Roman" panose="02020603050405020304" pitchFamily="18" charset="0"/>
            </a:endParaRPr>
          </a:p>
          <a:p>
            <a:pPr>
              <a:spcBef>
                <a:spcPct val="50000"/>
              </a:spcBef>
              <a:buFontTx/>
            </a:pPr>
            <a:r>
              <a:rPr lang="zh-CN" altLang="en-US" sz="2400" b="1" dirty="0">
                <a:latin typeface="Times New Roman" panose="02020603050405020304" pitchFamily="18" charset="0"/>
              </a:rPr>
              <a:t>        派对上，有人走近阿明，向他展示手上一支含有大麻的香烟，问他：“想试试吗？”</a:t>
            </a:r>
            <a:endParaRPr lang="zh-CN" altLang="en-US" sz="2400" b="1" dirty="0">
              <a:latin typeface="Times New Roman" panose="02020603050405020304" pitchFamily="18" charset="0"/>
            </a:endParaRPr>
          </a:p>
          <a:p>
            <a:pPr>
              <a:spcBef>
                <a:spcPct val="50000"/>
              </a:spcBef>
              <a:buFontTx/>
            </a:pPr>
            <a:r>
              <a:rPr lang="zh-CN" altLang="en-US" sz="2400" b="1" dirty="0">
                <a:latin typeface="Times New Roman" panose="02020603050405020304" pitchFamily="18" charset="0"/>
              </a:rPr>
              <a:t>        试想想假如你是小超，你会有什么感觉和想法？</a:t>
            </a:r>
            <a:endParaRPr lang="zh-CN" altLang="en-US" sz="2400" b="1" dirty="0">
              <a:latin typeface="Times New Roman" panose="02020603050405020304" pitchFamily="18" charset="0"/>
            </a:endParaRPr>
          </a:p>
          <a:p>
            <a:pPr>
              <a:spcBef>
                <a:spcPct val="50000"/>
              </a:spcBef>
              <a:buFontTx/>
            </a:pPr>
            <a:r>
              <a:rPr lang="zh-CN" altLang="en-US" sz="2400" b="1" dirty="0">
                <a:latin typeface="Times New Roman" panose="02020603050405020304" pitchFamily="18" charset="0"/>
              </a:rPr>
              <a:t>        你会接受还是拒绝，后果又会如何？</a:t>
            </a:r>
            <a:endParaRPr lang="zh-CN" altLang="en-US" sz="2400" b="1" dirty="0">
              <a:latin typeface="Times New Roman" panose="02020603050405020304" pitchFamily="18" charset="0"/>
            </a:endParaRPr>
          </a:p>
        </p:txBody>
      </p:sp>
      <p:sp>
        <p:nvSpPr>
          <p:cNvPr id="57349" name="Text Box 5"/>
          <p:cNvSpPr txBox="1"/>
          <p:nvPr/>
        </p:nvSpPr>
        <p:spPr>
          <a:xfrm>
            <a:off x="179388" y="1052513"/>
            <a:ext cx="1752600" cy="762000"/>
          </a:xfrm>
          <a:prstGeom prst="rect">
            <a:avLst/>
          </a:prstGeom>
          <a:solidFill>
            <a:srgbClr val="FFFF00"/>
          </a:solidFill>
          <a:ln w="9525">
            <a:noFill/>
          </a:ln>
        </p:spPr>
        <p:txBody>
          <a:bodyPr>
            <a:spAutoFit/>
          </a:bodyPr>
          <a:p>
            <a:pPr>
              <a:spcBef>
                <a:spcPct val="50000"/>
              </a:spcBef>
              <a:buFontTx/>
            </a:pPr>
            <a:r>
              <a:rPr lang="zh-CN" altLang="en-US" sz="4400" dirty="0">
                <a:solidFill>
                  <a:srgbClr val="FF0000"/>
                </a:solidFill>
                <a:latin typeface="Times New Roman" panose="02020603050405020304" pitchFamily="18" charset="0"/>
                <a:ea typeface="隶书" pitchFamily="49" charset="-122"/>
              </a:rPr>
              <a:t>交流</a:t>
            </a:r>
            <a:endParaRPr lang="zh-CN" altLang="en-US" sz="4400" dirty="0">
              <a:solidFill>
                <a:srgbClr val="FF0000"/>
              </a:solidFill>
              <a:latin typeface="Times New Roman" panose="02020603050405020304" pitchFamily="18" charset="0"/>
              <a:ea typeface="隶书" pitchFamily="49" charset="-122"/>
            </a:endParaRPr>
          </a:p>
        </p:txBody>
      </p:sp>
      <p:sp>
        <p:nvSpPr>
          <p:cNvPr id="57350" name="Text Box 6"/>
          <p:cNvSpPr txBox="1"/>
          <p:nvPr/>
        </p:nvSpPr>
        <p:spPr>
          <a:xfrm>
            <a:off x="452438" y="3460750"/>
            <a:ext cx="8566150" cy="762000"/>
          </a:xfrm>
          <a:prstGeom prst="rect">
            <a:avLst/>
          </a:prstGeom>
          <a:solidFill>
            <a:srgbClr val="FFFF00"/>
          </a:solidFill>
          <a:ln w="9525">
            <a:noFill/>
          </a:ln>
        </p:spPr>
        <p:txBody>
          <a:bodyPr wrap="none">
            <a:spAutoFit/>
          </a:bodyPr>
          <a:p>
            <a:pPr>
              <a:buFontTx/>
            </a:pPr>
            <a:r>
              <a:rPr lang="zh-CN" altLang="en-US" sz="4400" b="1" dirty="0">
                <a:latin typeface="Arial" panose="020B0604020202020204" pitchFamily="34" charset="0"/>
                <a:ea typeface="黑体" panose="02010609060101010101" pitchFamily="49" charset="-122"/>
              </a:rPr>
              <a:t>如果有人让你吸毒，你该怎么办？</a:t>
            </a:r>
            <a:endParaRPr lang="zh-CN" altLang="en-US" sz="4400" b="1" dirty="0">
              <a:latin typeface="Arial" panose="020B0604020202020204" pitchFamily="34" charset="0"/>
              <a:ea typeface="黑体" panose="02010609060101010101" pitchFamily="49"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57349"/>
                                        </p:tgtEl>
                                        <p:attrNameLst>
                                          <p:attrName>style.visibility</p:attrName>
                                        </p:attrNameLst>
                                      </p:cBhvr>
                                      <p:to>
                                        <p:strVal val="visible"/>
                                      </p:to>
                                    </p:set>
                                    <p:anim calcmode="lin" valueType="num">
                                      <p:cBhvr>
                                        <p:cTn id="7" dur="500" fill="hold"/>
                                        <p:tgtEl>
                                          <p:spTgt spid="57349"/>
                                        </p:tgtEl>
                                        <p:attrNameLst>
                                          <p:attrName>ppt_w</p:attrName>
                                        </p:attrNameLst>
                                      </p:cBhvr>
                                      <p:tavLst>
                                        <p:tav tm="0">
                                          <p:val>
                                            <p:fltVal val="0.000000"/>
                                          </p:val>
                                        </p:tav>
                                        <p:tav tm="100000">
                                          <p:val>
                                            <p:strVal val="#ppt_w"/>
                                          </p:val>
                                        </p:tav>
                                      </p:tavLst>
                                    </p:anim>
                                    <p:anim calcmode="lin" valueType="num">
                                      <p:cBhvr>
                                        <p:cTn id="8" dur="500" fill="hold"/>
                                        <p:tgtEl>
                                          <p:spTgt spid="57349"/>
                                        </p:tgtEl>
                                        <p:attrNameLst>
                                          <p:attrName>ppt_h</p:attrName>
                                        </p:attrNameLst>
                                      </p:cBhvr>
                                      <p:tavLst>
                                        <p:tav tm="0">
                                          <p:val>
                                            <p:fltVal val="0.000000"/>
                                          </p:val>
                                        </p:tav>
                                        <p:tav tm="100000">
                                          <p:val>
                                            <p:strVal val="#ppt_h"/>
                                          </p:val>
                                        </p:tav>
                                      </p:tavLst>
                                    </p:anim>
                                  </p:childTnLst>
                                </p:cTn>
                              </p:par>
                              <p:par>
                                <p:cTn id="9" presetID="23" presetClass="entr" presetSubtype="16" fill="hold" grpId="0" nodeType="withEffect">
                                  <p:stCondLst>
                                    <p:cond delay="0"/>
                                  </p:stCondLst>
                                  <p:childTnLst>
                                    <p:set>
                                      <p:cBhvr>
                                        <p:cTn id="10" dur="1" fill="hold">
                                          <p:stCondLst>
                                            <p:cond delay="0"/>
                                          </p:stCondLst>
                                        </p:cTn>
                                        <p:tgtEl>
                                          <p:spTgt spid="57350"/>
                                        </p:tgtEl>
                                        <p:attrNameLst>
                                          <p:attrName>style.visibility</p:attrName>
                                        </p:attrNameLst>
                                      </p:cBhvr>
                                      <p:to>
                                        <p:strVal val="visible"/>
                                      </p:to>
                                    </p:set>
                                    <p:anim calcmode="lin" valueType="num">
                                      <p:cBhvr>
                                        <p:cTn id="11" dur="500" fill="hold"/>
                                        <p:tgtEl>
                                          <p:spTgt spid="57350"/>
                                        </p:tgtEl>
                                        <p:attrNameLst>
                                          <p:attrName>ppt_w</p:attrName>
                                        </p:attrNameLst>
                                      </p:cBhvr>
                                      <p:tavLst>
                                        <p:tav tm="0">
                                          <p:val>
                                            <p:fltVal val="0.000000"/>
                                          </p:val>
                                        </p:tav>
                                        <p:tav tm="100000">
                                          <p:val>
                                            <p:strVal val="#ppt_w"/>
                                          </p:val>
                                        </p:tav>
                                      </p:tavLst>
                                    </p:anim>
                                    <p:anim calcmode="lin" valueType="num">
                                      <p:cBhvr>
                                        <p:cTn id="12" dur="500" fill="hold"/>
                                        <p:tgtEl>
                                          <p:spTgt spid="57350"/>
                                        </p:tgtEl>
                                        <p:attrNameLst>
                                          <p:attrName>ppt_h</p:attrName>
                                        </p:attrNameLst>
                                      </p:cBhvr>
                                      <p:tavLst>
                                        <p:tav tm="0">
                                          <p:val>
                                            <p:fltVal val="0.00000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349" grpId="0" animBg="1"/>
      <p:bldP spid="57350" grpId="0" animBg="1"/>
    </p:bldLst>
  </p:timing>
</p:sld>
</file>

<file path=ppt/slides/slide3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p:sp>
        <p:nvSpPr>
          <p:cNvPr id="32770" name="Rectangle 2"/>
          <p:cNvSpPr>
            <a:spLocks noGrp="1"/>
          </p:cNvSpPr>
          <p:nvPr>
            <p:ph type="title"/>
          </p:nvPr>
        </p:nvSpPr>
        <p:spPr>
          <a:xfrm>
            <a:off x="1447800" y="0"/>
            <a:ext cx="6096000" cy="1143000"/>
          </a:xfrm>
        </p:spPr>
        <p:txBody>
          <a:bodyPr vert="horz" wrap="square" lIns="91440" tIns="45720" rIns="91440" bIns="45720" anchor="ctr"/>
          <a:p>
            <a:pPr eaLnBrk="1" hangingPunct="1"/>
            <a:r>
              <a:rPr lang="zh-CN" altLang="en-US" dirty="0">
                <a:solidFill>
                  <a:schemeClr val="tx1"/>
                </a:solidFill>
              </a:rPr>
              <a:t>青少年如何防止吸毒</a:t>
            </a:r>
            <a:endParaRPr lang="zh-CN" altLang="en-US" dirty="0">
              <a:solidFill>
                <a:schemeClr val="tx1"/>
              </a:solidFill>
            </a:endParaRPr>
          </a:p>
        </p:txBody>
      </p:sp>
      <p:sp>
        <p:nvSpPr>
          <p:cNvPr id="32771" name="Rectangle 3"/>
          <p:cNvSpPr>
            <a:spLocks noGrp="1"/>
          </p:cNvSpPr>
          <p:nvPr>
            <p:ph idx="1"/>
          </p:nvPr>
        </p:nvSpPr>
        <p:spPr>
          <a:xfrm>
            <a:off x="1066800" y="1981200"/>
            <a:ext cx="6096000" cy="4114800"/>
          </a:xfrm>
        </p:spPr>
        <p:txBody>
          <a:bodyPr vert="horz" wrap="square" lIns="91440" tIns="45720" rIns="91440" bIns="45720" anchor="t"/>
          <a:p>
            <a:pPr eaLnBrk="1" hangingPunct="1"/>
            <a:endParaRPr lang="zh-CN" altLang="en-US" sz="4400" b="1" dirty="0"/>
          </a:p>
        </p:txBody>
      </p:sp>
      <p:pic>
        <p:nvPicPr>
          <p:cNvPr id="32772" name="Picture 4" descr="lhh_15"/>
          <p:cNvPicPr>
            <a:picLocks noChangeAspect="1"/>
          </p:cNvPicPr>
          <p:nvPr/>
        </p:nvPicPr>
        <p:blipFill>
          <a:blip r:embed="rId1"/>
          <a:stretch>
            <a:fillRect/>
          </a:stretch>
        </p:blipFill>
        <p:spPr>
          <a:xfrm>
            <a:off x="609600" y="1143000"/>
            <a:ext cx="8001000" cy="5486400"/>
          </a:xfrm>
          <a:prstGeom prst="rect">
            <a:avLst/>
          </a:prstGeom>
          <a:noFill/>
          <a:ln w="9525">
            <a:noFill/>
          </a:ln>
        </p:spPr>
      </p:pic>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p:pic>
        <p:nvPicPr>
          <p:cNvPr id="33794" name="Picture 2" descr="2008629203029887"/>
          <p:cNvPicPr>
            <a:picLocks noChangeAspect="1"/>
          </p:cNvPicPr>
          <p:nvPr/>
        </p:nvPicPr>
        <p:blipFill>
          <a:blip r:embed="rId1"/>
          <a:stretch>
            <a:fillRect/>
          </a:stretch>
        </p:blipFill>
        <p:spPr>
          <a:xfrm>
            <a:off x="838200" y="104775"/>
            <a:ext cx="7543800" cy="6753225"/>
          </a:xfrm>
          <a:prstGeom prst="rect">
            <a:avLst/>
          </a:prstGeom>
          <a:noFill/>
          <a:ln w="9525">
            <a:noFill/>
          </a:ln>
        </p:spPr>
      </p:pic>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p:sp>
        <p:nvSpPr>
          <p:cNvPr id="34818" name="Rectangle 2"/>
          <p:cNvSpPr>
            <a:spLocks noGrp="1" noRot="1"/>
          </p:cNvSpPr>
          <p:nvPr>
            <p:ph type="title"/>
          </p:nvPr>
        </p:nvSpPr>
        <p:spPr>
          <a:xfrm>
            <a:off x="1763713" y="188913"/>
            <a:ext cx="6096000" cy="1447800"/>
          </a:xfrm>
        </p:spPr>
        <p:txBody>
          <a:bodyPr vert="horz" wrap="square" lIns="91440" tIns="45720" rIns="91440" bIns="45720" anchor="ctr"/>
          <a:p>
            <a:pPr eaLnBrk="1" hangingPunct="1"/>
            <a:r>
              <a:rPr lang="zh-CN" altLang="en-US" sz="4800" b="1" dirty="0">
                <a:solidFill>
                  <a:srgbClr val="FF0000"/>
                </a:solidFill>
              </a:rPr>
              <a:t>牢记“四知道”：</a:t>
            </a:r>
            <a:endParaRPr lang="zh-CN" altLang="en-US" sz="4800" b="1" dirty="0">
              <a:solidFill>
                <a:srgbClr val="FF0000"/>
              </a:solidFill>
            </a:endParaRPr>
          </a:p>
        </p:txBody>
      </p:sp>
      <p:sp>
        <p:nvSpPr>
          <p:cNvPr id="34819" name="Rectangle 3"/>
          <p:cNvSpPr>
            <a:spLocks noGrp="1" noRot="1"/>
          </p:cNvSpPr>
          <p:nvPr>
            <p:ph idx="1"/>
          </p:nvPr>
        </p:nvSpPr>
        <p:spPr>
          <a:xfrm>
            <a:off x="684213" y="1268413"/>
            <a:ext cx="7772400" cy="4114800"/>
          </a:xfrm>
        </p:spPr>
        <p:txBody>
          <a:bodyPr vert="horz" wrap="square" lIns="91440" tIns="45720" rIns="91440" bIns="45720" anchor="t"/>
          <a:p>
            <a:pPr eaLnBrk="1" hangingPunct="1"/>
            <a:r>
              <a:rPr lang="en-US" altLang="zh-CN" sz="4000" b="1" dirty="0">
                <a:solidFill>
                  <a:srgbClr val="0033CC"/>
                </a:solidFill>
              </a:rPr>
              <a:t>1</a:t>
            </a:r>
            <a:r>
              <a:rPr lang="zh-CN" altLang="en-US" sz="4000" b="1" dirty="0">
                <a:solidFill>
                  <a:srgbClr val="0033CC"/>
                </a:solidFill>
              </a:rPr>
              <a:t>、知道什么是毒品；</a:t>
            </a:r>
            <a:endParaRPr lang="zh-CN" altLang="en-US" sz="4000" b="1" dirty="0">
              <a:solidFill>
                <a:srgbClr val="0033CC"/>
              </a:solidFill>
            </a:endParaRPr>
          </a:p>
          <a:p>
            <a:pPr eaLnBrk="1" hangingPunct="1"/>
            <a:r>
              <a:rPr lang="en-US" altLang="zh-CN" sz="4000" b="1" dirty="0">
                <a:solidFill>
                  <a:srgbClr val="0033CC"/>
                </a:solidFill>
              </a:rPr>
              <a:t>2</a:t>
            </a:r>
            <a:r>
              <a:rPr lang="zh-CN" altLang="en-US" sz="4000" b="1" dirty="0">
                <a:solidFill>
                  <a:srgbClr val="0033CC"/>
                </a:solidFill>
              </a:rPr>
              <a:t>、知道吸毒极易成瘾，难以戒断；</a:t>
            </a:r>
            <a:endParaRPr lang="zh-CN" altLang="en-US" sz="4000" b="1" dirty="0">
              <a:solidFill>
                <a:srgbClr val="0033CC"/>
              </a:solidFill>
            </a:endParaRPr>
          </a:p>
          <a:p>
            <a:pPr eaLnBrk="1" hangingPunct="1"/>
            <a:r>
              <a:rPr lang="en-US" altLang="zh-CN" sz="4000" b="1" dirty="0">
                <a:solidFill>
                  <a:srgbClr val="0033CC"/>
                </a:solidFill>
              </a:rPr>
              <a:t>3</a:t>
            </a:r>
            <a:r>
              <a:rPr lang="zh-CN" altLang="en-US" sz="4000" b="1" dirty="0">
                <a:solidFill>
                  <a:srgbClr val="0033CC"/>
                </a:solidFill>
              </a:rPr>
              <a:t>、知道毒品的危害；</a:t>
            </a:r>
            <a:endParaRPr lang="zh-CN" altLang="en-US" sz="4000" b="1" dirty="0">
              <a:solidFill>
                <a:srgbClr val="0033CC"/>
              </a:solidFill>
            </a:endParaRPr>
          </a:p>
          <a:p>
            <a:pPr eaLnBrk="1" hangingPunct="1"/>
            <a:r>
              <a:rPr lang="en-US" altLang="zh-CN" sz="4000" b="1" dirty="0">
                <a:solidFill>
                  <a:srgbClr val="0033CC"/>
                </a:solidFill>
              </a:rPr>
              <a:t>4</a:t>
            </a:r>
            <a:r>
              <a:rPr lang="zh-CN" altLang="en-US" sz="4000" b="1" dirty="0">
                <a:solidFill>
                  <a:srgbClr val="0033CC"/>
                </a:solidFill>
              </a:rPr>
              <a:t>、知道毒品违法犯罪要受到法律制裁。</a:t>
            </a:r>
            <a:br>
              <a:rPr lang="zh-CN" altLang="en-US" sz="4000" b="1" dirty="0">
                <a:solidFill>
                  <a:srgbClr val="0033CC"/>
                </a:solidFill>
              </a:rPr>
            </a:br>
            <a:endParaRPr lang="zh-CN" altLang="en-US" sz="4000" b="1" dirty="0">
              <a:solidFill>
                <a:srgbClr val="0033CC"/>
              </a:solidFill>
            </a:endParaRPr>
          </a:p>
          <a:p>
            <a:pPr eaLnBrk="1" hangingPunct="1"/>
            <a:endParaRPr lang="zh-CN" altLang="en-US" sz="4000" b="1" dirty="0">
              <a:solidFill>
                <a:srgbClr val="0033CC"/>
              </a:solidFill>
            </a:endParaRPr>
          </a:p>
        </p:txBody>
      </p:sp>
    </p:spTree>
  </p:cSld>
  <p:clrMapOvr>
    <a:masterClrMapping/>
  </p:clrMapOvr>
  <p:transition/>
</p:sld>
</file>

<file path=ppt/slides/slide3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p:sp>
        <p:nvSpPr>
          <p:cNvPr id="62466" name="Text Box 2"/>
          <p:cNvSpPr txBox="1"/>
          <p:nvPr/>
        </p:nvSpPr>
        <p:spPr>
          <a:xfrm>
            <a:off x="395288" y="1628775"/>
            <a:ext cx="7773987" cy="4046220"/>
          </a:xfrm>
          <a:prstGeom prst="rect">
            <a:avLst/>
          </a:prstGeom>
          <a:noFill/>
          <a:ln w="9525">
            <a:noFill/>
          </a:ln>
        </p:spPr>
        <p:txBody>
          <a:bodyPr>
            <a:spAutoFit/>
          </a:bodyPr>
          <a:p>
            <a:pPr>
              <a:buFontTx/>
            </a:pPr>
            <a:r>
              <a:rPr lang="zh-CN" altLang="en-US" sz="3200" b="1" dirty="0">
                <a:latin typeface="楷体_GB2312" pitchFamily="49" charset="-122"/>
                <a:ea typeface="楷体_GB2312" pitchFamily="49" charset="-122"/>
              </a:rPr>
              <a:t>  一是：直接拒绝；</a:t>
            </a:r>
            <a:endParaRPr lang="zh-CN" altLang="en-US" sz="3200" b="1" dirty="0">
              <a:latin typeface="楷体_GB2312" pitchFamily="49" charset="-122"/>
              <a:ea typeface="楷体_GB2312" pitchFamily="49" charset="-122"/>
            </a:endParaRPr>
          </a:p>
          <a:p>
            <a:pPr>
              <a:lnSpc>
                <a:spcPts val="4500"/>
              </a:lnSpc>
              <a:buFontTx/>
            </a:pPr>
            <a:r>
              <a:rPr lang="zh-CN" altLang="en-US" sz="3200" b="1" dirty="0">
                <a:latin typeface="楷体_GB2312" pitchFamily="49" charset="-122"/>
                <a:ea typeface="楷体_GB2312" pitchFamily="49" charset="-122"/>
              </a:rPr>
              <a:t>  二是：找借口溜走；</a:t>
            </a:r>
            <a:endParaRPr lang="zh-CN" altLang="en-US" sz="3200" b="1" dirty="0">
              <a:latin typeface="楷体_GB2312" pitchFamily="49" charset="-122"/>
              <a:ea typeface="楷体_GB2312" pitchFamily="49" charset="-122"/>
            </a:endParaRPr>
          </a:p>
          <a:p>
            <a:pPr>
              <a:lnSpc>
                <a:spcPts val="4500"/>
              </a:lnSpc>
              <a:buFontTx/>
            </a:pPr>
            <a:r>
              <a:rPr lang="zh-CN" altLang="en-US" sz="3200" b="1" dirty="0">
                <a:latin typeface="楷体_GB2312" pitchFamily="49" charset="-122"/>
                <a:ea typeface="楷体_GB2312" pitchFamily="49" charset="-122"/>
              </a:rPr>
              <a:t>  三是：提出相反意见或转移话题；</a:t>
            </a:r>
            <a:endParaRPr lang="zh-CN" altLang="en-US" sz="3200" b="1" dirty="0">
              <a:latin typeface="楷体_GB2312" pitchFamily="49" charset="-122"/>
              <a:ea typeface="楷体_GB2312" pitchFamily="49" charset="-122"/>
            </a:endParaRPr>
          </a:p>
          <a:p>
            <a:pPr>
              <a:lnSpc>
                <a:spcPts val="4500"/>
              </a:lnSpc>
              <a:buFontTx/>
            </a:pPr>
            <a:r>
              <a:rPr lang="zh-CN" altLang="en-US" sz="3200" b="1" dirty="0">
                <a:latin typeface="楷体_GB2312" pitchFamily="49" charset="-122"/>
                <a:ea typeface="楷体_GB2312" pitchFamily="49" charset="-122"/>
              </a:rPr>
              <a:t>  四是：秘密报案（偷偷告诉你依赖的人</a:t>
            </a:r>
            <a:endParaRPr lang="zh-CN" altLang="en-US" sz="3200" b="1" dirty="0">
              <a:latin typeface="楷体_GB2312" pitchFamily="49" charset="-122"/>
              <a:ea typeface="楷体_GB2312" pitchFamily="49" charset="-122"/>
            </a:endParaRPr>
          </a:p>
          <a:p>
            <a:pPr>
              <a:lnSpc>
                <a:spcPts val="4500"/>
              </a:lnSpc>
              <a:buFontTx/>
            </a:pPr>
            <a:r>
              <a:rPr lang="zh-CN" altLang="en-US" sz="3200" b="1" dirty="0">
                <a:latin typeface="楷体_GB2312" pitchFamily="49" charset="-122"/>
                <a:ea typeface="楷体_GB2312" pitchFamily="49" charset="-122"/>
              </a:rPr>
              <a:t>　　      或拨打报警电话</a:t>
            </a:r>
            <a:r>
              <a:rPr lang="en-US" altLang="zh-CN" sz="3200" b="1" dirty="0">
                <a:latin typeface="楷体_GB2312" pitchFamily="49" charset="-122"/>
                <a:ea typeface="楷体_GB2312" pitchFamily="49" charset="-122"/>
              </a:rPr>
              <a:t>:110</a:t>
            </a:r>
            <a:r>
              <a:rPr lang="zh-CN" altLang="en-US" sz="3200" b="1" dirty="0">
                <a:latin typeface="楷体_GB2312" pitchFamily="49" charset="-122"/>
                <a:ea typeface="楷体_GB2312" pitchFamily="49" charset="-122"/>
              </a:rPr>
              <a:t>）；</a:t>
            </a:r>
            <a:endParaRPr lang="zh-CN" altLang="en-US" sz="3200" b="1" dirty="0">
              <a:latin typeface="楷体_GB2312" pitchFamily="49" charset="-122"/>
              <a:ea typeface="楷体_GB2312" pitchFamily="49" charset="-122"/>
            </a:endParaRPr>
          </a:p>
          <a:p>
            <a:pPr>
              <a:lnSpc>
                <a:spcPts val="4500"/>
              </a:lnSpc>
              <a:buFontTx/>
            </a:pPr>
            <a:r>
              <a:rPr lang="zh-CN" altLang="en-US" sz="3200" b="1" dirty="0">
                <a:latin typeface="楷体_GB2312" pitchFamily="49" charset="-122"/>
                <a:ea typeface="楷体_GB2312" pitchFamily="49" charset="-122"/>
              </a:rPr>
              <a:t>  五是：当毒贩毒友逼你吸毒并威胁你时，</a:t>
            </a:r>
            <a:endParaRPr lang="zh-CN" altLang="en-US" sz="3200" b="1" dirty="0">
              <a:latin typeface="楷体_GB2312" pitchFamily="49" charset="-122"/>
              <a:ea typeface="楷体_GB2312" pitchFamily="49" charset="-122"/>
            </a:endParaRPr>
          </a:p>
          <a:p>
            <a:pPr>
              <a:lnSpc>
                <a:spcPts val="4500"/>
              </a:lnSpc>
              <a:buFontTx/>
            </a:pPr>
            <a:r>
              <a:rPr lang="zh-CN" altLang="en-US" sz="3200" b="1" dirty="0">
                <a:latin typeface="楷体_GB2312" pitchFamily="49" charset="-122"/>
                <a:ea typeface="楷体_GB2312" pitchFamily="49" charset="-122"/>
              </a:rPr>
              <a:t>　　    要第一时间告诉你的家长老师。</a:t>
            </a:r>
            <a:endParaRPr lang="zh-CN" altLang="en-US" sz="3200" b="1" dirty="0">
              <a:latin typeface="楷体_GB2312" pitchFamily="49" charset="-122"/>
              <a:ea typeface="楷体_GB2312" pitchFamily="49" charset="-122"/>
            </a:endParaRPr>
          </a:p>
        </p:txBody>
      </p:sp>
      <p:sp>
        <p:nvSpPr>
          <p:cNvPr id="35843" name="Text Box 3"/>
          <p:cNvSpPr txBox="1"/>
          <p:nvPr/>
        </p:nvSpPr>
        <p:spPr>
          <a:xfrm>
            <a:off x="0" y="0"/>
            <a:ext cx="5256213" cy="822325"/>
          </a:xfrm>
          <a:prstGeom prst="rect">
            <a:avLst/>
          </a:prstGeom>
          <a:solidFill>
            <a:schemeClr val="bg1"/>
          </a:solidFill>
          <a:ln w="9525">
            <a:noFill/>
          </a:ln>
        </p:spPr>
        <p:txBody>
          <a:bodyPr>
            <a:spAutoFit/>
          </a:bodyPr>
          <a:p>
            <a:pPr>
              <a:buFontTx/>
            </a:pPr>
            <a:r>
              <a:rPr lang="zh-CN" altLang="en-US" sz="4800" b="1" dirty="0">
                <a:solidFill>
                  <a:srgbClr val="FF0000"/>
                </a:solidFill>
                <a:latin typeface="Arial" panose="020B0604020202020204" pitchFamily="34" charset="0"/>
                <a:ea typeface="黑体" panose="02010609060101010101" pitchFamily="49" charset="-122"/>
              </a:rPr>
              <a:t>防毒常用的措施：</a:t>
            </a:r>
            <a:endParaRPr lang="zh-CN" altLang="en-US" sz="4800" b="1" dirty="0">
              <a:solidFill>
                <a:srgbClr val="FF0000"/>
              </a:solidFill>
              <a:latin typeface="Arial" panose="020B0604020202020204" pitchFamily="34" charset="0"/>
              <a:ea typeface="黑体" panose="02010609060101010101" pitchFamily="49"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62466">
                                            <p:txEl>
                                              <p:charRg st="0" end="11"/>
                                            </p:txEl>
                                          </p:spTgt>
                                        </p:tgtEl>
                                        <p:attrNameLst>
                                          <p:attrName>style.visibility</p:attrName>
                                        </p:attrNameLst>
                                      </p:cBhvr>
                                      <p:to>
                                        <p:strVal val="visible"/>
                                      </p:to>
                                    </p:set>
                                    <p:anim calcmode="lin" valueType="num">
                                      <p:cBhvr additive="base">
                                        <p:cTn id="7" dur="500" fill="hold"/>
                                        <p:tgtEl>
                                          <p:spTgt spid="62466">
                                            <p:txEl>
                                              <p:charRg st="0" end="11"/>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62466">
                                            <p:txEl>
                                              <p:charRg st="0" end="11"/>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62466">
                                            <p:txEl>
                                              <p:charRg st="11" end="23"/>
                                            </p:txEl>
                                          </p:spTgt>
                                        </p:tgtEl>
                                        <p:attrNameLst>
                                          <p:attrName>style.visibility</p:attrName>
                                        </p:attrNameLst>
                                      </p:cBhvr>
                                      <p:to>
                                        <p:strVal val="visible"/>
                                      </p:to>
                                    </p:set>
                                    <p:anim calcmode="lin" valueType="num">
                                      <p:cBhvr additive="base">
                                        <p:cTn id="13" dur="500" fill="hold"/>
                                        <p:tgtEl>
                                          <p:spTgt spid="62466">
                                            <p:txEl>
                                              <p:charRg st="11" end="23"/>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62466">
                                            <p:txEl>
                                              <p:charRg st="11" end="23"/>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62466">
                                            <p:txEl>
                                              <p:charRg st="23" end="41"/>
                                            </p:txEl>
                                          </p:spTgt>
                                        </p:tgtEl>
                                        <p:attrNameLst>
                                          <p:attrName>style.visibility</p:attrName>
                                        </p:attrNameLst>
                                      </p:cBhvr>
                                      <p:to>
                                        <p:strVal val="visible"/>
                                      </p:to>
                                    </p:set>
                                    <p:anim calcmode="lin" valueType="num">
                                      <p:cBhvr additive="base">
                                        <p:cTn id="19" dur="500" fill="hold"/>
                                        <p:tgtEl>
                                          <p:spTgt spid="62466">
                                            <p:txEl>
                                              <p:charRg st="23" end="41"/>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62466">
                                            <p:txEl>
                                              <p:charRg st="23" end="41"/>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62466">
                                            <p:txEl>
                                              <p:charRg st="41" end="61"/>
                                            </p:txEl>
                                          </p:spTgt>
                                        </p:tgtEl>
                                        <p:attrNameLst>
                                          <p:attrName>style.visibility</p:attrName>
                                        </p:attrNameLst>
                                      </p:cBhvr>
                                      <p:to>
                                        <p:strVal val="visible"/>
                                      </p:to>
                                    </p:set>
                                    <p:anim calcmode="lin" valueType="num">
                                      <p:cBhvr additive="base">
                                        <p:cTn id="25" dur="500" fill="hold"/>
                                        <p:tgtEl>
                                          <p:spTgt spid="62466">
                                            <p:txEl>
                                              <p:charRg st="41" end="61"/>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62466">
                                            <p:txEl>
                                              <p:charRg st="41" end="61"/>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62466">
                                            <p:txEl>
                                              <p:charRg st="61" end="83"/>
                                            </p:txEl>
                                          </p:spTgt>
                                        </p:tgtEl>
                                        <p:attrNameLst>
                                          <p:attrName>style.visibility</p:attrName>
                                        </p:attrNameLst>
                                      </p:cBhvr>
                                      <p:to>
                                        <p:strVal val="visible"/>
                                      </p:to>
                                    </p:set>
                                    <p:anim calcmode="lin" valueType="num">
                                      <p:cBhvr additive="base">
                                        <p:cTn id="31" dur="500" fill="hold"/>
                                        <p:tgtEl>
                                          <p:spTgt spid="62466">
                                            <p:txEl>
                                              <p:charRg st="61" end="83"/>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62466">
                                            <p:txEl>
                                              <p:charRg st="61" end="83"/>
                                            </p:txEl>
                                          </p:spTgt>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62466">
                                            <p:txEl>
                                              <p:charRg st="83" end="103"/>
                                            </p:txEl>
                                          </p:spTgt>
                                        </p:tgtEl>
                                        <p:attrNameLst>
                                          <p:attrName>style.visibility</p:attrName>
                                        </p:attrNameLst>
                                      </p:cBhvr>
                                      <p:to>
                                        <p:strVal val="visible"/>
                                      </p:to>
                                    </p:set>
                                    <p:anim calcmode="lin" valueType="num">
                                      <p:cBhvr additive="base">
                                        <p:cTn id="37" dur="500" fill="hold"/>
                                        <p:tgtEl>
                                          <p:spTgt spid="62466">
                                            <p:txEl>
                                              <p:charRg st="83" end="103"/>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62466">
                                            <p:txEl>
                                              <p:charRg st="83" end="103"/>
                                            </p:txEl>
                                          </p:spTgt>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8" fill="hold" grpId="0" nodeType="clickEffect">
                                  <p:stCondLst>
                                    <p:cond delay="0"/>
                                  </p:stCondLst>
                                  <p:childTnLst>
                                    <p:set>
                                      <p:cBhvr>
                                        <p:cTn id="42" dur="1" fill="hold">
                                          <p:stCondLst>
                                            <p:cond delay="0"/>
                                          </p:stCondLst>
                                        </p:cTn>
                                        <p:tgtEl>
                                          <p:spTgt spid="62466">
                                            <p:txEl>
                                              <p:charRg st="103" end="124"/>
                                            </p:txEl>
                                          </p:spTgt>
                                        </p:tgtEl>
                                        <p:attrNameLst>
                                          <p:attrName>style.visibility</p:attrName>
                                        </p:attrNameLst>
                                      </p:cBhvr>
                                      <p:to>
                                        <p:strVal val="visible"/>
                                      </p:to>
                                    </p:set>
                                    <p:anim calcmode="lin" valueType="num">
                                      <p:cBhvr additive="base">
                                        <p:cTn id="43" dur="500" fill="hold"/>
                                        <p:tgtEl>
                                          <p:spTgt spid="62466">
                                            <p:txEl>
                                              <p:charRg st="103" end="124"/>
                                            </p:txEl>
                                          </p:spTgt>
                                        </p:tgtEl>
                                        <p:attrNameLst>
                                          <p:attrName>ppt_x</p:attrName>
                                        </p:attrNameLst>
                                      </p:cBhvr>
                                      <p:tavLst>
                                        <p:tav tm="0">
                                          <p:val>
                                            <p:strVal val="0-#ppt_w/2"/>
                                          </p:val>
                                        </p:tav>
                                        <p:tav tm="100000">
                                          <p:val>
                                            <p:strVal val="#ppt_x"/>
                                          </p:val>
                                        </p:tav>
                                      </p:tavLst>
                                    </p:anim>
                                    <p:anim calcmode="lin" valueType="num">
                                      <p:cBhvr additive="base">
                                        <p:cTn id="44" dur="500" fill="hold"/>
                                        <p:tgtEl>
                                          <p:spTgt spid="62466">
                                            <p:txEl>
                                              <p:charRg st="103" end="124"/>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2466" grpId="0" build="p"/>
    </p:bldLst>
  </p:timing>
</p:sld>
</file>

<file path=ppt/slides/slide3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p:sp>
        <p:nvSpPr>
          <p:cNvPr id="100" name="文本框 99"/>
          <p:cNvSpPr txBox="1"/>
          <p:nvPr/>
        </p:nvSpPr>
        <p:spPr>
          <a:xfrm>
            <a:off x="1386205" y="768985"/>
            <a:ext cx="6765925" cy="5139055"/>
          </a:xfrm>
          <a:prstGeom prst="rect">
            <a:avLst/>
          </a:prstGeom>
          <a:noFill/>
          <a:ln w="9525">
            <a:noFill/>
          </a:ln>
        </p:spPr>
        <p:txBody>
          <a:bodyPr wrap="square">
            <a:spAutoFit/>
          </a:bodyPr>
          <a:p>
            <a:pPr algn="ctr"/>
            <a:r>
              <a:rPr lang="zh-CN" sz="4000" b="1">
                <a:ea typeface="宋体" panose="02010600030101010101" pitchFamily="2" charset="-122"/>
              </a:rPr>
              <a:t>朗读歌谣  加深印象</a:t>
            </a:r>
            <a:endParaRPr lang="zh-CN" sz="4000" b="1">
              <a:ea typeface="宋体" panose="02010600030101010101" pitchFamily="2" charset="-122"/>
            </a:endParaRPr>
          </a:p>
          <a:p>
            <a:pPr algn="l"/>
            <a:r>
              <a:rPr lang="zh-CN" sz="2400">
                <a:ea typeface="宋体" panose="02010600030101010101" pitchFamily="2" charset="-122"/>
              </a:rPr>
              <a:t>        全班起立，诵读禁毒歌谣，庄严中加深  对毒品危害的认识：</a:t>
            </a:r>
            <a:endParaRPr lang="zh-CN" sz="2400">
              <a:ea typeface="宋体" panose="02010600030101010101" pitchFamily="2" charset="-122"/>
            </a:endParaRPr>
          </a:p>
          <a:p>
            <a:pPr algn="l"/>
            <a:r>
              <a:rPr lang="zh-CN" sz="2400">
                <a:ea typeface="宋体" panose="02010600030101010101" pitchFamily="2" charset="-122"/>
              </a:rPr>
              <a:t>                         一吸毒品万世穷，</a:t>
            </a:r>
            <a:endParaRPr lang="zh-CN" sz="2400">
              <a:ea typeface="宋体" panose="02010600030101010101" pitchFamily="2" charset="-122"/>
            </a:endParaRPr>
          </a:p>
          <a:p>
            <a:pPr algn="ctr"/>
            <a:r>
              <a:rPr lang="zh-CN" sz="2400">
                <a:ea typeface="宋体" panose="02010600030101010101" pitchFamily="2" charset="-122"/>
              </a:rPr>
              <a:t>二脚踩入无底洞，</a:t>
            </a:r>
            <a:endParaRPr lang="zh-CN" sz="2400">
              <a:ea typeface="宋体" panose="02010600030101010101" pitchFamily="2" charset="-122"/>
            </a:endParaRPr>
          </a:p>
          <a:p>
            <a:pPr algn="ctr"/>
            <a:r>
              <a:rPr lang="zh-CN" sz="2400">
                <a:ea typeface="宋体" panose="02010600030101010101" pitchFamily="2" charset="-122"/>
              </a:rPr>
              <a:t>三代受累全家苦，</a:t>
            </a:r>
            <a:endParaRPr lang="zh-CN" sz="2400">
              <a:ea typeface="宋体" panose="02010600030101010101" pitchFamily="2" charset="-122"/>
            </a:endParaRPr>
          </a:p>
          <a:p>
            <a:pPr algn="ctr"/>
            <a:r>
              <a:rPr lang="zh-CN" sz="2400">
                <a:ea typeface="宋体" panose="02010600030101010101" pitchFamily="2" charset="-122"/>
              </a:rPr>
              <a:t>四处借钱债台筑，</a:t>
            </a:r>
            <a:endParaRPr lang="zh-CN" sz="2400">
              <a:ea typeface="宋体" panose="02010600030101010101" pitchFamily="2" charset="-122"/>
            </a:endParaRPr>
          </a:p>
          <a:p>
            <a:pPr algn="ctr"/>
            <a:r>
              <a:rPr lang="zh-CN" sz="2400">
                <a:ea typeface="宋体" panose="02010600030101010101" pitchFamily="2" charset="-122"/>
              </a:rPr>
              <a:t>五体发抖瘦如柴，</a:t>
            </a:r>
            <a:endParaRPr lang="zh-CN" sz="2400">
              <a:ea typeface="宋体" panose="02010600030101010101" pitchFamily="2" charset="-122"/>
            </a:endParaRPr>
          </a:p>
          <a:p>
            <a:pPr algn="ctr"/>
            <a:r>
              <a:rPr lang="zh-CN" sz="2400">
                <a:ea typeface="宋体" panose="02010600030101010101" pitchFamily="2" charset="-122"/>
              </a:rPr>
              <a:t>六亲不认兽性凶，</a:t>
            </a:r>
            <a:endParaRPr lang="zh-CN" sz="2400">
              <a:ea typeface="宋体" panose="02010600030101010101" pitchFamily="2" charset="-122"/>
            </a:endParaRPr>
          </a:p>
          <a:p>
            <a:pPr algn="ctr"/>
            <a:r>
              <a:rPr lang="zh-CN" sz="2400">
                <a:ea typeface="宋体" panose="02010600030101010101" pitchFamily="2" charset="-122"/>
              </a:rPr>
              <a:t>七情尽付东流水，</a:t>
            </a:r>
            <a:endParaRPr lang="zh-CN" sz="2400">
              <a:ea typeface="宋体" panose="02010600030101010101" pitchFamily="2" charset="-122"/>
            </a:endParaRPr>
          </a:p>
          <a:p>
            <a:pPr algn="ctr"/>
            <a:r>
              <a:rPr lang="zh-CN" sz="2400">
                <a:ea typeface="宋体" panose="02010600030101010101" pitchFamily="2" charset="-122"/>
              </a:rPr>
              <a:t>八方浪荡两手空，</a:t>
            </a:r>
            <a:endParaRPr lang="zh-CN" sz="2400">
              <a:ea typeface="宋体" panose="02010600030101010101" pitchFamily="2" charset="-122"/>
            </a:endParaRPr>
          </a:p>
          <a:p>
            <a:pPr algn="ctr"/>
            <a:r>
              <a:rPr lang="zh-CN" sz="2400">
                <a:ea typeface="宋体" panose="02010600030101010101" pitchFamily="2" charset="-122"/>
              </a:rPr>
              <a:t>九死也悔枉来世，</a:t>
            </a:r>
            <a:endParaRPr lang="zh-CN" sz="2400">
              <a:ea typeface="宋体" panose="02010600030101010101" pitchFamily="2" charset="-122"/>
            </a:endParaRPr>
          </a:p>
          <a:p>
            <a:pPr algn="ctr"/>
            <a:r>
              <a:rPr lang="zh-CN" sz="2400">
                <a:ea typeface="宋体" panose="02010600030101010101" pitchFamily="2" charset="-122"/>
              </a:rPr>
              <a:t>十分悲惨可怜虫。</a:t>
            </a:r>
            <a:endParaRPr lang="zh-CN" altLang="en-US" sz="2400"/>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4098" name="图片 4097" descr="6_GG88">
            <a:hlinkClick r:id="rId1"/>
          </p:cNvPr>
          <p:cNvPicPr>
            <a:picLocks noChangeAspect="1"/>
          </p:cNvPicPr>
          <p:nvPr/>
        </p:nvPicPr>
        <p:blipFill>
          <a:blip r:embed="rId2"/>
          <a:stretch>
            <a:fillRect/>
          </a:stretch>
        </p:blipFill>
        <p:spPr>
          <a:xfrm>
            <a:off x="667385" y="571500"/>
            <a:ext cx="7809230" cy="5669280"/>
          </a:xfrm>
          <a:prstGeom prst="rect">
            <a:avLst/>
          </a:prstGeom>
          <a:noFill/>
          <a:ln w="9525">
            <a:noFill/>
          </a:ln>
        </p:spPr>
      </p:pic>
      <p:sp>
        <p:nvSpPr>
          <p:cNvPr id="2" name="标题 1"/>
          <p:cNvSpPr>
            <a:spLocks noGrp="1"/>
          </p:cNvSpPr>
          <p:nvPr>
            <p:ph type="ctrTitle"/>
          </p:nvPr>
        </p:nvSpPr>
        <p:spPr>
          <a:xfrm>
            <a:off x="685800" y="2560955"/>
            <a:ext cx="7772400" cy="1470025"/>
          </a:xfrm>
        </p:spPr>
        <p:txBody>
          <a:bodyPr>
            <a:scene3d>
              <a:camera prst="orthographicFront"/>
              <a:lightRig rig="threePt" dir="t"/>
            </a:scene3d>
          </a:bodyPr>
          <a:p>
            <a:r>
              <a:rPr lang="zh-CN" altLang="en-US">
                <a:ln w="6600">
                  <a:solidFill>
                    <a:schemeClr val="accent2"/>
                  </a:solidFill>
                  <a:prstDash val="solid"/>
                </a:ln>
                <a:solidFill>
                  <a:srgbClr val="FFFFFF"/>
                </a:solidFill>
                <a:effectLst>
                  <a:outerShdw dist="38100" dir="2700000" algn="tl" rotWithShape="0">
                    <a:schemeClr val="accent2"/>
                  </a:outerShdw>
                </a:effectLst>
              </a:rPr>
              <a:t>珍爱生命 远离毒品</a:t>
            </a:r>
            <a:endParaRPr lang="zh-CN" altLang="en-US">
              <a:ln w="6600">
                <a:solidFill>
                  <a:schemeClr val="accent2"/>
                </a:solidFill>
                <a:prstDash val="solid"/>
              </a:ln>
              <a:solidFill>
                <a:srgbClr val="FFFFFF"/>
              </a:solidFill>
              <a:effectLst>
                <a:outerShdw dist="38100" dir="2700000" algn="tl" rotWithShape="0">
                  <a:schemeClr val="accent2"/>
                </a:outerShdw>
              </a:effectLs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1" fill="hold" nodeType="clickEffect">
                                  <p:stCondLst>
                                    <p:cond delay="0"/>
                                  </p:stCondLst>
                                  <p:childTnLst>
                                    <p:set>
                                      <p:cBhvr>
                                        <p:cTn id="6" dur="1" fill="hold">
                                          <p:stCondLst>
                                            <p:cond delay="0"/>
                                          </p:stCondLst>
                                        </p:cTn>
                                        <p:tgtEl>
                                          <p:spTgt spid="4098"/>
                                        </p:tgtEl>
                                        <p:attrNameLst>
                                          <p:attrName>style.visibility</p:attrName>
                                        </p:attrNameLst>
                                      </p:cBhvr>
                                      <p:to>
                                        <p:strVal val="visible"/>
                                      </p:to>
                                    </p:set>
                                    <p:animEffect transition="in" filter="slide(fromTop)">
                                      <p:cBhvr>
                                        <p:cTn id="7" dur="500"/>
                                        <p:tgtEl>
                                          <p:spTgt spid="409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p:sp>
        <p:nvSpPr>
          <p:cNvPr id="5122" name="Rectangle 2"/>
          <p:cNvSpPr>
            <a:spLocks noGrp="1"/>
          </p:cNvSpPr>
          <p:nvPr>
            <p:ph type="ctrTitle"/>
          </p:nvPr>
        </p:nvSpPr>
        <p:spPr>
          <a:xfrm>
            <a:off x="971550" y="404813"/>
            <a:ext cx="6477000" cy="1143000"/>
          </a:xfrm>
        </p:spPr>
        <p:txBody>
          <a:bodyPr vert="horz" wrap="square" lIns="91440" tIns="45720" rIns="91440" bIns="45720" anchor="ctr"/>
          <a:p>
            <a:pPr eaLnBrk="1" hangingPunct="1">
              <a:buClrTx/>
              <a:buSzTx/>
              <a:buFontTx/>
            </a:pPr>
            <a:r>
              <a:rPr lang="zh-CN" altLang="en-US" sz="5400" b="1" dirty="0">
                <a:solidFill>
                  <a:srgbClr val="3366FF"/>
                </a:solidFill>
                <a:ea typeface="华文隶书" pitchFamily="2" charset="-122"/>
              </a:rPr>
              <a:t>国际禁毒日</a:t>
            </a:r>
            <a:br>
              <a:rPr lang="zh-CN" altLang="en-US" sz="5400" b="1" dirty="0">
                <a:solidFill>
                  <a:srgbClr val="3366FF"/>
                </a:solidFill>
                <a:ea typeface="华文隶书" pitchFamily="2" charset="-122"/>
              </a:rPr>
            </a:br>
            <a:endParaRPr lang="zh-CN" altLang="en-US" sz="5400" b="1" dirty="0">
              <a:solidFill>
                <a:srgbClr val="3366FF"/>
              </a:solidFill>
              <a:ea typeface="华文隶书" pitchFamily="2" charset="-122"/>
            </a:endParaRPr>
          </a:p>
        </p:txBody>
      </p:sp>
      <p:sp>
        <p:nvSpPr>
          <p:cNvPr id="5123" name="Rectangle 3"/>
          <p:cNvSpPr>
            <a:spLocks noGrp="1"/>
          </p:cNvSpPr>
          <p:nvPr>
            <p:ph type="subTitle" idx="1"/>
          </p:nvPr>
        </p:nvSpPr>
        <p:spPr>
          <a:xfrm>
            <a:off x="4067175" y="1844675"/>
            <a:ext cx="4724400" cy="1676400"/>
          </a:xfrm>
        </p:spPr>
        <p:txBody>
          <a:bodyPr vert="horz" wrap="square" lIns="91440" tIns="45720" rIns="91440" bIns="45720" anchor="t"/>
          <a:p>
            <a:pPr algn="l" eaLnBrk="1" hangingPunct="1">
              <a:lnSpc>
                <a:spcPct val="80000"/>
              </a:lnSpc>
              <a:buClrTx/>
              <a:buSzTx/>
              <a:buFontTx/>
            </a:pPr>
            <a:r>
              <a:rPr lang="en-US" altLang="zh-CN" sz="2800" dirty="0">
                <a:solidFill>
                  <a:srgbClr val="FF3300"/>
                </a:solidFill>
                <a:latin typeface="黑体" panose="02010609060101010101" pitchFamily="49" charset="-122"/>
                <a:ea typeface="黑体" panose="02010609060101010101" pitchFamily="49" charset="-122"/>
                <a:cs typeface="+mn-cs"/>
              </a:rPr>
              <a:t>1987</a:t>
            </a:r>
            <a:r>
              <a:rPr lang="zh-CN" altLang="en-US" sz="2800" dirty="0">
                <a:solidFill>
                  <a:srgbClr val="FF3300"/>
                </a:solidFill>
                <a:latin typeface="黑体" panose="02010609060101010101" pitchFamily="49" charset="-122"/>
                <a:ea typeface="黑体" panose="02010609060101010101" pitchFamily="49" charset="-122"/>
                <a:cs typeface="+mn-cs"/>
              </a:rPr>
              <a:t>年</a:t>
            </a:r>
            <a:r>
              <a:rPr lang="en-US" altLang="zh-CN" sz="2800" dirty="0">
                <a:solidFill>
                  <a:srgbClr val="FF3300"/>
                </a:solidFill>
                <a:latin typeface="黑体" panose="02010609060101010101" pitchFamily="49" charset="-122"/>
                <a:ea typeface="黑体" panose="02010609060101010101" pitchFamily="49" charset="-122"/>
                <a:cs typeface="+mn-cs"/>
              </a:rPr>
              <a:t>6</a:t>
            </a:r>
            <a:r>
              <a:rPr lang="zh-CN" altLang="en-US" sz="2800" dirty="0">
                <a:solidFill>
                  <a:srgbClr val="FF3300"/>
                </a:solidFill>
                <a:latin typeface="黑体" panose="02010609060101010101" pitchFamily="49" charset="-122"/>
                <a:ea typeface="黑体" panose="02010609060101010101" pitchFamily="49" charset="-122"/>
                <a:cs typeface="+mn-cs"/>
              </a:rPr>
              <a:t>月，联合国在奥地利维也纳召开关于麻醉品滥用和非法贩运问题的部长级会议。会议提出</a:t>
            </a:r>
            <a:r>
              <a:rPr lang="zh-CN" altLang="en-US" sz="2800" dirty="0">
                <a:solidFill>
                  <a:srgbClr val="FF3300"/>
                </a:solidFill>
                <a:latin typeface="+mn-lt"/>
                <a:ea typeface="黑体" panose="02010609060101010101" pitchFamily="49" charset="-122"/>
                <a:cs typeface="+mn-cs"/>
              </a:rPr>
              <a:t>“</a:t>
            </a:r>
            <a:r>
              <a:rPr lang="zh-CN" altLang="en-US" sz="2800" dirty="0">
                <a:solidFill>
                  <a:srgbClr val="FF3300"/>
                </a:solidFill>
                <a:latin typeface="黑体" panose="02010609060101010101" pitchFamily="49" charset="-122"/>
                <a:ea typeface="黑体" panose="02010609060101010101" pitchFamily="49" charset="-122"/>
                <a:cs typeface="+mn-cs"/>
              </a:rPr>
              <a:t>爱生命、不吸毒</a:t>
            </a:r>
            <a:r>
              <a:rPr lang="zh-CN" altLang="en-US" sz="2800" dirty="0">
                <a:solidFill>
                  <a:srgbClr val="FF3300"/>
                </a:solidFill>
                <a:latin typeface="+mn-lt"/>
                <a:ea typeface="黑体" panose="02010609060101010101" pitchFamily="49" charset="-122"/>
                <a:cs typeface="+mn-cs"/>
              </a:rPr>
              <a:t>”</a:t>
            </a:r>
            <a:r>
              <a:rPr lang="zh-CN" altLang="en-US" sz="2800" dirty="0">
                <a:solidFill>
                  <a:srgbClr val="FF3300"/>
                </a:solidFill>
                <a:latin typeface="黑体" panose="02010609060101010101" pitchFamily="49" charset="-122"/>
                <a:ea typeface="黑体" panose="02010609060101010101" pitchFamily="49" charset="-122"/>
                <a:cs typeface="+mn-cs"/>
              </a:rPr>
              <a:t>的口号，并建议将每年的</a:t>
            </a:r>
            <a:r>
              <a:rPr lang="en-US" altLang="zh-CN" sz="2800" dirty="0">
                <a:solidFill>
                  <a:srgbClr val="FF3300"/>
                </a:solidFill>
                <a:latin typeface="黑体" panose="02010609060101010101" pitchFamily="49" charset="-122"/>
                <a:ea typeface="黑体" panose="02010609060101010101" pitchFamily="49" charset="-122"/>
                <a:cs typeface="+mn-cs"/>
              </a:rPr>
              <a:t>6</a:t>
            </a:r>
            <a:r>
              <a:rPr lang="zh-CN" altLang="en-US" sz="2800" dirty="0">
                <a:solidFill>
                  <a:srgbClr val="FF3300"/>
                </a:solidFill>
                <a:latin typeface="黑体" panose="02010609060101010101" pitchFamily="49" charset="-122"/>
                <a:ea typeface="黑体" panose="02010609060101010101" pitchFamily="49" charset="-122"/>
                <a:cs typeface="+mn-cs"/>
              </a:rPr>
              <a:t>月</a:t>
            </a:r>
            <a:r>
              <a:rPr lang="en-US" altLang="zh-CN" sz="2800" dirty="0">
                <a:solidFill>
                  <a:srgbClr val="FF3300"/>
                </a:solidFill>
                <a:latin typeface="黑体" panose="02010609060101010101" pitchFamily="49" charset="-122"/>
                <a:ea typeface="黑体" panose="02010609060101010101" pitchFamily="49" charset="-122"/>
                <a:cs typeface="+mn-cs"/>
              </a:rPr>
              <a:t>26</a:t>
            </a:r>
            <a:r>
              <a:rPr lang="zh-CN" altLang="en-US" sz="2800" dirty="0">
                <a:solidFill>
                  <a:srgbClr val="FF3300"/>
                </a:solidFill>
                <a:latin typeface="黑体" panose="02010609060101010101" pitchFamily="49" charset="-122"/>
                <a:ea typeface="黑体" panose="02010609060101010101" pitchFamily="49" charset="-122"/>
                <a:cs typeface="+mn-cs"/>
              </a:rPr>
              <a:t>日定为</a:t>
            </a:r>
            <a:r>
              <a:rPr lang="zh-CN" altLang="en-US" sz="2800" dirty="0">
                <a:solidFill>
                  <a:srgbClr val="FF3300"/>
                </a:solidFill>
                <a:latin typeface="+mn-lt"/>
                <a:ea typeface="黑体" panose="02010609060101010101" pitchFamily="49" charset="-122"/>
                <a:cs typeface="+mn-cs"/>
              </a:rPr>
              <a:t>“</a:t>
            </a:r>
            <a:r>
              <a:rPr lang="zh-CN" altLang="en-US" sz="2800" dirty="0">
                <a:solidFill>
                  <a:srgbClr val="FF3300"/>
                </a:solidFill>
                <a:latin typeface="黑体" panose="02010609060101010101" pitchFamily="49" charset="-122"/>
                <a:ea typeface="黑体" panose="02010609060101010101" pitchFamily="49" charset="-122"/>
                <a:cs typeface="+mn-cs"/>
              </a:rPr>
              <a:t>国际禁毒日</a:t>
            </a:r>
            <a:r>
              <a:rPr lang="zh-CN" altLang="en-US" sz="2800" dirty="0">
                <a:solidFill>
                  <a:srgbClr val="FF3300"/>
                </a:solidFill>
                <a:latin typeface="+mn-lt"/>
                <a:ea typeface="黑体" panose="02010609060101010101" pitchFamily="49" charset="-122"/>
                <a:cs typeface="+mn-cs"/>
              </a:rPr>
              <a:t>”</a:t>
            </a:r>
            <a:r>
              <a:rPr lang="zh-CN" altLang="en-US" sz="2800" dirty="0">
                <a:solidFill>
                  <a:srgbClr val="FF3300"/>
                </a:solidFill>
                <a:latin typeface="黑体" panose="02010609060101010101" pitchFamily="49" charset="-122"/>
                <a:ea typeface="黑体" panose="02010609060101010101" pitchFamily="49" charset="-122"/>
                <a:cs typeface="+mn-cs"/>
              </a:rPr>
              <a:t>，以引起世界各国对毒品问题的重视，共同抵御毒品的危害。同年</a:t>
            </a:r>
            <a:r>
              <a:rPr lang="en-US" altLang="zh-CN" sz="2800" dirty="0">
                <a:solidFill>
                  <a:srgbClr val="FF3300"/>
                </a:solidFill>
                <a:latin typeface="黑体" panose="02010609060101010101" pitchFamily="49" charset="-122"/>
                <a:ea typeface="黑体" panose="02010609060101010101" pitchFamily="49" charset="-122"/>
                <a:cs typeface="+mn-cs"/>
              </a:rPr>
              <a:t>12</a:t>
            </a:r>
            <a:r>
              <a:rPr lang="zh-CN" altLang="en-US" sz="2800" dirty="0">
                <a:solidFill>
                  <a:srgbClr val="FF3300"/>
                </a:solidFill>
                <a:latin typeface="黑体" panose="02010609060101010101" pitchFamily="49" charset="-122"/>
                <a:ea typeface="黑体" panose="02010609060101010101" pitchFamily="49" charset="-122"/>
                <a:cs typeface="+mn-cs"/>
              </a:rPr>
              <a:t>月，第</a:t>
            </a:r>
            <a:r>
              <a:rPr lang="en-US" altLang="zh-CN" sz="2800" dirty="0">
                <a:solidFill>
                  <a:srgbClr val="FF3300"/>
                </a:solidFill>
                <a:latin typeface="黑体" panose="02010609060101010101" pitchFamily="49" charset="-122"/>
                <a:ea typeface="黑体" panose="02010609060101010101" pitchFamily="49" charset="-122"/>
                <a:cs typeface="+mn-cs"/>
              </a:rPr>
              <a:t>42</a:t>
            </a:r>
            <a:r>
              <a:rPr lang="zh-CN" altLang="en-US" sz="2800" dirty="0">
                <a:solidFill>
                  <a:srgbClr val="FF3300"/>
                </a:solidFill>
                <a:latin typeface="黑体" panose="02010609060101010101" pitchFamily="49" charset="-122"/>
                <a:ea typeface="黑体" panose="02010609060101010101" pitchFamily="49" charset="-122"/>
                <a:cs typeface="+mn-cs"/>
              </a:rPr>
              <a:t>届联合国大会通过决议，正式将每年</a:t>
            </a:r>
            <a:r>
              <a:rPr lang="en-US" altLang="zh-CN" sz="2800" dirty="0">
                <a:solidFill>
                  <a:srgbClr val="FF3300"/>
                </a:solidFill>
                <a:latin typeface="黑体" panose="02010609060101010101" pitchFamily="49" charset="-122"/>
                <a:ea typeface="黑体" panose="02010609060101010101" pitchFamily="49" charset="-122"/>
                <a:cs typeface="+mn-cs"/>
              </a:rPr>
              <a:t>6</a:t>
            </a:r>
            <a:r>
              <a:rPr lang="zh-CN" altLang="en-US" sz="2800" dirty="0">
                <a:solidFill>
                  <a:srgbClr val="FF3300"/>
                </a:solidFill>
                <a:latin typeface="黑体" panose="02010609060101010101" pitchFamily="49" charset="-122"/>
                <a:ea typeface="黑体" panose="02010609060101010101" pitchFamily="49" charset="-122"/>
                <a:cs typeface="+mn-cs"/>
              </a:rPr>
              <a:t>月</a:t>
            </a:r>
            <a:r>
              <a:rPr lang="en-US" altLang="zh-CN" sz="2800" dirty="0">
                <a:solidFill>
                  <a:srgbClr val="FF3300"/>
                </a:solidFill>
                <a:latin typeface="黑体" panose="02010609060101010101" pitchFamily="49" charset="-122"/>
                <a:ea typeface="黑体" panose="02010609060101010101" pitchFamily="49" charset="-122"/>
                <a:cs typeface="+mn-cs"/>
              </a:rPr>
              <a:t>26</a:t>
            </a:r>
            <a:r>
              <a:rPr lang="zh-CN" altLang="en-US" sz="2800" dirty="0">
                <a:solidFill>
                  <a:srgbClr val="FF3300"/>
                </a:solidFill>
                <a:latin typeface="黑体" panose="02010609060101010101" pitchFamily="49" charset="-122"/>
                <a:ea typeface="黑体" panose="02010609060101010101" pitchFamily="49" charset="-122"/>
                <a:cs typeface="+mn-cs"/>
              </a:rPr>
              <a:t>日确定为</a:t>
            </a:r>
            <a:r>
              <a:rPr lang="zh-CN" altLang="en-US" sz="2800" dirty="0">
                <a:solidFill>
                  <a:srgbClr val="FF3300"/>
                </a:solidFill>
                <a:latin typeface="+mn-lt"/>
                <a:ea typeface="黑体" panose="02010609060101010101" pitchFamily="49" charset="-122"/>
                <a:cs typeface="+mn-cs"/>
              </a:rPr>
              <a:t>“</a:t>
            </a:r>
            <a:r>
              <a:rPr lang="zh-CN" altLang="en-US" sz="2800" dirty="0">
                <a:solidFill>
                  <a:srgbClr val="FF3300"/>
                </a:solidFill>
                <a:latin typeface="黑体" panose="02010609060101010101" pitchFamily="49" charset="-122"/>
                <a:ea typeface="黑体" panose="02010609060101010101" pitchFamily="49" charset="-122"/>
                <a:cs typeface="+mn-cs"/>
              </a:rPr>
              <a:t>国际禁毒日</a:t>
            </a:r>
            <a:r>
              <a:rPr lang="zh-CN" altLang="en-US" sz="2800" dirty="0">
                <a:solidFill>
                  <a:srgbClr val="FF3300"/>
                </a:solidFill>
                <a:latin typeface="+mn-lt"/>
                <a:ea typeface="黑体" panose="02010609060101010101" pitchFamily="49" charset="-122"/>
                <a:cs typeface="+mn-cs"/>
              </a:rPr>
              <a:t>”</a:t>
            </a:r>
            <a:r>
              <a:rPr lang="zh-CN" altLang="en-US" sz="2800" dirty="0">
                <a:solidFill>
                  <a:srgbClr val="FF3300"/>
                </a:solidFill>
                <a:latin typeface="黑体" panose="02010609060101010101" pitchFamily="49" charset="-122"/>
                <a:ea typeface="黑体" panose="02010609060101010101" pitchFamily="49" charset="-122"/>
                <a:cs typeface="+mn-cs"/>
              </a:rPr>
              <a:t>。</a:t>
            </a:r>
            <a:endParaRPr lang="zh-CN" altLang="en-US" sz="2800" dirty="0">
              <a:solidFill>
                <a:srgbClr val="FF3300"/>
              </a:solidFill>
              <a:latin typeface="黑体" panose="02010609060101010101" pitchFamily="49" charset="-122"/>
              <a:ea typeface="黑体" panose="02010609060101010101" pitchFamily="49" charset="-122"/>
              <a:cs typeface="+mn-cs"/>
            </a:endParaRPr>
          </a:p>
        </p:txBody>
      </p:sp>
      <p:pic>
        <p:nvPicPr>
          <p:cNvPr id="5124" name="Picture 4" descr="3c2c4bfbb7b15f286d22ebad"/>
          <p:cNvPicPr>
            <a:picLocks noChangeAspect="1"/>
          </p:cNvPicPr>
          <p:nvPr/>
        </p:nvPicPr>
        <p:blipFill>
          <a:blip r:embed="rId1"/>
          <a:stretch>
            <a:fillRect/>
          </a:stretch>
        </p:blipFill>
        <p:spPr>
          <a:xfrm>
            <a:off x="395288" y="1989138"/>
            <a:ext cx="3505200" cy="2501900"/>
          </a:xfrm>
          <a:prstGeom prst="rect">
            <a:avLst/>
          </a:prstGeom>
          <a:noFill/>
          <a:ln w="9525">
            <a:noFill/>
          </a:ln>
        </p:spPr>
      </p:pic>
    </p:spTree>
  </p:cSld>
  <p:clrMapOvr>
    <a:masterClrMapping/>
  </p:clrMapOvr>
  <p:transition spd="slow">
    <p:wheel spokes="8"/>
  </p:transition>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p:sp>
        <p:nvSpPr>
          <p:cNvPr id="6146" name="Rectangle 2"/>
          <p:cNvSpPr>
            <a:spLocks noGrp="1"/>
          </p:cNvSpPr>
          <p:nvPr>
            <p:ph type="title"/>
          </p:nvPr>
        </p:nvSpPr>
        <p:spPr>
          <a:xfrm>
            <a:off x="492125" y="274638"/>
            <a:ext cx="8229600" cy="933450"/>
          </a:xfrm>
        </p:spPr>
        <p:txBody>
          <a:bodyPr vert="horz" wrap="square" lIns="91440" tIns="45720" rIns="91440" bIns="45720" anchor="ctr"/>
          <a:p>
            <a:pPr eaLnBrk="1" hangingPunct="1"/>
            <a:r>
              <a:rPr lang="zh-CN" altLang="en-US" b="1" dirty="0"/>
              <a:t>什么是毒品？</a:t>
            </a:r>
            <a:endParaRPr lang="zh-CN" altLang="en-US" b="1" dirty="0"/>
          </a:p>
        </p:txBody>
      </p:sp>
      <p:sp>
        <p:nvSpPr>
          <p:cNvPr id="6147" name="Rectangle 3"/>
          <p:cNvSpPr>
            <a:spLocks noGrp="1"/>
          </p:cNvSpPr>
          <p:nvPr>
            <p:ph idx="1"/>
          </p:nvPr>
        </p:nvSpPr>
        <p:spPr>
          <a:xfrm>
            <a:off x="422275" y="1600200"/>
            <a:ext cx="8229600" cy="4525963"/>
          </a:xfrm>
        </p:spPr>
        <p:txBody>
          <a:bodyPr vert="horz" wrap="square" lIns="91440" tIns="45720" rIns="91440" bIns="45720" anchor="t"/>
          <a:p>
            <a:pPr eaLnBrk="1" hangingPunct="1"/>
            <a:r>
              <a:rPr lang="zh-CN" altLang="en-US" b="1" dirty="0">
                <a:solidFill>
                  <a:srgbClr val="0000FF"/>
                </a:solidFill>
                <a:latin typeface="华文新魏" pitchFamily="2" charset="-122"/>
                <a:ea typeface="华文新魏" pitchFamily="2" charset="-122"/>
              </a:rPr>
              <a:t>根据</a:t>
            </a:r>
            <a:r>
              <a:rPr lang="en-US" altLang="zh-CN" b="1" dirty="0">
                <a:solidFill>
                  <a:srgbClr val="0000FF"/>
                </a:solidFill>
                <a:latin typeface="华文新魏" pitchFamily="2" charset="-122"/>
                <a:ea typeface="华文新魏" pitchFamily="2" charset="-122"/>
              </a:rPr>
              <a:t>《</a:t>
            </a:r>
            <a:r>
              <a:rPr lang="zh-CN" altLang="en-US" b="1" dirty="0">
                <a:solidFill>
                  <a:srgbClr val="0000FF"/>
                </a:solidFill>
                <a:latin typeface="华文新魏" pitchFamily="2" charset="-122"/>
                <a:ea typeface="华文新魏" pitchFamily="2" charset="-122"/>
              </a:rPr>
              <a:t>刑法</a:t>
            </a:r>
            <a:r>
              <a:rPr lang="en-US" altLang="zh-CN" b="1" dirty="0">
                <a:solidFill>
                  <a:srgbClr val="0000FF"/>
                </a:solidFill>
                <a:latin typeface="华文新魏" pitchFamily="2" charset="-122"/>
                <a:ea typeface="华文新魏" pitchFamily="2" charset="-122"/>
              </a:rPr>
              <a:t>》</a:t>
            </a:r>
            <a:r>
              <a:rPr lang="zh-CN" altLang="en-US" b="1" dirty="0">
                <a:solidFill>
                  <a:srgbClr val="0000FF"/>
                </a:solidFill>
                <a:latin typeface="华文新魏" pitchFamily="2" charset="-122"/>
                <a:ea typeface="华文新魏" pitchFamily="2" charset="-122"/>
              </a:rPr>
              <a:t>第</a:t>
            </a:r>
            <a:r>
              <a:rPr lang="en-US" altLang="zh-CN" b="1" dirty="0">
                <a:solidFill>
                  <a:srgbClr val="0000FF"/>
                </a:solidFill>
                <a:latin typeface="华文新魏" pitchFamily="2" charset="-122"/>
                <a:ea typeface="华文新魏" pitchFamily="2" charset="-122"/>
              </a:rPr>
              <a:t>357</a:t>
            </a:r>
            <a:r>
              <a:rPr lang="zh-CN" altLang="en-US" b="1" dirty="0">
                <a:solidFill>
                  <a:srgbClr val="0000FF"/>
                </a:solidFill>
                <a:latin typeface="华文新魏" pitchFamily="2" charset="-122"/>
                <a:ea typeface="华文新魏" pitchFamily="2" charset="-122"/>
              </a:rPr>
              <a:t>条的规定：毒品是指</a:t>
            </a:r>
            <a:r>
              <a:rPr lang="zh-CN" altLang="en-US" b="1" dirty="0">
                <a:solidFill>
                  <a:srgbClr val="FF3300"/>
                </a:solidFill>
                <a:latin typeface="华文新魏" pitchFamily="2" charset="-122"/>
                <a:ea typeface="华文新魏" pitchFamily="2" charset="-122"/>
              </a:rPr>
              <a:t>鸦片、海洛因、甲基苯丙胺（冰毒）、吗啡、大麻、可卡因</a:t>
            </a:r>
            <a:r>
              <a:rPr lang="zh-CN" altLang="en-US" b="1" dirty="0">
                <a:solidFill>
                  <a:srgbClr val="0000FF"/>
                </a:solidFill>
                <a:latin typeface="华文新魏" pitchFamily="2" charset="-122"/>
                <a:ea typeface="华文新魏" pitchFamily="2" charset="-122"/>
              </a:rPr>
              <a:t>以及国家规定管制的其它能够使人形成瘾癖的麻醉药品和精神药品。</a:t>
            </a:r>
            <a:endParaRPr lang="zh-CN" altLang="en-US" b="1" dirty="0">
              <a:solidFill>
                <a:srgbClr val="0000FF"/>
              </a:solidFill>
              <a:latin typeface="华文新魏" pitchFamily="2" charset="-122"/>
              <a:ea typeface="华文新魏" pitchFamily="2" charset="-122"/>
            </a:endParaRPr>
          </a:p>
          <a:p>
            <a:pPr eaLnBrk="1" hangingPunct="1"/>
            <a:endParaRPr lang="zh-CN" altLang="en-US" sz="3400" b="1" dirty="0">
              <a:solidFill>
                <a:srgbClr val="0000FF"/>
              </a:solidFill>
              <a:latin typeface="华文新魏" pitchFamily="2" charset="-122"/>
              <a:ea typeface="华文新魏" pitchFamily="2" charset="-122"/>
            </a:endParaRPr>
          </a:p>
        </p:txBody>
      </p:sp>
      <p:pic>
        <p:nvPicPr>
          <p:cNvPr id="6148" name="Picture 4" descr="u=4224867932,2089669198&amp;fm=23&amp;gp=0"/>
          <p:cNvPicPr>
            <a:picLocks noChangeAspect="1"/>
          </p:cNvPicPr>
          <p:nvPr/>
        </p:nvPicPr>
        <p:blipFill>
          <a:blip r:embed="rId1"/>
          <a:stretch>
            <a:fillRect/>
          </a:stretch>
        </p:blipFill>
        <p:spPr>
          <a:xfrm>
            <a:off x="990600" y="3657600"/>
            <a:ext cx="3810000" cy="2514600"/>
          </a:xfrm>
          <a:prstGeom prst="rect">
            <a:avLst/>
          </a:prstGeom>
          <a:noFill/>
          <a:ln w="9525">
            <a:noFill/>
          </a:ln>
        </p:spPr>
      </p:pic>
      <p:pic>
        <p:nvPicPr>
          <p:cNvPr id="6149" name="Picture 5" descr="348415"/>
          <p:cNvPicPr>
            <a:picLocks noChangeAspect="1"/>
          </p:cNvPicPr>
          <p:nvPr/>
        </p:nvPicPr>
        <p:blipFill>
          <a:blip r:embed="rId2"/>
          <a:stretch>
            <a:fillRect/>
          </a:stretch>
        </p:blipFill>
        <p:spPr>
          <a:xfrm>
            <a:off x="4800600" y="3657600"/>
            <a:ext cx="3505200" cy="2514600"/>
          </a:xfrm>
          <a:prstGeom prst="rect">
            <a:avLst/>
          </a:prstGeom>
          <a:noFill/>
          <a:ln w="9525">
            <a:noFill/>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8194" name="标题 8193"/>
          <p:cNvSpPr>
            <a:spLocks noGrp="1" noRot="1"/>
          </p:cNvSpPr>
          <p:nvPr>
            <p:ph type="title"/>
          </p:nvPr>
        </p:nvSpPr>
        <p:spPr>
          <a:xfrm>
            <a:off x="2051050" y="0"/>
            <a:ext cx="4165600" cy="1143000"/>
          </a:xfrm>
        </p:spPr>
        <p:txBody>
          <a:bodyPr anchor="ctr"/>
          <a:p>
            <a:r>
              <a:rPr lang="zh-CN" altLang="en-US" sz="5400" dirty="0">
                <a:solidFill>
                  <a:srgbClr val="FF0000"/>
                </a:solidFill>
                <a:ea typeface="黑体" panose="02010609060101010101" pitchFamily="49" charset="-122"/>
              </a:rPr>
              <a:t>常见的毒品</a:t>
            </a:r>
            <a:endParaRPr lang="zh-CN" altLang="en-US" sz="5400" dirty="0">
              <a:solidFill>
                <a:srgbClr val="FF0000"/>
              </a:solidFill>
              <a:ea typeface="黑体" panose="02010609060101010101" pitchFamily="49" charset="-122"/>
            </a:endParaRPr>
          </a:p>
        </p:txBody>
      </p:sp>
      <p:sp>
        <p:nvSpPr>
          <p:cNvPr id="8195" name="文本占位符 8194"/>
          <p:cNvSpPr>
            <a:spLocks noGrp="1" noRot="1"/>
          </p:cNvSpPr>
          <p:nvPr>
            <p:ph type="body" idx="1"/>
          </p:nvPr>
        </p:nvSpPr>
        <p:spPr>
          <a:xfrm>
            <a:off x="179388" y="692150"/>
            <a:ext cx="8785225" cy="5688013"/>
          </a:xfrm>
        </p:spPr>
        <p:txBody>
          <a:bodyPr/>
          <a:p>
            <a:endParaRPr lang="en-US" altLang="zh-CN" dirty="0"/>
          </a:p>
          <a:p>
            <a:r>
              <a:rPr lang="zh-CN" altLang="en-US" dirty="0"/>
              <a:t>一、</a:t>
            </a:r>
            <a:r>
              <a:rPr lang="zh-CN" altLang="en-US" b="1" dirty="0"/>
              <a:t>罂粟</a:t>
            </a:r>
            <a:endParaRPr lang="zh-CN" altLang="en-US" b="1" dirty="0"/>
          </a:p>
          <a:p>
            <a:r>
              <a:rPr lang="zh-CN" altLang="en-US" b="1" dirty="0"/>
              <a:t>二、大麻</a:t>
            </a:r>
            <a:endParaRPr lang="zh-CN" altLang="en-US" b="1" dirty="0"/>
          </a:p>
          <a:p>
            <a:r>
              <a:rPr lang="zh-CN" altLang="en-US" b="1" dirty="0"/>
              <a:t>三、</a:t>
            </a:r>
            <a:r>
              <a:rPr lang="zh-CN" altLang="en-US" b="1" dirty="0">
                <a:latin typeface="华文中宋" pitchFamily="2" charset="-122"/>
                <a:ea typeface="华文中宋" pitchFamily="2" charset="-122"/>
              </a:rPr>
              <a:t>海洛因</a:t>
            </a:r>
            <a:endParaRPr lang="zh-CN" altLang="en-US" b="1" dirty="0">
              <a:latin typeface="华文中宋" pitchFamily="2" charset="-122"/>
              <a:ea typeface="华文中宋" pitchFamily="2" charset="-122"/>
            </a:endParaRPr>
          </a:p>
          <a:p>
            <a:r>
              <a:rPr lang="zh-CN" altLang="en-US" b="1" dirty="0">
                <a:latin typeface="华文中宋" pitchFamily="2" charset="-122"/>
                <a:ea typeface="华文中宋" pitchFamily="2" charset="-122"/>
              </a:rPr>
              <a:t>四</a:t>
            </a:r>
            <a:r>
              <a:rPr lang="zh-CN" altLang="en-US" b="1" dirty="0"/>
              <a:t>、冰毒（包括麻古）</a:t>
            </a:r>
            <a:endParaRPr lang="zh-CN" altLang="en-US" b="1" dirty="0"/>
          </a:p>
          <a:p>
            <a:r>
              <a:rPr lang="zh-CN" altLang="en-US" b="1" dirty="0"/>
              <a:t>五、氯胺酮（又名</a:t>
            </a:r>
            <a:r>
              <a:rPr lang="en-US" altLang="zh-CN" b="1" dirty="0"/>
              <a:t>K</a:t>
            </a:r>
            <a:r>
              <a:rPr lang="zh-CN" altLang="en-US" b="1" dirty="0"/>
              <a:t>粉）</a:t>
            </a:r>
            <a:endParaRPr lang="zh-CN" altLang="en-US" b="1" dirty="0"/>
          </a:p>
          <a:p>
            <a:r>
              <a:rPr lang="zh-CN" altLang="en-US" b="1" dirty="0"/>
              <a:t>六、摇头丸</a:t>
            </a:r>
            <a:endParaRPr lang="zh-CN" altLang="en-US" b="1" dirty="0"/>
          </a:p>
          <a:p>
            <a:r>
              <a:rPr lang="zh-CN" altLang="en-US" b="1" dirty="0">
                <a:solidFill>
                  <a:srgbClr val="FF3300"/>
                </a:solidFill>
              </a:rPr>
              <a:t>罂粟、大麻、海洛因</a:t>
            </a:r>
            <a:r>
              <a:rPr lang="zh-CN" altLang="en-US" b="1" dirty="0"/>
              <a:t>一般称传统毒品，</a:t>
            </a:r>
            <a:endParaRPr lang="zh-CN" altLang="en-US" b="1" dirty="0"/>
          </a:p>
          <a:p>
            <a:r>
              <a:rPr lang="zh-CN" altLang="en-US" b="1" dirty="0">
                <a:solidFill>
                  <a:srgbClr val="FF3300"/>
                </a:solidFill>
              </a:rPr>
              <a:t>冰毒、氯胺酮、摇头丸</a:t>
            </a:r>
            <a:r>
              <a:rPr lang="zh-CN" altLang="en-US" b="1" dirty="0"/>
              <a:t>等称新型毒品（合成毒品）。</a:t>
            </a:r>
            <a:endParaRPr lang="zh-CN" altLang="en-US" b="1" dirty="0"/>
          </a:p>
          <a:p>
            <a:pPr>
              <a:buNone/>
            </a:pPr>
            <a:endParaRPr lang="zh-CN" altLang="en-US" b="1"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grpId="0" nodeType="withEffect">
                                  <p:stCondLst>
                                    <p:cond delay="0"/>
                                  </p:stCondLst>
                                  <p:childTnLst>
                                    <p:set>
                                      <p:cBhvr>
                                        <p:cTn id="6" dur="indefinite" fill="hold">
                                          <p:stCondLst>
                                            <p:cond delay="0"/>
                                          </p:stCondLst>
                                        </p:cTn>
                                        <p:tgtEl>
                                          <p:spTgt spid="8194"/>
                                        </p:tgtEl>
                                        <p:attrNameLst>
                                          <p:attrName>style.visibility</p:attrName>
                                        </p:attrNameLst>
                                      </p:cBhvr>
                                      <p:to>
                                        <p:strVal val="visible"/>
                                      </p:to>
                                    </p:set>
                                    <p:anim calcmode="lin" valueType="num">
                                      <p:cBhvr>
                                        <p:cTn id="7" dur="1000" fill="hold"/>
                                        <p:tgtEl>
                                          <p:spTgt spid="8194"/>
                                        </p:tgtEl>
                                        <p:attrNameLst>
                                          <p:attrName>ppt_x</p:attrName>
                                        </p:attrNameLst>
                                      </p:cBhvr>
                                      <p:tavLst>
                                        <p:tav tm="0">
                                          <p:val>
                                            <p:strVal val="#ppt_x-.2"/>
                                          </p:val>
                                        </p:tav>
                                        <p:tav tm="100000">
                                          <p:val>
                                            <p:strVal val="#ppt_x"/>
                                          </p:val>
                                        </p:tav>
                                      </p:tavLst>
                                    </p:anim>
                                    <p:anim calcmode="lin" valueType="num">
                                      <p:cBhvr>
                                        <p:cTn id="8" dur="1000" fill="hold"/>
                                        <p:tgtEl>
                                          <p:spTgt spid="8194"/>
                                        </p:tgtEl>
                                        <p:attrNameLst>
                                          <p:attrName>ppt_y</p:attrName>
                                        </p:attrNameLst>
                                      </p:cBhvr>
                                      <p:tavLst>
                                        <p:tav tm="0">
                                          <p:val>
                                            <p:strVal val="#ppt_y"/>
                                          </p:val>
                                        </p:tav>
                                        <p:tav tm="100000">
                                          <p:val>
                                            <p:strVal val="#ppt_y"/>
                                          </p:val>
                                        </p:tav>
                                      </p:tavLst>
                                    </p:anim>
                                    <p:animEffect transition="in" filter="wipe(right)" prLst="gradientSize: 0.1">
                                      <p:cBhvr>
                                        <p:cTn id="9" dur="1000"/>
                                        <p:tgtEl>
                                          <p:spTgt spid="8194"/>
                                        </p:tgtEl>
                                      </p:cBhvr>
                                    </p:animEffect>
                                  </p:childTnLst>
                                </p:cTn>
                              </p:par>
                            </p:childTnLst>
                          </p:cTn>
                        </p:par>
                      </p:childTnLst>
                    </p:cTn>
                  </p:par>
                  <p:par>
                    <p:cTn id="10" fill="hold">
                      <p:stCondLst>
                        <p:cond delay="indefinite"/>
                      </p:stCondLst>
                      <p:childTnLst>
                        <p:par>
                          <p:cTn id="11" fill="hold">
                            <p:stCondLst>
                              <p:cond delay="0"/>
                            </p:stCondLst>
                            <p:childTnLst>
                              <p:par>
                                <p:cTn id="12" presetID="1" presetClass="entr" presetSubtype="0" fill="hold" nodeType="clickEffect">
                                  <p:stCondLst>
                                    <p:cond delay="0"/>
                                  </p:stCondLst>
                                  <p:childTnLst>
                                    <p:set>
                                      <p:cBhvr>
                                        <p:cTn id="13" dur="1" fill="hold">
                                          <p:stCondLst>
                                            <p:cond delay="0"/>
                                          </p:stCondLst>
                                        </p:cTn>
                                        <p:tgtEl>
                                          <p:spTgt spid="8195">
                                            <p:txEl>
                                              <p:charRg st="1" end="6"/>
                                            </p:txEl>
                                          </p:spTgt>
                                        </p:tgtEl>
                                        <p:attrNameLst>
                                          <p:attrName>style.visibility</p:attrName>
                                        </p:attrNameLst>
                                      </p:cBhvr>
                                      <p:to>
                                        <p:strVal val="visible"/>
                                      </p:to>
                                    </p:set>
                                  </p:childTnLst>
                                </p:cTn>
                              </p:par>
                            </p:childTnLst>
                          </p:cTn>
                        </p:par>
                      </p:childTnLst>
                    </p:cTn>
                  </p:par>
                  <p:par>
                    <p:cTn id="14" fill="hold">
                      <p:stCondLst>
                        <p:cond delay="indefinite"/>
                      </p:stCondLst>
                      <p:childTnLst>
                        <p:par>
                          <p:cTn id="15" fill="hold">
                            <p:stCondLst>
                              <p:cond delay="0"/>
                            </p:stCondLst>
                            <p:childTnLst>
                              <p:par>
                                <p:cTn id="16" presetID="1" presetClass="entr" presetSubtype="0" fill="hold" nodeType="clickEffect">
                                  <p:stCondLst>
                                    <p:cond delay="0"/>
                                  </p:stCondLst>
                                  <p:childTnLst>
                                    <p:set>
                                      <p:cBhvr>
                                        <p:cTn id="17" dur="1" fill="hold">
                                          <p:stCondLst>
                                            <p:cond delay="0"/>
                                          </p:stCondLst>
                                        </p:cTn>
                                        <p:tgtEl>
                                          <p:spTgt spid="8195">
                                            <p:txEl>
                                              <p:charRg st="6" end="11"/>
                                            </p:txEl>
                                          </p:spTgt>
                                        </p:tgtEl>
                                        <p:attrNameLst>
                                          <p:attrName>style.visibility</p:attrName>
                                        </p:attrNameLst>
                                      </p:cBhvr>
                                      <p:to>
                                        <p:strVal val="visible"/>
                                      </p:to>
                                    </p:set>
                                  </p:childTnLst>
                                </p:cTn>
                              </p:par>
                            </p:childTnLst>
                          </p:cTn>
                        </p:par>
                      </p:childTnLst>
                    </p:cTn>
                  </p:par>
                  <p:par>
                    <p:cTn id="18" fill="hold">
                      <p:stCondLst>
                        <p:cond delay="indefinite"/>
                      </p:stCondLst>
                      <p:childTnLst>
                        <p:par>
                          <p:cTn id="19" fill="hold">
                            <p:stCondLst>
                              <p:cond delay="0"/>
                            </p:stCondLst>
                            <p:childTnLst>
                              <p:par>
                                <p:cTn id="20" presetID="1" presetClass="entr" presetSubtype="0" fill="hold" nodeType="clickEffect">
                                  <p:stCondLst>
                                    <p:cond delay="0"/>
                                  </p:stCondLst>
                                  <p:childTnLst>
                                    <p:set>
                                      <p:cBhvr>
                                        <p:cTn id="21" dur="1" fill="hold">
                                          <p:stCondLst>
                                            <p:cond delay="0"/>
                                          </p:stCondLst>
                                        </p:cTn>
                                        <p:tgtEl>
                                          <p:spTgt spid="8195">
                                            <p:txEl>
                                              <p:charRg st="11" end="17"/>
                                            </p:txEl>
                                          </p:spTgt>
                                        </p:tgtEl>
                                        <p:attrNameLst>
                                          <p:attrName>style.visibility</p:attrName>
                                        </p:attrNameLst>
                                      </p:cBhvr>
                                      <p:to>
                                        <p:strVal val="visible"/>
                                      </p:to>
                                    </p:set>
                                  </p:childTnLst>
                                </p:cTn>
                              </p:par>
                            </p:childTnLst>
                          </p:cTn>
                        </p:par>
                      </p:childTnLst>
                    </p:cTn>
                  </p:par>
                  <p:par>
                    <p:cTn id="22" fill="hold">
                      <p:stCondLst>
                        <p:cond delay="indefinite"/>
                      </p:stCondLst>
                      <p:childTnLst>
                        <p:par>
                          <p:cTn id="23" fill="hold">
                            <p:stCondLst>
                              <p:cond delay="0"/>
                            </p:stCondLst>
                            <p:childTnLst>
                              <p:par>
                                <p:cTn id="24" presetID="1" presetClass="entr" presetSubtype="0" fill="hold" nodeType="clickEffect">
                                  <p:stCondLst>
                                    <p:cond delay="0"/>
                                  </p:stCondLst>
                                  <p:childTnLst>
                                    <p:set>
                                      <p:cBhvr>
                                        <p:cTn id="25" dur="1" fill="hold">
                                          <p:stCondLst>
                                            <p:cond delay="0"/>
                                          </p:stCondLst>
                                        </p:cTn>
                                        <p:tgtEl>
                                          <p:spTgt spid="8195">
                                            <p:txEl>
                                              <p:charRg st="17" end="28"/>
                                            </p:txEl>
                                          </p:spTgt>
                                        </p:tgtEl>
                                        <p:attrNameLst>
                                          <p:attrName>style.visibility</p:attrName>
                                        </p:attrNameLst>
                                      </p:cBhvr>
                                      <p:to>
                                        <p:strVal val="visible"/>
                                      </p:to>
                                    </p:set>
                                  </p:childTnLst>
                                </p:cTn>
                              </p:par>
                            </p:childTnLst>
                          </p:cTn>
                        </p:par>
                      </p:childTnLst>
                    </p:cTn>
                  </p:par>
                  <p:par>
                    <p:cTn id="26" fill="hold">
                      <p:stCondLst>
                        <p:cond delay="indefinite"/>
                      </p:stCondLst>
                      <p:childTnLst>
                        <p:par>
                          <p:cTn id="27" fill="hold">
                            <p:stCondLst>
                              <p:cond delay="0"/>
                            </p:stCondLst>
                            <p:childTnLst>
                              <p:par>
                                <p:cTn id="28" presetID="1" presetClass="entr" presetSubtype="0" fill="hold" nodeType="clickEffect">
                                  <p:stCondLst>
                                    <p:cond delay="0"/>
                                  </p:stCondLst>
                                  <p:childTnLst>
                                    <p:set>
                                      <p:cBhvr>
                                        <p:cTn id="29" dur="1" fill="hold">
                                          <p:stCondLst>
                                            <p:cond delay="0"/>
                                          </p:stCondLst>
                                        </p:cTn>
                                        <p:tgtEl>
                                          <p:spTgt spid="8195">
                                            <p:txEl>
                                              <p:charRg st="28" end="40"/>
                                            </p:txEl>
                                          </p:spTgt>
                                        </p:tgtEl>
                                        <p:attrNameLst>
                                          <p:attrName>style.visibility</p:attrName>
                                        </p:attrNameLst>
                                      </p:cBhvr>
                                      <p:to>
                                        <p:strVal val="visible"/>
                                      </p:to>
                                    </p:set>
                                  </p:childTnLst>
                                </p:cTn>
                              </p:par>
                            </p:childTnLst>
                          </p:cTn>
                        </p:par>
                      </p:childTnLst>
                    </p:cTn>
                  </p:par>
                  <p:par>
                    <p:cTn id="30" fill="hold">
                      <p:stCondLst>
                        <p:cond delay="indefinite"/>
                      </p:stCondLst>
                      <p:childTnLst>
                        <p:par>
                          <p:cTn id="31" fill="hold">
                            <p:stCondLst>
                              <p:cond delay="0"/>
                            </p:stCondLst>
                            <p:childTnLst>
                              <p:par>
                                <p:cTn id="32" presetID="1" presetClass="entr" presetSubtype="0" fill="hold" nodeType="clickEffect">
                                  <p:stCondLst>
                                    <p:cond delay="0"/>
                                  </p:stCondLst>
                                  <p:childTnLst>
                                    <p:set>
                                      <p:cBhvr>
                                        <p:cTn id="33" dur="1" fill="hold">
                                          <p:stCondLst>
                                            <p:cond delay="0"/>
                                          </p:stCondLst>
                                        </p:cTn>
                                        <p:tgtEl>
                                          <p:spTgt spid="8195">
                                            <p:txEl>
                                              <p:charRg st="40" end="46"/>
                                            </p:txEl>
                                          </p:spTgt>
                                        </p:tgtEl>
                                        <p:attrNameLst>
                                          <p:attrName>style.visibility</p:attrName>
                                        </p:attrNameLst>
                                      </p:cBhvr>
                                      <p:to>
                                        <p:strVal val="visible"/>
                                      </p:to>
                                    </p:set>
                                  </p:childTnLst>
                                </p:cTn>
                              </p:par>
                            </p:childTnLst>
                          </p:cTn>
                        </p:par>
                      </p:childTnLst>
                    </p:cTn>
                  </p:par>
                  <p:par>
                    <p:cTn id="34" fill="hold">
                      <p:stCondLst>
                        <p:cond delay="indefinite"/>
                      </p:stCondLst>
                      <p:childTnLst>
                        <p:par>
                          <p:cTn id="35" fill="hold">
                            <p:stCondLst>
                              <p:cond delay="0"/>
                            </p:stCondLst>
                            <p:childTnLst>
                              <p:par>
                                <p:cTn id="36" presetID="1" presetClass="entr" presetSubtype="0" fill="hold" nodeType="clickEffect">
                                  <p:stCondLst>
                                    <p:cond delay="0"/>
                                  </p:stCondLst>
                                  <p:childTnLst>
                                    <p:set>
                                      <p:cBhvr>
                                        <p:cTn id="37" dur="1" fill="hold">
                                          <p:stCondLst>
                                            <p:cond delay="0"/>
                                          </p:stCondLst>
                                        </p:cTn>
                                        <p:tgtEl>
                                          <p:spTgt spid="8195">
                                            <p:txEl>
                                              <p:charRg st="46" end="64"/>
                                            </p:txEl>
                                          </p:spTgt>
                                        </p:tgtEl>
                                        <p:attrNameLst>
                                          <p:attrName>style.visibility</p:attrName>
                                        </p:attrNameLst>
                                      </p:cBhvr>
                                      <p:to>
                                        <p:strVal val="visible"/>
                                      </p:to>
                                    </p:set>
                                  </p:childTnLst>
                                </p:cTn>
                              </p:par>
                            </p:childTnLst>
                          </p:cTn>
                        </p:par>
                      </p:childTnLst>
                    </p:cTn>
                  </p:par>
                  <p:par>
                    <p:cTn id="38" fill="hold">
                      <p:stCondLst>
                        <p:cond delay="indefinite"/>
                      </p:stCondLst>
                      <p:childTnLst>
                        <p:par>
                          <p:cTn id="39" fill="hold">
                            <p:stCondLst>
                              <p:cond delay="0"/>
                            </p:stCondLst>
                            <p:childTnLst>
                              <p:par>
                                <p:cTn id="40" presetID="1" presetClass="entr" presetSubtype="0" fill="hold" nodeType="clickEffect">
                                  <p:stCondLst>
                                    <p:cond delay="0"/>
                                  </p:stCondLst>
                                  <p:childTnLst>
                                    <p:set>
                                      <p:cBhvr>
                                        <p:cTn id="41" dur="1" fill="hold">
                                          <p:stCondLst>
                                            <p:cond delay="0"/>
                                          </p:stCondLst>
                                        </p:cTn>
                                        <p:tgtEl>
                                          <p:spTgt spid="8195">
                                            <p:txEl>
                                              <p:charRg st="64" end="8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4" grpId="0"/>
    </p:bldLst>
  </p:timing>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p:pic>
        <p:nvPicPr>
          <p:cNvPr id="8194" name="Picture 2" descr="未命名"/>
          <p:cNvPicPr>
            <a:picLocks noChangeAspect="1"/>
          </p:cNvPicPr>
          <p:nvPr/>
        </p:nvPicPr>
        <p:blipFill>
          <a:blip r:embed="rId1"/>
          <a:stretch>
            <a:fillRect/>
          </a:stretch>
        </p:blipFill>
        <p:spPr>
          <a:xfrm>
            <a:off x="0" y="-28575"/>
            <a:ext cx="9144000" cy="6886575"/>
          </a:xfrm>
          <a:prstGeom prst="rect">
            <a:avLst/>
          </a:prstGeom>
          <a:noFill/>
          <a:ln w="9525">
            <a:noFill/>
          </a:ln>
        </p:spPr>
      </p:pic>
      <p:sp>
        <p:nvSpPr>
          <p:cNvPr id="46083" name="Rectangle 3"/>
          <p:cNvSpPr/>
          <p:nvPr/>
        </p:nvSpPr>
        <p:spPr>
          <a:xfrm>
            <a:off x="328613" y="482600"/>
            <a:ext cx="8407400" cy="6273800"/>
          </a:xfrm>
          <a:prstGeom prst="rect">
            <a:avLst/>
          </a:prstGeom>
          <a:noFill/>
          <a:ln w="9525">
            <a:noFill/>
          </a:ln>
        </p:spPr>
        <p:txBody>
          <a:bodyPr anchor="ctr">
            <a:spAutoFit/>
          </a:bodyPr>
          <a:p>
            <a:pPr>
              <a:buFontTx/>
            </a:pPr>
            <a:r>
              <a:rPr lang="zh-CN" altLang="en-US" sz="4000" b="1" dirty="0">
                <a:solidFill>
                  <a:srgbClr val="FF3300"/>
                </a:solidFill>
                <a:latin typeface="楷体_GB2312" pitchFamily="49" charset="-122"/>
                <a:ea typeface="楷体_GB2312" pitchFamily="49" charset="-122"/>
              </a:rPr>
              <a:t>吗啡 </a:t>
            </a:r>
            <a:r>
              <a:rPr lang="en-US" altLang="zh-CN" sz="2600" dirty="0">
                <a:latin typeface="楷体_GB2312" pitchFamily="49" charset="-122"/>
                <a:ea typeface="楷体_GB2312" pitchFamily="49" charset="-122"/>
              </a:rPr>
              <a:t>(Morphine)</a:t>
            </a:r>
            <a:endParaRPr lang="en-US" altLang="zh-CN" sz="2600" dirty="0">
              <a:latin typeface="楷体_GB2312" pitchFamily="49" charset="-122"/>
              <a:ea typeface="楷体_GB2312" pitchFamily="49" charset="-122"/>
            </a:endParaRPr>
          </a:p>
          <a:p>
            <a:pPr>
              <a:buFontTx/>
            </a:pPr>
            <a:r>
              <a:rPr lang="zh-CN" altLang="en-US" sz="2600" b="1" dirty="0">
                <a:solidFill>
                  <a:srgbClr val="2E9E9B"/>
                </a:solidFill>
                <a:latin typeface="楷体_GB2312" pitchFamily="49" charset="-122"/>
                <a:ea typeface="楷体_GB2312" pitchFamily="49" charset="-122"/>
              </a:rPr>
              <a:t>性状：</a:t>
            </a:r>
            <a:r>
              <a:rPr lang="zh-CN" altLang="en-US" sz="2400" dirty="0">
                <a:latin typeface="黑体" panose="02010609060101010101" pitchFamily="49" charset="-122"/>
                <a:ea typeface="黑体" panose="02010609060101010101" pitchFamily="49" charset="-122"/>
              </a:rPr>
              <a:t>是从鸦片中分离出来的</a:t>
            </a:r>
            <a:endParaRPr lang="zh-CN" altLang="en-US" sz="2400" dirty="0">
              <a:latin typeface="黑体" panose="02010609060101010101" pitchFamily="49" charset="-122"/>
              <a:ea typeface="黑体" panose="02010609060101010101" pitchFamily="49" charset="-122"/>
            </a:endParaRPr>
          </a:p>
          <a:p>
            <a:pPr>
              <a:buFontTx/>
            </a:pPr>
            <a:r>
              <a:rPr lang="zh-CN" altLang="en-US" sz="2400" dirty="0">
                <a:latin typeface="黑体" panose="02010609060101010101" pitchFamily="49" charset="-122"/>
                <a:ea typeface="黑体" panose="02010609060101010101" pitchFamily="49" charset="-122"/>
              </a:rPr>
              <a:t>主要生物碱，在鸦片中含量</a:t>
            </a:r>
            <a:r>
              <a:rPr lang="en-US" altLang="zh-CN" sz="2400" dirty="0">
                <a:latin typeface="黑体" panose="02010609060101010101" pitchFamily="49" charset="-122"/>
                <a:ea typeface="黑体" panose="02010609060101010101" pitchFamily="49" charset="-122"/>
              </a:rPr>
              <a:t>10%</a:t>
            </a:r>
            <a:endParaRPr lang="en-US" altLang="zh-CN" sz="2400" dirty="0">
              <a:latin typeface="黑体" panose="02010609060101010101" pitchFamily="49" charset="-122"/>
              <a:ea typeface="黑体" panose="02010609060101010101" pitchFamily="49" charset="-122"/>
            </a:endParaRPr>
          </a:p>
          <a:p>
            <a:pPr>
              <a:buFontTx/>
            </a:pPr>
            <a:r>
              <a:rPr lang="zh-CN" altLang="en-US" sz="2400" dirty="0">
                <a:latin typeface="黑体" panose="02010609060101010101" pitchFamily="49" charset="-122"/>
                <a:ea typeface="黑体" panose="02010609060101010101" pitchFamily="49" charset="-122"/>
              </a:rPr>
              <a:t>左右，为白色有丝光的针状结</a:t>
            </a:r>
            <a:endParaRPr lang="zh-CN" altLang="en-US" sz="2400" dirty="0">
              <a:latin typeface="黑体" panose="02010609060101010101" pitchFamily="49" charset="-122"/>
              <a:ea typeface="黑体" panose="02010609060101010101" pitchFamily="49" charset="-122"/>
            </a:endParaRPr>
          </a:p>
          <a:p>
            <a:pPr>
              <a:buFontTx/>
            </a:pPr>
            <a:r>
              <a:rPr lang="zh-CN" altLang="en-US" sz="2400" dirty="0">
                <a:latin typeface="黑体" panose="02010609060101010101" pitchFamily="49" charset="-122"/>
                <a:ea typeface="黑体" panose="02010609060101010101" pitchFamily="49" charset="-122"/>
              </a:rPr>
              <a:t>晶或结晶性粉末，为无色或白</a:t>
            </a:r>
            <a:endParaRPr lang="zh-CN" altLang="en-US" sz="2400" dirty="0">
              <a:latin typeface="黑体" panose="02010609060101010101" pitchFamily="49" charset="-122"/>
              <a:ea typeface="黑体" panose="02010609060101010101" pitchFamily="49" charset="-122"/>
            </a:endParaRPr>
          </a:p>
          <a:p>
            <a:pPr>
              <a:buFontTx/>
            </a:pPr>
            <a:r>
              <a:rPr lang="zh-CN" altLang="en-US" sz="2400" dirty="0">
                <a:latin typeface="黑体" panose="02010609060101010101" pitchFamily="49" charset="-122"/>
                <a:ea typeface="黑体" panose="02010609060101010101" pitchFamily="49" charset="-122"/>
              </a:rPr>
              <a:t>色结晶粉末</a:t>
            </a:r>
            <a:r>
              <a:rPr lang="zh-CN" altLang="en-US" sz="2400" dirty="0">
                <a:latin typeface="Arial" panose="020B0604020202020204" pitchFamily="34" charset="0"/>
              </a:rPr>
              <a:t> </a:t>
            </a:r>
            <a:r>
              <a:rPr lang="zh-CN" altLang="en-US" sz="2400" dirty="0">
                <a:latin typeface="黑体" panose="02010609060101010101" pitchFamily="49" charset="-122"/>
                <a:ea typeface="黑体" panose="02010609060101010101" pitchFamily="49" charset="-122"/>
              </a:rPr>
              <a:t>，遇光易变质，易</a:t>
            </a:r>
            <a:endParaRPr lang="zh-CN" altLang="en-US" sz="2400" dirty="0">
              <a:latin typeface="黑体" panose="02010609060101010101" pitchFamily="49" charset="-122"/>
              <a:ea typeface="黑体" panose="02010609060101010101" pitchFamily="49" charset="-122"/>
            </a:endParaRPr>
          </a:p>
          <a:p>
            <a:pPr>
              <a:buFontTx/>
            </a:pPr>
            <a:r>
              <a:rPr lang="zh-CN" altLang="en-US" sz="2400" dirty="0">
                <a:latin typeface="黑体" panose="02010609060101010101" pitchFamily="49" charset="-122"/>
                <a:ea typeface="黑体" panose="02010609060101010101" pitchFamily="49" charset="-122"/>
              </a:rPr>
              <a:t>溶于水，微溶于乙醇。</a:t>
            </a:r>
            <a:endParaRPr lang="zh-CN" altLang="en-US" sz="2400" dirty="0">
              <a:latin typeface="黑体" panose="02010609060101010101" pitchFamily="49" charset="-122"/>
              <a:ea typeface="黑体" panose="02010609060101010101" pitchFamily="49" charset="-122"/>
            </a:endParaRPr>
          </a:p>
          <a:p>
            <a:pPr>
              <a:buFontTx/>
            </a:pPr>
            <a:r>
              <a:rPr lang="zh-CN" altLang="en-US" sz="2600" b="1" dirty="0">
                <a:solidFill>
                  <a:srgbClr val="2E9E9B"/>
                </a:solidFill>
                <a:latin typeface="楷体_GB2312" pitchFamily="49" charset="-122"/>
                <a:ea typeface="楷体_GB2312" pitchFamily="49" charset="-122"/>
              </a:rPr>
              <a:t>医学应用：</a:t>
            </a:r>
            <a:r>
              <a:rPr lang="zh-CN" altLang="en-US" sz="2400" dirty="0">
                <a:latin typeface="黑体" panose="02010609060101010101" pitchFamily="49" charset="-122"/>
                <a:ea typeface="黑体" panose="02010609060101010101" pitchFamily="49" charset="-122"/>
              </a:rPr>
              <a:t>在医学上，吗啡为</a:t>
            </a:r>
            <a:endParaRPr lang="zh-CN" altLang="en-US" sz="2400" dirty="0">
              <a:latin typeface="黑体" panose="02010609060101010101" pitchFamily="49" charset="-122"/>
              <a:ea typeface="黑体" panose="02010609060101010101" pitchFamily="49" charset="-122"/>
            </a:endParaRPr>
          </a:p>
          <a:p>
            <a:pPr>
              <a:buFontTx/>
            </a:pPr>
            <a:r>
              <a:rPr lang="zh-CN" altLang="en-US" sz="2400" dirty="0">
                <a:latin typeface="黑体" panose="02010609060101010101" pitchFamily="49" charset="-122"/>
                <a:ea typeface="黑体" panose="02010609060101010101" pitchFamily="49" charset="-122"/>
              </a:rPr>
              <a:t>麻醉性镇痛药，主要用于外科</a:t>
            </a:r>
            <a:endParaRPr lang="zh-CN" altLang="en-US" sz="2400" dirty="0">
              <a:latin typeface="黑体" panose="02010609060101010101" pitchFamily="49" charset="-122"/>
              <a:ea typeface="黑体" panose="02010609060101010101" pitchFamily="49" charset="-122"/>
            </a:endParaRPr>
          </a:p>
          <a:p>
            <a:pPr>
              <a:buFontTx/>
            </a:pPr>
            <a:r>
              <a:rPr lang="zh-CN" altLang="en-US" sz="2400" dirty="0">
                <a:latin typeface="黑体" panose="02010609060101010101" pitchFamily="49" charset="-122"/>
                <a:ea typeface="黑体" panose="02010609060101010101" pitchFamily="49" charset="-122"/>
              </a:rPr>
              <a:t>手术和外伤性剧痛、晚期癌症</a:t>
            </a:r>
            <a:endParaRPr lang="zh-CN" altLang="en-US" sz="2400" dirty="0">
              <a:latin typeface="黑体" panose="02010609060101010101" pitchFamily="49" charset="-122"/>
              <a:ea typeface="黑体" panose="02010609060101010101" pitchFamily="49" charset="-122"/>
            </a:endParaRPr>
          </a:p>
          <a:p>
            <a:pPr>
              <a:buFontTx/>
            </a:pPr>
            <a:r>
              <a:rPr lang="zh-CN" altLang="en-US" sz="2400" dirty="0">
                <a:latin typeface="黑体" panose="02010609060101010101" pitchFamily="49" charset="-122"/>
                <a:ea typeface="黑体" panose="02010609060101010101" pitchFamily="49" charset="-122"/>
              </a:rPr>
              <a:t>剧痛等，也用于心绞痛发作时</a:t>
            </a:r>
            <a:endParaRPr lang="zh-CN" altLang="en-US" sz="2400" dirty="0">
              <a:latin typeface="黑体" panose="02010609060101010101" pitchFamily="49" charset="-122"/>
              <a:ea typeface="黑体" panose="02010609060101010101" pitchFamily="49" charset="-122"/>
            </a:endParaRPr>
          </a:p>
          <a:p>
            <a:pPr>
              <a:buFontTx/>
            </a:pPr>
            <a:r>
              <a:rPr lang="zh-CN" altLang="en-US" sz="2400" dirty="0">
                <a:latin typeface="黑体" panose="02010609060101010101" pitchFamily="49" charset="-122"/>
                <a:ea typeface="黑体" panose="02010609060101010101" pitchFamily="49" charset="-122"/>
              </a:rPr>
              <a:t>止痛和镇静作用。</a:t>
            </a:r>
            <a:endParaRPr lang="zh-CN" altLang="en-US" sz="2400" dirty="0">
              <a:latin typeface="黑体" panose="02010609060101010101" pitchFamily="49" charset="-122"/>
              <a:ea typeface="黑体" panose="02010609060101010101" pitchFamily="49" charset="-122"/>
            </a:endParaRPr>
          </a:p>
          <a:p>
            <a:pPr>
              <a:buFontTx/>
            </a:pPr>
            <a:r>
              <a:rPr lang="zh-CN" altLang="en-US" sz="2600" b="1" dirty="0">
                <a:solidFill>
                  <a:srgbClr val="2E9E9B"/>
                </a:solidFill>
                <a:latin typeface="楷体_GB2312" pitchFamily="49" charset="-122"/>
                <a:ea typeface="楷体_GB2312" pitchFamily="49" charset="-122"/>
              </a:rPr>
              <a:t>危害：</a:t>
            </a:r>
            <a:r>
              <a:rPr lang="zh-CN" altLang="en-US" sz="2400" dirty="0">
                <a:latin typeface="黑体" panose="02010609060101010101" pitchFamily="49" charset="-122"/>
                <a:ea typeface="黑体" panose="02010609060101010101" pitchFamily="49" charset="-122"/>
              </a:rPr>
              <a:t>久用可产生严重的依赖性，一旦失去供给，将会产生流汗、颤抖、发热、血压升高、肌肉疼痛和痉挛等明显的戒断症状。长期使用吗啡，会引发精神失常，大剂量吸食吗啡，会导致呼吸停止而死亡。</a:t>
            </a:r>
            <a:r>
              <a:rPr lang="zh-CN" altLang="en-US" sz="2400" dirty="0">
                <a:latin typeface="Arial" panose="020B0604020202020204" pitchFamily="34" charset="0"/>
              </a:rPr>
              <a:t> </a:t>
            </a:r>
            <a:endParaRPr lang="zh-CN" altLang="en-US" sz="2400" dirty="0">
              <a:latin typeface="Arial" panose="020B0604020202020204" pitchFamily="34" charset="0"/>
            </a:endParaRPr>
          </a:p>
        </p:txBody>
      </p:sp>
      <p:sp>
        <p:nvSpPr>
          <p:cNvPr id="8196" name="AutoShape 4">
            <a:hlinkClick r:id="rId2" action="ppaction://hlinksldjump"/>
          </p:cNvPr>
          <p:cNvSpPr/>
          <p:nvPr/>
        </p:nvSpPr>
        <p:spPr>
          <a:xfrm>
            <a:off x="198438" y="153988"/>
            <a:ext cx="769937" cy="468312"/>
          </a:xfrm>
          <a:prstGeom prst="actionButtonBackPrevious">
            <a:avLst/>
          </a:prstGeom>
          <a:solidFill>
            <a:schemeClr val="accent1"/>
          </a:solidFill>
          <a:ln w="9525">
            <a:noFill/>
          </a:ln>
        </p:spPr>
        <p:txBody>
          <a:bodyPr wrap="none" anchor="ctr">
            <a:spAutoFit/>
          </a:bodyPr>
          <a:p>
            <a:endParaRPr lang="zh-CN" altLang="en-US" dirty="0">
              <a:latin typeface="Arial" panose="020B0604020202020204" pitchFamily="34" charset="0"/>
            </a:endParaRPr>
          </a:p>
        </p:txBody>
      </p:sp>
      <p:sp>
        <p:nvSpPr>
          <p:cNvPr id="46085" name="AutoShape 5" descr="图片5"/>
          <p:cNvSpPr/>
          <p:nvPr/>
        </p:nvSpPr>
        <p:spPr>
          <a:xfrm>
            <a:off x="4979988" y="1676400"/>
            <a:ext cx="3689350" cy="3321050"/>
          </a:xfrm>
          <a:prstGeom prst="roundRect">
            <a:avLst>
              <a:gd name="adj" fmla="val 16667"/>
            </a:avLst>
          </a:prstGeom>
          <a:blipFill rotWithShape="1">
            <a:blip r:embed="rId3"/>
            <a:stretch>
              <a:fillRect/>
            </a:stretch>
          </a:blipFill>
          <a:ln w="9525" cap="flat" cmpd="sng">
            <a:solidFill>
              <a:srgbClr val="CB9E63"/>
            </a:solidFill>
            <a:prstDash val="solid"/>
            <a:headEnd type="none" w="med" len="med"/>
            <a:tailEnd type="none" w="med" len="med"/>
          </a:ln>
        </p:spPr>
        <p:txBody>
          <a:bodyPr anchor="ctr">
            <a:spAutoFit/>
          </a:bodyPr>
          <a:p>
            <a:endParaRPr lang="zh-CN" altLang="en-US" dirty="0">
              <a:latin typeface="Arial" panose="020B0604020202020204"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46085"/>
                                        </p:tgtEl>
                                        <p:attrNameLst>
                                          <p:attrName>style.visibility</p:attrName>
                                        </p:attrNameLst>
                                      </p:cBhvr>
                                      <p:to>
                                        <p:strVal val="visible"/>
                                      </p:to>
                                    </p:set>
                                    <p:animEffect transition="in" filter="blinds(horizontal)">
                                      <p:cBhvr>
                                        <p:cTn id="7" dur="500"/>
                                        <p:tgtEl>
                                          <p:spTgt spid="46085"/>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46083"/>
                                        </p:tgtEl>
                                        <p:attrNameLst>
                                          <p:attrName>style.visibility</p:attrName>
                                        </p:attrNameLst>
                                      </p:cBhvr>
                                      <p:to>
                                        <p:strVal val="visible"/>
                                      </p:to>
                                    </p:set>
                                    <p:animEffect transition="in" filter="dissolve">
                                      <p:cBhvr>
                                        <p:cTn id="12" dur="500"/>
                                        <p:tgtEl>
                                          <p:spTgt spid="4608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083" grpId="0"/>
      <p:bldP spid="46085" grpId="0" animBg="1"/>
    </p:bldLst>
  </p:timing>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p:pic>
        <p:nvPicPr>
          <p:cNvPr id="9218" name="Picture 2" descr="未命名"/>
          <p:cNvPicPr>
            <a:picLocks noChangeAspect="1"/>
          </p:cNvPicPr>
          <p:nvPr/>
        </p:nvPicPr>
        <p:blipFill>
          <a:blip r:embed="rId1"/>
          <a:stretch>
            <a:fillRect/>
          </a:stretch>
        </p:blipFill>
        <p:spPr>
          <a:xfrm>
            <a:off x="0" y="0"/>
            <a:ext cx="9144000" cy="6889750"/>
          </a:xfrm>
          <a:prstGeom prst="rect">
            <a:avLst/>
          </a:prstGeom>
          <a:noFill/>
          <a:ln w="9525">
            <a:noFill/>
          </a:ln>
        </p:spPr>
      </p:pic>
      <p:sp>
        <p:nvSpPr>
          <p:cNvPr id="47107" name="Rectangle 3"/>
          <p:cNvSpPr/>
          <p:nvPr/>
        </p:nvSpPr>
        <p:spPr>
          <a:xfrm>
            <a:off x="293688" y="712788"/>
            <a:ext cx="4635500" cy="5318125"/>
          </a:xfrm>
          <a:prstGeom prst="rect">
            <a:avLst/>
          </a:prstGeom>
          <a:noFill/>
          <a:ln w="9525">
            <a:noFill/>
          </a:ln>
        </p:spPr>
        <p:txBody>
          <a:bodyPr anchor="ctr">
            <a:spAutoFit/>
          </a:bodyPr>
          <a:p>
            <a:pPr>
              <a:lnSpc>
                <a:spcPct val="130000"/>
              </a:lnSpc>
              <a:buFontTx/>
            </a:pPr>
            <a:r>
              <a:rPr lang="zh-CN" altLang="en-US" sz="4000" b="1" dirty="0">
                <a:solidFill>
                  <a:srgbClr val="FF3300"/>
                </a:solidFill>
                <a:latin typeface="楷体_GB2312" pitchFamily="49" charset="-122"/>
                <a:ea typeface="楷体_GB2312" pitchFamily="49" charset="-122"/>
              </a:rPr>
              <a:t>海洛因 </a:t>
            </a:r>
            <a:endParaRPr lang="zh-CN" altLang="en-US" sz="4000" b="1" dirty="0">
              <a:solidFill>
                <a:srgbClr val="FF3300"/>
              </a:solidFill>
              <a:latin typeface="楷体_GB2312" pitchFamily="49" charset="-122"/>
              <a:ea typeface="楷体_GB2312" pitchFamily="49" charset="-122"/>
            </a:endParaRPr>
          </a:p>
          <a:p>
            <a:pPr>
              <a:lnSpc>
                <a:spcPct val="130000"/>
              </a:lnSpc>
              <a:buFontTx/>
            </a:pPr>
            <a:r>
              <a:rPr lang="zh-CN" altLang="en-US" sz="2800" b="1" dirty="0">
                <a:solidFill>
                  <a:srgbClr val="2E9E9B"/>
                </a:solidFill>
                <a:latin typeface="Arial" panose="020B0604020202020204" pitchFamily="34" charset="0"/>
                <a:ea typeface="楷体_GB2312" pitchFamily="49" charset="-122"/>
              </a:rPr>
              <a:t>通用名称</a:t>
            </a:r>
            <a:r>
              <a:rPr lang="zh-CN" altLang="en-US" sz="2800" dirty="0">
                <a:solidFill>
                  <a:srgbClr val="2E9E9B"/>
                </a:solidFill>
                <a:latin typeface="楷体_GB2312" pitchFamily="49" charset="-122"/>
                <a:ea typeface="楷体_GB2312" pitchFamily="49" charset="-122"/>
              </a:rPr>
              <a:t>：</a:t>
            </a:r>
            <a:r>
              <a:rPr lang="zh-CN" altLang="en-US" sz="2400" dirty="0">
                <a:latin typeface="Arial" panose="020B0604020202020204" pitchFamily="34" charset="0"/>
                <a:ea typeface="黑体" panose="02010609060101010101" pitchFamily="49" charset="-122"/>
              </a:rPr>
              <a:t>“</a:t>
            </a:r>
            <a:r>
              <a:rPr lang="zh-CN" altLang="en-US" sz="2400" dirty="0">
                <a:latin typeface="黑体" panose="02010609060101010101" pitchFamily="49" charset="-122"/>
                <a:ea typeface="黑体" panose="02010609060101010101" pitchFamily="49" charset="-122"/>
              </a:rPr>
              <a:t>二乙酰吗啡</a:t>
            </a:r>
            <a:r>
              <a:rPr lang="zh-CN" altLang="en-US" sz="2400" dirty="0">
                <a:latin typeface="Arial" panose="020B0604020202020204" pitchFamily="34" charset="0"/>
                <a:ea typeface="黑体" panose="02010609060101010101" pitchFamily="49" charset="-122"/>
              </a:rPr>
              <a:t>”</a:t>
            </a:r>
            <a:r>
              <a:rPr lang="zh-CN" altLang="en-US" sz="2400" dirty="0">
                <a:latin typeface="黑体" panose="02010609060101010101" pitchFamily="49" charset="-122"/>
                <a:ea typeface="黑体" panose="02010609060101010101" pitchFamily="49" charset="-122"/>
              </a:rPr>
              <a:t>，俗称白粉，由吗啡加工制作而成，镇痛作用是吗啡的</a:t>
            </a:r>
            <a:r>
              <a:rPr lang="en-US" altLang="zh-CN" sz="2400" dirty="0">
                <a:latin typeface="黑体" panose="02010609060101010101" pitchFamily="49" charset="-122"/>
                <a:ea typeface="黑体" panose="02010609060101010101" pitchFamily="49" charset="-122"/>
              </a:rPr>
              <a:t>4</a:t>
            </a:r>
            <a:r>
              <a:rPr lang="en-US" altLang="zh-CN" sz="2400" dirty="0">
                <a:latin typeface="Arial" panose="020B0604020202020204" pitchFamily="34" charset="0"/>
                <a:ea typeface="黑体" panose="02010609060101010101" pitchFamily="49" charset="-122"/>
              </a:rPr>
              <a:t>—</a:t>
            </a:r>
            <a:r>
              <a:rPr lang="en-US" altLang="zh-CN" sz="2400" dirty="0">
                <a:latin typeface="黑体" panose="02010609060101010101" pitchFamily="49" charset="-122"/>
                <a:ea typeface="黑体" panose="02010609060101010101" pitchFamily="49" charset="-122"/>
              </a:rPr>
              <a:t>8</a:t>
            </a:r>
            <a:r>
              <a:rPr lang="zh-CN" altLang="en-US" sz="2400" dirty="0">
                <a:latin typeface="黑体" panose="02010609060101010101" pitchFamily="49" charset="-122"/>
                <a:ea typeface="黑体" panose="02010609060101010101" pitchFamily="49" charset="-122"/>
              </a:rPr>
              <a:t>倍，医学上曾广泛用于麻醉镇痛，但成瘾快，极难戒断。</a:t>
            </a:r>
            <a:endParaRPr lang="zh-CN" altLang="en-US" sz="2400" dirty="0">
              <a:latin typeface="黑体" panose="02010609060101010101" pitchFamily="49" charset="-122"/>
              <a:ea typeface="黑体" panose="02010609060101010101" pitchFamily="49" charset="-122"/>
            </a:endParaRPr>
          </a:p>
          <a:p>
            <a:pPr>
              <a:lnSpc>
                <a:spcPct val="130000"/>
              </a:lnSpc>
              <a:buFontTx/>
            </a:pPr>
            <a:r>
              <a:rPr lang="zh-CN" altLang="en-US" sz="2800" b="1" dirty="0">
                <a:solidFill>
                  <a:srgbClr val="2E9E9B"/>
                </a:solidFill>
                <a:latin typeface="楷体_GB2312" pitchFamily="49" charset="-122"/>
                <a:ea typeface="楷体_GB2312" pitchFamily="49" charset="-122"/>
              </a:rPr>
              <a:t>吸食危害：</a:t>
            </a:r>
            <a:r>
              <a:rPr lang="zh-CN" altLang="en-US" sz="2400" dirty="0">
                <a:latin typeface="黑体" panose="02010609060101010101" pitchFamily="49" charset="-122"/>
                <a:ea typeface="黑体" panose="02010609060101010101" pitchFamily="49" charset="-122"/>
              </a:rPr>
              <a:t>长期使用会破坏人的免疫功能，并导致心、肝、肾等主要脏器的损害。注射吸食还能传播艾滋病等疾病。 </a:t>
            </a:r>
            <a:endParaRPr lang="zh-CN" altLang="en-US" sz="2400" dirty="0">
              <a:latin typeface="黑体" panose="02010609060101010101" pitchFamily="49" charset="-122"/>
              <a:ea typeface="黑体" panose="02010609060101010101" pitchFamily="49" charset="-122"/>
            </a:endParaRPr>
          </a:p>
        </p:txBody>
      </p:sp>
      <p:sp>
        <p:nvSpPr>
          <p:cNvPr id="9220" name="AutoShape 4">
            <a:hlinkClick r:id="rId2" action="ppaction://hlinksldjump"/>
          </p:cNvPr>
          <p:cNvSpPr/>
          <p:nvPr/>
        </p:nvSpPr>
        <p:spPr>
          <a:xfrm>
            <a:off x="198438" y="153988"/>
            <a:ext cx="769937" cy="468312"/>
          </a:xfrm>
          <a:prstGeom prst="actionButtonBackPrevious">
            <a:avLst/>
          </a:prstGeom>
          <a:solidFill>
            <a:schemeClr val="accent1"/>
          </a:solidFill>
          <a:ln w="9525">
            <a:noFill/>
          </a:ln>
        </p:spPr>
        <p:txBody>
          <a:bodyPr wrap="none" anchor="ctr">
            <a:spAutoFit/>
          </a:bodyPr>
          <a:p>
            <a:endParaRPr lang="zh-CN" altLang="en-US" dirty="0">
              <a:latin typeface="Arial" panose="020B0604020202020204" pitchFamily="34" charset="0"/>
            </a:endParaRPr>
          </a:p>
        </p:txBody>
      </p:sp>
      <p:sp>
        <p:nvSpPr>
          <p:cNvPr id="47109" name="AutoShape 5" descr="101547_hailuoyin"/>
          <p:cNvSpPr/>
          <p:nvPr/>
        </p:nvSpPr>
        <p:spPr>
          <a:xfrm>
            <a:off x="5062538" y="1943100"/>
            <a:ext cx="3751262" cy="3457575"/>
          </a:xfrm>
          <a:prstGeom prst="roundRect">
            <a:avLst>
              <a:gd name="adj" fmla="val 16667"/>
            </a:avLst>
          </a:prstGeom>
          <a:blipFill rotWithShape="1">
            <a:blip r:embed="rId3"/>
            <a:stretch>
              <a:fillRect/>
            </a:stretch>
          </a:blipFill>
          <a:ln w="9525" cap="flat" cmpd="sng">
            <a:solidFill>
              <a:schemeClr val="accent1"/>
            </a:solidFill>
            <a:prstDash val="solid"/>
            <a:headEnd type="none" w="med" len="med"/>
            <a:tailEnd type="none" w="med" len="med"/>
          </a:ln>
        </p:spPr>
        <p:txBody>
          <a:bodyPr anchor="ctr">
            <a:spAutoFit/>
          </a:bodyPr>
          <a:p>
            <a:endParaRPr lang="zh-CN" altLang="en-US" dirty="0">
              <a:latin typeface="Arial" panose="020B0604020202020204"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47109"/>
                                        </p:tgtEl>
                                        <p:attrNameLst>
                                          <p:attrName>style.visibility</p:attrName>
                                        </p:attrNameLst>
                                      </p:cBhvr>
                                      <p:to>
                                        <p:strVal val="visible"/>
                                      </p:to>
                                    </p:set>
                                    <p:animEffect transition="in" filter="blinds(horizontal)">
                                      <p:cBhvr>
                                        <p:cTn id="7" dur="500"/>
                                        <p:tgtEl>
                                          <p:spTgt spid="47109"/>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47107"/>
                                        </p:tgtEl>
                                        <p:attrNameLst>
                                          <p:attrName>style.visibility</p:attrName>
                                        </p:attrNameLst>
                                      </p:cBhvr>
                                      <p:to>
                                        <p:strVal val="visible"/>
                                      </p:to>
                                    </p:set>
                                    <p:animEffect transition="in" filter="dissolve">
                                      <p:cBhvr>
                                        <p:cTn id="12" dur="500"/>
                                        <p:tgtEl>
                                          <p:spTgt spid="4710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107" grpId="0"/>
      <p:bldP spid="47109" grpId="0" animBg="1"/>
    </p:bldLst>
  </p:timing>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p:pic>
        <p:nvPicPr>
          <p:cNvPr id="10242" name="Picture 2" descr="未命名"/>
          <p:cNvPicPr>
            <a:picLocks noChangeAspect="1"/>
          </p:cNvPicPr>
          <p:nvPr/>
        </p:nvPicPr>
        <p:blipFill>
          <a:blip r:embed="rId1"/>
          <a:stretch>
            <a:fillRect/>
          </a:stretch>
        </p:blipFill>
        <p:spPr>
          <a:xfrm>
            <a:off x="0" y="0"/>
            <a:ext cx="9144000" cy="6889750"/>
          </a:xfrm>
          <a:prstGeom prst="rect">
            <a:avLst/>
          </a:prstGeom>
          <a:noFill/>
          <a:ln w="9525">
            <a:noFill/>
          </a:ln>
        </p:spPr>
      </p:pic>
      <p:sp>
        <p:nvSpPr>
          <p:cNvPr id="48131" name="Rectangle 3"/>
          <p:cNvSpPr/>
          <p:nvPr/>
        </p:nvSpPr>
        <p:spPr>
          <a:xfrm>
            <a:off x="411163" y="817563"/>
            <a:ext cx="4937125" cy="5634037"/>
          </a:xfrm>
          <a:prstGeom prst="rect">
            <a:avLst/>
          </a:prstGeom>
          <a:noFill/>
          <a:ln w="9525">
            <a:noFill/>
          </a:ln>
        </p:spPr>
        <p:txBody>
          <a:bodyPr anchor="ctr">
            <a:spAutoFit/>
          </a:bodyPr>
          <a:p>
            <a:pPr>
              <a:buFontTx/>
            </a:pPr>
            <a:r>
              <a:rPr lang="zh-CN" altLang="en-US" sz="4000" b="1" dirty="0">
                <a:solidFill>
                  <a:srgbClr val="FF3300"/>
                </a:solidFill>
                <a:latin typeface="楷体_GB2312" pitchFamily="49" charset="-122"/>
                <a:ea typeface="楷体_GB2312" pitchFamily="49" charset="-122"/>
              </a:rPr>
              <a:t>大麻</a:t>
            </a:r>
            <a:endParaRPr lang="zh-CN" altLang="en-US" sz="4000" b="1" dirty="0">
              <a:solidFill>
                <a:srgbClr val="FF3300"/>
              </a:solidFill>
              <a:latin typeface="楷体_GB2312" pitchFamily="49" charset="-122"/>
              <a:ea typeface="楷体_GB2312" pitchFamily="49" charset="-122"/>
            </a:endParaRPr>
          </a:p>
          <a:p>
            <a:pPr>
              <a:buFontTx/>
            </a:pPr>
            <a:r>
              <a:rPr lang="zh-CN" altLang="en-US" sz="2800" b="1" dirty="0">
                <a:solidFill>
                  <a:srgbClr val="2E9E9B"/>
                </a:solidFill>
                <a:latin typeface="楷体_GB2312" pitchFamily="49" charset="-122"/>
                <a:ea typeface="楷体_GB2312" pitchFamily="49" charset="-122"/>
              </a:rPr>
              <a:t>原植物：</a:t>
            </a:r>
            <a:r>
              <a:rPr lang="zh-CN" altLang="en-US" sz="2400" dirty="0">
                <a:latin typeface="黑体" panose="02010609060101010101" pitchFamily="49" charset="-122"/>
                <a:ea typeface="黑体" panose="02010609060101010101" pitchFamily="49" charset="-122"/>
              </a:rPr>
              <a:t>是一种粗大、直立、芳香的一年生雌雄异株的灌木。大麻原产于中亚，在北温带地区种植较为广泛。</a:t>
            </a:r>
            <a:endParaRPr lang="zh-CN" altLang="en-US" sz="2400" dirty="0">
              <a:latin typeface="黑体" panose="02010609060101010101" pitchFamily="49" charset="-122"/>
              <a:ea typeface="黑体" panose="02010609060101010101" pitchFamily="49" charset="-122"/>
            </a:endParaRPr>
          </a:p>
          <a:p>
            <a:pPr>
              <a:buFontTx/>
            </a:pPr>
            <a:r>
              <a:rPr lang="zh-CN" altLang="en-US" sz="2800" b="1" dirty="0">
                <a:solidFill>
                  <a:srgbClr val="2E9E9B"/>
                </a:solidFill>
                <a:latin typeface="楷体_GB2312" pitchFamily="49" charset="-122"/>
                <a:ea typeface="楷体_GB2312" pitchFamily="49" charset="-122"/>
              </a:rPr>
              <a:t>主要成分：</a:t>
            </a:r>
            <a:r>
              <a:rPr lang="zh-CN" altLang="en-US" sz="2400" dirty="0">
                <a:latin typeface="黑体" panose="02010609060101010101" pitchFamily="49" charset="-122"/>
                <a:ea typeface="黑体" panose="02010609060101010101" pitchFamily="49" charset="-122"/>
              </a:rPr>
              <a:t>大麻里含有大麻酚、大麻二酚和四氢大麻酚等数种生物碱。其中四氢大麻酚是服用大麻后产生致幻作用的主要成份。</a:t>
            </a:r>
            <a:endParaRPr lang="zh-CN" altLang="en-US" sz="2400" dirty="0">
              <a:latin typeface="黑体" panose="02010609060101010101" pitchFamily="49" charset="-122"/>
              <a:ea typeface="黑体" panose="02010609060101010101" pitchFamily="49" charset="-122"/>
            </a:endParaRPr>
          </a:p>
          <a:p>
            <a:pPr>
              <a:buFontTx/>
            </a:pPr>
            <a:r>
              <a:rPr lang="zh-CN" altLang="en-US" sz="2800" b="1" dirty="0">
                <a:solidFill>
                  <a:srgbClr val="2E9E9B"/>
                </a:solidFill>
                <a:latin typeface="楷体_GB2312" pitchFamily="49" charset="-122"/>
                <a:ea typeface="楷体_GB2312" pitchFamily="49" charset="-122"/>
              </a:rPr>
              <a:t>吸食危害：</a:t>
            </a:r>
            <a:r>
              <a:rPr lang="zh-CN" altLang="en-US" sz="2400" dirty="0">
                <a:latin typeface="黑体" panose="02010609060101010101" pitchFamily="49" charset="-122"/>
                <a:ea typeface="黑体" panose="02010609060101010101" pitchFamily="49" charset="-122"/>
              </a:rPr>
              <a:t>大麻服用后可影响中枢神经系统，引起欣快感，并引起倦睡。大剂量服用可出现幻视、焦虑、抑郁、情绪突变、妄想狂样的反应。</a:t>
            </a:r>
            <a:endParaRPr lang="zh-CN" altLang="en-US" sz="2400" dirty="0">
              <a:latin typeface="黑体" panose="02010609060101010101" pitchFamily="49" charset="-122"/>
              <a:ea typeface="黑体" panose="02010609060101010101" pitchFamily="49" charset="-122"/>
            </a:endParaRPr>
          </a:p>
        </p:txBody>
      </p:sp>
      <p:sp>
        <p:nvSpPr>
          <p:cNvPr id="10244" name="AutoShape 4">
            <a:hlinkClick r:id="rId2" action="ppaction://hlinksldjump"/>
          </p:cNvPr>
          <p:cNvSpPr/>
          <p:nvPr/>
        </p:nvSpPr>
        <p:spPr>
          <a:xfrm>
            <a:off x="198438" y="153988"/>
            <a:ext cx="769937" cy="468312"/>
          </a:xfrm>
          <a:prstGeom prst="actionButtonBackPrevious">
            <a:avLst/>
          </a:prstGeom>
          <a:solidFill>
            <a:schemeClr val="accent1"/>
          </a:solidFill>
          <a:ln w="9525">
            <a:noFill/>
          </a:ln>
        </p:spPr>
        <p:txBody>
          <a:bodyPr wrap="none" anchor="ctr">
            <a:spAutoFit/>
          </a:bodyPr>
          <a:p>
            <a:endParaRPr lang="zh-CN" altLang="en-US" dirty="0">
              <a:latin typeface="Arial" panose="020B0604020202020204" pitchFamily="34" charset="0"/>
            </a:endParaRPr>
          </a:p>
        </p:txBody>
      </p:sp>
      <p:sp>
        <p:nvSpPr>
          <p:cNvPr id="48133" name="AutoShape 5" descr="1630073413"/>
          <p:cNvSpPr/>
          <p:nvPr/>
        </p:nvSpPr>
        <p:spPr>
          <a:xfrm>
            <a:off x="5653088" y="1343025"/>
            <a:ext cx="3111500" cy="2532063"/>
          </a:xfrm>
          <a:prstGeom prst="roundRect">
            <a:avLst>
              <a:gd name="adj" fmla="val 16667"/>
            </a:avLst>
          </a:prstGeom>
          <a:blipFill rotWithShape="1">
            <a:blip r:embed="rId3"/>
            <a:stretch>
              <a:fillRect/>
            </a:stretch>
          </a:blipFill>
          <a:ln w="9525" cap="flat" cmpd="sng">
            <a:solidFill>
              <a:schemeClr val="folHlink"/>
            </a:solidFill>
            <a:prstDash val="solid"/>
            <a:headEnd type="none" w="med" len="med"/>
            <a:tailEnd type="none" w="med" len="med"/>
          </a:ln>
        </p:spPr>
        <p:txBody>
          <a:bodyPr anchor="ctr">
            <a:spAutoFit/>
          </a:bodyPr>
          <a:p>
            <a:endParaRPr lang="zh-CN" altLang="en-US" dirty="0">
              <a:latin typeface="Arial" panose="020B0604020202020204" pitchFamily="34" charset="0"/>
            </a:endParaRPr>
          </a:p>
        </p:txBody>
      </p:sp>
      <p:sp>
        <p:nvSpPr>
          <p:cNvPr id="48134" name="AutoShape 6" descr="图片4"/>
          <p:cNvSpPr/>
          <p:nvPr/>
        </p:nvSpPr>
        <p:spPr>
          <a:xfrm>
            <a:off x="5668963" y="4046538"/>
            <a:ext cx="3111500" cy="2513012"/>
          </a:xfrm>
          <a:prstGeom prst="roundRect">
            <a:avLst>
              <a:gd name="adj" fmla="val 16667"/>
            </a:avLst>
          </a:prstGeom>
          <a:blipFill rotWithShape="1">
            <a:blip r:embed="rId4"/>
            <a:stretch>
              <a:fillRect/>
            </a:stretch>
          </a:blipFill>
          <a:ln w="28575" cap="flat" cmpd="sng">
            <a:solidFill>
              <a:srgbClr val="D7D7D7"/>
            </a:solidFill>
            <a:prstDash val="solid"/>
            <a:headEnd type="none" w="med" len="med"/>
            <a:tailEnd type="none" w="med" len="med"/>
          </a:ln>
        </p:spPr>
        <p:txBody>
          <a:bodyPr anchor="ctr">
            <a:spAutoFit/>
          </a:bodyPr>
          <a:p>
            <a:endParaRPr lang="zh-CN" altLang="en-US" dirty="0">
              <a:latin typeface="Arial" panose="020B0604020202020204"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48133"/>
                                        </p:tgtEl>
                                        <p:attrNameLst>
                                          <p:attrName>style.visibility</p:attrName>
                                        </p:attrNameLst>
                                      </p:cBhvr>
                                      <p:to>
                                        <p:strVal val="visible"/>
                                      </p:to>
                                    </p:set>
                                    <p:animEffect transition="in" filter="blinds(horizontal)">
                                      <p:cBhvr>
                                        <p:cTn id="7" dur="500"/>
                                        <p:tgtEl>
                                          <p:spTgt spid="48133"/>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48134"/>
                                        </p:tgtEl>
                                        <p:attrNameLst>
                                          <p:attrName>style.visibility</p:attrName>
                                        </p:attrNameLst>
                                      </p:cBhvr>
                                      <p:to>
                                        <p:strVal val="visible"/>
                                      </p:to>
                                    </p:set>
                                    <p:animEffect transition="in" filter="blinds(horizontal)">
                                      <p:cBhvr>
                                        <p:cTn id="12" dur="500"/>
                                        <p:tgtEl>
                                          <p:spTgt spid="48134"/>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48131"/>
                                        </p:tgtEl>
                                        <p:attrNameLst>
                                          <p:attrName>style.visibility</p:attrName>
                                        </p:attrNameLst>
                                      </p:cBhvr>
                                      <p:to>
                                        <p:strVal val="visible"/>
                                      </p:to>
                                    </p:set>
                                    <p:animEffect transition="in" filter="dissolve">
                                      <p:cBhvr>
                                        <p:cTn id="17" dur="500"/>
                                        <p:tgtEl>
                                          <p:spTgt spid="481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131" grpId="0"/>
      <p:bldP spid="48133" grpId="0" animBg="1"/>
      <p:bldP spid="48134" grpId="0" animBg="1"/>
    </p:bldLst>
  </p:timing>
</p:sld>
</file>

<file path=ppt/tags/tag1.xml><?xml version="1.0" encoding="utf-8"?>
<p:tagLst xmlns:p="http://schemas.openxmlformats.org/presentationml/2006/main">
  <p:tag name="KSO_WM_SLIDE_MODEL_TYPE" val="cover"/>
</p:tagLst>
</file>

<file path=ppt/theme/theme1.xml><?xml version="1.0" encoding="utf-8"?>
<a:theme xmlns:a="http://schemas.openxmlformats.org/drawingml/2006/main" name="默认设计模板">
  <a:themeElements>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默认设计模板">
      <a:majorFont>
        <a:latin typeface="Arial"/>
        <a:ea typeface="宋体"/>
        <a:cs typeface=""/>
      </a:majorFont>
      <a:minorFont>
        <a:latin typeface="Arial"/>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defRPr kumimoji="0" 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defRPr kumimoji="0" 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defRPr>
        </a:defPPr>
      </a:lstStyle>
    </a:lnDef>
  </a:objectDefaults>
  <a:extraClrSchemeLst>
    <a:extraClrScheme>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默认设计模板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默认设计模板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默认设计模板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默认设计模板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默认设计模板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默认设计模板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默认设计模板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默认设计模板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默认设计模板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默认设计模板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默认设计模板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5360</Words>
  <Application>WPS 演示</Application>
  <PresentationFormat>全屏显示(4:3)</PresentationFormat>
  <Paragraphs>305</Paragraphs>
  <Slides>37</Slides>
  <Notes>0</Notes>
  <HiddenSlides>0</HiddenSlides>
  <MMClips>0</MMClips>
  <ScaleCrop>false</ScaleCrop>
  <HeadingPairs>
    <vt:vector size="6" baseType="variant">
      <vt:variant>
        <vt:lpstr>已用的字体</vt:lpstr>
      </vt:variant>
      <vt:variant>
        <vt:i4>16</vt:i4>
      </vt:variant>
      <vt:variant>
        <vt:lpstr>主题</vt:lpstr>
      </vt:variant>
      <vt:variant>
        <vt:i4>1</vt:i4>
      </vt:variant>
      <vt:variant>
        <vt:lpstr>幻灯片标题</vt:lpstr>
      </vt:variant>
      <vt:variant>
        <vt:i4>37</vt:i4>
      </vt:variant>
    </vt:vector>
  </HeadingPairs>
  <TitlesOfParts>
    <vt:vector size="54" baseType="lpstr">
      <vt:lpstr>Arial</vt:lpstr>
      <vt:lpstr>宋体</vt:lpstr>
      <vt:lpstr>Wingdings</vt:lpstr>
      <vt:lpstr>华文隶书</vt:lpstr>
      <vt:lpstr>微软雅黑</vt:lpstr>
      <vt:lpstr>黑体</vt:lpstr>
      <vt:lpstr>华文新魏</vt:lpstr>
      <vt:lpstr>华文中宋</vt:lpstr>
      <vt:lpstr>楷体_GB2312</vt:lpstr>
      <vt:lpstr>新宋体</vt:lpstr>
      <vt:lpstr>Arial Unicode MS</vt:lpstr>
      <vt:lpstr>Calibri</vt:lpstr>
      <vt:lpstr>幼圆</vt:lpstr>
      <vt:lpstr>Verdana</vt:lpstr>
      <vt:lpstr>Times New Roman</vt:lpstr>
      <vt:lpstr>隶书</vt:lpstr>
      <vt:lpstr>默认设计模板</vt:lpstr>
      <vt:lpstr>PowerPoint 演示文稿</vt:lpstr>
      <vt:lpstr>说到毒品，还得从鸦片战争说起…</vt:lpstr>
      <vt:lpstr>禁烟</vt:lpstr>
      <vt:lpstr>国际禁毒日 </vt:lpstr>
      <vt:lpstr>什么是毒品？</vt:lpstr>
      <vt:lpstr>常见的毒品</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什么叫吸毒？</vt:lpstr>
      <vt:lpstr>PowerPoint 演示文稿</vt:lpstr>
      <vt:lpstr>预防常识5吸毒多久会成瘾?吸毒为什么会成瘾?</vt:lpstr>
      <vt:lpstr>预防常识6导致吸毒的原因主要有哪些?</vt:lpstr>
      <vt:lpstr>预防常识6导致吸毒的原因主要有哪些?</vt:lpstr>
      <vt:lpstr>染上毒瘾的人一般有哪些迹象？ </vt:lpstr>
      <vt:lpstr>PowerPoint 演示文稿</vt:lpstr>
      <vt:lpstr>PowerPoint 演示文稿</vt:lpstr>
      <vt:lpstr>毒品危害一 、吸毒摧残人生A 对身体的危害1、大脑病变、 2、心脏病变</vt:lpstr>
      <vt:lpstr>毒品危害一 、吸毒摧残人生A 对身体的危害3、瘦弱不堪；4、传染疾病； 5、传播艾滋病</vt:lpstr>
      <vt:lpstr>毒品危害二、吸毒毁灭家庭</vt:lpstr>
      <vt:lpstr>毒品危害二、吸毒毁灭家庭实例</vt:lpstr>
      <vt:lpstr>毒品危害二、吸毒贻害后代</vt:lpstr>
      <vt:lpstr>毒品危害二、吸毒贻害后代实例</vt:lpstr>
      <vt:lpstr>毒品危害三、吸毒危害社会、败坏社会风气  </vt:lpstr>
      <vt:lpstr>哪类青少年易沾染上毒品？</vt:lpstr>
      <vt:lpstr>PowerPoint 演示文稿</vt:lpstr>
      <vt:lpstr>PowerPoint 演示文稿</vt:lpstr>
      <vt:lpstr>青少年如何防止吸毒</vt:lpstr>
      <vt:lpstr>PowerPoint 演示文稿</vt:lpstr>
      <vt:lpstr>牢记“四知道”：</vt:lpstr>
      <vt:lpstr>PowerPoint 演示文稿</vt:lpstr>
      <vt:lpstr>珍爱生命，远离毒品！</vt:lpstr>
      <vt:lpstr>PowerPoint 演示文稿</vt:lpstr>
    </vt:vector>
  </TitlesOfParts>
  <Company>【课件站www.kjzhan.com】~中小学ppt课件、试卷练习、主题班会ppt免费下载站~【课件站www.kjzhan.com】~中小学ppt课件、试卷练习、主题班会ppt免费下载站~【课件站www.kjzhan.com】~中小学ppt课件、试卷练习、主题班会ppt免费下载站~【课件站www.kjzhan.com】~中小学ppt课件、试卷练习、主题班会ppt免费下载站~【课件站www.kjzhan.com】~中小学ppt课件、试卷练习、主题班会ppt免费下载站~【课件站www.kj</Company>
  <LinksUpToDate>false</LinksUpToDate>
  <SharedDoc>false</SharedDoc>
  <HyperlinksChanged>false</HyperlinksChanged>
  <AppVersion>14.0000</AppVersion>
  <Manager>【课件站www.kjzhan.com】~中小学ppt课件、试卷练习、主题班会ppt免费下载站~【课件站www.kjzhan.com】~中小学ppt课件、试卷练习、主题班会ppt免费下载站~【课件站www.kjzhan.com】~中小学ppt课件、试卷练习、主题班会ppt免费下载站~【课件站www.kjzhan.com】~中小学ppt课件、试卷练习、主题班会ppt免费下载站~【课件站www.kjzhan.com】~中小学ppt课件、试卷练习、主题班会ppt免费下载站~【课件站www.kj</Manager>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课件站www.kjzhan.com】~中小学ppt课件、试卷练习、主题班会ppt免费下载站~【课件站www.kjzhan.com】~中小学ppt课件、试卷练习、主题班会ppt免费下载站~【课件站www.kjzhan.com】~中小学ppt课件、试卷练习、主题班会ppt免费下载站~【课件站www.kjzhan.com】~中小学ppt课件、试卷练习、主题班会ppt免费下载站~【课件站www.kjzhan.com】~中小学ppt课件、试卷练习、主题班会ppt免费下载站~【课件站www.kj</dc:title>
  <dc:creator>【课件站www.kjzhan.com】~中小学ppt课件、试卷练习、主题班会ppt免费下载站~【课件站www.kjzhan.com】~中小学ppt课件、试卷练习、主题班会ppt免费下载站~【课件站www.kjzhan.com】~中小学ppt课件、试卷练习、主题班会ppt免费下载站~【课件站www.kjzhan.com】~中小学ppt课件、试卷练习、主题班会ppt免费下载站~【课件站www.kjzhan.com】~中小学ppt课件、试卷练习、主题班会ppt免费下载站~【课件站www.kj; user</dc:creator>
  <cp:keywords>【课件站www.kjzhan.com】~中小学ppt课件、试卷练习、主题班会ppt免费下载站~【课件站www.kjzhan.com】~中小学ppt课件、试卷练习、主题班会ppt免费下载站~【课件站www.kjzhan.com】~中小学ppt课件、试卷练习、主题班会ppt免费下载站~【课件站www.kjzhan.com】~中小学ppt课件、试卷练习、主题班会ppt免费下载站~【课件站www.kjzhan.com】~中小学ppt课件、试卷练习、主题班会ppt免费下载站~【课件站www.kj</cp:keywords>
  <dc:description>【课件站www.kjzhan.com】~中小学ppt课件、试卷练习、主题班会ppt免费下载站~【课件站www.kjzhan.com】~中小学ppt课件、试卷练习、主题班会ppt免费下载站~【课件站www.kjzhan.com】~中小学ppt课件、试卷练习、主题班会ppt免费下载站~【课件站www.kjzhan.com】~中小学ppt课件、试卷练习、主题班会ppt免费下载站~【课件站www.kjzhan.com】~中小学ppt课件、试卷练习、主题班会ppt免费下载站~【课件站www.kj</dc:description>
  <dc:subject>【课件站www.kjzhan.com】~中小学ppt课件、试卷练习、主题班会ppt免费下载站~【课件站www.kjzhan.com】~中小学ppt课件、试卷练习、主题班会ppt免费下载站~【课件站www.kjzhan.com】~中小学ppt课件、试卷练习、主题班会ppt免费下载站~【课件站www.kjzhan.com】~中小学ppt课件、试卷练习、主题班会ppt免费下载站~【课件站www.kjzhan.com】~中小学ppt课件、试卷练习、主题班会ppt免费下载站~【课件站www.kj</dc:subject>
  <cp:category>【课件站www.kjzhan.com】~中小学ppt课件、试卷练习、主题班会ppt免费下载站~【课件站www.kjzhan.com】~中小学ppt课件、试卷练习、主题班会ppt免费下载站~【课件站www.kjzhan.com】~中小学ppt课件、试卷练习、主题班会ppt免费下载站~【课件站www.kjzhan.com】~中小学ppt课件、试卷练习、主题班会ppt免费下载站~【课件站www.kjzhan.com】~中小学ppt课件、试卷练习、主题班会ppt免费下载站~【课件站www.kj</cp:category>
  <cp:lastModifiedBy>朋兴中心小学</cp:lastModifiedBy>
  <cp:revision>28</cp:revision>
  <dcterms:created xsi:type="dcterms:W3CDTF">2003-10-19T08:48:00Z</dcterms:created>
  <dcterms:modified xsi:type="dcterms:W3CDTF">2019-10-23T03:21:23Z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2052-11.1.0.9145</vt:lpwstr>
  </property>
</Properties>
</file>