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71" r:id="rId4"/>
    <p:sldId id="260" r:id="rId5"/>
    <p:sldId id="261" r:id="rId6"/>
    <p:sldId id="263" r:id="rId7"/>
    <p:sldId id="268" r:id="rId8"/>
    <p:sldId id="269" r:id="rId9"/>
    <p:sldId id="270" r:id="rId10"/>
    <p:sldId id="274" r:id="rId11"/>
    <p:sldId id="265" r:id="rId12"/>
    <p:sldId id="273" r:id="rId13"/>
    <p:sldId id="272" r:id="rId14"/>
    <p:sldId id="276" r:id="rId15"/>
    <p:sldId id="282" r:id="rId16"/>
    <p:sldId id="281" r:id="rId17"/>
    <p:sldId id="275" r:id="rId18"/>
    <p:sldId id="266" r:id="rId19"/>
    <p:sldId id="267" r:id="rId20"/>
    <p:sldId id="277" r:id="rId21"/>
    <p:sldId id="278" r:id="rId22"/>
    <p:sldId id="284" r:id="rId23"/>
    <p:sldId id="285" r:id="rId24"/>
    <p:sldId id="279" r:id="rId25"/>
    <p:sldId id="280" r:id="rId26"/>
    <p:sldId id="283" r:id="rId2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104" d="100"/>
          <a:sy n="104" d="100"/>
        </p:scale>
        <p:origin x="-123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3" name="直接连接符 12"/>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9" name="标题 28"/>
          <p:cNvSpPr>
            <a:spLocks noGrp="1"/>
          </p:cNvSpPr>
          <p:nvPr>
            <p:ph type="ctrTitle"/>
          </p:nvPr>
        </p:nvSpPr>
        <p:spPr>
          <a:xfrm>
            <a:off x="381000" y="4853411"/>
            <a:ext cx="8458200" cy="1222375"/>
          </a:xfrm>
        </p:spPr>
        <p:txBody>
          <a:bodyPr anchor="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14" name="日期占位符 15"/>
          <p:cNvSpPr>
            <a:spLocks noGrp="1"/>
          </p:cNvSpPr>
          <p:nvPr>
            <p:ph type="dt" sz="half" idx="2"/>
          </p:nvPr>
        </p:nvSpPr>
        <p:spPr>
          <a:xfrm>
            <a:off x="6477000" y="76200"/>
            <a:ext cx="2514600" cy="288925"/>
          </a:xfrm>
          <a:prstGeom prst="rect">
            <a:avLst/>
          </a:prstGeom>
        </p:spPr>
        <p:txBody>
          <a:bodyPr vert="horz"/>
          <a:lstStyle/>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15" name="页脚占位符 1"/>
          <p:cNvSpPr>
            <a:spLocks noGrp="1"/>
          </p:cNvSpPr>
          <p:nvPr>
            <p:ph type="ftr" sz="quarter" idx="3"/>
          </p:nvPr>
        </p:nvSpPr>
        <p:spPr>
          <a:xfrm>
            <a:off x="3124200" y="76200"/>
            <a:ext cx="3352800" cy="288925"/>
          </a:xfrm>
          <a:prstGeom prst="rect">
            <a:avLst/>
          </a:prstGeom>
        </p:spPr>
        <p:txBody>
          <a:bodyPr vert="horz"/>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16" name="灯片编号占位符 14"/>
          <p:cNvSpPr>
            <a:spLocks noGrp="1"/>
          </p:cNvSpPr>
          <p:nvPr>
            <p:ph type="sldNum" sz="quarter" idx="4"/>
          </p:nvPr>
        </p:nvSpPr>
        <p:spPr>
          <a:xfrm>
            <a:off x="8229600" y="6473825"/>
            <a:ext cx="758825" cy="247650"/>
          </a:xfrm>
          <a:prstGeom prst="rect">
            <a:avLst/>
          </a:prstGeom>
        </p:spPr>
        <p:txBody>
          <a:bodyPr vert="horz"/>
          <a:p>
            <a:pPr algn="r">
              <a:buNone/>
            </a:pPr>
            <a:fld id="{9A0DB2DC-4C9A-4742-B13C-FB6460FD3503}" type="slidenum">
              <a:rPr lang="zh-CN" altLang="en-US" dirty="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buNone/>
            </a:pPr>
            <a:fld id="{9A0DB2DC-4C9A-4742-B13C-FB6460FD3503}" type="slidenum">
              <a:rPr lang="zh-CN" altLang="en-US" dirty="0">
                <a:latin typeface="Franklin Gothic Book"/>
                <a:ea typeface="华文楷体"/>
              </a:rPr>
            </a:fld>
            <a:endParaRPr lang="zh-CN" altLang="en-US" dirty="0">
              <a:latin typeface="Franklin Gothic Book"/>
              <a:ea typeface="华文楷体"/>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549276"/>
            <a:ext cx="62484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日期占位符 3"/>
          <p:cNvSpPr>
            <a:spLocks noGrp="1"/>
          </p:cNvSpPr>
          <p:nvPr>
            <p:ph type="dt" sz="half" idx="2"/>
          </p:nvPr>
        </p:nvSpPr>
        <p:spPr>
          <a:xfrm>
            <a:off x="6477000" y="76200"/>
            <a:ext cx="2514600" cy="288925"/>
          </a:xfrm>
          <a:prstGeom prst="rect">
            <a:avLst/>
          </a:prstGeom>
        </p:spPr>
        <p:txBody>
          <a:bodyPr vert="horz"/>
          <a:lstStyle/>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endParaRPr>
          </a:p>
        </p:txBody>
      </p:sp>
      <p:sp>
        <p:nvSpPr>
          <p:cNvPr id="14" name="页脚占位符 4"/>
          <p:cNvSpPr>
            <a:spLocks noGrp="1"/>
          </p:cNvSpPr>
          <p:nvPr>
            <p:ph type="ftr" sz="quarter" idx="3"/>
          </p:nvPr>
        </p:nvSpPr>
        <p:spPr>
          <a:xfrm>
            <a:off x="3124200" y="76200"/>
            <a:ext cx="3352800" cy="288925"/>
          </a:xfrm>
          <a:prstGeom prst="rect">
            <a:avLst/>
          </a:prstGeom>
        </p:spPr>
        <p:txBody>
          <a:bodyPr vert="horz"/>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15" name="灯片编号占位符 5"/>
          <p:cNvSpPr>
            <a:spLocks noGrp="1"/>
          </p:cNvSpPr>
          <p:nvPr>
            <p:ph type="sldNum" sz="quarter" idx="4"/>
          </p:nvPr>
        </p:nvSpPr>
        <p:spPr>
          <a:xfrm>
            <a:off x="8229600" y="6477000"/>
            <a:ext cx="762000" cy="244475"/>
          </a:xfrm>
          <a:prstGeom prst="rect">
            <a:avLst/>
          </a:prstGeom>
        </p:spPr>
        <p:txBody>
          <a:bodyPr vert="horz"/>
          <a:p>
            <a:pPr algn="r">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kumimoji="0" lang="zh-CN" altLang="en-US" smtClean="0"/>
              <a:t>单击此处编辑母版标题样式</a:t>
            </a:r>
            <a:endParaRPr kumimoji="0" lang="en-US"/>
          </a:p>
        </p:txBody>
      </p:sp>
      <p:sp>
        <p:nvSpPr>
          <p:cNvPr id="27" name="内容占位符 26"/>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日期占位符 24"/>
          <p:cNvSpPr>
            <a:spLocks noGrp="1"/>
          </p:cNvSpPr>
          <p:nvPr>
            <p:ph type="dt" sz="half" idx="2"/>
          </p:nvPr>
        </p:nvSpPr>
        <p:spPr>
          <a:xfrm>
            <a:off x="6477000" y="76200"/>
            <a:ext cx="2514600" cy="288925"/>
          </a:xfrm>
          <a:prstGeom prst="rect">
            <a:avLst/>
          </a:prstGeom>
        </p:spPr>
        <p:txBody>
          <a:bodyPr vert="horz"/>
          <a:lstStyle/>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endParaRPr>
          </a:p>
        </p:txBody>
      </p:sp>
      <p:sp>
        <p:nvSpPr>
          <p:cNvPr id="14" name="页脚占位符 18"/>
          <p:cNvSpPr>
            <a:spLocks noGrp="1"/>
          </p:cNvSpPr>
          <p:nvPr>
            <p:ph type="ftr" sz="quarter" idx="3"/>
          </p:nvPr>
        </p:nvSpPr>
        <p:spPr>
          <a:xfrm>
            <a:off x="3581400" y="76200"/>
            <a:ext cx="2895600" cy="288925"/>
          </a:xfrm>
          <a:prstGeom prst="rect">
            <a:avLst/>
          </a:prstGeom>
        </p:spPr>
        <p:txBody>
          <a:bodyPr vert="horz"/>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15" name="灯片编号占位符 15"/>
          <p:cNvSpPr>
            <a:spLocks noGrp="1"/>
          </p:cNvSpPr>
          <p:nvPr>
            <p:ph type="sldNum" sz="quarter" idx="4"/>
          </p:nvPr>
        </p:nvSpPr>
        <p:spPr>
          <a:xfrm>
            <a:off x="8229600" y="6473825"/>
            <a:ext cx="758825" cy="247650"/>
          </a:xfrm>
          <a:prstGeom prst="rect">
            <a:avLst/>
          </a:prstGeom>
        </p:spPr>
        <p:txBody>
          <a:bodyPr vert="horz"/>
          <a:p>
            <a:pPr algn="r">
              <a:buNone/>
            </a:pPr>
            <a:fld id="{9A0DB2DC-4C9A-4742-B13C-FB6460FD3503}" type="slidenum">
              <a:rPr lang="zh-CN" altLang="en-US" dirty="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3" name="直接连接符 12"/>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kumimoji="0" lang="zh-CN" altLang="en-US" smtClean="0"/>
              <a:t>单击此处编辑母版标题样式</a:t>
            </a:r>
            <a:endParaRPr kumimoji="0" lang="en-US"/>
          </a:p>
        </p:txBody>
      </p:sp>
      <p:sp>
        <p:nvSpPr>
          <p:cNvPr id="14" name="日期占位符 18"/>
          <p:cNvSpPr>
            <a:spLocks noGrp="1"/>
          </p:cNvSpPr>
          <p:nvPr>
            <p:ph type="dt" sz="half" idx="2"/>
          </p:nvPr>
        </p:nvSpPr>
        <p:spPr>
          <a:xfrm>
            <a:off x="6477000" y="76200"/>
            <a:ext cx="2514600" cy="288925"/>
          </a:xfrm>
          <a:prstGeom prst="rect">
            <a:avLst/>
          </a:prstGeom>
        </p:spPr>
        <p:txBody>
          <a:bodyPr vert="horz"/>
          <a:lstStyle/>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endParaRPr>
          </a:p>
        </p:txBody>
      </p:sp>
      <p:sp>
        <p:nvSpPr>
          <p:cNvPr id="15" name="页脚占位符 10"/>
          <p:cNvSpPr>
            <a:spLocks noGrp="1"/>
          </p:cNvSpPr>
          <p:nvPr>
            <p:ph type="ftr" sz="quarter" idx="3"/>
          </p:nvPr>
        </p:nvSpPr>
        <p:spPr>
          <a:xfrm>
            <a:off x="3124200" y="76200"/>
            <a:ext cx="3352800" cy="288925"/>
          </a:xfrm>
          <a:prstGeom prst="rect">
            <a:avLst/>
          </a:prstGeom>
        </p:spPr>
        <p:txBody>
          <a:bodyPr vert="horz"/>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16" name="灯片编号占位符 15"/>
          <p:cNvSpPr>
            <a:spLocks noGrp="1"/>
          </p:cNvSpPr>
          <p:nvPr>
            <p:ph type="sldNum" sz="quarter" idx="4"/>
          </p:nvPr>
        </p:nvSpPr>
        <p:spPr>
          <a:xfrm>
            <a:off x="8229600" y="6477000"/>
            <a:ext cx="762000" cy="244475"/>
          </a:xfrm>
          <a:prstGeom prst="rect">
            <a:avLst/>
          </a:prstGeom>
        </p:spPr>
        <p:txBody>
          <a:bodyPr vert="horz"/>
          <a:p>
            <a:pPr algn="r">
              <a:buNone/>
            </a:pPr>
            <a:fld id="{9A0DB2DC-4C9A-4742-B13C-FB6460FD3503}" type="slidenum">
              <a:rPr lang="zh-CN" altLang="en-US" dirty="0"/>
            </a:fld>
            <a:endParaRPr lang="zh-CN"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kumimoji="0" lang="zh-CN" altLang="en-US" smtClean="0"/>
              <a:t>单击此处编辑母版标题样式</a:t>
            </a:r>
            <a:endParaRPr kumimoji="0"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buNone/>
            </a:pPr>
            <a:fld id="{9A0DB2DC-4C9A-4742-B13C-FB6460FD3503}" type="slidenum">
              <a:rPr lang="zh-CN" altLang="en-US" dirty="0">
                <a:latin typeface="Franklin Gothic Book"/>
                <a:ea typeface="华文楷体"/>
              </a:rPr>
            </a:fld>
            <a:endParaRPr lang="zh-CN" altLang="en-US" dirty="0">
              <a:latin typeface="Franklin Gothic Book"/>
              <a:ea typeface="华文楷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直接连接符 12"/>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9" name="标题 28"/>
          <p:cNvSpPr>
            <a:spLocks noGrp="1"/>
          </p:cNvSpPr>
          <p:nvPr>
            <p:ph type="title"/>
          </p:nvPr>
        </p:nvSpPr>
        <p:spPr>
          <a:xfrm>
            <a:off x="304800" y="5410200"/>
            <a:ext cx="8610600" cy="882650"/>
          </a:xfrm>
        </p:spPr>
        <p:txBody>
          <a:bodyPr anchor="ctr"/>
          <a:lstStyle>
            <a:lvl1pPr>
              <a:defRPr/>
            </a:lvl1p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4" name="日期占位符 9"/>
          <p:cNvSpPr>
            <a:spLocks noGrp="1"/>
          </p:cNvSpPr>
          <p:nvPr>
            <p:ph type="dt" sz="half" idx="12"/>
          </p:nvPr>
        </p:nvSpPr>
        <p:spPr>
          <a:xfrm>
            <a:off x="6477000" y="76200"/>
            <a:ext cx="2514600" cy="288925"/>
          </a:xfrm>
          <a:prstGeom prst="rect">
            <a:avLst/>
          </a:prstGeom>
        </p:spPr>
        <p:txBody>
          <a:bodyPr vert="horz"/>
          <a:lstStyle/>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endParaRPr>
          </a:p>
        </p:txBody>
      </p:sp>
      <p:sp>
        <p:nvSpPr>
          <p:cNvPr id="15" name="页脚占位符 5"/>
          <p:cNvSpPr>
            <a:spLocks noGrp="1"/>
          </p:cNvSpPr>
          <p:nvPr>
            <p:ph type="ftr" sz="quarter" idx="13"/>
          </p:nvPr>
        </p:nvSpPr>
        <p:spPr>
          <a:xfrm>
            <a:off x="3124200" y="76200"/>
            <a:ext cx="3352800" cy="288925"/>
          </a:xfrm>
          <a:prstGeom prst="rect">
            <a:avLst/>
          </a:prstGeom>
        </p:spPr>
        <p:txBody>
          <a:bodyPr vert="horz"/>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16" name="灯片编号占位符 6"/>
          <p:cNvSpPr>
            <a:spLocks noGrp="1"/>
          </p:cNvSpPr>
          <p:nvPr>
            <p:ph type="sldNum" sz="quarter" idx="14"/>
          </p:nvPr>
        </p:nvSpPr>
        <p:spPr>
          <a:xfrm>
            <a:off x="8229600" y="6477000"/>
            <a:ext cx="762000" cy="247650"/>
          </a:xfrm>
          <a:prstGeom prst="rect">
            <a:avLst/>
          </a:prstGeom>
        </p:spPr>
        <p:txBody>
          <a:bodyPr vert="horz"/>
          <a:p>
            <a:pPr algn="r">
              <a:buNone/>
            </a:pPr>
            <a:fld id="{9A0DB2DC-4C9A-4742-B13C-FB6460FD3503}" type="slidenum">
              <a:rPr lang="zh-CN" altLang="en-US" dirty="0"/>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kumimoji="0" lang="zh-CN" altLang="en-US" smtClean="0"/>
              <a:t>单击此处编辑母版标题样式</a:t>
            </a:r>
            <a:endParaRPr kumimoji="0" lang="en-US"/>
          </a:p>
        </p:txBody>
      </p:sp>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buNone/>
            </a:pPr>
            <a:fld id="{9A0DB2DC-4C9A-4742-B13C-FB6460FD3503}" type="slidenum">
              <a:rPr lang="zh-CN" altLang="en-US" dirty="0">
                <a:latin typeface="Franklin Gothic Book"/>
                <a:ea typeface="华文楷体"/>
              </a:rPr>
            </a:fld>
            <a:endParaRPr lang="zh-CN" altLang="en-US" dirty="0">
              <a:latin typeface="Franklin Gothic Book"/>
              <a:ea typeface="华文楷体"/>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13" name="日期占位符 2"/>
          <p:cNvSpPr>
            <a:spLocks noGrp="1"/>
          </p:cNvSpPr>
          <p:nvPr>
            <p:ph type="dt" sz="half" idx="2"/>
          </p:nvPr>
        </p:nvSpPr>
        <p:spPr>
          <a:xfrm>
            <a:off x="6477000" y="76200"/>
            <a:ext cx="2514600" cy="288925"/>
          </a:xfrm>
          <a:prstGeom prst="rect">
            <a:avLst/>
          </a:prstGeom>
        </p:spPr>
        <p:txBody>
          <a:bodyPr vert="horz"/>
          <a:lstStyle/>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endParaRPr>
          </a:p>
        </p:txBody>
      </p:sp>
      <p:sp>
        <p:nvSpPr>
          <p:cNvPr id="14" name="页脚占位符 23"/>
          <p:cNvSpPr>
            <a:spLocks noGrp="1"/>
          </p:cNvSpPr>
          <p:nvPr>
            <p:ph type="ftr" sz="quarter" idx="3"/>
          </p:nvPr>
        </p:nvSpPr>
        <p:spPr>
          <a:xfrm>
            <a:off x="3124200" y="76200"/>
            <a:ext cx="3352800" cy="288925"/>
          </a:xfrm>
          <a:prstGeom prst="rect">
            <a:avLst/>
          </a:prstGeom>
        </p:spPr>
        <p:txBody>
          <a:bodyPr vert="horz"/>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15" name="灯片编号占位符 6"/>
          <p:cNvSpPr>
            <a:spLocks noGrp="1"/>
          </p:cNvSpPr>
          <p:nvPr>
            <p:ph type="sldNum" sz="quarter" idx="4"/>
          </p:nvPr>
        </p:nvSpPr>
        <p:spPr>
          <a:xfrm>
            <a:off x="8229600" y="6477000"/>
            <a:ext cx="762000" cy="244475"/>
          </a:xfrm>
          <a:prstGeom prst="rect">
            <a:avLst/>
          </a:prstGeom>
        </p:spPr>
        <p:txBody>
          <a:bodyPr vert="horz"/>
          <a:p>
            <a:pPr algn="r">
              <a:buNone/>
            </a:pPr>
            <a:fld id="{9A0DB2DC-4C9A-4742-B13C-FB6460FD3503}" type="slidenum">
              <a:rPr lang="zh-CN" altLang="en-US" dirty="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3" name="直接连接符 12"/>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标题 11"/>
          <p:cNvSpPr>
            <a:spLocks noGrp="1"/>
          </p:cNvSpPr>
          <p:nvPr>
            <p:ph type="title"/>
          </p:nvPr>
        </p:nvSpPr>
        <p:spPr>
          <a:xfrm>
            <a:off x="457200" y="5486400"/>
            <a:ext cx="8458200" cy="520700"/>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 name="日期占位符 24"/>
          <p:cNvSpPr>
            <a:spLocks noGrp="1"/>
          </p:cNvSpPr>
          <p:nvPr>
            <p:ph type="dt" sz="half" idx="12"/>
          </p:nvPr>
        </p:nvSpPr>
        <p:spPr>
          <a:xfrm>
            <a:off x="6477000" y="76200"/>
            <a:ext cx="2514600" cy="288925"/>
          </a:xfrm>
          <a:prstGeom prst="rect">
            <a:avLst/>
          </a:prstGeom>
        </p:spPr>
        <p:txBody>
          <a:bodyPr vert="horz"/>
          <a:lstStyle/>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endParaRPr>
          </a:p>
        </p:txBody>
      </p:sp>
      <p:sp>
        <p:nvSpPr>
          <p:cNvPr id="15" name="页脚占位符 28"/>
          <p:cNvSpPr>
            <a:spLocks noGrp="1"/>
          </p:cNvSpPr>
          <p:nvPr>
            <p:ph type="ftr" sz="quarter" idx="3"/>
          </p:nvPr>
        </p:nvSpPr>
        <p:spPr>
          <a:xfrm>
            <a:off x="3124200" y="76200"/>
            <a:ext cx="3352800" cy="288925"/>
          </a:xfrm>
          <a:prstGeom prst="rect">
            <a:avLst/>
          </a:prstGeom>
        </p:spPr>
        <p:txBody>
          <a:bodyPr vert="horz"/>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16" name="灯片编号占位符 6"/>
          <p:cNvSpPr>
            <a:spLocks noGrp="1"/>
          </p:cNvSpPr>
          <p:nvPr>
            <p:ph type="sldNum" sz="quarter" idx="4"/>
          </p:nvPr>
        </p:nvSpPr>
        <p:spPr>
          <a:xfrm>
            <a:off x="8229600" y="6477000"/>
            <a:ext cx="762000" cy="244475"/>
          </a:xfrm>
          <a:prstGeom prst="rect">
            <a:avLst/>
          </a:prstGeom>
        </p:spPr>
        <p:txBody>
          <a:bodyPr vert="horz"/>
          <a:p>
            <a:pPr algn="r">
              <a:buNone/>
            </a:pPr>
            <a:fld id="{9A0DB2DC-4C9A-4742-B13C-FB6460FD3503}" type="slidenum">
              <a:rPr lang="zh-CN" altLang="en-US" dirty="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vert="horz">
            <a:normAutofit/>
          </a:bodyPr>
          <a:lstStyle>
            <a:lvl1pPr marL="0" indent="0">
              <a:buNone/>
              <a:defRPr sz="3200"/>
            </a:lvl1pPr>
          </a:lstStyle>
          <a:p>
            <a:pPr marL="0" marR="0" lvl="0" indent="0" algn="l" defTabSz="914400" rtl="0" eaLnBrk="1" fontAlgn="auto" latinLnBrk="0" hangingPunct="1">
              <a:lnSpc>
                <a:spcPct val="100000"/>
              </a:lnSpc>
              <a:spcBef>
                <a:spcPct val="20000"/>
              </a:spcBef>
              <a:spcAft>
                <a:spcPts val="0"/>
              </a:spcAft>
              <a:buClr>
                <a:schemeClr val="accent1"/>
              </a:buClr>
              <a:buSzPct val="70000"/>
              <a:buFont typeface="Wingdings 2" panose="05020102010507070707"/>
              <a:buNone/>
              <a:defRPr/>
            </a:pPr>
            <a:r>
              <a:rPr kumimoji="0" lang="zh-CN" altLang="en-US" sz="3200" b="0" i="0" u="none" strike="noStrike" kern="1200" cap="none" spc="0" normalizeH="0" baseline="0" noProof="0" smtClean="0">
                <a:ln>
                  <a:noFill/>
                </a:ln>
                <a:solidFill>
                  <a:schemeClr val="tx2"/>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2"/>
              </a:solidFill>
              <a:effectLst/>
              <a:uLnTx/>
              <a:uFillTx/>
              <a:latin typeface="+mn-lt"/>
              <a:ea typeface="+mn-ea"/>
              <a:cs typeface="+mn-cs"/>
            </a:endParaRPr>
          </a:p>
        </p:txBody>
      </p:sp>
      <p:sp>
        <p:nvSpPr>
          <p:cNvPr id="17" name="标题 16"/>
          <p:cNvSpPr>
            <a:spLocks noGrp="1"/>
          </p:cNvSpPr>
          <p:nvPr>
            <p:ph type="title"/>
          </p:nvPr>
        </p:nvSpPr>
        <p:spPr>
          <a:xfrm>
            <a:off x="381000" y="4993760"/>
            <a:ext cx="5867400" cy="522288"/>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2" name="日期占位符 6"/>
          <p:cNvSpPr>
            <a:spLocks noGrp="1"/>
          </p:cNvSpPr>
          <p:nvPr>
            <p:ph type="dt" sz="half" idx="12"/>
          </p:nvPr>
        </p:nvSpPr>
        <p:spPr>
          <a:xfrm>
            <a:off x="6477000" y="76200"/>
            <a:ext cx="2514600" cy="288925"/>
          </a:xfrm>
          <a:prstGeom prst="rect">
            <a:avLst/>
          </a:prstGeom>
        </p:spPr>
        <p:txBody>
          <a:bodyPr vert="horz"/>
          <a:lstStyle/>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endParaRPr>
          </a:p>
        </p:txBody>
      </p:sp>
      <p:sp>
        <p:nvSpPr>
          <p:cNvPr id="14" name="页脚占位符 4"/>
          <p:cNvSpPr>
            <a:spLocks noGrp="1"/>
          </p:cNvSpPr>
          <p:nvPr>
            <p:ph type="ftr" sz="quarter" idx="3"/>
          </p:nvPr>
        </p:nvSpPr>
        <p:spPr>
          <a:xfrm>
            <a:off x="3124200" y="76200"/>
            <a:ext cx="3352800" cy="288925"/>
          </a:xfrm>
          <a:prstGeom prst="rect">
            <a:avLst/>
          </a:prstGeom>
        </p:spPr>
        <p:txBody>
          <a:bodyPr vert="horz"/>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15" name="灯片编号占位符 30"/>
          <p:cNvSpPr>
            <a:spLocks noGrp="1"/>
          </p:cNvSpPr>
          <p:nvPr>
            <p:ph type="sldNum" sz="quarter" idx="4"/>
          </p:nvPr>
        </p:nvSpPr>
        <p:spPr>
          <a:xfrm>
            <a:off x="8229600" y="6477000"/>
            <a:ext cx="762000" cy="244475"/>
          </a:xfrm>
          <a:prstGeom prst="rect">
            <a:avLst/>
          </a:prstGeom>
        </p:spPr>
        <p:txBody>
          <a:bodyPr vert="horz"/>
          <a:p>
            <a:pPr algn="r">
              <a:buNone/>
            </a:pPr>
            <a:fld id="{9A0DB2DC-4C9A-4742-B13C-FB6460FD3503}" type="slidenum">
              <a:rPr lang="zh-CN" altLang="en-US" dirty="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29" name="文本占位符 7"/>
          <p:cNvSpPr>
            <a:spLocks noGrp="1"/>
          </p:cNvSpPr>
          <p:nvPr>
            <p:ph type="body" idx="1"/>
          </p:nvPr>
        </p:nvSpPr>
        <p:spPr>
          <a:xfrm>
            <a:off x="304800" y="1554163"/>
            <a:ext cx="8686800" cy="4525962"/>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62C050E-3A34-4D2B-BEA3-C13291E93C16}" type="datetimeFigureOut">
              <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accent1">
                  <a:shade val="75000"/>
                </a:schemeClr>
              </a:solidFill>
              <a:effectLst/>
              <a:uLnTx/>
              <a:uFillTx/>
              <a:latin typeface="+mn-lt"/>
              <a:ea typeface="+mn-ea"/>
              <a:cs typeface="+mn-cs"/>
            </a:endParaRPr>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accent1">
                  <a:shade val="75000"/>
                </a:schemeClr>
              </a:solidFill>
              <a:effectLst/>
              <a:uLnTx/>
              <a:uFillTx/>
              <a:latin typeface="+mn-lt"/>
              <a:ea typeface="+mn-ea"/>
              <a:cs typeface="+mn-cs"/>
            </a:endParaRPr>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a:defRPr sz="1200">
                <a:solidFill>
                  <a:srgbClr val="D38E27"/>
                </a:solidFill>
              </a:defRPr>
            </a:lvl1pPr>
          </a:lstStyle>
          <a:p>
            <a:pPr lvl="0">
              <a:buNone/>
            </a:pPr>
            <a:fld id="{9A0DB2DC-4C9A-4742-B13C-FB6460FD3503}" type="slidenum">
              <a:rPr lang="zh-CN" altLang="en-US" dirty="0">
                <a:latin typeface="Franklin Gothic Book"/>
                <a:ea typeface="华文楷体"/>
              </a:rPr>
            </a:fld>
            <a:endParaRPr lang="zh-CN" altLang="en-US" dirty="0">
              <a:latin typeface="Franklin Gothic Book"/>
              <a:ea typeface="华文楷体"/>
            </a:endParaRPr>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kumimoji="0" lang="zh-CN" altLang="en-US" smtClean="0"/>
              <a:t>单击此处编辑母版标题样式</a:t>
            </a:r>
            <a:endParaRPr kumimoji="0"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panose="05020102010507070707"/>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panose="05020102010507070707"/>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panose="05020102010507070707"/>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panose="05020102010507070707"/>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381000" y="1844825"/>
            <a:ext cx="8458200" cy="1152127"/>
          </a:xfrm>
          <a:noFill/>
          <a:ln>
            <a:noFill/>
          </a:ln>
          <a:effectLst/>
          <a:scene3d>
            <a:camera prst="orthographicFront"/>
            <a:lightRig rig="balanced" dir="t"/>
          </a:scene3d>
          <a:sp3d prstMaterial="plastic"/>
        </p:spPr>
        <p:txBody>
          <a:bodyPr vert="horz" anchor="t">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微软雅黑" panose="020B0503020204020204" charset="-122"/>
                <a:ea typeface="微软雅黑" panose="020B0503020204020204" charset="-122"/>
                <a:cs typeface="+mj-cs"/>
              </a:rPr>
              <a:t>珍爱生命  远离毒品</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微软雅黑" panose="020B0503020204020204" charset="-122"/>
              <a:ea typeface="微软雅黑" panose="020B0503020204020204" charset="-122"/>
              <a:cs typeface="+mj-cs"/>
            </a:endParaRPr>
          </a:p>
        </p:txBody>
      </p:sp>
      <p:sp>
        <p:nvSpPr>
          <p:cNvPr id="3" name="副标题 2"/>
          <p:cNvSpPr>
            <a:spLocks noGrp="1"/>
          </p:cNvSpPr>
          <p:nvPr>
            <p:ph type="subTitle" idx="1"/>
          </p:nvPr>
        </p:nvSpPr>
        <p:spPr/>
        <p:txBody>
          <a:bodyPr vert="horz"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70000"/>
              <a:buFont typeface="Wingdings 2" panose="05020102010507070707"/>
              <a:buNone/>
              <a:defRPr/>
            </a:pPr>
            <a:r>
              <a:rPr kumimoji="0" lang="zh-CN" altLang="en-US" sz="2000" b="0" i="0" u="none" strike="noStrike" kern="1200" cap="none" spc="0" normalizeH="0" baseline="0" noProof="0" dirty="0" smtClean="0">
                <a:ln>
                  <a:noFill/>
                </a:ln>
                <a:solidFill>
                  <a:schemeClr val="tx2">
                    <a:shade val="75000"/>
                  </a:schemeClr>
                </a:solidFill>
                <a:effectLst/>
                <a:uLnTx/>
                <a:uFillTx/>
                <a:latin typeface="楷体" pitchFamily="49" charset="-122"/>
                <a:ea typeface="楷体" pitchFamily="49" charset="-122"/>
                <a:cs typeface="+mn-cs"/>
              </a:rPr>
              <a:t>                                  恩施市盛家坝民族初级中学 罗云辉</a:t>
            </a:r>
            <a:endParaRPr kumimoji="0" lang="zh-CN" altLang="en-US" sz="2000" b="0" i="0" u="none" strike="noStrike" kern="1200" cap="none" spc="0" normalizeH="0" baseline="0" noProof="0" dirty="0">
              <a:ln>
                <a:noFill/>
              </a:ln>
              <a:solidFill>
                <a:schemeClr val="tx2">
                  <a:shade val="75000"/>
                </a:schemeClr>
              </a:solidFill>
              <a:effectLst/>
              <a:uLnTx/>
              <a:uFillTx/>
              <a:latin typeface="楷体" pitchFamily="49" charset="-122"/>
              <a:ea typeface="楷体" pitchFamily="49" charset="-122"/>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如果说上述情况“都是花儿惹的祸”，你还会喜欢它吗？说说看了以上图片后你的感受</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4" name="TextBox 3"/>
          <p:cNvSpPr txBox="1"/>
          <p:nvPr/>
        </p:nvSpPr>
        <p:spPr>
          <a:xfrm>
            <a:off x="1116013" y="1700213"/>
            <a:ext cx="2030412" cy="369887"/>
          </a:xfrm>
          <a:prstGeom prst="rect">
            <a:avLst/>
          </a:prstGeom>
          <a:gradFill rotWithShape="0">
            <a:gsLst>
              <a:gs pos="0">
                <a:srgbClr val="A603AB">
                  <a:alpha val="100000"/>
                </a:srgbClr>
              </a:gs>
              <a:gs pos="21001">
                <a:srgbClr val="0819FB">
                  <a:alpha val="100000"/>
                </a:srgbClr>
              </a:gs>
              <a:gs pos="35001">
                <a:srgbClr val="1A8D48">
                  <a:alpha val="100000"/>
                </a:srgbClr>
              </a:gs>
              <a:gs pos="52000">
                <a:srgbClr val="FFFF00">
                  <a:alpha val="100000"/>
                </a:srgbClr>
              </a:gs>
              <a:gs pos="73000">
                <a:srgbClr val="EE3F17">
                  <a:alpha val="100000"/>
                </a:srgbClr>
              </a:gs>
              <a:gs pos="88000">
                <a:srgbClr val="E81766">
                  <a:alpha val="100000"/>
                </a:srgbClr>
              </a:gs>
              <a:gs pos="100000">
                <a:srgbClr val="A603AB">
                  <a:alpha val="100000"/>
                </a:srgbClr>
              </a:gs>
            </a:gsLst>
            <a:lin ang="5400000"/>
            <a:tileRect/>
          </a:gradFill>
          <a:ln w="9525">
            <a:noFill/>
          </a:ln>
        </p:spPr>
        <p:txBody>
          <a:bodyPr wrap="none">
            <a:spAutoFit/>
          </a:bodyPr>
          <a:p>
            <a:r>
              <a:rPr lang="zh-CN" altLang="en-US" dirty="0">
                <a:latin typeface="Franklin Gothic Book"/>
                <a:ea typeface="华文楷体"/>
              </a:rPr>
              <a:t>毒品危害人的健康</a:t>
            </a:r>
            <a:endParaRPr lang="zh-CN" altLang="en-US" dirty="0">
              <a:latin typeface="Franklin Gothic Book"/>
              <a:ea typeface="华文楷体"/>
            </a:endParaRPr>
          </a:p>
        </p:txBody>
      </p:sp>
      <p:sp>
        <p:nvSpPr>
          <p:cNvPr id="6" name="TextBox 5"/>
          <p:cNvSpPr txBox="1"/>
          <p:nvPr/>
        </p:nvSpPr>
        <p:spPr>
          <a:xfrm>
            <a:off x="5219700" y="2420938"/>
            <a:ext cx="2954338" cy="369887"/>
          </a:xfrm>
          <a:prstGeom prst="rect">
            <a:avLst/>
          </a:prstGeom>
          <a:gradFill rotWithShape="0">
            <a:gsLst>
              <a:gs pos="0">
                <a:srgbClr val="A603AB">
                  <a:alpha val="100000"/>
                </a:srgbClr>
              </a:gs>
              <a:gs pos="21001">
                <a:srgbClr val="0819FB">
                  <a:alpha val="100000"/>
                </a:srgbClr>
              </a:gs>
              <a:gs pos="35001">
                <a:srgbClr val="1A8D48">
                  <a:alpha val="100000"/>
                </a:srgbClr>
              </a:gs>
              <a:gs pos="52000">
                <a:srgbClr val="FFFF00">
                  <a:alpha val="100000"/>
                </a:srgbClr>
              </a:gs>
              <a:gs pos="73000">
                <a:srgbClr val="EE3F17">
                  <a:alpha val="100000"/>
                </a:srgbClr>
              </a:gs>
              <a:gs pos="88000">
                <a:srgbClr val="E81766">
                  <a:alpha val="100000"/>
                </a:srgbClr>
              </a:gs>
              <a:gs pos="100000">
                <a:srgbClr val="A603AB">
                  <a:alpha val="100000"/>
                </a:srgbClr>
              </a:gs>
            </a:gsLst>
            <a:lin ang="5400000"/>
            <a:tileRect/>
          </a:gradFill>
          <a:ln w="9525">
            <a:noFill/>
          </a:ln>
        </p:spPr>
        <p:txBody>
          <a:bodyPr wrap="none">
            <a:spAutoFit/>
          </a:bodyPr>
          <a:p>
            <a:r>
              <a:rPr lang="zh-CN" altLang="en-US" dirty="0">
                <a:latin typeface="Franklin Gothic Book"/>
                <a:ea typeface="华文楷体"/>
              </a:rPr>
              <a:t>魔鬼有时会穿上天使的外衣</a:t>
            </a:r>
            <a:endParaRPr lang="zh-CN" altLang="en-US" dirty="0">
              <a:latin typeface="Franklin Gothic Book"/>
              <a:ea typeface="华文楷体"/>
            </a:endParaRPr>
          </a:p>
        </p:txBody>
      </p:sp>
      <p:sp>
        <p:nvSpPr>
          <p:cNvPr id="7" name="TextBox 6"/>
          <p:cNvSpPr txBox="1"/>
          <p:nvPr/>
        </p:nvSpPr>
        <p:spPr>
          <a:xfrm>
            <a:off x="4211638" y="4221163"/>
            <a:ext cx="2032000" cy="369887"/>
          </a:xfrm>
          <a:prstGeom prst="rect">
            <a:avLst/>
          </a:prstGeom>
          <a:gradFill rotWithShape="0">
            <a:gsLst>
              <a:gs pos="0">
                <a:srgbClr val="FF3399">
                  <a:alpha val="100000"/>
                </a:srgbClr>
              </a:gs>
              <a:gs pos="25000">
                <a:srgbClr val="FF6633">
                  <a:alpha val="100000"/>
                </a:srgbClr>
              </a:gs>
              <a:gs pos="50000">
                <a:srgbClr val="FFFF00">
                  <a:alpha val="100000"/>
                </a:srgbClr>
              </a:gs>
              <a:gs pos="75000">
                <a:srgbClr val="01A78F">
                  <a:alpha val="100000"/>
                </a:srgbClr>
              </a:gs>
              <a:gs pos="100000">
                <a:srgbClr val="3366FF">
                  <a:alpha val="100000"/>
                </a:srgbClr>
              </a:gs>
            </a:gsLst>
            <a:lin ang="5400000"/>
            <a:tileRect/>
          </a:gradFill>
          <a:ln w="9525">
            <a:noFill/>
          </a:ln>
        </p:spPr>
        <p:txBody>
          <a:bodyPr wrap="none">
            <a:spAutoFit/>
          </a:bodyPr>
          <a:p>
            <a:r>
              <a:rPr lang="zh-CN" altLang="en-US" dirty="0">
                <a:latin typeface="Franklin Gothic Book"/>
                <a:ea typeface="华文楷体"/>
              </a:rPr>
              <a:t>毒品影响健康成长</a:t>
            </a:r>
            <a:endParaRPr lang="zh-CN" altLang="en-US" dirty="0">
              <a:latin typeface="Franklin Gothic Book"/>
              <a:ea typeface="华文楷体"/>
            </a:endParaRPr>
          </a:p>
        </p:txBody>
      </p:sp>
      <p:sp>
        <p:nvSpPr>
          <p:cNvPr id="8" name="TextBox 7"/>
          <p:cNvSpPr txBox="1"/>
          <p:nvPr/>
        </p:nvSpPr>
        <p:spPr>
          <a:xfrm>
            <a:off x="2484438" y="5013325"/>
            <a:ext cx="2030412" cy="369888"/>
          </a:xfrm>
          <a:prstGeom prst="rect">
            <a:avLst/>
          </a:prstGeom>
          <a:solidFill>
            <a:srgbClr val="FF0000"/>
          </a:solidFill>
          <a:ln w="9525">
            <a:noFill/>
          </a:ln>
        </p:spPr>
        <p:txBody>
          <a:bodyPr wrap="none">
            <a:spAutoFit/>
          </a:bodyPr>
          <a:p>
            <a:r>
              <a:rPr lang="zh-CN" altLang="en-US" dirty="0">
                <a:latin typeface="Franklin Gothic Book"/>
                <a:ea typeface="华文楷体"/>
              </a:rPr>
              <a:t>毒品造成社会问题</a:t>
            </a:r>
            <a:endParaRPr lang="zh-CN" altLang="en-US" dirty="0">
              <a:latin typeface="Franklin Gothic Book"/>
              <a:ea typeface="华文楷体"/>
            </a:endParaRPr>
          </a:p>
        </p:txBody>
      </p:sp>
      <p:sp>
        <p:nvSpPr>
          <p:cNvPr id="9" name="TextBox 8"/>
          <p:cNvSpPr txBox="1"/>
          <p:nvPr/>
        </p:nvSpPr>
        <p:spPr>
          <a:xfrm>
            <a:off x="1331913" y="3141663"/>
            <a:ext cx="2492375" cy="368300"/>
          </a:xfrm>
          <a:prstGeom prst="rect">
            <a:avLst/>
          </a:prstGeom>
          <a:gradFill rotWithShape="0">
            <a:gsLst>
              <a:gs pos="0">
                <a:srgbClr val="000082">
                  <a:alpha val="100000"/>
                </a:srgbClr>
              </a:gs>
              <a:gs pos="30000">
                <a:srgbClr val="66008F">
                  <a:alpha val="100000"/>
                </a:srgbClr>
              </a:gs>
              <a:gs pos="64999">
                <a:srgbClr val="BA0066">
                  <a:alpha val="100000"/>
                </a:srgbClr>
              </a:gs>
              <a:gs pos="89999">
                <a:srgbClr val="FF0000">
                  <a:alpha val="100000"/>
                </a:srgbClr>
              </a:gs>
              <a:gs pos="100000">
                <a:srgbClr val="FF8200">
                  <a:alpha val="100000"/>
                </a:srgbClr>
              </a:gs>
            </a:gsLst>
            <a:lin ang="5400000"/>
            <a:tileRect/>
          </a:gradFill>
          <a:ln w="9525">
            <a:noFill/>
          </a:ln>
        </p:spPr>
        <p:txBody>
          <a:bodyPr wrap="none">
            <a:spAutoFit/>
          </a:bodyPr>
          <a:p>
            <a:r>
              <a:rPr lang="zh-CN" altLang="en-US" dirty="0">
                <a:latin typeface="Franklin Gothic Book"/>
                <a:ea typeface="华文楷体"/>
              </a:rPr>
              <a:t>毒品泛滥造成国家动荡</a:t>
            </a:r>
            <a:endParaRPr lang="zh-CN" altLang="en-US" dirty="0">
              <a:latin typeface="Franklin Gothic Book"/>
              <a:ea typeface="华文楷体"/>
            </a:endParaRPr>
          </a:p>
        </p:txBody>
      </p:sp>
      <p:sp>
        <p:nvSpPr>
          <p:cNvPr id="10" name="TextBox 9"/>
          <p:cNvSpPr txBox="1"/>
          <p:nvPr/>
        </p:nvSpPr>
        <p:spPr>
          <a:xfrm>
            <a:off x="5867400" y="5589588"/>
            <a:ext cx="2493963" cy="368300"/>
          </a:xfrm>
          <a:prstGeom prst="rect">
            <a:avLst/>
          </a:prstGeom>
          <a:solidFill>
            <a:srgbClr val="00B050"/>
          </a:solidFill>
          <a:ln w="9525">
            <a:noFill/>
          </a:ln>
        </p:spPr>
        <p:txBody>
          <a:bodyPr wrap="none">
            <a:spAutoFit/>
          </a:bodyPr>
          <a:p>
            <a:r>
              <a:rPr lang="zh-CN" altLang="en-US" dirty="0">
                <a:latin typeface="Franklin Gothic Book"/>
                <a:ea typeface="华文楷体"/>
              </a:rPr>
              <a:t>毒品让人丧失廉耻人伦</a:t>
            </a:r>
            <a:endParaRPr lang="zh-CN" altLang="en-US" dirty="0">
              <a:latin typeface="Franklin Gothic Book"/>
              <a:ea typeface="华文楷体"/>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归纳毒品的危害：</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20483" name="内容占位符 2"/>
          <p:cNvSpPr>
            <a:spLocks noGrp="1"/>
          </p:cNvSpPr>
          <p:nvPr>
            <p:ph idx="1"/>
          </p:nvPr>
        </p:nvSpPr>
        <p:spPr>
          <a:ln/>
        </p:spPr>
        <p:txBody>
          <a:bodyPr vert="horz" wrap="square" anchor="t"/>
          <a:p>
            <a:r>
              <a:rPr lang="zh-CN" altLang="en-US" sz="2000" dirty="0"/>
              <a:t>毒品的危害主要表现为以下几种：</a:t>
            </a:r>
            <a:endParaRPr lang="en-US" altLang="zh-CN" sz="2000" dirty="0"/>
          </a:p>
          <a:p>
            <a:r>
              <a:rPr lang="zh-CN" altLang="en-US" sz="2000" dirty="0"/>
              <a:t>第一、对身体的毒性作用，长期吸毒可以导致患者出现中毒的症状。如患者可以出现嗜睡、感觉迟钝、运动失调以及定向障碍等。</a:t>
            </a:r>
            <a:endParaRPr lang="en-US" altLang="zh-CN" sz="2000" dirty="0"/>
          </a:p>
          <a:p>
            <a:r>
              <a:rPr lang="zh-CN" altLang="en-US" sz="2000" dirty="0"/>
              <a:t>第二、如果突然停用毒品，就会出现戒断反应，可以引起各种并发症，严重的时候可以导致吸毒者死亡。</a:t>
            </a:r>
            <a:endParaRPr lang="en-US" altLang="zh-CN" sz="2000" dirty="0"/>
          </a:p>
          <a:p>
            <a:r>
              <a:rPr lang="zh-CN" altLang="en-US" sz="2000" dirty="0"/>
              <a:t>第三、吸毒的人往往会出现精神障碍，比如幻觉和丧失人格等。</a:t>
            </a:r>
            <a:endParaRPr lang="en-US" altLang="zh-CN" sz="2000" dirty="0"/>
          </a:p>
          <a:p>
            <a:r>
              <a:rPr lang="zh-CN" altLang="en-US" sz="2000" dirty="0"/>
              <a:t>第四、由于静脉注射毒品常常可以带来感染合并症，常见的有乙肝、艾滋病、梅毒等感染性疾病。</a:t>
            </a:r>
            <a:endParaRPr lang="en-US" altLang="zh-CN" sz="2000" dirty="0"/>
          </a:p>
          <a:p>
            <a:r>
              <a:rPr lang="zh-CN" altLang="en-US" sz="2000" dirty="0"/>
              <a:t>第五、吸毒还会对家庭社会造成巨大的危害，可以导致家庭破裂，社会财富的巨大损失和浪费，甚至还可以扰乱社会治安，给社会安定带来威胁。</a:t>
            </a:r>
            <a:endParaRPr lang="zh-CN" alt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识图认毒：可卡因</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21507" name="TextBox 3"/>
          <p:cNvSpPr txBox="1"/>
          <p:nvPr/>
        </p:nvSpPr>
        <p:spPr>
          <a:xfrm>
            <a:off x="-468312" y="260350"/>
            <a:ext cx="184150" cy="369888"/>
          </a:xfrm>
          <a:prstGeom prst="rect">
            <a:avLst/>
          </a:prstGeom>
          <a:noFill/>
          <a:ln w="9525">
            <a:noFill/>
          </a:ln>
        </p:spPr>
        <p:txBody>
          <a:bodyPr wrap="none">
            <a:spAutoFit/>
          </a:bodyPr>
          <a:p>
            <a:endParaRPr lang="zh-CN" altLang="en-US" dirty="0">
              <a:latin typeface="Franklin Gothic Book"/>
              <a:ea typeface="华文楷体"/>
            </a:endParaRPr>
          </a:p>
        </p:txBody>
      </p:sp>
      <p:pic>
        <p:nvPicPr>
          <p:cNvPr id="21508" name="图片 6" descr="可卡因.jpg"/>
          <p:cNvPicPr>
            <a:picLocks noChangeAspect="1"/>
          </p:cNvPicPr>
          <p:nvPr/>
        </p:nvPicPr>
        <p:blipFill>
          <a:blip r:embed="rId1"/>
          <a:stretch>
            <a:fillRect/>
          </a:stretch>
        </p:blipFill>
        <p:spPr>
          <a:xfrm>
            <a:off x="0" y="1412875"/>
            <a:ext cx="9144000" cy="5248275"/>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看图识毒：海洛因</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22531" name="内容占位符 3" descr="12.jpg"/>
          <p:cNvPicPr>
            <a:picLocks noGrp="1" noChangeAspect="1"/>
          </p:cNvPicPr>
          <p:nvPr>
            <p:ph idx="1"/>
          </p:nvPr>
        </p:nvPicPr>
        <p:blipFill>
          <a:blip r:embed="rId1"/>
          <a:stretch>
            <a:fillRect/>
          </a:stretch>
        </p:blipFill>
        <p:spPr>
          <a:xfrm>
            <a:off x="827088" y="1554163"/>
            <a:ext cx="7489825" cy="4525962"/>
          </a:xfrm>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看图识毒：吗啡</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23555" name="内容占位符 3" descr="16.jpg"/>
          <p:cNvPicPr>
            <a:picLocks noGrp="1" noChangeAspect="1"/>
          </p:cNvPicPr>
          <p:nvPr>
            <p:ph idx="1"/>
          </p:nvPr>
        </p:nvPicPr>
        <p:blipFill>
          <a:blip r:embed="rId1"/>
          <a:stretch>
            <a:fillRect/>
          </a:stretch>
        </p:blipFill>
        <p:spPr>
          <a:xfrm>
            <a:off x="1254125" y="1554163"/>
            <a:ext cx="6788150" cy="4525962"/>
          </a:xfrm>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看图识毒：大麻</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24579" name="内容占位符 3" descr="大麻.jpg"/>
          <p:cNvPicPr>
            <a:picLocks noGrp="1" noChangeAspect="1"/>
          </p:cNvPicPr>
          <p:nvPr>
            <p:ph idx="1"/>
          </p:nvPr>
        </p:nvPicPr>
        <p:blipFill>
          <a:blip r:embed="rId1"/>
          <a:stretch>
            <a:fillRect/>
          </a:stretch>
        </p:blipFill>
        <p:spPr>
          <a:xfrm>
            <a:off x="1250950" y="1554163"/>
            <a:ext cx="6794500" cy="4525962"/>
          </a:xfrm>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endParaRPr kumimoji="0" lang="zh-CN" altLang="en-US" sz="3600" b="0" i="0" u="none" strike="noStrike" kern="1200" cap="all" spc="0" normalizeH="0" baseline="0" noProof="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25603" name="内容占位符 2"/>
          <p:cNvSpPr>
            <a:spLocks noGrp="1"/>
          </p:cNvSpPr>
          <p:nvPr>
            <p:ph idx="1"/>
          </p:nvPr>
        </p:nvSpPr>
        <p:spPr>
          <a:ln/>
        </p:spPr>
        <p:txBody>
          <a:bodyPr vert="horz" wrap="square" anchor="t"/>
          <a:p>
            <a:r>
              <a:rPr lang="zh-CN" altLang="en-US" dirty="0"/>
              <a:t>    根据</a:t>
            </a:r>
            <a:r>
              <a:rPr lang="en-US" altLang="zh-CN" dirty="0"/>
              <a:t>《</a:t>
            </a:r>
            <a:r>
              <a:rPr lang="zh-CN" altLang="en-US" dirty="0"/>
              <a:t>中华人民共和国刑法</a:t>
            </a:r>
            <a:r>
              <a:rPr lang="en-US" altLang="zh-CN" dirty="0"/>
              <a:t>》</a:t>
            </a:r>
            <a:r>
              <a:rPr lang="zh-CN" altLang="en-US" dirty="0"/>
              <a:t>第</a:t>
            </a:r>
            <a:r>
              <a:rPr lang="en-US" altLang="zh-CN" dirty="0"/>
              <a:t>357</a:t>
            </a:r>
            <a:r>
              <a:rPr lang="zh-CN" altLang="en-US" dirty="0"/>
              <a:t>条规定，毒品是指鸦片、海洛因、甲基苯丙胺</a:t>
            </a:r>
            <a:r>
              <a:rPr lang="en-US" altLang="zh-CN" dirty="0"/>
              <a:t>(</a:t>
            </a:r>
            <a:r>
              <a:rPr lang="zh-CN" altLang="en-US" dirty="0"/>
              <a:t>冰毒</a:t>
            </a:r>
            <a:r>
              <a:rPr lang="en-US" altLang="zh-CN" dirty="0"/>
              <a:t>)</a:t>
            </a:r>
            <a:r>
              <a:rPr lang="zh-CN" altLang="en-US" dirty="0"/>
              <a:t>、吗啡、大麻、可卡因以及国家规定管制的其他能够使人形成瘾癖的麻醉药品和精神药品。</a:t>
            </a:r>
            <a:endParaRPr lang="zh-CN" altLang="en-US" dirty="0"/>
          </a:p>
          <a:p>
            <a:r>
              <a:rPr lang="zh-CN" altLang="en-US" dirty="0"/>
              <a:t>毒品有很多种，有的是白粉状，有的是晶状，有的是红色的药丸等。</a:t>
            </a:r>
            <a:endParaRPr lang="zh-CN" altLang="en-US" dirty="0"/>
          </a:p>
          <a:p>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分组讨论：青少年开展禁毒活动有哪些方式？</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4" name="TextBox 3"/>
          <p:cNvSpPr txBox="1"/>
          <p:nvPr/>
        </p:nvSpPr>
        <p:spPr>
          <a:xfrm>
            <a:off x="1331913" y="1773238"/>
            <a:ext cx="3551237" cy="368300"/>
          </a:xfrm>
          <a:prstGeom prst="rect">
            <a:avLst/>
          </a:prstGeom>
          <a:noFill/>
          <a:ln w="9525">
            <a:noFill/>
          </a:ln>
        </p:spPr>
        <p:txBody>
          <a:bodyPr wrap="none">
            <a:spAutoFit/>
          </a:bodyPr>
          <a:p>
            <a:r>
              <a:rPr lang="en-US" altLang="zh-CN" dirty="0">
                <a:latin typeface="Franklin Gothic Book"/>
                <a:ea typeface="华文楷体"/>
              </a:rPr>
              <a:t>1</a:t>
            </a:r>
            <a:r>
              <a:rPr lang="zh-CN" altLang="en-US" dirty="0">
                <a:latin typeface="Franklin Gothic Book"/>
                <a:ea typeface="华文楷体"/>
              </a:rPr>
              <a:t>、多关心时政，认识毒品的危害</a:t>
            </a:r>
            <a:endParaRPr lang="zh-CN" altLang="en-US" dirty="0">
              <a:latin typeface="Franklin Gothic Book"/>
              <a:ea typeface="华文楷体"/>
            </a:endParaRPr>
          </a:p>
        </p:txBody>
      </p:sp>
      <p:sp>
        <p:nvSpPr>
          <p:cNvPr id="5" name="TextBox 4"/>
          <p:cNvSpPr txBox="1"/>
          <p:nvPr/>
        </p:nvSpPr>
        <p:spPr>
          <a:xfrm>
            <a:off x="1403350" y="2420938"/>
            <a:ext cx="3321050" cy="369887"/>
          </a:xfrm>
          <a:prstGeom prst="rect">
            <a:avLst/>
          </a:prstGeom>
          <a:noFill/>
          <a:ln w="9525">
            <a:noFill/>
          </a:ln>
        </p:spPr>
        <p:txBody>
          <a:bodyPr wrap="none">
            <a:spAutoFit/>
          </a:bodyPr>
          <a:p>
            <a:r>
              <a:rPr lang="en-US" altLang="zh-CN" dirty="0">
                <a:latin typeface="Franklin Gothic Book"/>
                <a:ea typeface="华文楷体"/>
              </a:rPr>
              <a:t>2</a:t>
            </a:r>
            <a:r>
              <a:rPr lang="zh-CN" altLang="en-US" dirty="0">
                <a:latin typeface="Franklin Gothic Book"/>
                <a:ea typeface="华文楷体"/>
              </a:rPr>
              <a:t>、参观毒品展，观看禁毒电影</a:t>
            </a:r>
            <a:endParaRPr lang="zh-CN" altLang="en-US" dirty="0">
              <a:latin typeface="Franklin Gothic Book"/>
              <a:ea typeface="华文楷体"/>
            </a:endParaRPr>
          </a:p>
        </p:txBody>
      </p:sp>
      <p:sp>
        <p:nvSpPr>
          <p:cNvPr id="6" name="TextBox 5"/>
          <p:cNvSpPr txBox="1"/>
          <p:nvPr/>
        </p:nvSpPr>
        <p:spPr>
          <a:xfrm>
            <a:off x="1403350" y="2924175"/>
            <a:ext cx="4013200" cy="369888"/>
          </a:xfrm>
          <a:prstGeom prst="rect">
            <a:avLst/>
          </a:prstGeom>
          <a:noFill/>
          <a:ln w="9525">
            <a:noFill/>
          </a:ln>
        </p:spPr>
        <p:txBody>
          <a:bodyPr wrap="none">
            <a:spAutoFit/>
          </a:bodyPr>
          <a:p>
            <a:r>
              <a:rPr lang="en-US" altLang="zh-CN" dirty="0">
                <a:latin typeface="Franklin Gothic Book"/>
                <a:ea typeface="华文楷体"/>
              </a:rPr>
              <a:t>3</a:t>
            </a:r>
            <a:r>
              <a:rPr lang="zh-CN" altLang="en-US" dirty="0">
                <a:latin typeface="Franklin Gothic Book"/>
                <a:ea typeface="华文楷体"/>
              </a:rPr>
              <a:t>、当好志愿者，宣传禁毒政策、知识</a:t>
            </a:r>
            <a:endParaRPr lang="zh-CN" altLang="en-US" dirty="0">
              <a:latin typeface="Franklin Gothic Book"/>
              <a:ea typeface="华文楷体"/>
            </a:endParaRPr>
          </a:p>
        </p:txBody>
      </p:sp>
      <p:sp>
        <p:nvSpPr>
          <p:cNvPr id="7" name="TextBox 6"/>
          <p:cNvSpPr txBox="1"/>
          <p:nvPr/>
        </p:nvSpPr>
        <p:spPr>
          <a:xfrm>
            <a:off x="1403350" y="3644900"/>
            <a:ext cx="4475163" cy="369888"/>
          </a:xfrm>
          <a:prstGeom prst="rect">
            <a:avLst/>
          </a:prstGeom>
          <a:noFill/>
          <a:ln w="9525">
            <a:noFill/>
          </a:ln>
        </p:spPr>
        <p:txBody>
          <a:bodyPr wrap="none">
            <a:spAutoFit/>
          </a:bodyPr>
          <a:p>
            <a:r>
              <a:rPr lang="en-US" altLang="zh-CN" dirty="0">
                <a:latin typeface="Franklin Gothic Book"/>
                <a:ea typeface="华文楷体"/>
              </a:rPr>
              <a:t>4</a:t>
            </a:r>
            <a:r>
              <a:rPr lang="zh-CN" altLang="en-US" dirty="0">
                <a:latin typeface="Franklin Gothic Book"/>
                <a:ea typeface="华文楷体"/>
              </a:rPr>
              <a:t>、积极参加各种禁毒活动，营造禁毒氛围</a:t>
            </a:r>
            <a:endParaRPr lang="zh-CN" altLang="en-US" dirty="0">
              <a:latin typeface="Franklin Gothic Book"/>
              <a:ea typeface="华文楷体"/>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想一想：如果不大力开展禁毒活动，一个国家有很多人沾染上毒品，会是怎样的情况？</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27651" name="内容占位符 3" descr="15.jpg"/>
          <p:cNvPicPr>
            <a:picLocks noGrp="1" noChangeAspect="1"/>
          </p:cNvPicPr>
          <p:nvPr>
            <p:ph idx="1"/>
          </p:nvPr>
        </p:nvPicPr>
        <p:blipFill>
          <a:blip r:embed="rId1"/>
          <a:stretch>
            <a:fillRect/>
          </a:stretch>
        </p:blipFill>
        <p:spPr>
          <a:xfrm>
            <a:off x="1600200" y="1906588"/>
            <a:ext cx="6096000" cy="3819525"/>
          </a:xfrm>
          <a:ln/>
        </p:spPr>
      </p:pic>
      <p:sp>
        <p:nvSpPr>
          <p:cNvPr id="5" name="TextBox 4"/>
          <p:cNvSpPr txBox="1"/>
          <p:nvPr/>
        </p:nvSpPr>
        <p:spPr>
          <a:xfrm>
            <a:off x="3563938" y="5949950"/>
            <a:ext cx="2262187" cy="368300"/>
          </a:xfrm>
          <a:prstGeom prst="rect">
            <a:avLst/>
          </a:prstGeom>
          <a:noFill/>
          <a:ln w="9525">
            <a:noFill/>
          </a:ln>
        </p:spPr>
        <p:txBody>
          <a:bodyPr wrap="none">
            <a:spAutoFit/>
          </a:bodyPr>
          <a:p>
            <a:r>
              <a:rPr lang="zh-CN" altLang="en-US" dirty="0">
                <a:latin typeface="Franklin Gothic Book"/>
                <a:ea typeface="华文楷体"/>
              </a:rPr>
              <a:t>旧中国吸毒的一家人</a:t>
            </a:r>
            <a:endParaRPr lang="zh-CN" altLang="en-US" dirty="0">
              <a:latin typeface="Franklin Gothic Book"/>
              <a:ea typeface="华文楷体"/>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南美洲某国缴获的毒贩枪支</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28675" name="图片 3" descr="13.jpg"/>
          <p:cNvPicPr>
            <a:picLocks noChangeAspect="1"/>
          </p:cNvPicPr>
          <p:nvPr/>
        </p:nvPicPr>
        <p:blipFill>
          <a:blip r:embed="rId1"/>
          <a:stretch>
            <a:fillRect/>
          </a:stretch>
        </p:blipFill>
        <p:spPr>
          <a:xfrm>
            <a:off x="1524000" y="1776413"/>
            <a:ext cx="6096000" cy="3305175"/>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教学目标</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4" name="TextBox 3"/>
          <p:cNvSpPr txBox="1"/>
          <p:nvPr/>
        </p:nvSpPr>
        <p:spPr>
          <a:xfrm>
            <a:off x="1187450" y="1844675"/>
            <a:ext cx="3089275" cy="369888"/>
          </a:xfrm>
          <a:prstGeom prst="rect">
            <a:avLst/>
          </a:prstGeom>
          <a:noFill/>
          <a:ln w="9525">
            <a:noFill/>
          </a:ln>
        </p:spPr>
        <p:txBody>
          <a:bodyPr wrap="none">
            <a:spAutoFit/>
          </a:bodyPr>
          <a:p>
            <a:r>
              <a:rPr lang="en-US" altLang="zh-CN" dirty="0">
                <a:latin typeface="Franklin Gothic Book"/>
                <a:ea typeface="华文楷体"/>
              </a:rPr>
              <a:t>1</a:t>
            </a:r>
            <a:r>
              <a:rPr lang="zh-CN" altLang="en-US" dirty="0">
                <a:latin typeface="Franklin Gothic Book"/>
                <a:ea typeface="华文楷体"/>
              </a:rPr>
              <a:t>、了解毒品（知识与技能）</a:t>
            </a:r>
            <a:endParaRPr lang="zh-CN" altLang="en-US" dirty="0">
              <a:latin typeface="Franklin Gothic Book"/>
              <a:ea typeface="华文楷体"/>
            </a:endParaRPr>
          </a:p>
        </p:txBody>
      </p:sp>
      <p:sp>
        <p:nvSpPr>
          <p:cNvPr id="5" name="TextBox 4"/>
          <p:cNvSpPr txBox="1"/>
          <p:nvPr/>
        </p:nvSpPr>
        <p:spPr>
          <a:xfrm>
            <a:off x="2051050" y="2997200"/>
            <a:ext cx="3783013" cy="368300"/>
          </a:xfrm>
          <a:prstGeom prst="rect">
            <a:avLst/>
          </a:prstGeom>
          <a:noFill/>
          <a:ln w="9525">
            <a:noFill/>
          </a:ln>
        </p:spPr>
        <p:txBody>
          <a:bodyPr wrap="none">
            <a:spAutoFit/>
          </a:bodyPr>
          <a:p>
            <a:r>
              <a:rPr lang="en-US" altLang="zh-CN" dirty="0">
                <a:latin typeface="Franklin Gothic Book"/>
                <a:ea typeface="华文楷体"/>
              </a:rPr>
              <a:t>2</a:t>
            </a:r>
            <a:r>
              <a:rPr lang="zh-CN" altLang="en-US" dirty="0">
                <a:latin typeface="Franklin Gothic Book"/>
                <a:ea typeface="华文楷体"/>
              </a:rPr>
              <a:t>、认识毒品的危害（过程与方法）</a:t>
            </a:r>
            <a:endParaRPr lang="zh-CN" altLang="en-US" dirty="0">
              <a:latin typeface="Franklin Gothic Book"/>
              <a:ea typeface="华文楷体"/>
            </a:endParaRPr>
          </a:p>
        </p:txBody>
      </p:sp>
      <p:sp>
        <p:nvSpPr>
          <p:cNvPr id="6" name="TextBox 5"/>
          <p:cNvSpPr txBox="1"/>
          <p:nvPr/>
        </p:nvSpPr>
        <p:spPr>
          <a:xfrm>
            <a:off x="3203575" y="4581525"/>
            <a:ext cx="5167313" cy="368300"/>
          </a:xfrm>
          <a:prstGeom prst="rect">
            <a:avLst/>
          </a:prstGeom>
          <a:noFill/>
          <a:ln w="9525">
            <a:noFill/>
          </a:ln>
        </p:spPr>
        <p:txBody>
          <a:bodyPr wrap="none">
            <a:spAutoFit/>
          </a:bodyPr>
          <a:p>
            <a:r>
              <a:rPr lang="en-US" altLang="zh-CN" dirty="0">
                <a:latin typeface="Franklin Gothic Book"/>
                <a:ea typeface="华文楷体"/>
              </a:rPr>
              <a:t>3</a:t>
            </a:r>
            <a:r>
              <a:rPr lang="zh-CN" altLang="en-US" dirty="0">
                <a:latin typeface="Franklin Gothic Book"/>
                <a:ea typeface="华文楷体"/>
              </a:rPr>
              <a:t>、珍爱生命，远离毒品。（情感态度与价值观）</a:t>
            </a:r>
            <a:endParaRPr lang="zh-CN" altLang="en-US" dirty="0">
              <a:latin typeface="Franklin Gothic Book"/>
              <a:ea typeface="华文楷体"/>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南美洲某国缴获的毒品</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29699" name="图片 3" descr="14.jpg"/>
          <p:cNvPicPr>
            <a:picLocks noChangeAspect="1"/>
          </p:cNvPicPr>
          <p:nvPr/>
        </p:nvPicPr>
        <p:blipFill>
          <a:blip r:embed="rId1"/>
          <a:stretch>
            <a:fillRect/>
          </a:stretch>
        </p:blipFill>
        <p:spPr>
          <a:xfrm>
            <a:off x="1524000" y="1190625"/>
            <a:ext cx="6096000" cy="4476750"/>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TextBox 3"/>
          <p:cNvSpPr txBox="1"/>
          <p:nvPr/>
        </p:nvSpPr>
        <p:spPr>
          <a:xfrm>
            <a:off x="0" y="1125538"/>
            <a:ext cx="9144000" cy="2554287"/>
          </a:xfrm>
          <a:prstGeom prst="rect">
            <a:avLst/>
          </a:prstGeom>
          <a:noFill/>
          <a:ln w="9525">
            <a:noFill/>
          </a:ln>
        </p:spPr>
        <p:txBody>
          <a:bodyPr>
            <a:spAutoFit/>
          </a:bodyPr>
          <a:p>
            <a:r>
              <a:rPr lang="zh-CN" altLang="en-US" sz="8000" dirty="0">
                <a:latin typeface="Franklin Gothic Book"/>
                <a:ea typeface="华文楷体"/>
              </a:rPr>
              <a:t>现在，我相信你已经有了答案。</a:t>
            </a:r>
            <a:endParaRPr lang="zh-CN" altLang="en-US" sz="8000" dirty="0">
              <a:latin typeface="Franklin Gothic Book"/>
              <a:ea typeface="华文楷体"/>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现在，我相信你已经有了答案。</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4" name="TextBox 3"/>
          <p:cNvSpPr txBox="1"/>
          <p:nvPr/>
        </p:nvSpPr>
        <p:spPr>
          <a:xfrm>
            <a:off x="1835150" y="1916113"/>
            <a:ext cx="2032000" cy="369887"/>
          </a:xfrm>
          <a:prstGeom prst="rect">
            <a:avLst/>
          </a:prstGeom>
          <a:noFill/>
          <a:ln w="9525">
            <a:noFill/>
          </a:ln>
        </p:spPr>
        <p:txBody>
          <a:bodyPr wrap="none">
            <a:spAutoFit/>
          </a:bodyPr>
          <a:p>
            <a:r>
              <a:rPr lang="zh-CN" altLang="en-US" dirty="0">
                <a:latin typeface="Franklin Gothic Book"/>
                <a:ea typeface="华文楷体"/>
              </a:rPr>
              <a:t>人民无心从事生产</a:t>
            </a:r>
            <a:endParaRPr lang="zh-CN" altLang="en-US" dirty="0">
              <a:latin typeface="Franklin Gothic Book"/>
              <a:ea typeface="华文楷体"/>
            </a:endParaRPr>
          </a:p>
        </p:txBody>
      </p:sp>
      <p:sp>
        <p:nvSpPr>
          <p:cNvPr id="5" name="TextBox 4"/>
          <p:cNvSpPr txBox="1"/>
          <p:nvPr/>
        </p:nvSpPr>
        <p:spPr>
          <a:xfrm>
            <a:off x="4067175" y="2781300"/>
            <a:ext cx="2493963" cy="368300"/>
          </a:xfrm>
          <a:prstGeom prst="rect">
            <a:avLst/>
          </a:prstGeom>
          <a:noFill/>
          <a:ln w="9525">
            <a:noFill/>
          </a:ln>
        </p:spPr>
        <p:txBody>
          <a:bodyPr wrap="none">
            <a:spAutoFit/>
          </a:bodyPr>
          <a:p>
            <a:r>
              <a:rPr lang="zh-CN" altLang="en-US" dirty="0">
                <a:latin typeface="Franklin Gothic Book"/>
                <a:ea typeface="华文楷体"/>
              </a:rPr>
              <a:t>社会动荡甚至爆发战乱</a:t>
            </a:r>
            <a:endParaRPr lang="zh-CN" altLang="en-US" dirty="0">
              <a:latin typeface="Franklin Gothic Book"/>
              <a:ea typeface="华文楷体"/>
            </a:endParaRPr>
          </a:p>
        </p:txBody>
      </p:sp>
      <p:sp>
        <p:nvSpPr>
          <p:cNvPr id="6" name="TextBox 5"/>
          <p:cNvSpPr txBox="1"/>
          <p:nvPr/>
        </p:nvSpPr>
        <p:spPr>
          <a:xfrm>
            <a:off x="827088" y="5013325"/>
            <a:ext cx="7418387" cy="646113"/>
          </a:xfrm>
          <a:prstGeom prst="rect">
            <a:avLst/>
          </a:prstGeom>
          <a:noFill/>
          <a:ln w="9525">
            <a:noFill/>
          </a:ln>
        </p:spPr>
        <p:txBody>
          <a:bodyPr>
            <a:spAutoFit/>
          </a:bodyPr>
          <a:p>
            <a:r>
              <a:rPr lang="zh-CN" altLang="en-US" dirty="0">
                <a:latin typeface="Franklin Gothic Book"/>
                <a:ea typeface="华文楷体"/>
              </a:rPr>
              <a:t>国家社会、经济、政治、文化停止不前甚至倒退。</a:t>
            </a:r>
            <a:endParaRPr lang="en-US" altLang="zh-CN" dirty="0">
              <a:latin typeface="Franklin Gothic Book"/>
              <a:ea typeface="华文楷体"/>
            </a:endParaRPr>
          </a:p>
          <a:p>
            <a:r>
              <a:rPr lang="zh-CN" altLang="en-US" dirty="0">
                <a:latin typeface="Franklin Gothic Book"/>
                <a:ea typeface="华文楷体"/>
              </a:rPr>
              <a:t>最终导致国家实力严重衰退，又将回到受人凌辱的局面。</a:t>
            </a:r>
            <a:endParaRPr lang="zh-CN" altLang="en-US" dirty="0">
              <a:latin typeface="Franklin Gothic Book"/>
              <a:ea typeface="华文楷体"/>
            </a:endParaRPr>
          </a:p>
        </p:txBody>
      </p:sp>
      <p:sp>
        <p:nvSpPr>
          <p:cNvPr id="7" name="TextBox 6"/>
          <p:cNvSpPr txBox="1"/>
          <p:nvPr/>
        </p:nvSpPr>
        <p:spPr>
          <a:xfrm>
            <a:off x="2124075" y="3933825"/>
            <a:ext cx="3878263" cy="368300"/>
          </a:xfrm>
          <a:prstGeom prst="rect">
            <a:avLst/>
          </a:prstGeom>
          <a:noFill/>
          <a:ln w="9525">
            <a:noFill/>
          </a:ln>
        </p:spPr>
        <p:txBody>
          <a:bodyPr wrap="none">
            <a:spAutoFit/>
          </a:bodyPr>
          <a:p>
            <a:r>
              <a:rPr lang="zh-CN" altLang="en-US" dirty="0">
                <a:latin typeface="Franklin Gothic Book"/>
                <a:ea typeface="华文楷体"/>
              </a:rPr>
              <a:t>毒贩肆虐，人民生命财产得不到保障</a:t>
            </a:r>
            <a:endParaRPr lang="zh-CN" altLang="en-US" dirty="0">
              <a:latin typeface="Franklin Gothic Book"/>
              <a:ea typeface="华文楷体"/>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2770" name="内容占位符 3" descr="10.jpg"/>
          <p:cNvPicPr>
            <a:picLocks noGrp="1" noChangeAspect="1"/>
          </p:cNvPicPr>
          <p:nvPr>
            <p:ph idx="1"/>
          </p:nvPr>
        </p:nvPicPr>
        <p:blipFill>
          <a:blip r:embed="rId1"/>
          <a:stretch>
            <a:fillRect/>
          </a:stretch>
        </p:blipFill>
        <p:spPr>
          <a:xfrm>
            <a:off x="900113" y="1125538"/>
            <a:ext cx="7620000" cy="3810000"/>
          </a:xfrm>
          <a:ln/>
        </p:spPr>
      </p:pic>
      <p:sp>
        <p:nvSpPr>
          <p:cNvPr id="32771" name="TextBox 4"/>
          <p:cNvSpPr txBox="1"/>
          <p:nvPr/>
        </p:nvSpPr>
        <p:spPr>
          <a:xfrm>
            <a:off x="2411413" y="5373688"/>
            <a:ext cx="4340225" cy="368300"/>
          </a:xfrm>
          <a:prstGeom prst="rect">
            <a:avLst/>
          </a:prstGeom>
          <a:noFill/>
          <a:ln w="9525">
            <a:noFill/>
          </a:ln>
        </p:spPr>
        <p:txBody>
          <a:bodyPr wrap="none">
            <a:spAutoFit/>
          </a:bodyPr>
          <a:p>
            <a:r>
              <a:rPr lang="zh-CN" altLang="en-US" dirty="0">
                <a:latin typeface="Franklin Gothic Book"/>
                <a:ea typeface="华文楷体"/>
              </a:rPr>
              <a:t>让我们高声喊出来：珍爱生命，远离毒品</a:t>
            </a:r>
            <a:endParaRPr lang="zh-CN" altLang="en-US" dirty="0">
              <a:latin typeface="Franklin Gothic Book"/>
              <a:ea typeface="华文楷体"/>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作业：</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33795" name="内容占位符 2"/>
          <p:cNvSpPr>
            <a:spLocks noGrp="1"/>
          </p:cNvSpPr>
          <p:nvPr>
            <p:ph idx="1"/>
          </p:nvPr>
        </p:nvSpPr>
        <p:spPr>
          <a:ln/>
        </p:spPr>
        <p:txBody>
          <a:bodyPr vert="horz" wrap="square" anchor="t"/>
          <a:p>
            <a:r>
              <a:rPr lang="zh-CN" altLang="en-US" dirty="0"/>
              <a:t>课后观看禁毒电影</a:t>
            </a:r>
            <a:r>
              <a:rPr lang="en-US" altLang="zh-CN" dirty="0"/>
              <a:t>《</a:t>
            </a:r>
            <a:r>
              <a:rPr lang="zh-CN" altLang="en-US" dirty="0"/>
              <a:t>湄公河大案</a:t>
            </a:r>
            <a:r>
              <a:rPr lang="en-US" altLang="zh-CN" dirty="0"/>
              <a:t>》</a:t>
            </a:r>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TextBox 3"/>
          <p:cNvSpPr txBox="1"/>
          <p:nvPr/>
        </p:nvSpPr>
        <p:spPr>
          <a:xfrm>
            <a:off x="2051050" y="2708275"/>
            <a:ext cx="4608513" cy="1323975"/>
          </a:xfrm>
          <a:prstGeom prst="rect">
            <a:avLst/>
          </a:prstGeom>
          <a:gradFill rotWithShape="0">
            <a:gsLst>
              <a:gs pos="0">
                <a:srgbClr val="FF3399">
                  <a:alpha val="100000"/>
                </a:srgbClr>
              </a:gs>
              <a:gs pos="25000">
                <a:srgbClr val="FF6633">
                  <a:alpha val="100000"/>
                </a:srgbClr>
              </a:gs>
              <a:gs pos="50000">
                <a:srgbClr val="FFFF00">
                  <a:alpha val="100000"/>
                </a:srgbClr>
              </a:gs>
              <a:gs pos="75000">
                <a:srgbClr val="01A78F">
                  <a:alpha val="100000"/>
                </a:srgbClr>
              </a:gs>
              <a:gs pos="100000">
                <a:srgbClr val="3366FF">
                  <a:alpha val="100000"/>
                </a:srgbClr>
              </a:gs>
            </a:gsLst>
            <a:lin ang="5400000"/>
            <a:tileRect/>
          </a:gradFill>
          <a:ln w="9525">
            <a:noFill/>
          </a:ln>
        </p:spPr>
        <p:txBody>
          <a:bodyPr>
            <a:spAutoFit/>
          </a:bodyPr>
          <a:p>
            <a:pPr algn="ctr"/>
            <a:r>
              <a:rPr lang="zh-CN" altLang="en-US" sz="8000" dirty="0">
                <a:latin typeface="Franklin Gothic Book"/>
                <a:ea typeface="华文楷体"/>
              </a:rPr>
              <a:t>谢谢观看</a:t>
            </a:r>
            <a:endParaRPr lang="zh-CN" altLang="en-US" sz="8000" dirty="0">
              <a:latin typeface="Franklin Gothic Book"/>
              <a:ea typeface="华文楷体"/>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一、导入新课</a:t>
            </a:r>
            <a:r>
              <a:rPr kumimoji="0" lang="en-US" altLang="zh-CN"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a:t>
            </a: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喜欢这些花儿吗？</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2291" name="内容占位符 2"/>
          <p:cNvSpPr>
            <a:spLocks noGrp="1"/>
          </p:cNvSpPr>
          <p:nvPr>
            <p:ph idx="1"/>
          </p:nvPr>
        </p:nvSpPr>
        <p:spPr>
          <a:xfrm>
            <a:off x="457200" y="1600200"/>
            <a:ext cx="3467100" cy="4525963"/>
          </a:xfrm>
          <a:ln/>
        </p:spPr>
        <p:txBody>
          <a:bodyPr vert="horz" wrap="square" anchor="t"/>
          <a:p>
            <a:endParaRPr lang="zh-CN" altLang="en-US" dirty="0"/>
          </a:p>
        </p:txBody>
      </p:sp>
      <p:pic>
        <p:nvPicPr>
          <p:cNvPr id="12292" name="Picture 4" descr="http://img2.moko.cc/users/19/5862/1758724/post/e0/img2_cover_9047954.jpg"/>
          <p:cNvPicPr>
            <a:picLocks noChangeAspect="1"/>
          </p:cNvPicPr>
          <p:nvPr/>
        </p:nvPicPr>
        <p:blipFill>
          <a:blip r:embed="rId1"/>
          <a:stretch>
            <a:fillRect/>
          </a:stretch>
        </p:blipFill>
        <p:spPr>
          <a:xfrm>
            <a:off x="539750" y="1700213"/>
            <a:ext cx="3384550" cy="4321175"/>
          </a:xfrm>
          <a:prstGeom prst="rect">
            <a:avLst/>
          </a:prstGeom>
          <a:noFill/>
          <a:ln w="9525">
            <a:noFill/>
          </a:ln>
        </p:spPr>
      </p:pic>
      <p:pic>
        <p:nvPicPr>
          <p:cNvPr id="12293" name="Picture 6" descr="https://p2.ssl.qhimgs1.com/sdr/400__/t01569d39a84bf61952.jpg"/>
          <p:cNvPicPr>
            <a:picLocks noChangeAspect="1"/>
          </p:cNvPicPr>
          <p:nvPr/>
        </p:nvPicPr>
        <p:blipFill>
          <a:blip r:embed="rId2"/>
          <a:stretch>
            <a:fillRect/>
          </a:stretch>
        </p:blipFill>
        <p:spPr>
          <a:xfrm>
            <a:off x="4067175" y="1628775"/>
            <a:ext cx="4608513" cy="4464050"/>
          </a:xfrm>
          <a:prstGeom prst="rect">
            <a:avLst/>
          </a:prstGeom>
          <a:noFill/>
          <a:ln w="9525">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这是一个人吗？</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3315" name="内容占位符 2"/>
          <p:cNvSpPr>
            <a:spLocks noGrp="1"/>
          </p:cNvSpPr>
          <p:nvPr>
            <p:ph idx="1"/>
          </p:nvPr>
        </p:nvSpPr>
        <p:spPr>
          <a:ln/>
        </p:spPr>
        <p:txBody>
          <a:bodyPr vert="horz" wrap="square" anchor="t"/>
          <a:p>
            <a:endParaRPr lang="zh-CN" altLang="en-US" dirty="0"/>
          </a:p>
        </p:txBody>
      </p:sp>
      <p:pic>
        <p:nvPicPr>
          <p:cNvPr id="13316" name="内容占位符 3" descr="1.png"/>
          <p:cNvPicPr>
            <a:picLocks noChangeAspect="1"/>
          </p:cNvPicPr>
          <p:nvPr/>
        </p:nvPicPr>
        <p:blipFill>
          <a:blip r:embed="rId1"/>
          <a:stretch>
            <a:fillRect/>
          </a:stretch>
        </p:blipFill>
        <p:spPr>
          <a:xfrm>
            <a:off x="539750" y="1606550"/>
            <a:ext cx="8280400" cy="4559300"/>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这双手怎么了？</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339" name="内容占位符 2"/>
          <p:cNvSpPr>
            <a:spLocks noGrp="1"/>
          </p:cNvSpPr>
          <p:nvPr>
            <p:ph idx="1"/>
          </p:nvPr>
        </p:nvSpPr>
        <p:spPr>
          <a:ln/>
        </p:spPr>
        <p:txBody>
          <a:bodyPr vert="horz" wrap="square" anchor="t"/>
          <a:p>
            <a:endParaRPr lang="zh-CN" altLang="en-US" dirty="0"/>
          </a:p>
          <a:p>
            <a:endParaRPr lang="zh-CN" altLang="en-US" dirty="0"/>
          </a:p>
          <a:p>
            <a:endParaRPr lang="zh-CN" altLang="en-US" dirty="0"/>
          </a:p>
        </p:txBody>
      </p:sp>
      <p:pic>
        <p:nvPicPr>
          <p:cNvPr id="14340" name="图片 4" descr="2.png"/>
          <p:cNvPicPr>
            <a:picLocks noChangeAspect="1"/>
          </p:cNvPicPr>
          <p:nvPr/>
        </p:nvPicPr>
        <p:blipFill>
          <a:blip r:embed="rId1"/>
          <a:stretch>
            <a:fillRect/>
          </a:stretch>
        </p:blipFill>
        <p:spPr>
          <a:xfrm>
            <a:off x="1042988" y="1643063"/>
            <a:ext cx="7705725" cy="4449762"/>
          </a:xfrm>
          <a:prstGeom prst="rect">
            <a:avLst/>
          </a:prstGeom>
          <a:noFill/>
          <a:ln w="9525">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这个少年在干嘛？</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15363" name="Picture 2" descr="http://image2.sina.com.cn/dy/c/p/2007-05-22/U1043P1T1D13048724F21DT20070522143741.JPG"/>
          <p:cNvPicPr>
            <a:picLocks noChangeAspect="1"/>
          </p:cNvPicPr>
          <p:nvPr/>
        </p:nvPicPr>
        <p:blipFill>
          <a:blip r:embed="rId1"/>
          <a:stretch>
            <a:fillRect/>
          </a:stretch>
        </p:blipFill>
        <p:spPr>
          <a:xfrm>
            <a:off x="971550" y="1916113"/>
            <a:ext cx="7416800" cy="4330700"/>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花季少女？</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16387" name="内容占位符 3" descr="3.png"/>
          <p:cNvPicPr>
            <a:picLocks noGrp="1" noChangeAspect="1"/>
          </p:cNvPicPr>
          <p:nvPr>
            <p:ph idx="1"/>
          </p:nvPr>
        </p:nvPicPr>
        <p:blipFill>
          <a:blip r:embed="rId1"/>
          <a:stretch>
            <a:fillRect/>
          </a:stretch>
        </p:blipFill>
        <p:spPr>
          <a:xfrm>
            <a:off x="1116013" y="1628775"/>
            <a:ext cx="7272337" cy="4248150"/>
          </a:xfrm>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真人版</a:t>
            </a:r>
            <a:r>
              <a:rPr kumimoji="0" lang="en-US" altLang="zh-CN"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CS?</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17411" name="内容占位符 3" descr="5.jpg"/>
          <p:cNvPicPr>
            <a:picLocks noGrp="1" noChangeAspect="1"/>
          </p:cNvPicPr>
          <p:nvPr>
            <p:ph idx="1"/>
          </p:nvPr>
        </p:nvPicPr>
        <p:blipFill>
          <a:blip r:embed="rId1"/>
          <a:stretch>
            <a:fillRect/>
          </a:stretch>
        </p:blipFill>
        <p:spPr>
          <a:xfrm>
            <a:off x="1403350" y="1762125"/>
            <a:ext cx="6985000" cy="3754438"/>
          </a:xfrm>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noFill/>
          <a:ln>
            <a:noFill/>
          </a:ln>
          <a:effectLst/>
          <a:scene3d>
            <a:camera prst="orthographicFront"/>
            <a:lightRig rig="balanced" dir="t"/>
          </a:scene3d>
          <a:sp3d prstMaterial="plastic"/>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6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一家三口，温馨吗？</a:t>
            </a:r>
            <a:endParaRPr kumimoji="0" lang="zh-CN" altLang="en-US" sz="36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18435" name="内容占位符 3" descr="4.png"/>
          <p:cNvPicPr>
            <a:picLocks noGrp="1" noChangeAspect="1"/>
          </p:cNvPicPr>
          <p:nvPr>
            <p:ph idx="1"/>
          </p:nvPr>
        </p:nvPicPr>
        <p:blipFill>
          <a:blip r:embed="rId1"/>
          <a:stretch>
            <a:fillRect/>
          </a:stretch>
        </p:blipFill>
        <p:spPr>
          <a:xfrm>
            <a:off x="1476375" y="1554163"/>
            <a:ext cx="6408738" cy="4525962"/>
          </a:xfrm>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0</TotalTime>
  <Words>976</Words>
  <Application>WPS 演示</Application>
  <PresentationFormat>全屏显示(4:3)</PresentationFormat>
  <Paragraphs>103</Paragraphs>
  <Slides>25</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25</vt:i4>
      </vt:variant>
    </vt:vector>
  </HeadingPairs>
  <TitlesOfParts>
    <vt:vector size="39" baseType="lpstr">
      <vt:lpstr>Arial</vt:lpstr>
      <vt:lpstr>宋体</vt:lpstr>
      <vt:lpstr>Wingdings</vt:lpstr>
      <vt:lpstr>Franklin Gothic Book</vt:lpstr>
      <vt:lpstr>华文楷体</vt:lpstr>
      <vt:lpstr>楷体_GB2312</vt:lpstr>
      <vt:lpstr>Franklin Gothic Medium</vt:lpstr>
      <vt:lpstr>隶书</vt:lpstr>
      <vt:lpstr>Wingdings 2</vt:lpstr>
      <vt:lpstr>Calibri</vt:lpstr>
      <vt:lpstr>微软雅黑</vt:lpstr>
      <vt:lpstr>楷体</vt:lpstr>
      <vt:lpstr>Arial Unicode MS</vt:lpstr>
      <vt:lpstr>跋涉</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珍爱生命  远离毒品</dc:title>
  <dc:creator>Administrator</dc:creator>
  <cp:lastModifiedBy>随缘</cp:lastModifiedBy>
  <cp:revision>16</cp:revision>
  <dcterms:created xsi:type="dcterms:W3CDTF">2019-11-12T02:27:03Z</dcterms:created>
  <dcterms:modified xsi:type="dcterms:W3CDTF">2019-11-12T06:35:47Z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