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3" r:id="rId2"/>
    <p:sldId id="277" r:id="rId3"/>
    <p:sldId id="278" r:id="rId4"/>
    <p:sldId id="279" r:id="rId5"/>
    <p:sldId id="276" r:id="rId6"/>
    <p:sldId id="289" r:id="rId7"/>
    <p:sldId id="275" r:id="rId8"/>
    <p:sldId id="294" r:id="rId9"/>
    <p:sldId id="295" r:id="rId10"/>
    <p:sldId id="296" r:id="rId11"/>
    <p:sldId id="297" r:id="rId12"/>
    <p:sldId id="298" r:id="rId13"/>
    <p:sldId id="308" r:id="rId14"/>
    <p:sldId id="293" r:id="rId15"/>
    <p:sldId id="292" r:id="rId16"/>
    <p:sldId id="299" r:id="rId17"/>
    <p:sldId id="300" r:id="rId18"/>
    <p:sldId id="301" r:id="rId19"/>
    <p:sldId id="302" r:id="rId20"/>
    <p:sldId id="303" r:id="rId21"/>
    <p:sldId id="304" r:id="rId22"/>
    <p:sldId id="306" r:id="rId23"/>
    <p:sldId id="305" r:id="rId24"/>
    <p:sldId id="307" r:id="rId2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506"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45700BC-852E-4A3E-B1D2-0DE878D2991D}" type="datetimeFigureOut">
              <a:rPr lang="zh-CN" altLang="en-US" smtClean="0"/>
              <a:pPr/>
              <a:t>2019/9/25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0B6D592-A18A-4B7A-9886-12949D804EF6}"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45700BC-852E-4A3E-B1D2-0DE878D2991D}" type="datetimeFigureOut">
              <a:rPr lang="zh-CN" altLang="en-US" smtClean="0"/>
              <a:pPr/>
              <a:t>2019/9/25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0B6D592-A18A-4B7A-9886-12949D804EF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45700BC-852E-4A3E-B1D2-0DE878D2991D}" type="datetimeFigureOut">
              <a:rPr lang="zh-CN" altLang="en-US" smtClean="0"/>
              <a:pPr/>
              <a:t>2019/9/25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0B6D592-A18A-4B7A-9886-12949D804EF6}"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45700BC-852E-4A3E-B1D2-0DE878D2991D}" type="datetimeFigureOut">
              <a:rPr lang="zh-CN" altLang="en-US" smtClean="0"/>
              <a:pPr/>
              <a:t>2019/9/25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0B6D592-A18A-4B7A-9886-12949D804EF6}"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45700BC-852E-4A3E-B1D2-0DE878D2991D}" type="datetimeFigureOut">
              <a:rPr lang="zh-CN" altLang="en-US" smtClean="0"/>
              <a:pPr/>
              <a:t>2019/9/25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0B6D592-A18A-4B7A-9886-12949D804EF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45700BC-852E-4A3E-B1D2-0DE878D2991D}" type="datetimeFigureOut">
              <a:rPr lang="zh-CN" altLang="en-US" smtClean="0"/>
              <a:pPr/>
              <a:t>2019/9/25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0B6D592-A18A-4B7A-9886-12949D804EF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45700BC-852E-4A3E-B1D2-0DE878D2991D}" type="datetimeFigureOut">
              <a:rPr lang="zh-CN" altLang="en-US" smtClean="0"/>
              <a:pPr/>
              <a:t>2019/9/25 Wednesday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0B6D592-A18A-4B7A-9886-12949D804EF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45700BC-852E-4A3E-B1D2-0DE878D2991D}" type="datetimeFigureOut">
              <a:rPr lang="zh-CN" altLang="en-US" smtClean="0"/>
              <a:pPr/>
              <a:t>2019/9/25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0B6D592-A18A-4B7A-9886-12949D804EF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45700BC-852E-4A3E-B1D2-0DE878D2991D}" type="datetimeFigureOut">
              <a:rPr lang="zh-CN" altLang="en-US" smtClean="0"/>
              <a:pPr/>
              <a:t>2019/9/25 Wednesday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0B6D592-A18A-4B7A-9886-12949D804EF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45700BC-852E-4A3E-B1D2-0DE878D2991D}" type="datetimeFigureOut">
              <a:rPr lang="zh-CN" altLang="en-US" smtClean="0"/>
              <a:pPr/>
              <a:t>2019/9/25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0B6D592-A18A-4B7A-9886-12949D804EF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45700BC-852E-4A3E-B1D2-0DE878D2991D}" type="datetimeFigureOut">
              <a:rPr lang="zh-CN" altLang="en-US" smtClean="0"/>
              <a:pPr/>
              <a:t>2019/9/25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0B6D592-A18A-4B7A-9886-12949D804EF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5700BC-852E-4A3E-B1D2-0DE878D2991D}" type="datetimeFigureOut">
              <a:rPr lang="zh-CN" altLang="en-US" smtClean="0"/>
              <a:pPr/>
              <a:t>2019/9/25 Wednesday</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B6D592-A18A-4B7A-9886-12949D804EF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audio" Target="file:///E:\&#21697;&#24503;&#36208;&#36817;&#32769;&#24072;\&#35768;&#39134;%20%20&#24863;&#24681;&#30340;&#24515;.m4a"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jpeg"/></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22.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audio" Target="file:///E:\&#21697;&#24503;&#36208;&#36817;&#32769;&#24072;\&#35768;&#39134;%20%20&#24863;&#24681;&#30340;&#24515;.m4a"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图片1.jpg"/>
          <p:cNvPicPr>
            <a:picLocks noGrp="1" noChangeAspect="1"/>
          </p:cNvPicPr>
          <p:nvPr>
            <p:ph idx="1"/>
          </p:nvPr>
        </p:nvPicPr>
        <p:blipFill>
          <a:blip r:embed="rId2" cstate="print"/>
          <a:stretch>
            <a:fillRect/>
          </a:stretch>
        </p:blipFill>
        <p:spPr>
          <a:xfrm>
            <a:off x="1" y="0"/>
            <a:ext cx="9143999" cy="6858000"/>
          </a:xfrm>
        </p:spPr>
      </p:pic>
      <p:sp>
        <p:nvSpPr>
          <p:cNvPr id="2" name="标题 1"/>
          <p:cNvSpPr>
            <a:spLocks noGrp="1"/>
          </p:cNvSpPr>
          <p:nvPr>
            <p:ph type="title"/>
          </p:nvPr>
        </p:nvSpPr>
        <p:spPr>
          <a:xfrm>
            <a:off x="0" y="1714488"/>
            <a:ext cx="9144000" cy="2928958"/>
          </a:xfrm>
        </p:spPr>
        <p:txBody>
          <a:bodyPr>
            <a:noAutofit/>
          </a:bodyPr>
          <a:lstStyle/>
          <a:p>
            <a:r>
              <a:rPr lang="zh-CN" altLang="zh-CN" sz="6600" b="1" dirty="0" smtClean="0">
                <a:solidFill>
                  <a:srgbClr val="FF0000"/>
                </a:solidFill>
                <a:latin typeface="黑体" pitchFamily="49" charset="-122"/>
                <a:ea typeface="黑体" pitchFamily="49" charset="-122"/>
              </a:rPr>
              <a:t>学好禁毒法</a:t>
            </a:r>
            <a:r>
              <a:rPr lang="en-US" altLang="zh-CN" sz="6600" b="1" dirty="0" smtClean="0">
                <a:solidFill>
                  <a:srgbClr val="FF0000"/>
                </a:solidFill>
                <a:latin typeface="黑体" pitchFamily="49" charset="-122"/>
                <a:ea typeface="黑体" pitchFamily="49" charset="-122"/>
              </a:rPr>
              <a:t> </a:t>
            </a:r>
            <a:r>
              <a:rPr lang="zh-CN" altLang="zh-CN" sz="6600" b="1" dirty="0" smtClean="0">
                <a:solidFill>
                  <a:srgbClr val="FF0000"/>
                </a:solidFill>
                <a:latin typeface="黑体" pitchFamily="49" charset="-122"/>
                <a:ea typeface="黑体" pitchFamily="49" charset="-122"/>
              </a:rPr>
              <a:t>守法乐成长</a:t>
            </a:r>
            <a:r>
              <a:rPr lang="zh-CN" altLang="zh-CN" sz="6600" dirty="0" smtClean="0">
                <a:solidFill>
                  <a:srgbClr val="FF0000"/>
                </a:solidFill>
              </a:rPr>
              <a:t/>
            </a:r>
            <a:br>
              <a:rPr lang="zh-CN" altLang="zh-CN" sz="6600" dirty="0" smtClean="0">
                <a:solidFill>
                  <a:srgbClr val="FF0000"/>
                </a:solidFill>
              </a:rPr>
            </a:br>
            <a:endParaRPr lang="zh-CN" altLang="en-US" sz="6600" b="1" dirty="0">
              <a:solidFill>
                <a:srgbClr val="FF0000"/>
              </a:solidFill>
            </a:endParaRPr>
          </a:p>
        </p:txBody>
      </p:sp>
      <p:sp>
        <p:nvSpPr>
          <p:cNvPr id="5" name="TextBox 4"/>
          <p:cNvSpPr txBox="1"/>
          <p:nvPr/>
        </p:nvSpPr>
        <p:spPr>
          <a:xfrm>
            <a:off x="1643042" y="2643182"/>
            <a:ext cx="5786478" cy="1323439"/>
          </a:xfrm>
          <a:prstGeom prst="rect">
            <a:avLst/>
          </a:prstGeom>
          <a:noFill/>
        </p:spPr>
        <p:txBody>
          <a:bodyPr wrap="square" rtlCol="0">
            <a:spAutoFit/>
          </a:bodyPr>
          <a:lstStyle/>
          <a:p>
            <a:endParaRPr lang="zh-CN" altLang="en-US" sz="8000" dirty="0">
              <a:solidFill>
                <a:srgbClr val="FF0000"/>
              </a:solidFill>
            </a:endParaRPr>
          </a:p>
        </p:txBody>
      </p:sp>
      <p:sp>
        <p:nvSpPr>
          <p:cNvPr id="6" name="TextBox 5"/>
          <p:cNvSpPr txBox="1"/>
          <p:nvPr/>
        </p:nvSpPr>
        <p:spPr>
          <a:xfrm>
            <a:off x="1571604" y="4357694"/>
            <a:ext cx="6286544" cy="707886"/>
          </a:xfrm>
          <a:prstGeom prst="rect">
            <a:avLst/>
          </a:prstGeom>
          <a:noFill/>
        </p:spPr>
        <p:txBody>
          <a:bodyPr wrap="square" rtlCol="0">
            <a:spAutoFit/>
          </a:bodyPr>
          <a:lstStyle/>
          <a:p>
            <a:r>
              <a:rPr lang="zh-CN" altLang="en-US" sz="4000" b="1" dirty="0" smtClean="0">
                <a:solidFill>
                  <a:srgbClr val="0070C0"/>
                </a:solidFill>
              </a:rPr>
              <a:t>宜都市西湖中学       刘仁亚</a:t>
            </a:r>
            <a:endParaRPr lang="zh-CN" altLang="en-US" sz="4000" b="1" dirty="0">
              <a:solidFill>
                <a:srgbClr val="0070C0"/>
              </a:solidFill>
            </a:endParaRPr>
          </a:p>
        </p:txBody>
      </p:sp>
      <p:sp>
        <p:nvSpPr>
          <p:cNvPr id="7" name="TextBox 6"/>
          <p:cNvSpPr txBox="1"/>
          <p:nvPr/>
        </p:nvSpPr>
        <p:spPr>
          <a:xfrm>
            <a:off x="214282" y="357166"/>
            <a:ext cx="2500330" cy="523220"/>
          </a:xfrm>
          <a:prstGeom prst="rect">
            <a:avLst/>
          </a:prstGeom>
          <a:noFill/>
        </p:spPr>
        <p:txBody>
          <a:bodyPr wrap="square" rtlCol="0">
            <a:spAutoFit/>
          </a:bodyPr>
          <a:lstStyle/>
          <a:p>
            <a:r>
              <a:rPr lang="zh-CN" altLang="en-US" sz="2800" b="1" dirty="0" smtClean="0">
                <a:solidFill>
                  <a:srgbClr val="FF0000"/>
                </a:solidFill>
              </a:rPr>
              <a:t>禁毒教育课堂</a:t>
            </a:r>
            <a:endParaRPr lang="zh-CN" altLang="en-US" sz="2800" b="1" dirty="0">
              <a:solidFill>
                <a:srgbClr val="FF000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图片1.jpg"/>
          <p:cNvPicPr>
            <a:picLocks noGrp="1" noChangeAspect="1"/>
          </p:cNvPicPr>
          <p:nvPr>
            <p:ph idx="1"/>
          </p:nvPr>
        </p:nvPicPr>
        <p:blipFill>
          <a:blip r:embed="rId2" cstate="print"/>
          <a:stretch>
            <a:fillRect/>
          </a:stretch>
        </p:blipFill>
        <p:spPr>
          <a:xfrm>
            <a:off x="1" y="0"/>
            <a:ext cx="9143999" cy="6858000"/>
          </a:xfrm>
        </p:spPr>
      </p:pic>
      <p:sp>
        <p:nvSpPr>
          <p:cNvPr id="2" name="标题 1"/>
          <p:cNvSpPr>
            <a:spLocks noGrp="1"/>
          </p:cNvSpPr>
          <p:nvPr>
            <p:ph type="title"/>
          </p:nvPr>
        </p:nvSpPr>
        <p:spPr>
          <a:xfrm>
            <a:off x="285720" y="642918"/>
            <a:ext cx="3000396" cy="642942"/>
          </a:xfrm>
        </p:spPr>
        <p:txBody>
          <a:bodyPr>
            <a:noAutofit/>
          </a:bodyPr>
          <a:lstStyle/>
          <a:p>
            <a:r>
              <a:rPr lang="zh-CN" altLang="en-US" sz="2800" b="1" dirty="0" smtClean="0">
                <a:solidFill>
                  <a:srgbClr val="FF0000"/>
                </a:solidFill>
                <a:latin typeface="黑体" pitchFamily="49" charset="-122"/>
                <a:ea typeface="黑体" pitchFamily="49" charset="-122"/>
              </a:rPr>
              <a:t>禁毒教育课堂</a:t>
            </a:r>
            <a:r>
              <a:rPr lang="zh-CN" altLang="en-US" sz="3600" b="1" dirty="0" smtClean="0">
                <a:solidFill>
                  <a:srgbClr val="FF0000"/>
                </a:solidFill>
                <a:latin typeface="黑体" pitchFamily="49" charset="-122"/>
                <a:ea typeface="黑体" pitchFamily="49" charset="-122"/>
              </a:rPr>
              <a:t/>
            </a:r>
            <a:br>
              <a:rPr lang="zh-CN" altLang="en-US" sz="3600" b="1" dirty="0" smtClean="0">
                <a:solidFill>
                  <a:srgbClr val="FF0000"/>
                </a:solidFill>
                <a:latin typeface="黑体" pitchFamily="49" charset="-122"/>
                <a:ea typeface="黑体" pitchFamily="49" charset="-122"/>
              </a:rPr>
            </a:br>
            <a:r>
              <a:rPr lang="zh-CN" altLang="en-US" sz="3600" b="1" dirty="0" smtClean="0">
                <a:solidFill>
                  <a:srgbClr val="FF0000"/>
                </a:solidFill>
              </a:rPr>
              <a:t/>
            </a:r>
            <a:br>
              <a:rPr lang="zh-CN" altLang="en-US" sz="3600" b="1" dirty="0" smtClean="0">
                <a:solidFill>
                  <a:srgbClr val="FF0000"/>
                </a:solidFill>
              </a:rPr>
            </a:br>
            <a:endParaRPr lang="zh-CN" altLang="en-US" sz="3600" b="1" dirty="0">
              <a:solidFill>
                <a:srgbClr val="FF0000"/>
              </a:solidFill>
            </a:endParaRPr>
          </a:p>
        </p:txBody>
      </p:sp>
      <p:sp>
        <p:nvSpPr>
          <p:cNvPr id="5" name="TextBox 4"/>
          <p:cNvSpPr txBox="1"/>
          <p:nvPr/>
        </p:nvSpPr>
        <p:spPr>
          <a:xfrm>
            <a:off x="71406" y="1000108"/>
            <a:ext cx="9072594" cy="5632311"/>
          </a:xfrm>
          <a:prstGeom prst="rect">
            <a:avLst/>
          </a:prstGeom>
          <a:noFill/>
        </p:spPr>
        <p:txBody>
          <a:bodyPr wrap="square" rtlCol="0">
            <a:spAutoFit/>
          </a:bodyPr>
          <a:lstStyle/>
          <a:p>
            <a:r>
              <a:rPr lang="en-US" altLang="zh-CN" sz="3600" b="1" dirty="0" smtClean="0">
                <a:latin typeface="+mj-lt"/>
              </a:rPr>
              <a:t>        </a:t>
            </a:r>
            <a:r>
              <a:rPr lang="zh-CN" altLang="zh-CN" sz="3600" b="1" dirty="0" smtClean="0">
                <a:latin typeface="+mj-lt"/>
              </a:rPr>
              <a:t>小王是名高中毕业生，已滿18岁，高考结束后约同学在表哥家一起庆祝狂欢，有同学拿出了大麻，大家觉得新鲜好玩，</a:t>
            </a:r>
            <a:r>
              <a:rPr lang="zh-CN" altLang="en-US" sz="3600" b="1" dirty="0" smtClean="0">
                <a:latin typeface="+mj-lt"/>
              </a:rPr>
              <a:t>同学</a:t>
            </a:r>
            <a:r>
              <a:rPr lang="zh-CN" altLang="zh-CN" sz="3600" b="1" dirty="0" smtClean="0">
                <a:latin typeface="+mj-lt"/>
              </a:rPr>
              <a:t>们都吸了，表哥没有吸。因为声音过大，有邻居报警，最后学生</a:t>
            </a:r>
            <a:r>
              <a:rPr lang="zh-CN" altLang="en-US" sz="3600" b="1" dirty="0" smtClean="0">
                <a:latin typeface="+mj-lt"/>
              </a:rPr>
              <a:t>们</a:t>
            </a:r>
            <a:r>
              <a:rPr lang="zh-CN" altLang="zh-CN" sz="3600" b="1" dirty="0" smtClean="0">
                <a:latin typeface="+mj-lt"/>
              </a:rPr>
              <a:t>因为吸毒被拘留，表哥被判了刑。大家都很不解。</a:t>
            </a:r>
          </a:p>
          <a:p>
            <a:r>
              <a:rPr lang="zh-CN" altLang="zh-CN" sz="3600" b="1" dirty="0" smtClean="0">
                <a:solidFill>
                  <a:srgbClr val="FF0000"/>
                </a:solidFill>
                <a:latin typeface="+mj-lt"/>
              </a:rPr>
              <a:t>讨论一：吸毒是个人的私事，在家对社会没有危害，不违法的，对吗？</a:t>
            </a:r>
          </a:p>
          <a:p>
            <a:r>
              <a:rPr lang="zh-CN" altLang="zh-CN" sz="3600" b="1" dirty="0" smtClean="0">
                <a:solidFill>
                  <a:srgbClr val="FF0000"/>
                </a:solidFill>
                <a:latin typeface="+mj-lt"/>
              </a:rPr>
              <a:t>讨论二：表哥没有吸毒，为什么被判了刑？</a:t>
            </a:r>
          </a:p>
          <a:p>
            <a:endParaRPr lang="zh-CN" altLang="en-US" sz="3600" dirty="0"/>
          </a:p>
        </p:txBody>
      </p:sp>
      <p:sp>
        <p:nvSpPr>
          <p:cNvPr id="6" name="TextBox 5"/>
          <p:cNvSpPr txBox="1"/>
          <p:nvPr/>
        </p:nvSpPr>
        <p:spPr>
          <a:xfrm>
            <a:off x="3500430" y="428604"/>
            <a:ext cx="2143140" cy="523220"/>
          </a:xfrm>
          <a:prstGeom prst="rect">
            <a:avLst/>
          </a:prstGeom>
          <a:noFill/>
        </p:spPr>
        <p:txBody>
          <a:bodyPr wrap="square" rtlCol="0">
            <a:spAutoFit/>
          </a:bodyPr>
          <a:lstStyle/>
          <a:p>
            <a:r>
              <a:rPr lang="zh-CN" altLang="en-US" sz="2800" b="1" dirty="0" smtClean="0">
                <a:solidFill>
                  <a:srgbClr val="0070C0"/>
                </a:solidFill>
                <a:latin typeface="微软雅黑" pitchFamily="34" charset="-122"/>
                <a:ea typeface="微软雅黑" pitchFamily="34" charset="-122"/>
              </a:rPr>
              <a:t>请你来断案</a:t>
            </a:r>
            <a:endParaRPr lang="zh-CN" altLang="en-US" sz="2800" b="1" dirty="0">
              <a:solidFill>
                <a:srgbClr val="0070C0"/>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图片1.jpg"/>
          <p:cNvPicPr>
            <a:picLocks noGrp="1" noChangeAspect="1"/>
          </p:cNvPicPr>
          <p:nvPr>
            <p:ph idx="1"/>
          </p:nvPr>
        </p:nvPicPr>
        <p:blipFill>
          <a:blip r:embed="rId2" cstate="print"/>
          <a:stretch>
            <a:fillRect/>
          </a:stretch>
        </p:blipFill>
        <p:spPr>
          <a:xfrm>
            <a:off x="-16768" y="0"/>
            <a:ext cx="9143999" cy="6858000"/>
          </a:xfrm>
        </p:spPr>
      </p:pic>
      <p:sp>
        <p:nvSpPr>
          <p:cNvPr id="2" name="标题 1"/>
          <p:cNvSpPr>
            <a:spLocks noGrp="1"/>
          </p:cNvSpPr>
          <p:nvPr>
            <p:ph type="title"/>
          </p:nvPr>
        </p:nvSpPr>
        <p:spPr>
          <a:xfrm>
            <a:off x="142844" y="642918"/>
            <a:ext cx="3000396" cy="642942"/>
          </a:xfrm>
        </p:spPr>
        <p:txBody>
          <a:bodyPr>
            <a:noAutofit/>
          </a:bodyPr>
          <a:lstStyle/>
          <a:p>
            <a:r>
              <a:rPr lang="zh-CN" altLang="en-US" sz="2800" b="1" dirty="0" smtClean="0">
                <a:solidFill>
                  <a:srgbClr val="FF0000"/>
                </a:solidFill>
                <a:latin typeface="黑体" pitchFamily="49" charset="-122"/>
                <a:ea typeface="黑体" pitchFamily="49" charset="-122"/>
              </a:rPr>
              <a:t>禁毒教育课堂</a:t>
            </a:r>
            <a:r>
              <a:rPr lang="zh-CN" altLang="en-US" sz="3600" b="1" dirty="0" smtClean="0">
                <a:solidFill>
                  <a:srgbClr val="FF0000"/>
                </a:solidFill>
                <a:latin typeface="黑体" pitchFamily="49" charset="-122"/>
                <a:ea typeface="黑体" pitchFamily="49" charset="-122"/>
              </a:rPr>
              <a:t/>
            </a:r>
            <a:br>
              <a:rPr lang="zh-CN" altLang="en-US" sz="3600" b="1" dirty="0" smtClean="0">
                <a:solidFill>
                  <a:srgbClr val="FF0000"/>
                </a:solidFill>
                <a:latin typeface="黑体" pitchFamily="49" charset="-122"/>
                <a:ea typeface="黑体" pitchFamily="49" charset="-122"/>
              </a:rPr>
            </a:br>
            <a:r>
              <a:rPr lang="zh-CN" altLang="en-US" sz="3600" b="1" dirty="0" smtClean="0">
                <a:solidFill>
                  <a:srgbClr val="FF0000"/>
                </a:solidFill>
              </a:rPr>
              <a:t/>
            </a:r>
            <a:br>
              <a:rPr lang="zh-CN" altLang="en-US" sz="3600" b="1" dirty="0" smtClean="0">
                <a:solidFill>
                  <a:srgbClr val="FF0000"/>
                </a:solidFill>
              </a:rPr>
            </a:br>
            <a:endParaRPr lang="zh-CN" altLang="en-US" sz="3600" b="1" dirty="0">
              <a:solidFill>
                <a:srgbClr val="FF0000"/>
              </a:solidFill>
            </a:endParaRPr>
          </a:p>
        </p:txBody>
      </p:sp>
      <p:sp>
        <p:nvSpPr>
          <p:cNvPr id="5" name="TextBox 4"/>
          <p:cNvSpPr txBox="1"/>
          <p:nvPr/>
        </p:nvSpPr>
        <p:spPr>
          <a:xfrm>
            <a:off x="3000364" y="548680"/>
            <a:ext cx="2928958" cy="523220"/>
          </a:xfrm>
          <a:prstGeom prst="rect">
            <a:avLst/>
          </a:prstGeom>
          <a:noFill/>
        </p:spPr>
        <p:txBody>
          <a:bodyPr wrap="square" rtlCol="0">
            <a:spAutoFit/>
          </a:bodyPr>
          <a:lstStyle/>
          <a:p>
            <a:r>
              <a:rPr lang="zh-CN" altLang="zh-CN" sz="2800" b="1" dirty="0" smtClean="0">
                <a:solidFill>
                  <a:srgbClr val="00B0F0"/>
                </a:solidFill>
                <a:latin typeface="微软雅黑" pitchFamily="34" charset="-122"/>
                <a:ea typeface="微软雅黑" pitchFamily="34" charset="-122"/>
              </a:rPr>
              <a:t>名人吸毒案例</a:t>
            </a:r>
            <a:endParaRPr lang="zh-CN" altLang="en-US" sz="2800" b="1" dirty="0">
              <a:solidFill>
                <a:srgbClr val="00B0F0"/>
              </a:solidFill>
              <a:latin typeface="微软雅黑" pitchFamily="34" charset="-122"/>
              <a:ea typeface="微软雅黑" pitchFamily="34" charset="-122"/>
            </a:endParaRPr>
          </a:p>
        </p:txBody>
      </p:sp>
      <p:sp>
        <p:nvSpPr>
          <p:cNvPr id="6" name="TextBox 5"/>
          <p:cNvSpPr txBox="1"/>
          <p:nvPr/>
        </p:nvSpPr>
        <p:spPr>
          <a:xfrm>
            <a:off x="4238" y="1237576"/>
            <a:ext cx="9144000" cy="5909310"/>
          </a:xfrm>
          <a:prstGeom prst="rect">
            <a:avLst/>
          </a:prstGeom>
          <a:noFill/>
        </p:spPr>
        <p:txBody>
          <a:bodyPr wrap="square" rtlCol="0">
            <a:spAutoFit/>
          </a:bodyPr>
          <a:lstStyle/>
          <a:p>
            <a:pPr>
              <a:lnSpc>
                <a:spcPts val="4800"/>
              </a:lnSpc>
            </a:pPr>
            <a:r>
              <a:rPr lang="en-US" altLang="zh-CN" sz="3200" b="1" dirty="0" smtClean="0">
                <a:solidFill>
                  <a:srgbClr val="FF0000"/>
                </a:solidFill>
                <a:latin typeface="微软雅黑" pitchFamily="34" charset="-122"/>
                <a:ea typeface="微软雅黑" pitchFamily="34" charset="-122"/>
              </a:rPr>
              <a:t>       2014</a:t>
            </a:r>
            <a:r>
              <a:rPr lang="zh-CN" altLang="zh-CN" sz="3200" b="1" dirty="0" smtClean="0">
                <a:solidFill>
                  <a:srgbClr val="FF0000"/>
                </a:solidFill>
                <a:latin typeface="微软雅黑" pitchFamily="34" charset="-122"/>
                <a:ea typeface="微软雅黑" pitchFamily="34" charset="-122"/>
              </a:rPr>
              <a:t>年</a:t>
            </a:r>
            <a:r>
              <a:rPr lang="en-US" altLang="zh-CN" sz="3200" b="1" dirty="0" smtClean="0">
                <a:solidFill>
                  <a:srgbClr val="FF0000"/>
                </a:solidFill>
                <a:latin typeface="微软雅黑" pitchFamily="34" charset="-122"/>
                <a:ea typeface="微软雅黑" pitchFamily="34" charset="-122"/>
              </a:rPr>
              <a:t>8</a:t>
            </a:r>
            <a:r>
              <a:rPr lang="zh-CN" altLang="zh-CN" sz="3200" b="1" dirty="0" smtClean="0">
                <a:solidFill>
                  <a:srgbClr val="FF0000"/>
                </a:solidFill>
                <a:latin typeface="微软雅黑" pitchFamily="34" charset="-122"/>
                <a:ea typeface="微软雅黑" pitchFamily="34" charset="-122"/>
              </a:rPr>
              <a:t>月</a:t>
            </a:r>
            <a:r>
              <a:rPr lang="en-US" altLang="zh-CN" sz="3200" b="1" dirty="0" smtClean="0">
                <a:solidFill>
                  <a:srgbClr val="FF0000"/>
                </a:solidFill>
                <a:latin typeface="微软雅黑" pitchFamily="34" charset="-122"/>
                <a:ea typeface="微软雅黑" pitchFamily="34" charset="-122"/>
              </a:rPr>
              <a:t>14</a:t>
            </a:r>
            <a:r>
              <a:rPr lang="zh-CN" altLang="zh-CN" sz="3200" b="1" dirty="0" smtClean="0">
                <a:solidFill>
                  <a:srgbClr val="FF0000"/>
                </a:solidFill>
                <a:latin typeface="微软雅黑" pitchFamily="34" charset="-122"/>
                <a:ea typeface="微软雅黑" pitchFamily="34" charset="-122"/>
              </a:rPr>
              <a:t>日，经群众举报，北京警方在北京市东城区将艺人房祖名、柯震东等多名涉毒人员查获，房祖名、柯震东对吸食大麻供认不讳。警方随后在房祖名北京一住所缴获毒品大麻</a:t>
            </a:r>
            <a:r>
              <a:rPr lang="en-US" altLang="zh-CN" sz="3200" b="1" dirty="0" smtClean="0">
                <a:solidFill>
                  <a:srgbClr val="FF0000"/>
                </a:solidFill>
                <a:latin typeface="微软雅黑" pitchFamily="34" charset="-122"/>
                <a:ea typeface="微软雅黑" pitchFamily="34" charset="-122"/>
              </a:rPr>
              <a:t>100</a:t>
            </a:r>
            <a:r>
              <a:rPr lang="zh-CN" altLang="zh-CN" sz="3200" b="1" dirty="0" smtClean="0">
                <a:solidFill>
                  <a:srgbClr val="FF0000"/>
                </a:solidFill>
                <a:latin typeface="微软雅黑" pitchFamily="34" charset="-122"/>
                <a:ea typeface="微软雅黑" pitchFamily="34" charset="-122"/>
              </a:rPr>
              <a:t>余克。房祖名因涉嫌容留他人吸毒罪被刑事拘留，柯震东因吸食毒品被行政拘留</a:t>
            </a:r>
            <a:r>
              <a:rPr lang="en-US" altLang="zh-CN" sz="3200" b="1" dirty="0" smtClean="0">
                <a:solidFill>
                  <a:srgbClr val="FF0000"/>
                </a:solidFill>
                <a:latin typeface="微软雅黑" pitchFamily="34" charset="-122"/>
                <a:ea typeface="微软雅黑" pitchFamily="34" charset="-122"/>
              </a:rPr>
              <a:t>14</a:t>
            </a:r>
            <a:r>
              <a:rPr lang="zh-CN" altLang="zh-CN" sz="3200" b="1" dirty="0" smtClean="0">
                <a:solidFill>
                  <a:srgbClr val="FF0000"/>
                </a:solidFill>
                <a:latin typeface="微软雅黑" pitchFamily="34" charset="-122"/>
                <a:ea typeface="微软雅黑" pitchFamily="34" charset="-122"/>
              </a:rPr>
              <a:t>天后释放。北京市东城区检察院以涉嫌容留他人吸毒罪对房祖名批捕并提起公诉，</a:t>
            </a:r>
            <a:r>
              <a:rPr lang="en-US" altLang="zh-CN" sz="3200" b="1" dirty="0" smtClean="0">
                <a:solidFill>
                  <a:srgbClr val="FF0000"/>
                </a:solidFill>
                <a:latin typeface="微软雅黑" pitchFamily="34" charset="-122"/>
                <a:ea typeface="微软雅黑" pitchFamily="34" charset="-122"/>
              </a:rPr>
              <a:t>2015</a:t>
            </a:r>
            <a:r>
              <a:rPr lang="zh-CN" altLang="zh-CN" sz="3200" b="1" dirty="0" smtClean="0">
                <a:solidFill>
                  <a:srgbClr val="FF0000"/>
                </a:solidFill>
                <a:latin typeface="微软雅黑" pitchFamily="34" charset="-122"/>
                <a:ea typeface="微软雅黑" pitchFamily="34" charset="-122"/>
              </a:rPr>
              <a:t>年</a:t>
            </a:r>
            <a:r>
              <a:rPr lang="en-US" altLang="zh-CN" sz="3200" b="1" dirty="0" smtClean="0">
                <a:solidFill>
                  <a:srgbClr val="FF0000"/>
                </a:solidFill>
                <a:latin typeface="微软雅黑" pitchFamily="34" charset="-122"/>
                <a:ea typeface="微软雅黑" pitchFamily="34" charset="-122"/>
              </a:rPr>
              <a:t>1</a:t>
            </a:r>
            <a:r>
              <a:rPr lang="zh-CN" altLang="zh-CN" sz="3200" b="1" dirty="0" smtClean="0">
                <a:solidFill>
                  <a:srgbClr val="FF0000"/>
                </a:solidFill>
                <a:latin typeface="微软雅黑" pitchFamily="34" charset="-122"/>
                <a:ea typeface="微软雅黑" pitchFamily="34" charset="-122"/>
              </a:rPr>
              <a:t>月房祖名因容留他人吸毒，被判有期徒刑</a:t>
            </a:r>
            <a:r>
              <a:rPr lang="en-US" altLang="zh-CN" sz="3200" b="1" dirty="0" smtClean="0">
                <a:solidFill>
                  <a:srgbClr val="FF0000"/>
                </a:solidFill>
                <a:latin typeface="微软雅黑" pitchFamily="34" charset="-122"/>
                <a:ea typeface="微软雅黑" pitchFamily="34" charset="-122"/>
              </a:rPr>
              <a:t>6</a:t>
            </a:r>
            <a:r>
              <a:rPr lang="zh-CN" altLang="zh-CN" sz="3200" b="1" dirty="0" smtClean="0">
                <a:solidFill>
                  <a:srgbClr val="FF0000"/>
                </a:solidFill>
                <a:latin typeface="微软雅黑" pitchFamily="34" charset="-122"/>
                <a:ea typeface="微软雅黑" pitchFamily="34" charset="-122"/>
              </a:rPr>
              <a:t>个月。</a:t>
            </a:r>
          </a:p>
          <a:p>
            <a:endParaRPr lang="zh-CN" alt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图片1.jpg"/>
          <p:cNvPicPr>
            <a:picLocks noGrp="1" noChangeAspect="1"/>
          </p:cNvPicPr>
          <p:nvPr>
            <p:ph idx="1"/>
          </p:nvPr>
        </p:nvPicPr>
        <p:blipFill>
          <a:blip r:embed="rId2" cstate="print"/>
          <a:stretch>
            <a:fillRect/>
          </a:stretch>
        </p:blipFill>
        <p:spPr>
          <a:xfrm>
            <a:off x="1" y="0"/>
            <a:ext cx="9143999" cy="6858000"/>
          </a:xfrm>
        </p:spPr>
      </p:pic>
      <p:sp>
        <p:nvSpPr>
          <p:cNvPr id="2" name="标题 1"/>
          <p:cNvSpPr>
            <a:spLocks noGrp="1"/>
          </p:cNvSpPr>
          <p:nvPr>
            <p:ph type="title"/>
          </p:nvPr>
        </p:nvSpPr>
        <p:spPr>
          <a:xfrm>
            <a:off x="0" y="714356"/>
            <a:ext cx="3000396" cy="642942"/>
          </a:xfrm>
        </p:spPr>
        <p:txBody>
          <a:bodyPr>
            <a:noAutofit/>
          </a:bodyPr>
          <a:lstStyle/>
          <a:p>
            <a:r>
              <a:rPr lang="zh-CN" altLang="en-US" sz="2800" b="1" dirty="0" smtClean="0">
                <a:solidFill>
                  <a:srgbClr val="FF0000"/>
                </a:solidFill>
                <a:latin typeface="黑体" pitchFamily="49" charset="-122"/>
                <a:ea typeface="黑体" pitchFamily="49" charset="-122"/>
              </a:rPr>
              <a:t>禁毒教育课堂</a:t>
            </a:r>
            <a:r>
              <a:rPr lang="zh-CN" altLang="en-US" sz="3600" b="1" dirty="0" smtClean="0">
                <a:solidFill>
                  <a:srgbClr val="FF0000"/>
                </a:solidFill>
                <a:latin typeface="黑体" pitchFamily="49" charset="-122"/>
                <a:ea typeface="黑体" pitchFamily="49" charset="-122"/>
              </a:rPr>
              <a:t/>
            </a:r>
            <a:br>
              <a:rPr lang="zh-CN" altLang="en-US" sz="3600" b="1" dirty="0" smtClean="0">
                <a:solidFill>
                  <a:srgbClr val="FF0000"/>
                </a:solidFill>
                <a:latin typeface="黑体" pitchFamily="49" charset="-122"/>
                <a:ea typeface="黑体" pitchFamily="49" charset="-122"/>
              </a:rPr>
            </a:br>
            <a:r>
              <a:rPr lang="zh-CN" altLang="en-US" sz="3600" b="1" dirty="0" smtClean="0">
                <a:solidFill>
                  <a:srgbClr val="FF0000"/>
                </a:solidFill>
              </a:rPr>
              <a:t/>
            </a:r>
            <a:br>
              <a:rPr lang="zh-CN" altLang="en-US" sz="3600" b="1" dirty="0" smtClean="0">
                <a:solidFill>
                  <a:srgbClr val="FF0000"/>
                </a:solidFill>
              </a:rPr>
            </a:br>
            <a:endParaRPr lang="zh-CN" altLang="en-US" sz="3600" b="1" dirty="0">
              <a:solidFill>
                <a:srgbClr val="FF0000"/>
              </a:solidFill>
            </a:endParaRPr>
          </a:p>
        </p:txBody>
      </p:sp>
      <p:sp>
        <p:nvSpPr>
          <p:cNvPr id="5" name="矩形 4"/>
          <p:cNvSpPr/>
          <p:nvPr/>
        </p:nvSpPr>
        <p:spPr>
          <a:xfrm>
            <a:off x="3000364" y="1000108"/>
            <a:ext cx="2339102" cy="523220"/>
          </a:xfrm>
          <a:prstGeom prst="rect">
            <a:avLst/>
          </a:prstGeom>
        </p:spPr>
        <p:txBody>
          <a:bodyPr wrap="none">
            <a:spAutoFit/>
          </a:bodyPr>
          <a:lstStyle/>
          <a:p>
            <a:r>
              <a:rPr lang="zh-CN" altLang="zh-CN" sz="2800" b="1" dirty="0" smtClean="0">
                <a:solidFill>
                  <a:srgbClr val="00B0F0"/>
                </a:solidFill>
                <a:latin typeface="微软雅黑" pitchFamily="34" charset="-122"/>
                <a:ea typeface="微软雅黑" pitchFamily="34" charset="-122"/>
              </a:rPr>
              <a:t>名人吸毒案例</a:t>
            </a:r>
            <a:endParaRPr lang="zh-CN" altLang="en-US" sz="2800" b="1" dirty="0">
              <a:solidFill>
                <a:srgbClr val="00B0F0"/>
              </a:solidFill>
              <a:latin typeface="微软雅黑" pitchFamily="34" charset="-122"/>
              <a:ea typeface="微软雅黑" pitchFamily="34" charset="-122"/>
            </a:endParaRPr>
          </a:p>
        </p:txBody>
      </p:sp>
      <p:sp>
        <p:nvSpPr>
          <p:cNvPr id="6" name="TextBox 5"/>
          <p:cNvSpPr txBox="1"/>
          <p:nvPr/>
        </p:nvSpPr>
        <p:spPr>
          <a:xfrm>
            <a:off x="285720" y="1785926"/>
            <a:ext cx="8643998" cy="4216539"/>
          </a:xfrm>
          <a:prstGeom prst="rect">
            <a:avLst/>
          </a:prstGeom>
          <a:noFill/>
        </p:spPr>
        <p:txBody>
          <a:bodyPr wrap="square" rtlCol="0">
            <a:spAutoFit/>
          </a:bodyPr>
          <a:lstStyle/>
          <a:p>
            <a:pPr>
              <a:lnSpc>
                <a:spcPts val="5000"/>
              </a:lnSpc>
            </a:pPr>
            <a:r>
              <a:rPr lang="en-US" altLang="zh-CN" sz="4000" b="1" dirty="0" smtClean="0">
                <a:solidFill>
                  <a:srgbClr val="FF0000"/>
                </a:solidFill>
                <a:latin typeface="微软雅黑" pitchFamily="34" charset="-122"/>
                <a:ea typeface="微软雅黑" pitchFamily="34" charset="-122"/>
              </a:rPr>
              <a:t>       2014</a:t>
            </a:r>
            <a:r>
              <a:rPr lang="zh-CN" altLang="zh-CN" sz="4000" b="1" dirty="0" smtClean="0">
                <a:solidFill>
                  <a:srgbClr val="FF0000"/>
                </a:solidFill>
                <a:latin typeface="微软雅黑" pitchFamily="34" charset="-122"/>
                <a:ea typeface="微软雅黑" pitchFamily="34" charset="-122"/>
              </a:rPr>
              <a:t>年</a:t>
            </a:r>
            <a:r>
              <a:rPr lang="en-US" altLang="zh-CN" sz="4000" b="1" dirty="0" smtClean="0">
                <a:solidFill>
                  <a:srgbClr val="FF0000"/>
                </a:solidFill>
                <a:latin typeface="微软雅黑" pitchFamily="34" charset="-122"/>
                <a:ea typeface="微软雅黑" pitchFamily="34" charset="-122"/>
              </a:rPr>
              <a:t>6</a:t>
            </a:r>
            <a:r>
              <a:rPr lang="zh-CN" altLang="zh-CN" sz="4000" b="1" dirty="0" smtClean="0">
                <a:solidFill>
                  <a:srgbClr val="FF0000"/>
                </a:solidFill>
                <a:latin typeface="微软雅黑" pitchFamily="34" charset="-122"/>
                <a:ea typeface="微软雅黑" pitchFamily="34" charset="-122"/>
              </a:rPr>
              <a:t>月，《武林外传》编剧宁财神被曝吸毒被抓，被北京市朝阳分局行政拘留</a:t>
            </a:r>
            <a:r>
              <a:rPr lang="en-US" altLang="zh-CN" sz="4000" b="1" dirty="0" smtClean="0">
                <a:solidFill>
                  <a:srgbClr val="FF0000"/>
                </a:solidFill>
                <a:latin typeface="微软雅黑" pitchFamily="34" charset="-122"/>
                <a:ea typeface="微软雅黑" pitchFamily="34" charset="-122"/>
              </a:rPr>
              <a:t>15</a:t>
            </a:r>
            <a:r>
              <a:rPr lang="zh-CN" altLang="zh-CN" sz="4000" b="1" dirty="0" smtClean="0">
                <a:solidFill>
                  <a:srgbClr val="FF0000"/>
                </a:solidFill>
                <a:latin typeface="微软雅黑" pitchFamily="34" charset="-122"/>
                <a:ea typeface="微软雅黑" pitchFamily="34" charset="-122"/>
              </a:rPr>
              <a:t>天。</a:t>
            </a:r>
          </a:p>
          <a:p>
            <a:pPr>
              <a:lnSpc>
                <a:spcPts val="5000"/>
              </a:lnSpc>
            </a:pPr>
            <a:r>
              <a:rPr lang="en-US" altLang="zh-CN" sz="4000" b="1" dirty="0" smtClean="0">
                <a:solidFill>
                  <a:srgbClr val="FF0000"/>
                </a:solidFill>
                <a:latin typeface="微软雅黑" pitchFamily="34" charset="-122"/>
                <a:ea typeface="微软雅黑" pitchFamily="34" charset="-122"/>
              </a:rPr>
              <a:t>       2014</a:t>
            </a:r>
            <a:r>
              <a:rPr lang="zh-CN" altLang="zh-CN" sz="4000" b="1" dirty="0" smtClean="0">
                <a:solidFill>
                  <a:srgbClr val="FF0000"/>
                </a:solidFill>
                <a:latin typeface="微软雅黑" pitchFamily="34" charset="-122"/>
                <a:ea typeface="微软雅黑" pitchFamily="34" charset="-122"/>
              </a:rPr>
              <a:t>年</a:t>
            </a:r>
            <a:r>
              <a:rPr lang="en-US" altLang="zh-CN" sz="4000" b="1" dirty="0" smtClean="0">
                <a:solidFill>
                  <a:srgbClr val="FF0000"/>
                </a:solidFill>
                <a:latin typeface="微软雅黑" pitchFamily="34" charset="-122"/>
                <a:ea typeface="微软雅黑" pitchFamily="34" charset="-122"/>
              </a:rPr>
              <a:t>3</a:t>
            </a:r>
            <a:r>
              <a:rPr lang="zh-CN" altLang="zh-CN" sz="4000" b="1" dirty="0" smtClean="0">
                <a:solidFill>
                  <a:srgbClr val="FF0000"/>
                </a:solidFill>
                <a:latin typeface="微软雅黑" pitchFamily="34" charset="-122"/>
                <a:ea typeface="微软雅黑" pitchFamily="34" charset="-122"/>
              </a:rPr>
              <a:t>月，参加《中国好声音》的歌手李代沫，容留他人吸毒，被判有期徒刑</a:t>
            </a:r>
            <a:r>
              <a:rPr lang="en-US" altLang="zh-CN" sz="4000" b="1" dirty="0" smtClean="0">
                <a:solidFill>
                  <a:srgbClr val="FF0000"/>
                </a:solidFill>
                <a:latin typeface="微软雅黑" pitchFamily="34" charset="-122"/>
                <a:ea typeface="微软雅黑" pitchFamily="34" charset="-122"/>
              </a:rPr>
              <a:t>9</a:t>
            </a:r>
            <a:r>
              <a:rPr lang="zh-CN" altLang="zh-CN" sz="4000" b="1" dirty="0" smtClean="0">
                <a:solidFill>
                  <a:srgbClr val="FF0000"/>
                </a:solidFill>
                <a:latin typeface="微软雅黑" pitchFamily="34" charset="-122"/>
                <a:ea typeface="微软雅黑" pitchFamily="34" charset="-122"/>
              </a:rPr>
              <a:t>个月，罚款</a:t>
            </a:r>
            <a:r>
              <a:rPr lang="en-US" altLang="zh-CN" sz="4000" b="1" dirty="0" smtClean="0">
                <a:solidFill>
                  <a:srgbClr val="FF0000"/>
                </a:solidFill>
                <a:latin typeface="微软雅黑" pitchFamily="34" charset="-122"/>
                <a:ea typeface="微软雅黑" pitchFamily="34" charset="-122"/>
              </a:rPr>
              <a:t>2000</a:t>
            </a:r>
            <a:r>
              <a:rPr lang="zh-CN" altLang="zh-CN" sz="4000" b="1" dirty="0" smtClean="0">
                <a:solidFill>
                  <a:srgbClr val="FF0000"/>
                </a:solidFill>
                <a:latin typeface="微软雅黑" pitchFamily="34" charset="-122"/>
                <a:ea typeface="微软雅黑" pitchFamily="34" charset="-122"/>
              </a:rPr>
              <a:t>元。 </a:t>
            </a:r>
          </a:p>
          <a:p>
            <a:endParaRPr lang="zh-CN" alt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图片1.jpg"/>
          <p:cNvPicPr>
            <a:picLocks noGrp="1" noChangeAspect="1"/>
          </p:cNvPicPr>
          <p:nvPr>
            <p:ph idx="1"/>
          </p:nvPr>
        </p:nvPicPr>
        <p:blipFill>
          <a:blip r:embed="rId3" cstate="print"/>
          <a:stretch>
            <a:fillRect/>
          </a:stretch>
        </p:blipFill>
        <p:spPr>
          <a:xfrm>
            <a:off x="0" y="0"/>
            <a:ext cx="9143999" cy="6858000"/>
          </a:xfrm>
        </p:spPr>
      </p:pic>
      <p:sp>
        <p:nvSpPr>
          <p:cNvPr id="2" name="标题 1"/>
          <p:cNvSpPr>
            <a:spLocks noGrp="1"/>
          </p:cNvSpPr>
          <p:nvPr>
            <p:ph type="title"/>
          </p:nvPr>
        </p:nvSpPr>
        <p:spPr>
          <a:xfrm>
            <a:off x="615124" y="764704"/>
            <a:ext cx="7704856" cy="3802174"/>
          </a:xfrm>
        </p:spPr>
        <p:txBody>
          <a:bodyPr>
            <a:noAutofit/>
          </a:bodyPr>
          <a:lstStyle/>
          <a:p>
            <a:r>
              <a:rPr lang="en-US" altLang="zh-CN" sz="8000" b="1" dirty="0" smtClean="0">
                <a:solidFill>
                  <a:srgbClr val="FF0000"/>
                </a:solidFill>
              </a:rPr>
              <a:t/>
            </a:r>
            <a:br>
              <a:rPr lang="en-US" altLang="zh-CN" sz="8000" b="1" dirty="0" smtClean="0">
                <a:solidFill>
                  <a:srgbClr val="FF0000"/>
                </a:solidFill>
              </a:rPr>
            </a:br>
            <a:r>
              <a:rPr lang="en-US" altLang="zh-CN" sz="8000" b="1" dirty="0" smtClean="0"/>
              <a:t>●</a:t>
            </a:r>
            <a:r>
              <a:rPr lang="zh-CN" altLang="zh-CN" sz="8000" b="1" dirty="0" smtClean="0">
                <a:solidFill>
                  <a:srgbClr val="FF0000"/>
                </a:solidFill>
              </a:rPr>
              <a:t>说说</a:t>
            </a:r>
            <a:r>
              <a:rPr lang="zh-CN" altLang="zh-CN" sz="8000" b="1" dirty="0">
                <a:solidFill>
                  <a:srgbClr val="FF0000"/>
                </a:solidFill>
              </a:rPr>
              <a:t>你在学校参加的与禁毒有关的教育活动。</a:t>
            </a:r>
            <a:endParaRPr lang="zh-CN" altLang="en-US" sz="8000" b="1" dirty="0">
              <a:solidFill>
                <a:srgbClr val="FF0000"/>
              </a:solidFill>
            </a:endParaRPr>
          </a:p>
        </p:txBody>
      </p:sp>
      <p:pic>
        <p:nvPicPr>
          <p:cNvPr id="5" name="许飞  感恩的心.m4a">
            <a:hlinkClick r:id="" action="ppaction://media"/>
          </p:cNvPr>
          <p:cNvPicPr>
            <a:picLocks noRot="1" noChangeAspect="1"/>
          </p:cNvPicPr>
          <p:nvPr>
            <a:audioFile r:link="rId1"/>
          </p:nvPr>
        </p:nvPicPr>
        <p:blipFill>
          <a:blip r:embed="rId4" cstate="print"/>
          <a:stretch>
            <a:fillRect/>
          </a:stretch>
        </p:blipFill>
        <p:spPr>
          <a:xfrm>
            <a:off x="1714480" y="6357958"/>
            <a:ext cx="304800" cy="304800"/>
          </a:xfrm>
          <a:prstGeom prst="rect">
            <a:avLst/>
          </a:prstGeom>
        </p:spPr>
      </p:pic>
      <p:sp>
        <p:nvSpPr>
          <p:cNvPr id="3" name="矩形 2"/>
          <p:cNvSpPr/>
          <p:nvPr/>
        </p:nvSpPr>
        <p:spPr>
          <a:xfrm>
            <a:off x="615124" y="345998"/>
            <a:ext cx="2808312" cy="1384995"/>
          </a:xfrm>
          <a:prstGeom prst="rect">
            <a:avLst/>
          </a:prstGeom>
        </p:spPr>
        <p:txBody>
          <a:bodyPr wrap="square">
            <a:spAutoFit/>
          </a:bodyPr>
          <a:lstStyle/>
          <a:p>
            <a:r>
              <a:rPr lang="zh-CN" altLang="en-US" sz="2800" b="1" dirty="0">
                <a:solidFill>
                  <a:srgbClr val="FF0000"/>
                </a:solidFill>
                <a:latin typeface="黑体" pitchFamily="49" charset="-122"/>
                <a:ea typeface="黑体" pitchFamily="49" charset="-122"/>
              </a:rPr>
              <a:t>禁毒教育课堂</a:t>
            </a:r>
            <a:br>
              <a:rPr lang="zh-CN" altLang="en-US" sz="2800" b="1" dirty="0">
                <a:solidFill>
                  <a:srgbClr val="FF0000"/>
                </a:solidFill>
                <a:latin typeface="黑体" pitchFamily="49" charset="-122"/>
                <a:ea typeface="黑体" pitchFamily="49" charset="-122"/>
              </a:rPr>
            </a:br>
            <a:r>
              <a:rPr lang="zh-CN" altLang="en-US" sz="2800" b="1" dirty="0">
                <a:solidFill>
                  <a:srgbClr val="FF0000"/>
                </a:solidFill>
              </a:rPr>
              <a:t/>
            </a:r>
            <a:br>
              <a:rPr lang="zh-CN" altLang="en-US" sz="2800" b="1" dirty="0">
                <a:solidFill>
                  <a:srgbClr val="FF0000"/>
                </a:solidFill>
              </a:rPr>
            </a:br>
            <a:endParaRPr lang="zh-CN" altLang="en-US" sz="2800" dirty="0"/>
          </a:p>
        </p:txBody>
      </p:sp>
    </p:spTree>
    <p:extLst>
      <p:ext uri="{BB962C8B-B14F-4D97-AF65-F5344CB8AC3E}">
        <p14:creationId xmlns:p14="http://schemas.microsoft.com/office/powerpoint/2010/main" val="2563183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图片1.jpg"/>
          <p:cNvPicPr>
            <a:picLocks noGrp="1" noChangeAspect="1"/>
          </p:cNvPicPr>
          <p:nvPr>
            <p:ph idx="1"/>
          </p:nvPr>
        </p:nvPicPr>
        <p:blipFill>
          <a:blip r:embed="rId2" cstate="print"/>
          <a:stretch>
            <a:fillRect/>
          </a:stretch>
        </p:blipFill>
        <p:spPr>
          <a:xfrm>
            <a:off x="1" y="0"/>
            <a:ext cx="9143999" cy="6858000"/>
          </a:xfrm>
        </p:spPr>
      </p:pic>
      <p:sp>
        <p:nvSpPr>
          <p:cNvPr id="2" name="标题 1"/>
          <p:cNvSpPr>
            <a:spLocks noGrp="1"/>
          </p:cNvSpPr>
          <p:nvPr>
            <p:ph type="title"/>
          </p:nvPr>
        </p:nvSpPr>
        <p:spPr>
          <a:xfrm>
            <a:off x="285720" y="714356"/>
            <a:ext cx="3000396" cy="642942"/>
          </a:xfrm>
        </p:spPr>
        <p:txBody>
          <a:bodyPr>
            <a:noAutofit/>
          </a:bodyPr>
          <a:lstStyle/>
          <a:p>
            <a:r>
              <a:rPr lang="zh-CN" altLang="en-US" sz="2800" b="1" dirty="0" smtClean="0">
                <a:solidFill>
                  <a:srgbClr val="FF0000"/>
                </a:solidFill>
                <a:latin typeface="黑体" pitchFamily="49" charset="-122"/>
                <a:ea typeface="黑体" pitchFamily="49" charset="-122"/>
              </a:rPr>
              <a:t>禁毒教育课堂</a:t>
            </a:r>
            <a:r>
              <a:rPr lang="zh-CN" altLang="en-US" sz="3600" b="1" dirty="0" smtClean="0">
                <a:solidFill>
                  <a:srgbClr val="FF0000"/>
                </a:solidFill>
                <a:latin typeface="黑体" pitchFamily="49" charset="-122"/>
                <a:ea typeface="黑体" pitchFamily="49" charset="-122"/>
              </a:rPr>
              <a:t/>
            </a:r>
            <a:br>
              <a:rPr lang="zh-CN" altLang="en-US" sz="3600" b="1" dirty="0" smtClean="0">
                <a:solidFill>
                  <a:srgbClr val="FF0000"/>
                </a:solidFill>
                <a:latin typeface="黑体" pitchFamily="49" charset="-122"/>
                <a:ea typeface="黑体" pitchFamily="49" charset="-122"/>
              </a:rPr>
            </a:br>
            <a:r>
              <a:rPr lang="zh-CN" altLang="en-US" sz="3600" b="1" dirty="0" smtClean="0">
                <a:solidFill>
                  <a:srgbClr val="FF0000"/>
                </a:solidFill>
              </a:rPr>
              <a:t/>
            </a:r>
            <a:br>
              <a:rPr lang="zh-CN" altLang="en-US" sz="3600" b="1" dirty="0" smtClean="0">
                <a:solidFill>
                  <a:srgbClr val="FF0000"/>
                </a:solidFill>
              </a:rPr>
            </a:br>
            <a:endParaRPr lang="zh-CN" altLang="en-US" sz="3600" b="1" dirty="0">
              <a:solidFill>
                <a:srgbClr val="FF0000"/>
              </a:solidFill>
            </a:endParaRPr>
          </a:p>
        </p:txBody>
      </p:sp>
      <p:sp>
        <p:nvSpPr>
          <p:cNvPr id="5" name="TextBox 4"/>
          <p:cNvSpPr txBox="1"/>
          <p:nvPr/>
        </p:nvSpPr>
        <p:spPr>
          <a:xfrm>
            <a:off x="5134886" y="404664"/>
            <a:ext cx="4000528" cy="461665"/>
          </a:xfrm>
          <a:prstGeom prst="rect">
            <a:avLst/>
          </a:prstGeom>
          <a:noFill/>
        </p:spPr>
        <p:txBody>
          <a:bodyPr wrap="square" rtlCol="0">
            <a:spAutoFit/>
          </a:bodyPr>
          <a:lstStyle/>
          <a:p>
            <a:endParaRPr lang="zh-CN" altLang="en-US" sz="2400" b="1" dirty="0">
              <a:solidFill>
                <a:srgbClr val="FF0000"/>
              </a:solidFill>
              <a:latin typeface="微软雅黑" pitchFamily="34" charset="-122"/>
              <a:ea typeface="微软雅黑" pitchFamily="34" charset="-122"/>
            </a:endParaRPr>
          </a:p>
        </p:txBody>
      </p:sp>
      <p:pic>
        <p:nvPicPr>
          <p:cNvPr id="6" name="图片 5" descr="禁毒教育活动现场 (2).jpg"/>
          <p:cNvPicPr>
            <a:picLocks noChangeAspect="1"/>
          </p:cNvPicPr>
          <p:nvPr/>
        </p:nvPicPr>
        <p:blipFill>
          <a:blip r:embed="rId3" cstate="print"/>
          <a:stretch>
            <a:fillRect/>
          </a:stretch>
        </p:blipFill>
        <p:spPr>
          <a:xfrm>
            <a:off x="135" y="1004134"/>
            <a:ext cx="4714908" cy="414340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图片 6" descr="禁毒教育活动现场2.jpg"/>
          <p:cNvPicPr>
            <a:picLocks noChangeAspect="1"/>
          </p:cNvPicPr>
          <p:nvPr/>
        </p:nvPicPr>
        <p:blipFill>
          <a:blip r:embed="rId4" cstate="print"/>
          <a:stretch>
            <a:fillRect/>
          </a:stretch>
        </p:blipFill>
        <p:spPr>
          <a:xfrm>
            <a:off x="4483110" y="2857496"/>
            <a:ext cx="4660890" cy="3821909"/>
          </a:xfrm>
          <a:prstGeom prst="ellipse">
            <a:avLst/>
          </a:prstGeom>
          <a:ln>
            <a:noFill/>
          </a:ln>
          <a:effectLst>
            <a:softEdge rad="112500"/>
          </a:effectLst>
        </p:spPr>
      </p:pic>
      <p:sp>
        <p:nvSpPr>
          <p:cNvPr id="3" name="TextBox 2"/>
          <p:cNvSpPr txBox="1"/>
          <p:nvPr/>
        </p:nvSpPr>
        <p:spPr>
          <a:xfrm>
            <a:off x="5724128" y="404573"/>
            <a:ext cx="1785104" cy="2193456"/>
          </a:xfrm>
          <a:prstGeom prst="rect">
            <a:avLst/>
          </a:prstGeom>
          <a:noFill/>
        </p:spPr>
        <p:txBody>
          <a:bodyPr vert="eaVert" wrap="square" rtlCol="0">
            <a:spAutoFit/>
          </a:bodyPr>
          <a:lstStyle/>
          <a:p>
            <a:pPr>
              <a:lnSpc>
                <a:spcPct val="150000"/>
              </a:lnSpc>
            </a:pPr>
            <a:r>
              <a:rPr lang="zh-CN" altLang="en-US" sz="2400" b="1" dirty="0">
                <a:solidFill>
                  <a:srgbClr val="FF0000"/>
                </a:solidFill>
                <a:latin typeface="微软雅黑" pitchFamily="34" charset="-122"/>
                <a:ea typeface="微软雅黑" pitchFamily="34" charset="-122"/>
              </a:rPr>
              <a:t>西湖中学禁毒教育活动展示</a:t>
            </a:r>
          </a:p>
          <a:p>
            <a:endParaRPr lang="zh-CN"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80">
                                          <p:stCondLst>
                                            <p:cond delay="0"/>
                                          </p:stCondLst>
                                        </p:cTn>
                                        <p:tgtEl>
                                          <p:spTgt spid="7"/>
                                        </p:tgtEl>
                                      </p:cBhvr>
                                    </p:animEffect>
                                    <p:anim calcmode="lin" valueType="num">
                                      <p:cBhvr>
                                        <p:cTn id="13"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8" dur="26">
                                          <p:stCondLst>
                                            <p:cond delay="650"/>
                                          </p:stCondLst>
                                        </p:cTn>
                                        <p:tgtEl>
                                          <p:spTgt spid="7"/>
                                        </p:tgtEl>
                                      </p:cBhvr>
                                      <p:to x="100000" y="60000"/>
                                    </p:animScale>
                                    <p:animScale>
                                      <p:cBhvr>
                                        <p:cTn id="19" dur="166" decel="50000">
                                          <p:stCondLst>
                                            <p:cond delay="676"/>
                                          </p:stCondLst>
                                        </p:cTn>
                                        <p:tgtEl>
                                          <p:spTgt spid="7"/>
                                        </p:tgtEl>
                                      </p:cBhvr>
                                      <p:to x="100000" y="100000"/>
                                    </p:animScale>
                                    <p:animScale>
                                      <p:cBhvr>
                                        <p:cTn id="20" dur="26">
                                          <p:stCondLst>
                                            <p:cond delay="1312"/>
                                          </p:stCondLst>
                                        </p:cTn>
                                        <p:tgtEl>
                                          <p:spTgt spid="7"/>
                                        </p:tgtEl>
                                      </p:cBhvr>
                                      <p:to x="100000" y="80000"/>
                                    </p:animScale>
                                    <p:animScale>
                                      <p:cBhvr>
                                        <p:cTn id="21" dur="166" decel="50000">
                                          <p:stCondLst>
                                            <p:cond delay="1338"/>
                                          </p:stCondLst>
                                        </p:cTn>
                                        <p:tgtEl>
                                          <p:spTgt spid="7"/>
                                        </p:tgtEl>
                                      </p:cBhvr>
                                      <p:to x="100000" y="100000"/>
                                    </p:animScale>
                                    <p:animScale>
                                      <p:cBhvr>
                                        <p:cTn id="22" dur="26">
                                          <p:stCondLst>
                                            <p:cond delay="1642"/>
                                          </p:stCondLst>
                                        </p:cTn>
                                        <p:tgtEl>
                                          <p:spTgt spid="7"/>
                                        </p:tgtEl>
                                      </p:cBhvr>
                                      <p:to x="100000" y="90000"/>
                                    </p:animScale>
                                    <p:animScale>
                                      <p:cBhvr>
                                        <p:cTn id="23" dur="166" decel="50000">
                                          <p:stCondLst>
                                            <p:cond delay="1668"/>
                                          </p:stCondLst>
                                        </p:cTn>
                                        <p:tgtEl>
                                          <p:spTgt spid="7"/>
                                        </p:tgtEl>
                                      </p:cBhvr>
                                      <p:to x="100000" y="100000"/>
                                    </p:animScale>
                                    <p:animScale>
                                      <p:cBhvr>
                                        <p:cTn id="24" dur="26">
                                          <p:stCondLst>
                                            <p:cond delay="1808"/>
                                          </p:stCondLst>
                                        </p:cTn>
                                        <p:tgtEl>
                                          <p:spTgt spid="7"/>
                                        </p:tgtEl>
                                      </p:cBhvr>
                                      <p:to x="100000" y="95000"/>
                                    </p:animScale>
                                    <p:animScale>
                                      <p:cBhvr>
                                        <p:cTn id="25"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图片1.jpg"/>
          <p:cNvPicPr>
            <a:picLocks noGrp="1" noChangeAspect="1"/>
          </p:cNvPicPr>
          <p:nvPr>
            <p:ph idx="1"/>
          </p:nvPr>
        </p:nvPicPr>
        <p:blipFill>
          <a:blip r:embed="rId2" cstate="print"/>
          <a:stretch>
            <a:fillRect/>
          </a:stretch>
        </p:blipFill>
        <p:spPr>
          <a:xfrm>
            <a:off x="1" y="0"/>
            <a:ext cx="9143999" cy="6858000"/>
          </a:xfrm>
        </p:spPr>
      </p:pic>
      <p:sp>
        <p:nvSpPr>
          <p:cNvPr id="2" name="标题 1"/>
          <p:cNvSpPr>
            <a:spLocks noGrp="1"/>
          </p:cNvSpPr>
          <p:nvPr>
            <p:ph type="title"/>
          </p:nvPr>
        </p:nvSpPr>
        <p:spPr>
          <a:xfrm>
            <a:off x="285720" y="642918"/>
            <a:ext cx="3000396" cy="642942"/>
          </a:xfrm>
        </p:spPr>
        <p:txBody>
          <a:bodyPr>
            <a:noAutofit/>
          </a:bodyPr>
          <a:lstStyle/>
          <a:p>
            <a:r>
              <a:rPr lang="zh-CN" altLang="en-US" sz="2800" b="1" dirty="0" smtClean="0">
                <a:solidFill>
                  <a:srgbClr val="FF0000"/>
                </a:solidFill>
                <a:latin typeface="黑体" pitchFamily="49" charset="-122"/>
                <a:ea typeface="黑体" pitchFamily="49" charset="-122"/>
              </a:rPr>
              <a:t>禁毒教育课堂</a:t>
            </a:r>
            <a:r>
              <a:rPr lang="zh-CN" altLang="en-US" sz="3600" b="1" dirty="0" smtClean="0">
                <a:solidFill>
                  <a:srgbClr val="FF0000"/>
                </a:solidFill>
                <a:latin typeface="黑体" pitchFamily="49" charset="-122"/>
                <a:ea typeface="黑体" pitchFamily="49" charset="-122"/>
              </a:rPr>
              <a:t/>
            </a:r>
            <a:br>
              <a:rPr lang="zh-CN" altLang="en-US" sz="3600" b="1" dirty="0" smtClean="0">
                <a:solidFill>
                  <a:srgbClr val="FF0000"/>
                </a:solidFill>
                <a:latin typeface="黑体" pitchFamily="49" charset="-122"/>
                <a:ea typeface="黑体" pitchFamily="49" charset="-122"/>
              </a:rPr>
            </a:br>
            <a:r>
              <a:rPr lang="zh-CN" altLang="en-US" sz="3600" b="1" dirty="0" smtClean="0">
                <a:solidFill>
                  <a:srgbClr val="FF0000"/>
                </a:solidFill>
              </a:rPr>
              <a:t/>
            </a:r>
            <a:br>
              <a:rPr lang="zh-CN" altLang="en-US" sz="3600" b="1" dirty="0" smtClean="0">
                <a:solidFill>
                  <a:srgbClr val="FF0000"/>
                </a:solidFill>
              </a:rPr>
            </a:br>
            <a:endParaRPr lang="zh-CN" altLang="en-US" sz="3600" b="1" dirty="0">
              <a:solidFill>
                <a:srgbClr val="FF0000"/>
              </a:solidFill>
            </a:endParaRPr>
          </a:p>
        </p:txBody>
      </p:sp>
      <p:pic>
        <p:nvPicPr>
          <p:cNvPr id="5" name="图片 4" descr="禁毒教育活动现场.JPG"/>
          <p:cNvPicPr>
            <a:picLocks noChangeAspect="1"/>
          </p:cNvPicPr>
          <p:nvPr/>
        </p:nvPicPr>
        <p:blipFill>
          <a:blip r:embed="rId3" cstate="print"/>
          <a:stretch>
            <a:fillRect/>
          </a:stretch>
        </p:blipFill>
        <p:spPr>
          <a:xfrm>
            <a:off x="4572000" y="142852"/>
            <a:ext cx="4429156" cy="316368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6" name="图片 5" descr="禁毒教育宣传活动现场3.JPG"/>
          <p:cNvPicPr>
            <a:picLocks noChangeAspect="1"/>
          </p:cNvPicPr>
          <p:nvPr/>
        </p:nvPicPr>
        <p:blipFill>
          <a:blip r:embed="rId4" cstate="print"/>
          <a:stretch>
            <a:fillRect/>
          </a:stretch>
        </p:blipFill>
        <p:spPr>
          <a:xfrm>
            <a:off x="357158" y="714356"/>
            <a:ext cx="4066576" cy="303098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9" name="图片 8" descr="禁毒教育学生签名1.jpg"/>
          <p:cNvPicPr>
            <a:picLocks noChangeAspect="1"/>
          </p:cNvPicPr>
          <p:nvPr/>
        </p:nvPicPr>
        <p:blipFill>
          <a:blip r:embed="rId5" cstate="print"/>
          <a:stretch>
            <a:fillRect/>
          </a:stretch>
        </p:blipFill>
        <p:spPr>
          <a:xfrm>
            <a:off x="4725409" y="3357562"/>
            <a:ext cx="4418591" cy="3500438"/>
          </a:xfrm>
          <a:prstGeom prst="ellipse">
            <a:avLst/>
          </a:prstGeom>
          <a:ln>
            <a:noFill/>
          </a:ln>
          <a:effectLst>
            <a:softEdge rad="112500"/>
          </a:effectLst>
        </p:spPr>
      </p:pic>
      <p:pic>
        <p:nvPicPr>
          <p:cNvPr id="10" name="图片 9" descr="学生聆听讲座.JPG"/>
          <p:cNvPicPr>
            <a:picLocks noChangeAspect="1"/>
          </p:cNvPicPr>
          <p:nvPr/>
        </p:nvPicPr>
        <p:blipFill>
          <a:blip r:embed="rId6" cstate="print"/>
          <a:stretch>
            <a:fillRect/>
          </a:stretch>
        </p:blipFill>
        <p:spPr>
          <a:xfrm>
            <a:off x="214282" y="4010701"/>
            <a:ext cx="4643470" cy="2847299"/>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图片1.jpg"/>
          <p:cNvPicPr>
            <a:picLocks noGrp="1" noChangeAspect="1"/>
          </p:cNvPicPr>
          <p:nvPr>
            <p:ph idx="1"/>
          </p:nvPr>
        </p:nvPicPr>
        <p:blipFill>
          <a:blip r:embed="rId2" cstate="print"/>
          <a:stretch>
            <a:fillRect/>
          </a:stretch>
        </p:blipFill>
        <p:spPr>
          <a:xfrm>
            <a:off x="1" y="0"/>
            <a:ext cx="9143999" cy="6858000"/>
          </a:xfrm>
        </p:spPr>
      </p:pic>
      <p:sp>
        <p:nvSpPr>
          <p:cNvPr id="2" name="标题 1"/>
          <p:cNvSpPr>
            <a:spLocks noGrp="1"/>
          </p:cNvSpPr>
          <p:nvPr>
            <p:ph type="title"/>
          </p:nvPr>
        </p:nvSpPr>
        <p:spPr>
          <a:xfrm>
            <a:off x="285720" y="642918"/>
            <a:ext cx="3000396" cy="642942"/>
          </a:xfrm>
        </p:spPr>
        <p:txBody>
          <a:bodyPr>
            <a:noAutofit/>
          </a:bodyPr>
          <a:lstStyle/>
          <a:p>
            <a:r>
              <a:rPr lang="zh-CN" altLang="en-US" sz="2800" b="1" dirty="0" smtClean="0">
                <a:solidFill>
                  <a:srgbClr val="FF0000"/>
                </a:solidFill>
                <a:latin typeface="黑体" pitchFamily="49" charset="-122"/>
                <a:ea typeface="黑体" pitchFamily="49" charset="-122"/>
              </a:rPr>
              <a:t>禁毒教育课堂</a:t>
            </a:r>
            <a:r>
              <a:rPr lang="zh-CN" altLang="en-US" sz="3600" b="1" dirty="0" smtClean="0">
                <a:solidFill>
                  <a:srgbClr val="FF0000"/>
                </a:solidFill>
                <a:latin typeface="黑体" pitchFamily="49" charset="-122"/>
                <a:ea typeface="黑体" pitchFamily="49" charset="-122"/>
              </a:rPr>
              <a:t/>
            </a:r>
            <a:br>
              <a:rPr lang="zh-CN" altLang="en-US" sz="3600" b="1" dirty="0" smtClean="0">
                <a:solidFill>
                  <a:srgbClr val="FF0000"/>
                </a:solidFill>
                <a:latin typeface="黑体" pitchFamily="49" charset="-122"/>
                <a:ea typeface="黑体" pitchFamily="49" charset="-122"/>
              </a:rPr>
            </a:br>
            <a:r>
              <a:rPr lang="zh-CN" altLang="en-US" sz="3600" b="1" dirty="0" smtClean="0">
                <a:solidFill>
                  <a:srgbClr val="FF0000"/>
                </a:solidFill>
              </a:rPr>
              <a:t/>
            </a:r>
            <a:br>
              <a:rPr lang="zh-CN" altLang="en-US" sz="3600" b="1" dirty="0" smtClean="0">
                <a:solidFill>
                  <a:srgbClr val="FF0000"/>
                </a:solidFill>
              </a:rPr>
            </a:br>
            <a:endParaRPr lang="zh-CN" altLang="en-US" sz="3600" b="1" dirty="0">
              <a:solidFill>
                <a:srgbClr val="FF0000"/>
              </a:solidFill>
            </a:endParaRPr>
          </a:p>
        </p:txBody>
      </p:sp>
      <p:pic>
        <p:nvPicPr>
          <p:cNvPr id="5" name="图片 4" descr="师生参加禁毒签名活动.JPG"/>
          <p:cNvPicPr>
            <a:picLocks noChangeAspect="1"/>
          </p:cNvPicPr>
          <p:nvPr/>
        </p:nvPicPr>
        <p:blipFill>
          <a:blip r:embed="rId3" cstate="print"/>
          <a:stretch>
            <a:fillRect/>
          </a:stretch>
        </p:blipFill>
        <p:spPr>
          <a:xfrm>
            <a:off x="285720" y="857232"/>
            <a:ext cx="3100387" cy="22145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图片 5" descr="师生参加禁毒签名活动1.JPG"/>
          <p:cNvPicPr>
            <a:picLocks noChangeAspect="1"/>
          </p:cNvPicPr>
          <p:nvPr/>
        </p:nvPicPr>
        <p:blipFill>
          <a:blip r:embed="rId4" cstate="print"/>
          <a:stretch>
            <a:fillRect/>
          </a:stretch>
        </p:blipFill>
        <p:spPr>
          <a:xfrm>
            <a:off x="3714744" y="285728"/>
            <a:ext cx="4986350" cy="307181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图片 6" descr="师生参加禁毒宣誓.JPG"/>
          <p:cNvPicPr>
            <a:picLocks noChangeAspect="1"/>
          </p:cNvPicPr>
          <p:nvPr/>
        </p:nvPicPr>
        <p:blipFill>
          <a:blip r:embed="rId5" cstate="print"/>
          <a:stretch>
            <a:fillRect/>
          </a:stretch>
        </p:blipFill>
        <p:spPr>
          <a:xfrm>
            <a:off x="5357818" y="3571876"/>
            <a:ext cx="3643338" cy="3143256"/>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8" name="图片 7" descr="师生参加禁毒宣誓1.JPG"/>
          <p:cNvPicPr>
            <a:picLocks noChangeAspect="1"/>
          </p:cNvPicPr>
          <p:nvPr/>
        </p:nvPicPr>
        <p:blipFill>
          <a:blip r:embed="rId6" cstate="print"/>
          <a:stretch>
            <a:fillRect/>
          </a:stretch>
        </p:blipFill>
        <p:spPr>
          <a:xfrm>
            <a:off x="214282" y="3571868"/>
            <a:ext cx="4923686" cy="3286132"/>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3"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
                                        <p:tgtEl>
                                          <p:spTgt spid="6"/>
                                        </p:tgtEl>
                                      </p:cBhvr>
                                    </p:animEffect>
                                    <p:anim calcmode="lin" valueType="num">
                                      <p:cBhvr>
                                        <p:cTn id="26" dur="400" fill="hold"/>
                                        <p:tgtEl>
                                          <p:spTgt spid="6"/>
                                        </p:tgtEl>
                                        <p:attrNameLst>
                                          <p:attrName>ppt_x</p:attrName>
                                        </p:attrNameLst>
                                      </p:cBhvr>
                                      <p:tavLst>
                                        <p:tav tm="0">
                                          <p:val>
                                            <p:strVal val="#ppt_x"/>
                                          </p:val>
                                        </p:tav>
                                        <p:tav tm="100000">
                                          <p:val>
                                            <p:strVal val="#ppt_x"/>
                                          </p:val>
                                        </p:tav>
                                      </p:tavLst>
                                    </p:anim>
                                    <p:anim calcmode="lin" valueType="num">
                                      <p:cBhvr>
                                        <p:cTn id="27" dur="400" fill="hold"/>
                                        <p:tgtEl>
                                          <p:spTgt spid="6"/>
                                        </p:tgtEl>
                                        <p:attrNameLst>
                                          <p:attrName>ppt_y</p:attrName>
                                        </p:attrNameLst>
                                      </p:cBhvr>
                                      <p:tavLst>
                                        <p:tav tm="0">
                                          <p:val>
                                            <p:strVal val="#ppt_y+0.31"/>
                                          </p:val>
                                        </p:tav>
                                        <p:tav tm="100000">
                                          <p:val>
                                            <p:strVal val="#ppt_y+0.31"/>
                                          </p:val>
                                        </p:tav>
                                      </p:tavLst>
                                    </p:anim>
                                    <p:anim calcmode="lin" valueType="num">
                                      <p:cBhvr>
                                        <p:cTn id="28" dur="600" decel="50000" fill="hold">
                                          <p:stCondLst>
                                            <p:cond delay="400"/>
                                          </p:stCondLst>
                                        </p:cTn>
                                        <p:tgtEl>
                                          <p:spTgt spid="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9" dur="600" decel="50000" fill="hold">
                                          <p:stCondLst>
                                            <p:cond delay="400"/>
                                          </p:stCondLst>
                                        </p:cTn>
                                        <p:tgtEl>
                                          <p:spTgt spid="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1" presetClass="entr" presetSubtype="1"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heel(1)">
                                      <p:cBhvr>
                                        <p:cTn id="34" dur="20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randombar(horizontal)">
                                      <p:cBhvr>
                                        <p:cTn id="3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图片1.jpg"/>
          <p:cNvPicPr>
            <a:picLocks noGrp="1" noChangeAspect="1"/>
          </p:cNvPicPr>
          <p:nvPr>
            <p:ph idx="1"/>
          </p:nvPr>
        </p:nvPicPr>
        <p:blipFill>
          <a:blip r:embed="rId2" cstate="print"/>
          <a:stretch>
            <a:fillRect/>
          </a:stretch>
        </p:blipFill>
        <p:spPr>
          <a:xfrm>
            <a:off x="1" y="0"/>
            <a:ext cx="9143999" cy="6858000"/>
          </a:xfrm>
        </p:spPr>
      </p:pic>
      <p:sp>
        <p:nvSpPr>
          <p:cNvPr id="2" name="标题 1"/>
          <p:cNvSpPr>
            <a:spLocks noGrp="1"/>
          </p:cNvSpPr>
          <p:nvPr>
            <p:ph type="title"/>
          </p:nvPr>
        </p:nvSpPr>
        <p:spPr>
          <a:xfrm>
            <a:off x="285720" y="642918"/>
            <a:ext cx="3000396" cy="642942"/>
          </a:xfrm>
        </p:spPr>
        <p:txBody>
          <a:bodyPr>
            <a:noAutofit/>
          </a:bodyPr>
          <a:lstStyle/>
          <a:p>
            <a:r>
              <a:rPr lang="zh-CN" altLang="en-US" sz="2800" b="1" dirty="0" smtClean="0">
                <a:solidFill>
                  <a:srgbClr val="FF0000"/>
                </a:solidFill>
                <a:latin typeface="黑体" pitchFamily="49" charset="-122"/>
                <a:ea typeface="黑体" pitchFamily="49" charset="-122"/>
              </a:rPr>
              <a:t>禁毒教育课堂</a:t>
            </a:r>
            <a:r>
              <a:rPr lang="zh-CN" altLang="en-US" sz="3600" b="1" dirty="0" smtClean="0">
                <a:solidFill>
                  <a:srgbClr val="FF0000"/>
                </a:solidFill>
                <a:latin typeface="黑体" pitchFamily="49" charset="-122"/>
                <a:ea typeface="黑体" pitchFamily="49" charset="-122"/>
              </a:rPr>
              <a:t/>
            </a:r>
            <a:br>
              <a:rPr lang="zh-CN" altLang="en-US" sz="3600" b="1" dirty="0" smtClean="0">
                <a:solidFill>
                  <a:srgbClr val="FF0000"/>
                </a:solidFill>
                <a:latin typeface="黑体" pitchFamily="49" charset="-122"/>
                <a:ea typeface="黑体" pitchFamily="49" charset="-122"/>
              </a:rPr>
            </a:br>
            <a:r>
              <a:rPr lang="zh-CN" altLang="en-US" sz="3600" b="1" dirty="0" smtClean="0">
                <a:solidFill>
                  <a:srgbClr val="FF0000"/>
                </a:solidFill>
              </a:rPr>
              <a:t/>
            </a:r>
            <a:br>
              <a:rPr lang="zh-CN" altLang="en-US" sz="3600" b="1" dirty="0" smtClean="0">
                <a:solidFill>
                  <a:srgbClr val="FF0000"/>
                </a:solidFill>
              </a:rPr>
            </a:br>
            <a:endParaRPr lang="zh-CN" altLang="en-US" sz="3600" b="1" dirty="0">
              <a:solidFill>
                <a:srgbClr val="FF0000"/>
              </a:solidFill>
            </a:endParaRPr>
          </a:p>
        </p:txBody>
      </p:sp>
      <p:pic>
        <p:nvPicPr>
          <p:cNvPr id="5" name="图片 4" descr="学生参观禁毒教育图片展览.jpg"/>
          <p:cNvPicPr>
            <a:picLocks noChangeAspect="1"/>
          </p:cNvPicPr>
          <p:nvPr/>
        </p:nvPicPr>
        <p:blipFill>
          <a:blip r:embed="rId3" cstate="print"/>
          <a:stretch>
            <a:fillRect/>
          </a:stretch>
        </p:blipFill>
        <p:spPr>
          <a:xfrm>
            <a:off x="142845" y="714356"/>
            <a:ext cx="3714775" cy="2786081"/>
          </a:xfrm>
          <a:prstGeom prst="rect">
            <a:avLst/>
          </a:prstGeom>
        </p:spPr>
      </p:pic>
      <p:pic>
        <p:nvPicPr>
          <p:cNvPr id="6" name="图片 5" descr="学生参观禁毒教育图片展览1.jpg"/>
          <p:cNvPicPr>
            <a:picLocks noChangeAspect="1"/>
          </p:cNvPicPr>
          <p:nvPr/>
        </p:nvPicPr>
        <p:blipFill>
          <a:blip r:embed="rId4" cstate="print"/>
          <a:stretch>
            <a:fillRect/>
          </a:stretch>
        </p:blipFill>
        <p:spPr>
          <a:xfrm>
            <a:off x="4286248" y="142852"/>
            <a:ext cx="4476749" cy="3357562"/>
          </a:xfrm>
          <a:prstGeom prst="rect">
            <a:avLst/>
          </a:prstGeom>
        </p:spPr>
      </p:pic>
      <p:pic>
        <p:nvPicPr>
          <p:cNvPr id="8" name="图片 7" descr="学生参观禁毒图片展2.JPG"/>
          <p:cNvPicPr>
            <a:picLocks noChangeAspect="1"/>
          </p:cNvPicPr>
          <p:nvPr/>
        </p:nvPicPr>
        <p:blipFill>
          <a:blip r:embed="rId5" cstate="print"/>
          <a:stretch>
            <a:fillRect/>
          </a:stretch>
        </p:blipFill>
        <p:spPr>
          <a:xfrm>
            <a:off x="142844" y="3643313"/>
            <a:ext cx="4500562" cy="3214687"/>
          </a:xfrm>
          <a:prstGeom prst="rect">
            <a:avLst/>
          </a:prstGeom>
        </p:spPr>
      </p:pic>
      <p:pic>
        <p:nvPicPr>
          <p:cNvPr id="9" name="图片 8" descr="学生参观禁毒图片展3.JPG"/>
          <p:cNvPicPr>
            <a:picLocks noChangeAspect="1"/>
          </p:cNvPicPr>
          <p:nvPr/>
        </p:nvPicPr>
        <p:blipFill>
          <a:blip r:embed="rId6" cstate="print"/>
          <a:stretch>
            <a:fillRect/>
          </a:stretch>
        </p:blipFill>
        <p:spPr>
          <a:xfrm>
            <a:off x="5043458" y="3786190"/>
            <a:ext cx="4100542" cy="2928958"/>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7" name="图片 6" descr="学生参观禁毒图片展.JPG"/>
          <p:cNvPicPr>
            <a:picLocks noChangeAspect="1"/>
          </p:cNvPicPr>
          <p:nvPr/>
        </p:nvPicPr>
        <p:blipFill>
          <a:blip r:embed="rId7" cstate="print"/>
          <a:stretch>
            <a:fillRect/>
          </a:stretch>
        </p:blipFill>
        <p:spPr>
          <a:xfrm>
            <a:off x="2714612" y="2143116"/>
            <a:ext cx="4000528" cy="2857520"/>
          </a:xfrm>
          <a:prstGeom prst="ellipse">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23" presetClass="entr" presetSubtype="16"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图片1.jpg"/>
          <p:cNvPicPr>
            <a:picLocks noGrp="1" noChangeAspect="1"/>
          </p:cNvPicPr>
          <p:nvPr>
            <p:ph idx="1"/>
          </p:nvPr>
        </p:nvPicPr>
        <p:blipFill>
          <a:blip r:embed="rId2" cstate="print"/>
          <a:stretch>
            <a:fillRect/>
          </a:stretch>
        </p:blipFill>
        <p:spPr>
          <a:xfrm>
            <a:off x="1" y="0"/>
            <a:ext cx="9143999" cy="6858000"/>
          </a:xfrm>
        </p:spPr>
      </p:pic>
      <p:sp>
        <p:nvSpPr>
          <p:cNvPr id="2" name="标题 1"/>
          <p:cNvSpPr>
            <a:spLocks noGrp="1"/>
          </p:cNvSpPr>
          <p:nvPr>
            <p:ph type="title"/>
          </p:nvPr>
        </p:nvSpPr>
        <p:spPr>
          <a:xfrm>
            <a:off x="285720" y="642918"/>
            <a:ext cx="3000396" cy="642942"/>
          </a:xfrm>
        </p:spPr>
        <p:txBody>
          <a:bodyPr>
            <a:noAutofit/>
          </a:bodyPr>
          <a:lstStyle/>
          <a:p>
            <a:r>
              <a:rPr lang="zh-CN" altLang="en-US" sz="2800" b="1" dirty="0" smtClean="0">
                <a:solidFill>
                  <a:srgbClr val="FF0000"/>
                </a:solidFill>
                <a:latin typeface="黑体" pitchFamily="49" charset="-122"/>
                <a:ea typeface="黑体" pitchFamily="49" charset="-122"/>
              </a:rPr>
              <a:t>禁毒教育课堂</a:t>
            </a:r>
            <a:r>
              <a:rPr lang="zh-CN" altLang="en-US" sz="3600" b="1" dirty="0" smtClean="0">
                <a:solidFill>
                  <a:srgbClr val="FF0000"/>
                </a:solidFill>
                <a:latin typeface="黑体" pitchFamily="49" charset="-122"/>
                <a:ea typeface="黑体" pitchFamily="49" charset="-122"/>
              </a:rPr>
              <a:t/>
            </a:r>
            <a:br>
              <a:rPr lang="zh-CN" altLang="en-US" sz="3600" b="1" dirty="0" smtClean="0">
                <a:solidFill>
                  <a:srgbClr val="FF0000"/>
                </a:solidFill>
                <a:latin typeface="黑体" pitchFamily="49" charset="-122"/>
                <a:ea typeface="黑体" pitchFamily="49" charset="-122"/>
              </a:rPr>
            </a:br>
            <a:r>
              <a:rPr lang="zh-CN" altLang="en-US" sz="3600" b="1" dirty="0" smtClean="0">
                <a:solidFill>
                  <a:srgbClr val="FF0000"/>
                </a:solidFill>
              </a:rPr>
              <a:t/>
            </a:r>
            <a:br>
              <a:rPr lang="zh-CN" altLang="en-US" sz="3600" b="1" dirty="0" smtClean="0">
                <a:solidFill>
                  <a:srgbClr val="FF0000"/>
                </a:solidFill>
              </a:rPr>
            </a:br>
            <a:endParaRPr lang="zh-CN" altLang="en-US" sz="3600" b="1" dirty="0">
              <a:solidFill>
                <a:srgbClr val="FF0000"/>
              </a:solidFill>
            </a:endParaRPr>
          </a:p>
        </p:txBody>
      </p:sp>
      <p:pic>
        <p:nvPicPr>
          <p:cNvPr id="5" name="图片 4" descr="学生参加无烟日活动.JPG"/>
          <p:cNvPicPr>
            <a:picLocks noChangeAspect="1"/>
          </p:cNvPicPr>
          <p:nvPr/>
        </p:nvPicPr>
        <p:blipFill>
          <a:blip r:embed="rId3" cstate="print"/>
          <a:stretch>
            <a:fillRect/>
          </a:stretch>
        </p:blipFill>
        <p:spPr>
          <a:xfrm>
            <a:off x="4143372" y="214290"/>
            <a:ext cx="4575012" cy="30718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图片 5" descr="学生签名.JPG"/>
          <p:cNvPicPr>
            <a:picLocks noChangeAspect="1"/>
          </p:cNvPicPr>
          <p:nvPr/>
        </p:nvPicPr>
        <p:blipFill>
          <a:blip r:embed="rId4" cstate="print"/>
          <a:stretch>
            <a:fillRect/>
          </a:stretch>
        </p:blipFill>
        <p:spPr>
          <a:xfrm>
            <a:off x="142844" y="1428736"/>
            <a:ext cx="3857652" cy="443409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8" name="图片 7" descr="学生参加网上禁毒签名.jpg"/>
          <p:cNvPicPr>
            <a:picLocks noChangeAspect="1"/>
          </p:cNvPicPr>
          <p:nvPr/>
        </p:nvPicPr>
        <p:blipFill>
          <a:blip r:embed="rId5" cstate="print"/>
          <a:stretch>
            <a:fillRect/>
          </a:stretch>
        </p:blipFill>
        <p:spPr>
          <a:xfrm>
            <a:off x="4143372" y="3643314"/>
            <a:ext cx="4857784" cy="300039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randombar(horizontal)">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图片1.jpg"/>
          <p:cNvPicPr>
            <a:picLocks noGrp="1" noChangeAspect="1"/>
          </p:cNvPicPr>
          <p:nvPr>
            <p:ph idx="1"/>
          </p:nvPr>
        </p:nvPicPr>
        <p:blipFill>
          <a:blip r:embed="rId2" cstate="print"/>
          <a:stretch>
            <a:fillRect/>
          </a:stretch>
        </p:blipFill>
        <p:spPr>
          <a:xfrm>
            <a:off x="1" y="0"/>
            <a:ext cx="9143999" cy="6858000"/>
          </a:xfrm>
        </p:spPr>
      </p:pic>
      <p:sp>
        <p:nvSpPr>
          <p:cNvPr id="2" name="标题 1"/>
          <p:cNvSpPr>
            <a:spLocks noGrp="1"/>
          </p:cNvSpPr>
          <p:nvPr>
            <p:ph type="title"/>
          </p:nvPr>
        </p:nvSpPr>
        <p:spPr>
          <a:xfrm>
            <a:off x="285720" y="642918"/>
            <a:ext cx="3000396" cy="642942"/>
          </a:xfrm>
        </p:spPr>
        <p:txBody>
          <a:bodyPr>
            <a:noAutofit/>
          </a:bodyPr>
          <a:lstStyle/>
          <a:p>
            <a:r>
              <a:rPr lang="zh-CN" altLang="en-US" sz="2800" b="1" dirty="0" smtClean="0">
                <a:solidFill>
                  <a:srgbClr val="FF0000"/>
                </a:solidFill>
                <a:latin typeface="黑体" pitchFamily="49" charset="-122"/>
                <a:ea typeface="黑体" pitchFamily="49" charset="-122"/>
              </a:rPr>
              <a:t>禁毒教育课堂</a:t>
            </a:r>
            <a:r>
              <a:rPr lang="zh-CN" altLang="en-US" sz="3600" b="1" dirty="0" smtClean="0">
                <a:solidFill>
                  <a:srgbClr val="FF0000"/>
                </a:solidFill>
                <a:latin typeface="黑体" pitchFamily="49" charset="-122"/>
                <a:ea typeface="黑体" pitchFamily="49" charset="-122"/>
              </a:rPr>
              <a:t/>
            </a:r>
            <a:br>
              <a:rPr lang="zh-CN" altLang="en-US" sz="3600" b="1" dirty="0" smtClean="0">
                <a:solidFill>
                  <a:srgbClr val="FF0000"/>
                </a:solidFill>
                <a:latin typeface="黑体" pitchFamily="49" charset="-122"/>
                <a:ea typeface="黑体" pitchFamily="49" charset="-122"/>
              </a:rPr>
            </a:br>
            <a:r>
              <a:rPr lang="zh-CN" altLang="en-US" sz="3600" b="1" dirty="0" smtClean="0">
                <a:solidFill>
                  <a:srgbClr val="FF0000"/>
                </a:solidFill>
              </a:rPr>
              <a:t/>
            </a:r>
            <a:br>
              <a:rPr lang="zh-CN" altLang="en-US" sz="3600" b="1" dirty="0" smtClean="0">
                <a:solidFill>
                  <a:srgbClr val="FF0000"/>
                </a:solidFill>
              </a:rPr>
            </a:br>
            <a:endParaRPr lang="zh-CN" altLang="en-US" sz="3600" b="1" dirty="0">
              <a:solidFill>
                <a:srgbClr val="FF0000"/>
              </a:solidFill>
            </a:endParaRPr>
          </a:p>
        </p:txBody>
      </p:sp>
      <p:pic>
        <p:nvPicPr>
          <p:cNvPr id="5" name="图片 4" descr="学生进行禁毒义务宣传.jpg"/>
          <p:cNvPicPr>
            <a:picLocks noChangeAspect="1"/>
          </p:cNvPicPr>
          <p:nvPr/>
        </p:nvPicPr>
        <p:blipFill>
          <a:blip r:embed="rId3" cstate="print"/>
          <a:stretch>
            <a:fillRect/>
          </a:stretch>
        </p:blipFill>
        <p:spPr>
          <a:xfrm>
            <a:off x="4143372" y="0"/>
            <a:ext cx="5000628" cy="375047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6" name="图片 5" descr="学生观看禁毒教育影片.jpg"/>
          <p:cNvPicPr>
            <a:picLocks noChangeAspect="1"/>
          </p:cNvPicPr>
          <p:nvPr/>
        </p:nvPicPr>
        <p:blipFill>
          <a:blip r:embed="rId4" cstate="print"/>
          <a:stretch>
            <a:fillRect/>
          </a:stretch>
        </p:blipFill>
        <p:spPr>
          <a:xfrm>
            <a:off x="214283" y="3125364"/>
            <a:ext cx="4786346" cy="3589759"/>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图片1.jpg"/>
          <p:cNvPicPr>
            <a:picLocks noGrp="1" noChangeAspect="1"/>
          </p:cNvPicPr>
          <p:nvPr>
            <p:ph idx="1"/>
          </p:nvPr>
        </p:nvPicPr>
        <p:blipFill>
          <a:blip r:embed="rId2" cstate="print"/>
          <a:stretch>
            <a:fillRect/>
          </a:stretch>
        </p:blipFill>
        <p:spPr>
          <a:xfrm>
            <a:off x="0" y="0"/>
            <a:ext cx="9143999" cy="6858000"/>
          </a:xfrm>
        </p:spPr>
      </p:pic>
      <p:sp>
        <p:nvSpPr>
          <p:cNvPr id="2" name="标题 1"/>
          <p:cNvSpPr>
            <a:spLocks noGrp="1"/>
          </p:cNvSpPr>
          <p:nvPr>
            <p:ph type="title"/>
          </p:nvPr>
        </p:nvSpPr>
        <p:spPr>
          <a:xfrm>
            <a:off x="0" y="0"/>
            <a:ext cx="9001156" cy="6572272"/>
          </a:xfrm>
        </p:spPr>
        <p:txBody>
          <a:bodyPr>
            <a:noAutofit/>
          </a:bodyPr>
          <a:lstStyle/>
          <a:p>
            <a:pPr fontAlgn="ctr"/>
            <a:r>
              <a:rPr lang="en-US" altLang="zh-CN" sz="6600" dirty="0" smtClean="0"/>
              <a:t/>
            </a:r>
            <a:br>
              <a:rPr lang="en-US" altLang="zh-CN" sz="6600" dirty="0" smtClean="0"/>
            </a:br>
            <a:r>
              <a:rPr lang="en-US" altLang="zh-CN" sz="6600" dirty="0" smtClean="0"/>
              <a:t>●  </a:t>
            </a:r>
            <a:r>
              <a:rPr lang="zh-CN" altLang="zh-CN" sz="7200" b="1" dirty="0" smtClean="0">
                <a:solidFill>
                  <a:srgbClr val="FF0000"/>
                </a:solidFill>
              </a:rPr>
              <a:t>说一说毒</a:t>
            </a:r>
            <a:r>
              <a:rPr lang="zh-CN" altLang="en-US" sz="7200" b="1" dirty="0" smtClean="0">
                <a:solidFill>
                  <a:srgbClr val="FF0000"/>
                </a:solidFill>
              </a:rPr>
              <a:t>品</a:t>
            </a:r>
            <a:r>
              <a:rPr lang="en-US" altLang="zh-CN" sz="7200" b="1" dirty="0" smtClean="0">
                <a:solidFill>
                  <a:srgbClr val="FF0000"/>
                </a:solidFill>
              </a:rPr>
              <a:t/>
            </a:r>
            <a:br>
              <a:rPr lang="en-US" altLang="zh-CN" sz="7200" b="1" dirty="0" smtClean="0">
                <a:solidFill>
                  <a:srgbClr val="FF0000"/>
                </a:solidFill>
              </a:rPr>
            </a:br>
            <a:r>
              <a:rPr lang="zh-CN" altLang="zh-CN" sz="7200" b="1" dirty="0" smtClean="0">
                <a:solidFill>
                  <a:srgbClr val="FF0000"/>
                </a:solidFill>
              </a:rPr>
              <a:t>对青少年的危害。</a:t>
            </a:r>
            <a:r>
              <a:rPr lang="zh-CN" altLang="zh-CN" sz="8000" dirty="0" smtClean="0">
                <a:solidFill>
                  <a:srgbClr val="FF0000"/>
                </a:solidFill>
              </a:rPr>
              <a:t/>
            </a:r>
            <a:br>
              <a:rPr lang="zh-CN" altLang="zh-CN" sz="8000" dirty="0" smtClean="0">
                <a:solidFill>
                  <a:srgbClr val="FF0000"/>
                </a:solidFill>
              </a:rPr>
            </a:br>
            <a:endParaRPr lang="zh-CN" altLang="en-US" sz="8000" b="1" dirty="0">
              <a:solidFill>
                <a:srgbClr val="FF0000"/>
              </a:solidFill>
            </a:endParaRPr>
          </a:p>
        </p:txBody>
      </p:sp>
      <p:sp>
        <p:nvSpPr>
          <p:cNvPr id="5" name="矩形 4"/>
          <p:cNvSpPr/>
          <p:nvPr/>
        </p:nvSpPr>
        <p:spPr>
          <a:xfrm>
            <a:off x="357158" y="285728"/>
            <a:ext cx="2348720" cy="523220"/>
          </a:xfrm>
          <a:prstGeom prst="rect">
            <a:avLst/>
          </a:prstGeom>
        </p:spPr>
        <p:txBody>
          <a:bodyPr wrap="none">
            <a:spAutoFit/>
          </a:bodyPr>
          <a:lstStyle/>
          <a:p>
            <a:r>
              <a:rPr lang="zh-CN" altLang="en-US" sz="2800" b="1" dirty="0" smtClean="0">
                <a:solidFill>
                  <a:srgbClr val="FF0000"/>
                </a:solidFill>
              </a:rPr>
              <a:t>禁毒教育课堂</a:t>
            </a:r>
            <a:endParaRPr lang="zh-CN" altLang="en-US" sz="2800" b="1" dirty="0">
              <a:solidFill>
                <a:srgbClr val="FF0000"/>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图片1.jpg"/>
          <p:cNvPicPr>
            <a:picLocks noGrp="1" noChangeAspect="1"/>
          </p:cNvPicPr>
          <p:nvPr>
            <p:ph idx="1"/>
          </p:nvPr>
        </p:nvPicPr>
        <p:blipFill>
          <a:blip r:embed="rId2" cstate="print"/>
          <a:stretch>
            <a:fillRect/>
          </a:stretch>
        </p:blipFill>
        <p:spPr>
          <a:xfrm>
            <a:off x="1" y="0"/>
            <a:ext cx="9143999" cy="6858000"/>
          </a:xfrm>
        </p:spPr>
      </p:pic>
      <p:sp>
        <p:nvSpPr>
          <p:cNvPr id="2" name="标题 1"/>
          <p:cNvSpPr>
            <a:spLocks noGrp="1"/>
          </p:cNvSpPr>
          <p:nvPr>
            <p:ph type="title"/>
          </p:nvPr>
        </p:nvSpPr>
        <p:spPr>
          <a:xfrm>
            <a:off x="285720" y="642918"/>
            <a:ext cx="3000396" cy="642942"/>
          </a:xfrm>
        </p:spPr>
        <p:txBody>
          <a:bodyPr>
            <a:noAutofit/>
          </a:bodyPr>
          <a:lstStyle/>
          <a:p>
            <a:r>
              <a:rPr lang="zh-CN" altLang="en-US" sz="2800" b="1" dirty="0" smtClean="0">
                <a:solidFill>
                  <a:srgbClr val="FF0000"/>
                </a:solidFill>
                <a:latin typeface="黑体" pitchFamily="49" charset="-122"/>
                <a:ea typeface="黑体" pitchFamily="49" charset="-122"/>
              </a:rPr>
              <a:t>禁毒教育课堂</a:t>
            </a:r>
            <a:r>
              <a:rPr lang="zh-CN" altLang="en-US" sz="3600" b="1" dirty="0" smtClean="0">
                <a:solidFill>
                  <a:srgbClr val="FF0000"/>
                </a:solidFill>
                <a:latin typeface="黑体" pitchFamily="49" charset="-122"/>
                <a:ea typeface="黑体" pitchFamily="49" charset="-122"/>
              </a:rPr>
              <a:t/>
            </a:r>
            <a:br>
              <a:rPr lang="zh-CN" altLang="en-US" sz="3600" b="1" dirty="0" smtClean="0">
                <a:solidFill>
                  <a:srgbClr val="FF0000"/>
                </a:solidFill>
                <a:latin typeface="黑体" pitchFamily="49" charset="-122"/>
                <a:ea typeface="黑体" pitchFamily="49" charset="-122"/>
              </a:rPr>
            </a:br>
            <a:r>
              <a:rPr lang="zh-CN" altLang="en-US" sz="3600" b="1" dirty="0" smtClean="0">
                <a:solidFill>
                  <a:srgbClr val="FF0000"/>
                </a:solidFill>
              </a:rPr>
              <a:t/>
            </a:r>
            <a:br>
              <a:rPr lang="zh-CN" altLang="en-US" sz="3600" b="1" dirty="0" smtClean="0">
                <a:solidFill>
                  <a:srgbClr val="FF0000"/>
                </a:solidFill>
              </a:rPr>
            </a:br>
            <a:endParaRPr lang="zh-CN" altLang="en-US" sz="3600" b="1" dirty="0">
              <a:solidFill>
                <a:srgbClr val="FF0000"/>
              </a:solidFill>
            </a:endParaRPr>
          </a:p>
        </p:txBody>
      </p:sp>
      <p:pic>
        <p:nvPicPr>
          <p:cNvPr id="5" name="图片 4" descr="禁毒教育班会.jpg"/>
          <p:cNvPicPr>
            <a:picLocks noChangeAspect="1"/>
          </p:cNvPicPr>
          <p:nvPr/>
        </p:nvPicPr>
        <p:blipFill>
          <a:blip r:embed="rId3" cstate="print"/>
          <a:stretch>
            <a:fillRect/>
          </a:stretch>
        </p:blipFill>
        <p:spPr>
          <a:xfrm>
            <a:off x="285720" y="785794"/>
            <a:ext cx="4286248" cy="321468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6" name="图片 5" descr="禁毒教育板报.jpg"/>
          <p:cNvPicPr>
            <a:picLocks noChangeAspect="1"/>
          </p:cNvPicPr>
          <p:nvPr/>
        </p:nvPicPr>
        <p:blipFill>
          <a:blip r:embed="rId4" cstate="print"/>
          <a:stretch>
            <a:fillRect/>
          </a:stretch>
        </p:blipFill>
        <p:spPr>
          <a:xfrm>
            <a:off x="4857720" y="500042"/>
            <a:ext cx="4286280" cy="2955636"/>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图片 6" descr="禁毒教育板报1.jpg"/>
          <p:cNvPicPr>
            <a:picLocks noChangeAspect="1"/>
          </p:cNvPicPr>
          <p:nvPr/>
        </p:nvPicPr>
        <p:blipFill>
          <a:blip r:embed="rId5" cstate="print"/>
          <a:stretch>
            <a:fillRect/>
          </a:stretch>
        </p:blipFill>
        <p:spPr>
          <a:xfrm>
            <a:off x="357158" y="4000504"/>
            <a:ext cx="8501122" cy="2711053"/>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35"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2000"/>
                                        <p:tgtEl>
                                          <p:spTgt spid="6"/>
                                        </p:tgtEl>
                                      </p:cBhvr>
                                    </p:animEffect>
                                    <p:anim calcmode="lin" valueType="num">
                                      <p:cBhvr>
                                        <p:cTn id="15" dur="2000" fill="hold"/>
                                        <p:tgtEl>
                                          <p:spTgt spid="6"/>
                                        </p:tgtEl>
                                        <p:attrNameLst>
                                          <p:attrName>style.rotation</p:attrName>
                                        </p:attrNameLst>
                                      </p:cBhvr>
                                      <p:tavLst>
                                        <p:tav tm="0">
                                          <p:val>
                                            <p:fltVal val="720"/>
                                          </p:val>
                                        </p:tav>
                                        <p:tav tm="100000">
                                          <p:val>
                                            <p:fltVal val="0"/>
                                          </p:val>
                                        </p:tav>
                                      </p:tavLst>
                                    </p:anim>
                                    <p:anim calcmode="lin" valueType="num">
                                      <p:cBhvr>
                                        <p:cTn id="16" dur="2000" fill="hold"/>
                                        <p:tgtEl>
                                          <p:spTgt spid="6"/>
                                        </p:tgtEl>
                                        <p:attrNameLst>
                                          <p:attrName>ppt_h</p:attrName>
                                        </p:attrNameLst>
                                      </p:cBhvr>
                                      <p:tavLst>
                                        <p:tav tm="0">
                                          <p:val>
                                            <p:fltVal val="0"/>
                                          </p:val>
                                        </p:tav>
                                        <p:tav tm="100000">
                                          <p:val>
                                            <p:strVal val="#ppt_h"/>
                                          </p:val>
                                        </p:tav>
                                      </p:tavLst>
                                    </p:anim>
                                    <p:anim calcmode="lin" valueType="num">
                                      <p:cBhvr>
                                        <p:cTn id="17" dur="2000" fill="hold"/>
                                        <p:tgtEl>
                                          <p:spTgt spid="6"/>
                                        </p:tgtEl>
                                        <p:attrNameLst>
                                          <p:attrName>ppt_w</p:attrName>
                                        </p:attrNameLst>
                                      </p:cBhvr>
                                      <p:tavLst>
                                        <p:tav tm="0">
                                          <p:val>
                                            <p:fltVal val="0"/>
                                          </p:val>
                                        </p:tav>
                                        <p:tav tm="100000">
                                          <p:val>
                                            <p:strVal val="#ppt_w"/>
                                          </p:val>
                                        </p:tav>
                                      </p:tavLst>
                                    </p:anim>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heel(1)">
                                      <p:cBhvr>
                                        <p:cTn id="2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图片1.jpg"/>
          <p:cNvPicPr>
            <a:picLocks noGrp="1" noChangeAspect="1"/>
          </p:cNvPicPr>
          <p:nvPr>
            <p:ph idx="1"/>
          </p:nvPr>
        </p:nvPicPr>
        <p:blipFill>
          <a:blip r:embed="rId2" cstate="print"/>
          <a:stretch>
            <a:fillRect/>
          </a:stretch>
        </p:blipFill>
        <p:spPr>
          <a:xfrm>
            <a:off x="1" y="0"/>
            <a:ext cx="9143999" cy="6858000"/>
          </a:xfrm>
        </p:spPr>
      </p:pic>
      <p:sp>
        <p:nvSpPr>
          <p:cNvPr id="2" name="标题 1"/>
          <p:cNvSpPr>
            <a:spLocks noGrp="1"/>
          </p:cNvSpPr>
          <p:nvPr>
            <p:ph type="title"/>
          </p:nvPr>
        </p:nvSpPr>
        <p:spPr>
          <a:xfrm>
            <a:off x="285720" y="642918"/>
            <a:ext cx="3000396" cy="642942"/>
          </a:xfrm>
        </p:spPr>
        <p:txBody>
          <a:bodyPr>
            <a:noAutofit/>
          </a:bodyPr>
          <a:lstStyle/>
          <a:p>
            <a:r>
              <a:rPr lang="zh-CN" altLang="en-US" sz="2800" b="1" dirty="0" smtClean="0">
                <a:solidFill>
                  <a:srgbClr val="FF0000"/>
                </a:solidFill>
                <a:latin typeface="黑体" pitchFamily="49" charset="-122"/>
                <a:ea typeface="黑体" pitchFamily="49" charset="-122"/>
              </a:rPr>
              <a:t>禁毒教育课堂</a:t>
            </a:r>
            <a:r>
              <a:rPr lang="zh-CN" altLang="en-US" sz="3600" b="1" dirty="0" smtClean="0">
                <a:solidFill>
                  <a:srgbClr val="FF0000"/>
                </a:solidFill>
                <a:latin typeface="黑体" pitchFamily="49" charset="-122"/>
                <a:ea typeface="黑体" pitchFamily="49" charset="-122"/>
              </a:rPr>
              <a:t/>
            </a:r>
            <a:br>
              <a:rPr lang="zh-CN" altLang="en-US" sz="3600" b="1" dirty="0" smtClean="0">
                <a:solidFill>
                  <a:srgbClr val="FF0000"/>
                </a:solidFill>
                <a:latin typeface="黑体" pitchFamily="49" charset="-122"/>
                <a:ea typeface="黑体" pitchFamily="49" charset="-122"/>
              </a:rPr>
            </a:br>
            <a:r>
              <a:rPr lang="zh-CN" altLang="en-US" sz="3600" b="1" dirty="0" smtClean="0">
                <a:solidFill>
                  <a:srgbClr val="FF0000"/>
                </a:solidFill>
              </a:rPr>
              <a:t/>
            </a:r>
            <a:br>
              <a:rPr lang="zh-CN" altLang="en-US" sz="3600" b="1" dirty="0" smtClean="0">
                <a:solidFill>
                  <a:srgbClr val="FF0000"/>
                </a:solidFill>
              </a:rPr>
            </a:br>
            <a:endParaRPr lang="zh-CN" altLang="en-US" sz="3600" b="1" dirty="0">
              <a:solidFill>
                <a:srgbClr val="FF0000"/>
              </a:solidFill>
            </a:endParaRP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99992" y="242798"/>
            <a:ext cx="4176463" cy="342902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5720" y="988211"/>
            <a:ext cx="3929058" cy="523874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图片 6" descr="禁毒教育宣传标语.jpg"/>
          <p:cNvPicPr>
            <a:picLocks noChangeAspect="1"/>
          </p:cNvPicPr>
          <p:nvPr/>
        </p:nvPicPr>
        <p:blipFill>
          <a:blip r:embed="rId5" cstate="print"/>
          <a:stretch>
            <a:fillRect/>
          </a:stretch>
        </p:blipFill>
        <p:spPr>
          <a:xfrm>
            <a:off x="4286653" y="3658052"/>
            <a:ext cx="4286280" cy="3214710"/>
          </a:xfrm>
          <a:prstGeom prst="ellipse">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circle(in)">
                                      <p:cBhvr>
                                        <p:cTn id="18"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图片1.jpg"/>
          <p:cNvPicPr>
            <a:picLocks noGrp="1" noChangeAspect="1"/>
          </p:cNvPicPr>
          <p:nvPr>
            <p:ph idx="1"/>
          </p:nvPr>
        </p:nvPicPr>
        <p:blipFill>
          <a:blip r:embed="rId2" cstate="print"/>
          <a:stretch>
            <a:fillRect/>
          </a:stretch>
        </p:blipFill>
        <p:spPr>
          <a:xfrm>
            <a:off x="1" y="0"/>
            <a:ext cx="9143999" cy="6858000"/>
          </a:xfrm>
        </p:spPr>
      </p:pic>
      <p:sp>
        <p:nvSpPr>
          <p:cNvPr id="2" name="标题 1"/>
          <p:cNvSpPr>
            <a:spLocks noGrp="1"/>
          </p:cNvSpPr>
          <p:nvPr>
            <p:ph type="title"/>
          </p:nvPr>
        </p:nvSpPr>
        <p:spPr>
          <a:xfrm>
            <a:off x="285720" y="642918"/>
            <a:ext cx="3000396" cy="642942"/>
          </a:xfrm>
        </p:spPr>
        <p:txBody>
          <a:bodyPr>
            <a:noAutofit/>
          </a:bodyPr>
          <a:lstStyle/>
          <a:p>
            <a:r>
              <a:rPr lang="zh-CN" altLang="en-US" sz="2800" b="1" dirty="0" smtClean="0">
                <a:solidFill>
                  <a:srgbClr val="FF0000"/>
                </a:solidFill>
                <a:latin typeface="黑体" pitchFamily="49" charset="-122"/>
                <a:ea typeface="黑体" pitchFamily="49" charset="-122"/>
              </a:rPr>
              <a:t>禁毒教育课堂</a:t>
            </a:r>
            <a:r>
              <a:rPr lang="zh-CN" altLang="en-US" sz="3600" b="1" dirty="0" smtClean="0">
                <a:solidFill>
                  <a:srgbClr val="FF0000"/>
                </a:solidFill>
                <a:latin typeface="黑体" pitchFamily="49" charset="-122"/>
                <a:ea typeface="黑体" pitchFamily="49" charset="-122"/>
              </a:rPr>
              <a:t/>
            </a:r>
            <a:br>
              <a:rPr lang="zh-CN" altLang="en-US" sz="3600" b="1" dirty="0" smtClean="0">
                <a:solidFill>
                  <a:srgbClr val="FF0000"/>
                </a:solidFill>
                <a:latin typeface="黑体" pitchFamily="49" charset="-122"/>
                <a:ea typeface="黑体" pitchFamily="49" charset="-122"/>
              </a:rPr>
            </a:br>
            <a:r>
              <a:rPr lang="zh-CN" altLang="en-US" sz="3600" b="1" dirty="0" smtClean="0">
                <a:solidFill>
                  <a:srgbClr val="FF0000"/>
                </a:solidFill>
              </a:rPr>
              <a:t/>
            </a:r>
            <a:br>
              <a:rPr lang="zh-CN" altLang="en-US" sz="3600" b="1" dirty="0" smtClean="0">
                <a:solidFill>
                  <a:srgbClr val="FF0000"/>
                </a:solidFill>
              </a:rPr>
            </a:br>
            <a:endParaRPr lang="zh-CN" altLang="en-US" sz="3600" b="1" dirty="0">
              <a:solidFill>
                <a:srgbClr val="FF0000"/>
              </a:solidFill>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512" y="1484784"/>
            <a:ext cx="5472609" cy="488386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31840" y="188640"/>
            <a:ext cx="6012160" cy="480020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0"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edge">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图片1.jpg"/>
          <p:cNvPicPr>
            <a:picLocks noGrp="1" noChangeAspect="1"/>
          </p:cNvPicPr>
          <p:nvPr>
            <p:ph idx="1"/>
          </p:nvPr>
        </p:nvPicPr>
        <p:blipFill>
          <a:blip r:embed="rId2" cstate="print"/>
          <a:stretch>
            <a:fillRect/>
          </a:stretch>
        </p:blipFill>
        <p:spPr>
          <a:xfrm>
            <a:off x="1" y="0"/>
            <a:ext cx="9143999" cy="6858000"/>
          </a:xfrm>
        </p:spPr>
      </p:pic>
      <p:sp>
        <p:nvSpPr>
          <p:cNvPr id="2" name="标题 1"/>
          <p:cNvSpPr>
            <a:spLocks noGrp="1"/>
          </p:cNvSpPr>
          <p:nvPr>
            <p:ph type="title"/>
          </p:nvPr>
        </p:nvSpPr>
        <p:spPr>
          <a:xfrm>
            <a:off x="285720" y="642918"/>
            <a:ext cx="3000396" cy="642942"/>
          </a:xfrm>
        </p:spPr>
        <p:txBody>
          <a:bodyPr>
            <a:noAutofit/>
          </a:bodyPr>
          <a:lstStyle/>
          <a:p>
            <a:r>
              <a:rPr lang="zh-CN" altLang="en-US" sz="2800" b="1" dirty="0" smtClean="0">
                <a:solidFill>
                  <a:srgbClr val="FF0000"/>
                </a:solidFill>
                <a:latin typeface="黑体" pitchFamily="49" charset="-122"/>
                <a:ea typeface="黑体" pitchFamily="49" charset="-122"/>
              </a:rPr>
              <a:t>禁毒教育课堂</a:t>
            </a:r>
            <a:r>
              <a:rPr lang="zh-CN" altLang="en-US" sz="3600" b="1" dirty="0" smtClean="0">
                <a:solidFill>
                  <a:srgbClr val="FF0000"/>
                </a:solidFill>
                <a:latin typeface="黑体" pitchFamily="49" charset="-122"/>
                <a:ea typeface="黑体" pitchFamily="49" charset="-122"/>
              </a:rPr>
              <a:t/>
            </a:r>
            <a:br>
              <a:rPr lang="zh-CN" altLang="en-US" sz="3600" b="1" dirty="0" smtClean="0">
                <a:solidFill>
                  <a:srgbClr val="FF0000"/>
                </a:solidFill>
                <a:latin typeface="黑体" pitchFamily="49" charset="-122"/>
                <a:ea typeface="黑体" pitchFamily="49" charset="-122"/>
              </a:rPr>
            </a:br>
            <a:r>
              <a:rPr lang="zh-CN" altLang="en-US" sz="3600" b="1" dirty="0" smtClean="0">
                <a:solidFill>
                  <a:srgbClr val="FF0000"/>
                </a:solidFill>
              </a:rPr>
              <a:t/>
            </a:r>
            <a:br>
              <a:rPr lang="zh-CN" altLang="en-US" sz="3600" b="1" dirty="0" smtClean="0">
                <a:solidFill>
                  <a:srgbClr val="FF0000"/>
                </a:solidFill>
              </a:rPr>
            </a:br>
            <a:endParaRPr lang="zh-CN" altLang="en-US" sz="3600" b="1" dirty="0">
              <a:solidFill>
                <a:srgbClr val="FF0000"/>
              </a:solidFill>
            </a:endParaRPr>
          </a:p>
        </p:txBody>
      </p:sp>
      <p:sp>
        <p:nvSpPr>
          <p:cNvPr id="5" name="TextBox 4"/>
          <p:cNvSpPr txBox="1"/>
          <p:nvPr/>
        </p:nvSpPr>
        <p:spPr>
          <a:xfrm>
            <a:off x="285720" y="857232"/>
            <a:ext cx="8501122" cy="5416868"/>
          </a:xfrm>
          <a:prstGeom prst="rect">
            <a:avLst/>
          </a:prstGeom>
          <a:noFill/>
        </p:spPr>
        <p:txBody>
          <a:bodyPr wrap="square" rtlCol="0">
            <a:spAutoFit/>
          </a:bodyPr>
          <a:lstStyle/>
          <a:p>
            <a:r>
              <a:rPr lang="zh-CN" altLang="zh-CN" sz="4000" dirty="0" smtClean="0">
                <a:solidFill>
                  <a:srgbClr val="0070C0"/>
                </a:solidFill>
                <a:latin typeface="微软雅黑" pitchFamily="34" charset="-122"/>
                <a:ea typeface="微软雅黑" pitchFamily="34" charset="-122"/>
              </a:rPr>
              <a:t>课堂小结：</a:t>
            </a:r>
          </a:p>
          <a:p>
            <a:r>
              <a:rPr lang="en-US" altLang="zh-CN" sz="4800" dirty="0" smtClean="0">
                <a:solidFill>
                  <a:srgbClr val="FF0000"/>
                </a:solidFill>
                <a:latin typeface="微软雅黑" pitchFamily="34" charset="-122"/>
                <a:ea typeface="微软雅黑" pitchFamily="34" charset="-122"/>
              </a:rPr>
              <a:t>      </a:t>
            </a:r>
            <a:r>
              <a:rPr lang="zh-CN" altLang="zh-CN" sz="4800" dirty="0" smtClean="0">
                <a:latin typeface="微软雅黑" pitchFamily="34" charset="-122"/>
                <a:ea typeface="微软雅黑" pitchFamily="34" charset="-122"/>
              </a:rPr>
              <a:t>十四五</a:t>
            </a:r>
            <a:r>
              <a:rPr lang="zh-CN" altLang="zh-CN" sz="4800" dirty="0" smtClean="0">
                <a:latin typeface="微软雅黑" pitchFamily="34" charset="-122"/>
                <a:ea typeface="微软雅黑" pitchFamily="34" charset="-122"/>
              </a:rPr>
              <a:t>岁是人生中年华最美的岁月，我们要分清是非，清楚认识到毒品带给我们的危害，从自己做起，从现在做起</a:t>
            </a:r>
            <a:r>
              <a:rPr lang="en-US" altLang="zh-CN" sz="4800" dirty="0" smtClean="0">
                <a:latin typeface="微软雅黑" pitchFamily="34" charset="-122"/>
                <a:ea typeface="微软雅黑" pitchFamily="34" charset="-122"/>
              </a:rPr>
              <a:t>,</a:t>
            </a:r>
            <a:r>
              <a:rPr lang="zh-CN" altLang="zh-CN" sz="4800" dirty="0" smtClean="0">
                <a:latin typeface="微软雅黑" pitchFamily="34" charset="-122"/>
                <a:ea typeface="微软雅黑" pitchFamily="34" charset="-122"/>
              </a:rPr>
              <a:t>，珍惜生命，远离毒品，活出自己的精</a:t>
            </a:r>
            <a:r>
              <a:rPr lang="zh-CN" altLang="en-US" sz="4800" dirty="0" smtClean="0">
                <a:latin typeface="微软雅黑" pitchFamily="34" charset="-122"/>
                <a:ea typeface="微软雅黑" pitchFamily="34" charset="-122"/>
              </a:rPr>
              <a:t>彩</a:t>
            </a:r>
            <a:r>
              <a:rPr lang="zh-CN" altLang="zh-CN" sz="4800" dirty="0" smtClean="0">
                <a:latin typeface="微软雅黑" pitchFamily="34" charset="-122"/>
                <a:ea typeface="微软雅黑" pitchFamily="34" charset="-122"/>
              </a:rPr>
              <a:t>人生。</a:t>
            </a:r>
          </a:p>
          <a:p>
            <a:endParaRPr lang="zh-CN" alt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图片1.jpg"/>
          <p:cNvPicPr>
            <a:picLocks noGrp="1" noChangeAspect="1"/>
          </p:cNvPicPr>
          <p:nvPr>
            <p:ph idx="1"/>
          </p:nvPr>
        </p:nvPicPr>
        <p:blipFill>
          <a:blip r:embed="rId3" cstate="print"/>
          <a:stretch>
            <a:fillRect/>
          </a:stretch>
        </p:blipFill>
        <p:spPr>
          <a:xfrm>
            <a:off x="0" y="0"/>
            <a:ext cx="9143999" cy="6858000"/>
          </a:xfrm>
        </p:spPr>
      </p:pic>
      <p:sp>
        <p:nvSpPr>
          <p:cNvPr id="2" name="标题 1"/>
          <p:cNvSpPr>
            <a:spLocks noGrp="1"/>
          </p:cNvSpPr>
          <p:nvPr>
            <p:ph type="title"/>
          </p:nvPr>
        </p:nvSpPr>
        <p:spPr>
          <a:xfrm>
            <a:off x="457200" y="274638"/>
            <a:ext cx="8229600" cy="4940312"/>
          </a:xfrm>
        </p:spPr>
        <p:txBody>
          <a:bodyPr>
            <a:noAutofit/>
          </a:bodyPr>
          <a:lstStyle/>
          <a:p>
            <a:r>
              <a:rPr lang="en-US" altLang="zh-CN" sz="8000" b="1" dirty="0" smtClean="0">
                <a:solidFill>
                  <a:srgbClr val="FF0000"/>
                </a:solidFill>
              </a:rPr>
              <a:t/>
            </a:r>
            <a:br>
              <a:rPr lang="en-US" altLang="zh-CN" sz="8000" b="1" dirty="0" smtClean="0">
                <a:solidFill>
                  <a:srgbClr val="FF0000"/>
                </a:solidFill>
              </a:rPr>
            </a:br>
            <a:r>
              <a:rPr lang="en-US" altLang="zh-CN" sz="8000" b="1" dirty="0" smtClean="0">
                <a:solidFill>
                  <a:srgbClr val="FF0000"/>
                </a:solidFill>
              </a:rPr>
              <a:t>  </a:t>
            </a:r>
            <a:r>
              <a:rPr lang="zh-CN" altLang="en-US" sz="8000" b="1" dirty="0" smtClean="0">
                <a:solidFill>
                  <a:srgbClr val="FF0000"/>
                </a:solidFill>
              </a:rPr>
              <a:t>谢谢！</a:t>
            </a:r>
            <a:endParaRPr lang="zh-CN" altLang="en-US" sz="8000" b="1" dirty="0">
              <a:solidFill>
                <a:srgbClr val="FF0000"/>
              </a:solidFill>
            </a:endParaRPr>
          </a:p>
        </p:txBody>
      </p:sp>
      <p:pic>
        <p:nvPicPr>
          <p:cNvPr id="5" name="许飞  感恩的心.m4a">
            <a:hlinkClick r:id="" action="ppaction://media"/>
          </p:cNvPr>
          <p:cNvPicPr>
            <a:picLocks noRot="1" noChangeAspect="1"/>
          </p:cNvPicPr>
          <p:nvPr>
            <a:audioFile r:link="rId1"/>
          </p:nvPr>
        </p:nvPicPr>
        <p:blipFill>
          <a:blip r:embed="rId4" cstate="print"/>
          <a:stretch>
            <a:fillRect/>
          </a:stretch>
        </p:blipFill>
        <p:spPr>
          <a:xfrm>
            <a:off x="1714480" y="6357958"/>
            <a:ext cx="304800" cy="304800"/>
          </a:xfrm>
          <a:prstGeom prst="rect">
            <a:avLst/>
          </a:prstGeom>
        </p:spPr>
      </p:pic>
    </p:spTree>
    <p:extLst>
      <p:ext uri="{BB962C8B-B14F-4D97-AF65-F5344CB8AC3E}">
        <p14:creationId xmlns:p14="http://schemas.microsoft.com/office/powerpoint/2010/main" val="3618358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图片1.jpg"/>
          <p:cNvPicPr>
            <a:picLocks noGrp="1" noChangeAspect="1"/>
          </p:cNvPicPr>
          <p:nvPr>
            <p:ph idx="1"/>
          </p:nvPr>
        </p:nvPicPr>
        <p:blipFill>
          <a:blip r:embed="rId2" cstate="print"/>
          <a:stretch>
            <a:fillRect/>
          </a:stretch>
        </p:blipFill>
        <p:spPr>
          <a:xfrm>
            <a:off x="0" y="0"/>
            <a:ext cx="9143999" cy="6858000"/>
          </a:xfrm>
        </p:spPr>
      </p:pic>
      <p:sp>
        <p:nvSpPr>
          <p:cNvPr id="5" name="AutoShape 6"/>
          <p:cNvSpPr>
            <a:spLocks noGrp="1" noChangeArrowheads="1"/>
          </p:cNvSpPr>
          <p:nvPr>
            <p:ph type="title"/>
          </p:nvPr>
        </p:nvSpPr>
        <p:spPr bwMode="ltGray">
          <a:xfrm>
            <a:off x="214282" y="1357298"/>
            <a:ext cx="8643998" cy="5154614"/>
          </a:xfrm>
          <a:prstGeom prst="roundRect">
            <a:avLst>
              <a:gd name="adj" fmla="val 11921"/>
            </a:avLst>
          </a:prstGeom>
          <a:solidFill>
            <a:srgbClr val="FF99CC"/>
          </a:solidFill>
          <a:ln w="25400">
            <a:solidFill>
              <a:srgbClr val="FEFFFF"/>
            </a:solidFill>
            <a:round/>
            <a:headEnd/>
            <a:tailEnd/>
          </a:ln>
          <a:effectLst>
            <a:outerShdw dist="53882" dir="2700000" algn="ctr" rotWithShape="0">
              <a:srgbClr val="000000">
                <a:alpha val="50000"/>
              </a:srgbClr>
            </a:outerShdw>
          </a:effectLst>
        </p:spPr>
        <p:txBody>
          <a:bodyPr wrap="none" anchor="ctr">
            <a:normAutofit fontScale="90000"/>
          </a:bodyPr>
          <a:lstStyle/>
          <a:p>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en-US" altLang="zh-CN" dirty="0" smtClean="0"/>
              <a:t> </a:t>
            </a:r>
            <a:r>
              <a:rPr lang="en-US" altLang="zh-CN" sz="5300" b="1" dirty="0" smtClean="0">
                <a:latin typeface="黑体" pitchFamily="49" charset="-122"/>
                <a:ea typeface="黑体" pitchFamily="49" charset="-122"/>
              </a:rPr>
              <a:t>● </a:t>
            </a:r>
            <a:r>
              <a:rPr lang="zh-CN" altLang="zh-CN" sz="5300" b="1" dirty="0" smtClean="0">
                <a:solidFill>
                  <a:srgbClr val="002060"/>
                </a:solidFill>
                <a:latin typeface="黑体" pitchFamily="49" charset="-122"/>
                <a:ea typeface="黑体" pitchFamily="49" charset="-122"/>
              </a:rPr>
              <a:t>吸毒摧残人生：对身体的危</a:t>
            </a:r>
            <a:r>
              <a:rPr lang="en-US" altLang="zh-CN" sz="5300" b="1" dirty="0" smtClean="0">
                <a:solidFill>
                  <a:srgbClr val="002060"/>
                </a:solidFill>
                <a:latin typeface="黑体" pitchFamily="49" charset="-122"/>
                <a:ea typeface="黑体" pitchFamily="49" charset="-122"/>
              </a:rPr>
              <a:t/>
            </a:r>
            <a:br>
              <a:rPr lang="en-US" altLang="zh-CN" sz="5300" b="1" dirty="0" smtClean="0">
                <a:solidFill>
                  <a:srgbClr val="002060"/>
                </a:solidFill>
                <a:latin typeface="黑体" pitchFamily="49" charset="-122"/>
                <a:ea typeface="黑体" pitchFamily="49" charset="-122"/>
              </a:rPr>
            </a:br>
            <a:r>
              <a:rPr lang="zh-CN" altLang="zh-CN" sz="5300" b="1" dirty="0" smtClean="0">
                <a:solidFill>
                  <a:srgbClr val="002060"/>
                </a:solidFill>
                <a:latin typeface="黑体" pitchFamily="49" charset="-122"/>
                <a:ea typeface="黑体" pitchFamily="49" charset="-122"/>
              </a:rPr>
              <a:t>害，自伤、自杀、自残，加速</a:t>
            </a:r>
            <a:r>
              <a:rPr lang="en-US" altLang="zh-CN" sz="5300" b="1" dirty="0" smtClean="0">
                <a:solidFill>
                  <a:srgbClr val="002060"/>
                </a:solidFill>
                <a:latin typeface="黑体" pitchFamily="49" charset="-122"/>
                <a:ea typeface="黑体" pitchFamily="49" charset="-122"/>
              </a:rPr>
              <a:t/>
            </a:r>
            <a:br>
              <a:rPr lang="en-US" altLang="zh-CN" sz="5300" b="1" dirty="0" smtClean="0">
                <a:solidFill>
                  <a:srgbClr val="002060"/>
                </a:solidFill>
                <a:latin typeface="黑体" pitchFamily="49" charset="-122"/>
                <a:ea typeface="黑体" pitchFamily="49" charset="-122"/>
              </a:rPr>
            </a:br>
            <a:r>
              <a:rPr lang="zh-CN" altLang="zh-CN" sz="5300" b="1" dirty="0" smtClean="0">
                <a:solidFill>
                  <a:srgbClr val="002060"/>
                </a:solidFill>
                <a:latin typeface="黑体" pitchFamily="49" charset="-122"/>
                <a:ea typeface="黑体" pitchFamily="49" charset="-122"/>
              </a:rPr>
              <a:t>死亡；吸毒毁灭家庭：倾家</a:t>
            </a:r>
            <a:r>
              <a:rPr lang="en-US" altLang="zh-CN" sz="5300" b="1" dirty="0" smtClean="0">
                <a:solidFill>
                  <a:srgbClr val="002060"/>
                </a:solidFill>
                <a:latin typeface="黑体" pitchFamily="49" charset="-122"/>
                <a:ea typeface="黑体" pitchFamily="49" charset="-122"/>
              </a:rPr>
              <a:t/>
            </a:r>
            <a:br>
              <a:rPr lang="en-US" altLang="zh-CN" sz="5300" b="1" dirty="0" smtClean="0">
                <a:solidFill>
                  <a:srgbClr val="002060"/>
                </a:solidFill>
                <a:latin typeface="黑体" pitchFamily="49" charset="-122"/>
                <a:ea typeface="黑体" pitchFamily="49" charset="-122"/>
              </a:rPr>
            </a:br>
            <a:r>
              <a:rPr lang="zh-CN" altLang="zh-CN" sz="5300" b="1" dirty="0" smtClean="0">
                <a:solidFill>
                  <a:srgbClr val="002060"/>
                </a:solidFill>
                <a:latin typeface="黑体" pitchFamily="49" charset="-122"/>
                <a:ea typeface="黑体" pitchFamily="49" charset="-122"/>
              </a:rPr>
              <a:t>荡产、妻离子散、家破人亡、</a:t>
            </a:r>
            <a:r>
              <a:rPr lang="en-US" altLang="zh-CN" sz="5300" b="1" dirty="0" smtClean="0">
                <a:solidFill>
                  <a:srgbClr val="002060"/>
                </a:solidFill>
                <a:latin typeface="黑体" pitchFamily="49" charset="-122"/>
                <a:ea typeface="黑体" pitchFamily="49" charset="-122"/>
              </a:rPr>
              <a:t/>
            </a:r>
            <a:br>
              <a:rPr lang="en-US" altLang="zh-CN" sz="5300" b="1" dirty="0" smtClean="0">
                <a:solidFill>
                  <a:srgbClr val="002060"/>
                </a:solidFill>
                <a:latin typeface="黑体" pitchFamily="49" charset="-122"/>
                <a:ea typeface="黑体" pitchFamily="49" charset="-122"/>
              </a:rPr>
            </a:br>
            <a:r>
              <a:rPr lang="en-US" altLang="zh-CN" sz="5300" b="1" dirty="0" smtClean="0">
                <a:solidFill>
                  <a:srgbClr val="002060"/>
                </a:solidFill>
                <a:latin typeface="黑体" pitchFamily="49" charset="-122"/>
                <a:ea typeface="黑体" pitchFamily="49" charset="-122"/>
              </a:rPr>
              <a:t> </a:t>
            </a:r>
            <a:r>
              <a:rPr lang="zh-CN" altLang="zh-CN" sz="5300" b="1" dirty="0" smtClean="0">
                <a:solidFill>
                  <a:srgbClr val="002060"/>
                </a:solidFill>
                <a:latin typeface="黑体" pitchFamily="49" charset="-122"/>
                <a:ea typeface="黑体" pitchFamily="49" charset="-122"/>
              </a:rPr>
              <a:t>贻害后代；吸毒危害社会：诱</a:t>
            </a:r>
            <a:r>
              <a:rPr lang="en-US" altLang="zh-CN" sz="5300" b="1" dirty="0" smtClean="0">
                <a:solidFill>
                  <a:srgbClr val="002060"/>
                </a:solidFill>
                <a:latin typeface="黑体" pitchFamily="49" charset="-122"/>
                <a:ea typeface="黑体" pitchFamily="49" charset="-122"/>
              </a:rPr>
              <a:t/>
            </a:r>
            <a:br>
              <a:rPr lang="en-US" altLang="zh-CN" sz="5300" b="1" dirty="0" smtClean="0">
                <a:solidFill>
                  <a:srgbClr val="002060"/>
                </a:solidFill>
                <a:latin typeface="黑体" pitchFamily="49" charset="-122"/>
                <a:ea typeface="黑体" pitchFamily="49" charset="-122"/>
              </a:rPr>
            </a:br>
            <a:r>
              <a:rPr lang="zh-CN" altLang="zh-CN" sz="5300" b="1" dirty="0" smtClean="0">
                <a:solidFill>
                  <a:srgbClr val="002060"/>
                </a:solidFill>
                <a:latin typeface="黑体" pitchFamily="49" charset="-122"/>
                <a:ea typeface="黑体" pitchFamily="49" charset="-122"/>
              </a:rPr>
              <a:t>发刑事犯罪，败坏社会风气。</a:t>
            </a:r>
            <a:r>
              <a:rPr lang="zh-CN" altLang="zh-CN" dirty="0" smtClean="0"/>
              <a:t/>
            </a:r>
            <a:br>
              <a:rPr lang="zh-CN" altLang="zh-CN" dirty="0" smtClean="0"/>
            </a:br>
            <a:r>
              <a:rPr lang="en-US" altLang="zh-CN" dirty="0" smtClean="0">
                <a:solidFill>
                  <a:srgbClr val="000000"/>
                </a:solidFill>
                <a:ea typeface="黑体" pitchFamily="49" charset="-122"/>
              </a:rPr>
              <a:t/>
            </a:r>
            <a:br>
              <a:rPr lang="en-US" altLang="zh-CN" dirty="0" smtClean="0">
                <a:solidFill>
                  <a:srgbClr val="000000"/>
                </a:solidFill>
                <a:ea typeface="黑体" pitchFamily="49" charset="-122"/>
              </a:rPr>
            </a:br>
            <a:r>
              <a:rPr lang="zh-CN" altLang="en-US" dirty="0" smtClean="0">
                <a:solidFill>
                  <a:srgbClr val="000000"/>
                </a:solidFill>
                <a:ea typeface="黑体" pitchFamily="49" charset="-122"/>
              </a:rPr>
              <a:t/>
            </a:r>
            <a:br>
              <a:rPr lang="zh-CN" altLang="en-US" dirty="0" smtClean="0">
                <a:solidFill>
                  <a:srgbClr val="000000"/>
                </a:solidFill>
                <a:ea typeface="黑体" pitchFamily="49" charset="-122"/>
              </a:rPr>
            </a:br>
            <a:endParaRPr lang="zh-CN" altLang="en-US" dirty="0"/>
          </a:p>
        </p:txBody>
      </p:sp>
      <p:sp>
        <p:nvSpPr>
          <p:cNvPr id="6" name="TextBox 5"/>
          <p:cNvSpPr txBox="1"/>
          <p:nvPr/>
        </p:nvSpPr>
        <p:spPr>
          <a:xfrm>
            <a:off x="214282" y="285728"/>
            <a:ext cx="2428892" cy="523220"/>
          </a:xfrm>
          <a:prstGeom prst="rect">
            <a:avLst/>
          </a:prstGeom>
          <a:noFill/>
        </p:spPr>
        <p:txBody>
          <a:bodyPr wrap="square" rtlCol="0">
            <a:spAutoFit/>
          </a:bodyPr>
          <a:lstStyle/>
          <a:p>
            <a:r>
              <a:rPr lang="zh-CN" altLang="en-US" sz="2800" b="1" dirty="0" smtClean="0">
                <a:solidFill>
                  <a:srgbClr val="FF0000"/>
                </a:solidFill>
              </a:rPr>
              <a:t>禁毒教育课堂</a:t>
            </a:r>
            <a:endParaRPr lang="zh-CN" altLang="en-US" sz="2800" b="1" dirty="0">
              <a:solidFill>
                <a:srgbClr val="FF000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图片1.jpg"/>
          <p:cNvPicPr>
            <a:picLocks noGrp="1" noChangeAspect="1"/>
          </p:cNvPicPr>
          <p:nvPr>
            <p:ph idx="1"/>
          </p:nvPr>
        </p:nvPicPr>
        <p:blipFill>
          <a:blip r:embed="rId2" cstate="print"/>
          <a:stretch>
            <a:fillRect/>
          </a:stretch>
        </p:blipFill>
        <p:spPr>
          <a:xfrm>
            <a:off x="1" y="0"/>
            <a:ext cx="9143999" cy="6858000"/>
          </a:xfrm>
        </p:spPr>
      </p:pic>
      <p:sp>
        <p:nvSpPr>
          <p:cNvPr id="2" name="标题 1"/>
          <p:cNvSpPr>
            <a:spLocks noGrp="1"/>
          </p:cNvSpPr>
          <p:nvPr>
            <p:ph type="title"/>
          </p:nvPr>
        </p:nvSpPr>
        <p:spPr>
          <a:xfrm>
            <a:off x="214282" y="2143116"/>
            <a:ext cx="8501122" cy="4500594"/>
          </a:xfrm>
        </p:spPr>
        <p:txBody>
          <a:bodyPr>
            <a:noAutofit/>
          </a:bodyPr>
          <a:lstStyle/>
          <a:p>
            <a:pPr>
              <a:lnSpc>
                <a:spcPct val="150000"/>
              </a:lnSpc>
            </a:pPr>
            <a:r>
              <a:rPr lang="en-US" altLang="zh-CN" sz="4000" dirty="0" smtClean="0"/>
              <a:t>●</a:t>
            </a:r>
            <a:r>
              <a:rPr lang="zh-CN" altLang="zh-CN" sz="4800" b="1" dirty="0" smtClean="0">
                <a:solidFill>
                  <a:srgbClr val="FF0000"/>
                </a:solidFill>
                <a:latin typeface="黑体" pitchFamily="49" charset="-122"/>
                <a:ea typeface="黑体" pitchFamily="49" charset="-122"/>
              </a:rPr>
              <a:t>学生自己学习《中华人民</a:t>
            </a:r>
            <a:r>
              <a:rPr lang="en-US" altLang="zh-CN" sz="4800" b="1" dirty="0" smtClean="0">
                <a:solidFill>
                  <a:srgbClr val="FF0000"/>
                </a:solidFill>
                <a:latin typeface="黑体" pitchFamily="49" charset="-122"/>
                <a:ea typeface="黑体" pitchFamily="49" charset="-122"/>
              </a:rPr>
              <a:t>   </a:t>
            </a:r>
            <a:r>
              <a:rPr lang="zh-CN" altLang="zh-CN" sz="4800" b="1" dirty="0" smtClean="0">
                <a:solidFill>
                  <a:srgbClr val="FF0000"/>
                </a:solidFill>
                <a:latin typeface="黑体" pitchFamily="49" charset="-122"/>
                <a:ea typeface="黑体" pitchFamily="49" charset="-122"/>
              </a:rPr>
              <a:t>共和国禁毒法》相关的内容</a:t>
            </a:r>
            <a:r>
              <a:rPr lang="en-US" altLang="zh-CN" sz="4800" b="1" dirty="0" smtClean="0">
                <a:solidFill>
                  <a:srgbClr val="FF0000"/>
                </a:solidFill>
                <a:latin typeface="黑体" pitchFamily="49" charset="-122"/>
                <a:ea typeface="黑体" pitchFamily="49" charset="-122"/>
              </a:rPr>
              <a:t/>
            </a:r>
            <a:br>
              <a:rPr lang="en-US" altLang="zh-CN" sz="4800" b="1" dirty="0" smtClean="0">
                <a:solidFill>
                  <a:srgbClr val="FF0000"/>
                </a:solidFill>
                <a:latin typeface="黑体" pitchFamily="49" charset="-122"/>
                <a:ea typeface="黑体" pitchFamily="49" charset="-122"/>
              </a:rPr>
            </a:br>
            <a:r>
              <a:rPr lang="en-US" altLang="zh-CN" sz="4000" dirty="0" smtClean="0"/>
              <a:t>●</a:t>
            </a:r>
            <a:r>
              <a:rPr lang="zh-CN" altLang="zh-CN" sz="4800" b="1" dirty="0" smtClean="0">
                <a:solidFill>
                  <a:srgbClr val="FF0000"/>
                </a:solidFill>
                <a:latin typeface="黑体" pitchFamily="49" charset="-122"/>
                <a:ea typeface="黑体" pitchFamily="49" charset="-122"/>
              </a:rPr>
              <a:t>分小组对学习的内容进行</a:t>
            </a:r>
            <a:r>
              <a:rPr lang="en-US" altLang="zh-CN" sz="4800" b="1" dirty="0" smtClean="0">
                <a:solidFill>
                  <a:srgbClr val="FF0000"/>
                </a:solidFill>
                <a:latin typeface="黑体" pitchFamily="49" charset="-122"/>
                <a:ea typeface="黑体" pitchFamily="49" charset="-122"/>
              </a:rPr>
              <a:t/>
            </a:r>
            <a:br>
              <a:rPr lang="en-US" altLang="zh-CN" sz="4800" b="1" dirty="0" smtClean="0">
                <a:solidFill>
                  <a:srgbClr val="FF0000"/>
                </a:solidFill>
                <a:latin typeface="黑体" pitchFamily="49" charset="-122"/>
                <a:ea typeface="黑体" pitchFamily="49" charset="-122"/>
              </a:rPr>
            </a:br>
            <a:r>
              <a:rPr lang="zh-CN" altLang="zh-CN" sz="4800" b="1" dirty="0" smtClean="0">
                <a:solidFill>
                  <a:srgbClr val="FF0000"/>
                </a:solidFill>
                <a:latin typeface="黑体" pitchFamily="49" charset="-122"/>
                <a:ea typeface="黑体" pitchFamily="49" charset="-122"/>
              </a:rPr>
              <a:t>相互讨论、质疑问难。</a:t>
            </a:r>
            <a:r>
              <a:rPr lang="zh-CN" altLang="zh-CN" sz="8000" dirty="0" smtClean="0"/>
              <a:t/>
            </a:r>
            <a:br>
              <a:rPr lang="zh-CN" altLang="zh-CN" sz="8000" dirty="0" smtClean="0"/>
            </a:br>
            <a:endParaRPr lang="zh-CN" altLang="en-US" sz="8000" b="1" dirty="0">
              <a:solidFill>
                <a:srgbClr val="FF0000"/>
              </a:solidFill>
            </a:endParaRPr>
          </a:p>
        </p:txBody>
      </p:sp>
      <p:sp>
        <p:nvSpPr>
          <p:cNvPr id="7" name="矩形 6"/>
          <p:cNvSpPr/>
          <p:nvPr/>
        </p:nvSpPr>
        <p:spPr>
          <a:xfrm>
            <a:off x="357158" y="285728"/>
            <a:ext cx="2348720" cy="523220"/>
          </a:xfrm>
          <a:prstGeom prst="rect">
            <a:avLst/>
          </a:prstGeom>
        </p:spPr>
        <p:txBody>
          <a:bodyPr wrap="none">
            <a:spAutoFit/>
          </a:bodyPr>
          <a:lstStyle/>
          <a:p>
            <a:r>
              <a:rPr lang="zh-CN" altLang="en-US" sz="2800" b="1" dirty="0" smtClean="0">
                <a:solidFill>
                  <a:srgbClr val="FF0000"/>
                </a:solidFill>
                <a:latin typeface="黑体" pitchFamily="49" charset="-122"/>
                <a:ea typeface="黑体" pitchFamily="49" charset="-122"/>
              </a:rPr>
              <a:t>禁毒教育课堂</a:t>
            </a:r>
            <a:endParaRPr lang="zh-CN" altLang="en-US" sz="2800" b="1" dirty="0">
              <a:solidFill>
                <a:srgbClr val="FF0000"/>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图片1.jpg"/>
          <p:cNvPicPr>
            <a:picLocks noGrp="1" noChangeAspect="1"/>
          </p:cNvPicPr>
          <p:nvPr>
            <p:ph idx="1"/>
          </p:nvPr>
        </p:nvPicPr>
        <p:blipFill>
          <a:blip r:embed="rId2" cstate="print"/>
          <a:stretch>
            <a:fillRect/>
          </a:stretch>
        </p:blipFill>
        <p:spPr>
          <a:xfrm>
            <a:off x="0" y="0"/>
            <a:ext cx="9143999" cy="6858000"/>
          </a:xfrm>
        </p:spPr>
      </p:pic>
      <p:sp>
        <p:nvSpPr>
          <p:cNvPr id="10" name="TextBox 9"/>
          <p:cNvSpPr txBox="1"/>
          <p:nvPr/>
        </p:nvSpPr>
        <p:spPr>
          <a:xfrm>
            <a:off x="214282" y="142852"/>
            <a:ext cx="3071834" cy="523220"/>
          </a:xfrm>
          <a:prstGeom prst="rect">
            <a:avLst/>
          </a:prstGeom>
          <a:noFill/>
        </p:spPr>
        <p:txBody>
          <a:bodyPr wrap="square" rtlCol="0">
            <a:spAutoFit/>
          </a:bodyPr>
          <a:lstStyle/>
          <a:p>
            <a:r>
              <a:rPr lang="zh-CN" altLang="en-US" sz="2800" b="1" dirty="0" smtClean="0">
                <a:solidFill>
                  <a:srgbClr val="FF0000"/>
                </a:solidFill>
                <a:latin typeface="黑体" pitchFamily="49" charset="-122"/>
                <a:ea typeface="黑体" pitchFamily="49" charset="-122"/>
              </a:rPr>
              <a:t>禁毒教育课堂</a:t>
            </a:r>
            <a:endParaRPr lang="zh-CN" altLang="en-US" sz="2800" b="1" dirty="0">
              <a:solidFill>
                <a:srgbClr val="FF0000"/>
              </a:solidFill>
              <a:latin typeface="黑体" pitchFamily="49" charset="-122"/>
              <a:ea typeface="黑体" pitchFamily="49" charset="-122"/>
            </a:endParaRPr>
          </a:p>
        </p:txBody>
      </p:sp>
      <p:sp>
        <p:nvSpPr>
          <p:cNvPr id="11" name="AutoShape 6"/>
          <p:cNvSpPr>
            <a:spLocks noGrp="1" noChangeArrowheads="1"/>
          </p:cNvSpPr>
          <p:nvPr>
            <p:ph type="title"/>
          </p:nvPr>
        </p:nvSpPr>
        <p:spPr bwMode="ltGray">
          <a:xfrm>
            <a:off x="1643042" y="714356"/>
            <a:ext cx="6215106" cy="642942"/>
          </a:xfrm>
          <a:prstGeom prst="roundRect">
            <a:avLst>
              <a:gd name="adj" fmla="val 11921"/>
            </a:avLst>
          </a:prstGeom>
          <a:solidFill>
            <a:srgbClr val="FF99CC"/>
          </a:solidFill>
          <a:ln w="25400">
            <a:solidFill>
              <a:srgbClr val="FEFFFF"/>
            </a:solidFill>
            <a:round/>
            <a:headEnd/>
            <a:tailEnd/>
          </a:ln>
          <a:effectLst>
            <a:outerShdw dist="53882" dir="2700000" algn="ctr" rotWithShape="0">
              <a:srgbClr val="000000">
                <a:alpha val="50000"/>
              </a:srgbClr>
            </a:outerShdw>
          </a:effectLst>
        </p:spPr>
        <p:txBody>
          <a:bodyPr wrap="none" anchor="ctr">
            <a:normAutofit fontScale="90000"/>
          </a:bodyPr>
          <a:lstStyle/>
          <a:p>
            <a:r>
              <a:rPr lang="en-US" altLang="zh-CN" dirty="0" smtClean="0">
                <a:solidFill>
                  <a:srgbClr val="0070C0"/>
                </a:solidFill>
                <a:latin typeface="黑体" pitchFamily="49" charset="-122"/>
                <a:ea typeface="黑体" pitchFamily="49" charset="-122"/>
              </a:rPr>
              <a:t>《</a:t>
            </a:r>
            <a:r>
              <a:rPr lang="zh-CN" altLang="en-US" dirty="0" smtClean="0">
                <a:solidFill>
                  <a:srgbClr val="0070C0"/>
                </a:solidFill>
                <a:latin typeface="黑体" pitchFamily="49" charset="-122"/>
                <a:ea typeface="黑体" pitchFamily="49" charset="-122"/>
              </a:rPr>
              <a:t>禁毒法</a:t>
            </a:r>
            <a:r>
              <a:rPr lang="en-US" altLang="zh-CN" dirty="0" smtClean="0">
                <a:solidFill>
                  <a:srgbClr val="0070C0"/>
                </a:solidFill>
                <a:latin typeface="黑体" pitchFamily="49" charset="-122"/>
                <a:ea typeface="黑体" pitchFamily="49" charset="-122"/>
              </a:rPr>
              <a:t>》</a:t>
            </a:r>
            <a:r>
              <a:rPr lang="zh-CN" altLang="en-US" dirty="0" smtClean="0">
                <a:solidFill>
                  <a:srgbClr val="0070C0"/>
                </a:solidFill>
                <a:latin typeface="黑体" pitchFamily="49" charset="-122"/>
                <a:ea typeface="黑体" pitchFamily="49" charset="-122"/>
              </a:rPr>
              <a:t>知识</a:t>
            </a:r>
            <a:r>
              <a:rPr lang="zh-CN" altLang="zh-CN" dirty="0" smtClean="0">
                <a:solidFill>
                  <a:srgbClr val="0070C0"/>
                </a:solidFill>
                <a:latin typeface="黑体" pitchFamily="49" charset="-122"/>
                <a:ea typeface="黑体" pitchFamily="49" charset="-122"/>
              </a:rPr>
              <a:t>小竞赛</a:t>
            </a:r>
            <a:endParaRPr lang="zh-CN" altLang="en-US" dirty="0">
              <a:solidFill>
                <a:srgbClr val="0070C0"/>
              </a:solidFill>
              <a:latin typeface="黑体" pitchFamily="49" charset="-122"/>
              <a:ea typeface="黑体" pitchFamily="49" charset="-122"/>
            </a:endParaRPr>
          </a:p>
        </p:txBody>
      </p:sp>
      <p:sp>
        <p:nvSpPr>
          <p:cNvPr id="12" name="TextBox 11"/>
          <p:cNvSpPr txBox="1"/>
          <p:nvPr/>
        </p:nvSpPr>
        <p:spPr>
          <a:xfrm>
            <a:off x="0" y="1714488"/>
            <a:ext cx="9144000" cy="2031325"/>
          </a:xfrm>
          <a:prstGeom prst="rect">
            <a:avLst/>
          </a:prstGeom>
          <a:noFill/>
        </p:spPr>
        <p:txBody>
          <a:bodyPr wrap="square" rtlCol="0">
            <a:spAutoFit/>
          </a:bodyPr>
          <a:lstStyle/>
          <a:p>
            <a:r>
              <a:rPr lang="en-US" altLang="zh-CN" sz="3600" b="1" dirty="0" smtClean="0"/>
              <a:t>1</a:t>
            </a:r>
            <a:r>
              <a:rPr lang="zh-CN" altLang="zh-CN" sz="3600" b="1" dirty="0" smtClean="0"/>
              <a:t>《中华人民共和国禁毒法》施行的日期是</a:t>
            </a:r>
            <a:r>
              <a:rPr lang="en-US" altLang="zh-CN" sz="3600" b="1" dirty="0" smtClean="0"/>
              <a:t>                                                         </a:t>
            </a:r>
            <a:br>
              <a:rPr lang="en-US" altLang="zh-CN" sz="3600" b="1" dirty="0" smtClean="0"/>
            </a:br>
            <a:r>
              <a:rPr lang="en-US" altLang="zh-CN" sz="3600" b="1" dirty="0" smtClean="0"/>
              <a:t>A.2007</a:t>
            </a:r>
            <a:r>
              <a:rPr lang="zh-CN" altLang="zh-CN" sz="3600" b="1" dirty="0" smtClean="0"/>
              <a:t>年</a:t>
            </a:r>
            <a:r>
              <a:rPr lang="en-US" altLang="zh-CN" sz="3600" b="1" dirty="0" smtClean="0"/>
              <a:t>12</a:t>
            </a:r>
            <a:r>
              <a:rPr lang="zh-CN" altLang="zh-CN" sz="3600" b="1" dirty="0" smtClean="0"/>
              <a:t>月</a:t>
            </a:r>
            <a:r>
              <a:rPr lang="en-US" altLang="zh-CN" sz="3600" b="1" dirty="0" smtClean="0"/>
              <a:t>29</a:t>
            </a:r>
            <a:r>
              <a:rPr lang="zh-CN" altLang="zh-CN" sz="3600" b="1" dirty="0" smtClean="0"/>
              <a:t>日</a:t>
            </a:r>
            <a:r>
              <a:rPr lang="en-US" altLang="zh-CN" sz="3600" b="1" dirty="0" smtClean="0"/>
              <a:t>         B.2008</a:t>
            </a:r>
            <a:r>
              <a:rPr lang="zh-CN" altLang="zh-CN" sz="3600" b="1" dirty="0" smtClean="0"/>
              <a:t>年</a:t>
            </a:r>
            <a:r>
              <a:rPr lang="en-US" altLang="zh-CN" sz="3600" b="1" dirty="0" smtClean="0"/>
              <a:t>1</a:t>
            </a:r>
            <a:r>
              <a:rPr lang="zh-CN" altLang="zh-CN" sz="3600" b="1" dirty="0" smtClean="0"/>
              <a:t>月</a:t>
            </a:r>
            <a:r>
              <a:rPr lang="en-US" altLang="zh-CN" sz="3600" b="1" dirty="0" smtClean="0"/>
              <a:t>1</a:t>
            </a:r>
            <a:r>
              <a:rPr lang="zh-CN" altLang="zh-CN" sz="3600" b="1" dirty="0" smtClean="0"/>
              <a:t>日</a:t>
            </a:r>
            <a:r>
              <a:rPr lang="en-US" altLang="zh-CN" sz="3600" b="1" dirty="0" smtClean="0"/>
              <a:t/>
            </a:r>
            <a:br>
              <a:rPr lang="en-US" altLang="zh-CN" sz="3600" b="1" dirty="0" smtClean="0"/>
            </a:br>
            <a:r>
              <a:rPr lang="en-US" altLang="zh-CN" sz="3600" b="1" dirty="0" smtClean="0"/>
              <a:t>C.2008</a:t>
            </a:r>
            <a:r>
              <a:rPr lang="zh-CN" altLang="zh-CN" sz="3600" b="1" dirty="0" smtClean="0"/>
              <a:t>年</a:t>
            </a:r>
            <a:r>
              <a:rPr lang="en-US" altLang="zh-CN" sz="3600" b="1" dirty="0" smtClean="0"/>
              <a:t>6</a:t>
            </a:r>
            <a:r>
              <a:rPr lang="zh-CN" altLang="zh-CN" sz="3600" b="1" dirty="0" smtClean="0"/>
              <a:t>月</a:t>
            </a:r>
            <a:r>
              <a:rPr lang="en-US" altLang="zh-CN" sz="3600" b="1" dirty="0" smtClean="0"/>
              <a:t>1</a:t>
            </a:r>
            <a:r>
              <a:rPr lang="zh-CN" altLang="zh-CN" sz="3600" b="1" dirty="0" smtClean="0"/>
              <a:t>日</a:t>
            </a:r>
            <a:r>
              <a:rPr lang="en-US" altLang="zh-CN" sz="3600" b="1" dirty="0" smtClean="0"/>
              <a:t>              D.2008</a:t>
            </a:r>
            <a:r>
              <a:rPr lang="zh-CN" altLang="zh-CN" sz="3600" b="1" dirty="0" smtClean="0"/>
              <a:t>年</a:t>
            </a:r>
            <a:r>
              <a:rPr lang="en-US" altLang="zh-CN" sz="3600" b="1" dirty="0" smtClean="0"/>
              <a:t>10</a:t>
            </a:r>
            <a:r>
              <a:rPr lang="zh-CN" altLang="zh-CN" sz="3600" b="1" dirty="0" smtClean="0"/>
              <a:t>月</a:t>
            </a:r>
            <a:r>
              <a:rPr lang="en-US" altLang="zh-CN" sz="3600" b="1" dirty="0" smtClean="0"/>
              <a:t>1</a:t>
            </a:r>
            <a:r>
              <a:rPr lang="zh-CN" altLang="zh-CN" sz="3600" b="1" dirty="0" smtClean="0"/>
              <a:t>日</a:t>
            </a:r>
            <a:r>
              <a:rPr lang="en-US" altLang="zh-CN" dirty="0" smtClean="0"/>
              <a:t/>
            </a:r>
            <a:br>
              <a:rPr lang="en-US" altLang="zh-CN" dirty="0" smtClean="0"/>
            </a:br>
            <a:endParaRPr lang="zh-CN" altLang="en-US" dirty="0"/>
          </a:p>
        </p:txBody>
      </p:sp>
      <p:sp>
        <p:nvSpPr>
          <p:cNvPr id="13" name="TextBox 12"/>
          <p:cNvSpPr txBox="1"/>
          <p:nvPr/>
        </p:nvSpPr>
        <p:spPr>
          <a:xfrm>
            <a:off x="8358214" y="1714488"/>
            <a:ext cx="889980" cy="707886"/>
          </a:xfrm>
          <a:prstGeom prst="rect">
            <a:avLst/>
          </a:prstGeom>
          <a:noFill/>
        </p:spPr>
        <p:txBody>
          <a:bodyPr wrap="square" rtlCol="0">
            <a:spAutoFit/>
          </a:bodyPr>
          <a:lstStyle/>
          <a:p>
            <a:r>
              <a:rPr lang="en-US" altLang="zh-CN" sz="3600" b="1" dirty="0" smtClean="0"/>
              <a:t>  (</a:t>
            </a:r>
            <a:r>
              <a:rPr lang="en-US" altLang="zh-CN" sz="4000" b="1" dirty="0" smtClean="0">
                <a:solidFill>
                  <a:srgbClr val="FF0000"/>
                </a:solidFill>
              </a:rPr>
              <a:t>C</a:t>
            </a:r>
            <a:r>
              <a:rPr lang="en-US" altLang="zh-CN" sz="3600" b="1" dirty="0" smtClean="0"/>
              <a:t>)</a:t>
            </a:r>
            <a:endParaRPr lang="zh-CN" altLang="en-US" sz="3600" dirty="0"/>
          </a:p>
        </p:txBody>
      </p:sp>
      <p:sp>
        <p:nvSpPr>
          <p:cNvPr id="12290" name="Rectangle 2"/>
          <p:cNvSpPr>
            <a:spLocks noChangeArrowheads="1"/>
          </p:cNvSpPr>
          <p:nvPr/>
        </p:nvSpPr>
        <p:spPr bwMode="auto">
          <a:xfrm>
            <a:off x="0" y="3838215"/>
            <a:ext cx="9144000"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algn="l" defTabSz="914400" rtl="0" eaLnBrk="1" fontAlgn="base" latinLnBrk="0" hangingPunct="1">
              <a:lnSpc>
                <a:spcPct val="100000"/>
              </a:lnSpc>
              <a:spcBef>
                <a:spcPct val="0"/>
              </a:spcBef>
              <a:spcAft>
                <a:spcPct val="0"/>
              </a:spcAft>
              <a:buClrTx/>
              <a:buSzTx/>
              <a:tabLst/>
            </a:pPr>
            <a:r>
              <a:rPr kumimoji="0" lang="en-US" altLang="zh-CN" sz="36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2(   )</a:t>
            </a:r>
            <a:r>
              <a:rPr kumimoji="0" lang="zh-CN" altLang="en-US" sz="36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设立国家禁毒委员会，负责组织、协调、指导全国的禁毒工作。</a:t>
            </a:r>
            <a:br>
              <a:rPr kumimoji="0" lang="zh-CN" altLang="en-US" sz="36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br>
            <a:r>
              <a:rPr kumimoji="0" lang="zh-CN" altLang="en-US" sz="36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    </a:t>
            </a:r>
            <a:r>
              <a:rPr kumimoji="0" lang="en-US" altLang="zh-CN" sz="36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A.</a:t>
            </a:r>
            <a:r>
              <a:rPr kumimoji="0" lang="zh-CN" altLang="en-US" sz="36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全国人大     </a:t>
            </a:r>
            <a:r>
              <a:rPr kumimoji="0" lang="en-US" altLang="zh-CN" sz="36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B.</a:t>
            </a:r>
            <a:r>
              <a:rPr kumimoji="0" lang="zh-CN" altLang="en-US" sz="36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国务院     </a:t>
            </a:r>
            <a:endParaRPr kumimoji="0" lang="en-US" altLang="zh-CN" sz="36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endParaRPr>
          </a:p>
          <a:p>
            <a:pPr marL="742950" marR="0" lvl="0" indent="-742950" algn="l" defTabSz="914400" rtl="0" eaLnBrk="1" fontAlgn="base" latinLnBrk="0" hangingPunct="1">
              <a:lnSpc>
                <a:spcPct val="100000"/>
              </a:lnSpc>
              <a:spcBef>
                <a:spcPct val="0"/>
              </a:spcBef>
              <a:spcAft>
                <a:spcPct val="0"/>
              </a:spcAft>
              <a:buClrTx/>
              <a:buSzTx/>
              <a:tabLst/>
            </a:pPr>
            <a:r>
              <a:rPr lang="en-US" altLang="zh-CN" sz="3600" dirty="0" smtClean="0">
                <a:latin typeface="黑体" pitchFamily="49" charset="-122"/>
                <a:ea typeface="黑体" pitchFamily="49" charset="-122"/>
                <a:cs typeface="Times New Roman" pitchFamily="18" charset="0"/>
              </a:rPr>
              <a:t>    </a:t>
            </a:r>
            <a:r>
              <a:rPr kumimoji="0" lang="en-US" altLang="zh-CN" sz="36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C.</a:t>
            </a:r>
            <a:r>
              <a:rPr kumimoji="0" lang="zh-CN" altLang="en-US" sz="36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公安部       </a:t>
            </a:r>
            <a:r>
              <a:rPr kumimoji="0" lang="en-US" altLang="zh-CN" sz="36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D</a:t>
            </a:r>
            <a:r>
              <a:rPr kumimoji="0" lang="zh-CN" altLang="en-US" sz="36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全国政协 </a:t>
            </a:r>
            <a:endParaRPr kumimoji="0" lang="zh-CN" altLang="en-US" sz="3600" b="0"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p:txBody>
      </p:sp>
      <p:sp>
        <p:nvSpPr>
          <p:cNvPr id="15" name="TextBox 14"/>
          <p:cNvSpPr txBox="1"/>
          <p:nvPr/>
        </p:nvSpPr>
        <p:spPr>
          <a:xfrm>
            <a:off x="611560" y="3833742"/>
            <a:ext cx="441146" cy="707886"/>
          </a:xfrm>
          <a:prstGeom prst="rect">
            <a:avLst/>
          </a:prstGeom>
          <a:noFill/>
        </p:spPr>
        <p:txBody>
          <a:bodyPr wrap="none" rtlCol="0">
            <a:spAutoFit/>
          </a:bodyPr>
          <a:lstStyle/>
          <a:p>
            <a:r>
              <a:rPr lang="en-US" altLang="zh-CN" sz="4000" dirty="0" smtClean="0">
                <a:solidFill>
                  <a:srgbClr val="FF0000"/>
                </a:solidFill>
                <a:latin typeface="黑体" pitchFamily="49" charset="-122"/>
                <a:ea typeface="黑体" pitchFamily="49" charset="-122"/>
                <a:cs typeface="Times New Roman" pitchFamily="18" charset="0"/>
              </a:rPr>
              <a:t>B</a:t>
            </a:r>
            <a:endParaRPr lang="zh-CN" altLang="en-US" sz="40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1.jpg"/>
          <p:cNvPicPr>
            <a:picLocks noChangeAspect="1"/>
          </p:cNvPicPr>
          <p:nvPr/>
        </p:nvPicPr>
        <p:blipFill>
          <a:blip r:embed="rId2" cstate="print"/>
          <a:stretch>
            <a:fillRect/>
          </a:stretch>
        </p:blipFill>
        <p:spPr>
          <a:xfrm>
            <a:off x="3171" y="0"/>
            <a:ext cx="9140829" cy="6858000"/>
          </a:xfrm>
          <a:prstGeom prst="rect">
            <a:avLst/>
          </a:prstGeom>
        </p:spPr>
      </p:pic>
      <p:sp>
        <p:nvSpPr>
          <p:cNvPr id="2" name="标题 1"/>
          <p:cNvSpPr>
            <a:spLocks noGrp="1"/>
          </p:cNvSpPr>
          <p:nvPr>
            <p:ph type="ctrTitle"/>
          </p:nvPr>
        </p:nvSpPr>
        <p:spPr>
          <a:xfrm>
            <a:off x="0" y="428603"/>
            <a:ext cx="8929718" cy="3643339"/>
          </a:xfrm>
        </p:spPr>
        <p:txBody>
          <a:bodyPr>
            <a:normAutofit/>
          </a:bodyPr>
          <a:lstStyle/>
          <a:p>
            <a:r>
              <a:rPr lang="zh-CN" altLang="en-US" sz="7200" b="1" dirty="0" smtClean="0">
                <a:solidFill>
                  <a:srgbClr val="FF0000"/>
                </a:solidFill>
              </a:rPr>
              <a:t> </a:t>
            </a:r>
            <a:endParaRPr lang="zh-CN" altLang="en-US" sz="7200" b="1" dirty="0">
              <a:solidFill>
                <a:srgbClr val="FF0000"/>
              </a:solidFill>
            </a:endParaRPr>
          </a:p>
        </p:txBody>
      </p:sp>
      <p:sp>
        <p:nvSpPr>
          <p:cNvPr id="3" name="副标题 2"/>
          <p:cNvSpPr>
            <a:spLocks noGrp="1"/>
          </p:cNvSpPr>
          <p:nvPr>
            <p:ph type="subTitle" idx="1"/>
          </p:nvPr>
        </p:nvSpPr>
        <p:spPr>
          <a:xfrm>
            <a:off x="1500166" y="7072338"/>
            <a:ext cx="6400800" cy="109526"/>
          </a:xfrm>
        </p:spPr>
        <p:txBody>
          <a:bodyPr>
            <a:normAutofit fontScale="25000" lnSpcReduction="20000"/>
          </a:bodyPr>
          <a:lstStyle/>
          <a:p>
            <a:endParaRPr lang="zh-CN" altLang="en-US" dirty="0"/>
          </a:p>
        </p:txBody>
      </p:sp>
      <p:sp>
        <p:nvSpPr>
          <p:cNvPr id="7" name="矩形 6"/>
          <p:cNvSpPr/>
          <p:nvPr/>
        </p:nvSpPr>
        <p:spPr>
          <a:xfrm>
            <a:off x="428596" y="214290"/>
            <a:ext cx="2348720" cy="523220"/>
          </a:xfrm>
          <a:prstGeom prst="rect">
            <a:avLst/>
          </a:prstGeom>
        </p:spPr>
        <p:txBody>
          <a:bodyPr wrap="none">
            <a:spAutoFit/>
          </a:bodyPr>
          <a:lstStyle/>
          <a:p>
            <a:r>
              <a:rPr lang="zh-CN" altLang="en-US" sz="2800" b="1" dirty="0" smtClean="0">
                <a:solidFill>
                  <a:srgbClr val="FF0000"/>
                </a:solidFill>
                <a:latin typeface="黑体" pitchFamily="49" charset="-122"/>
                <a:ea typeface="黑体" pitchFamily="49" charset="-122"/>
              </a:rPr>
              <a:t>禁毒教育课堂</a:t>
            </a:r>
            <a:endParaRPr lang="zh-CN" altLang="en-US" sz="2800" b="1" dirty="0">
              <a:solidFill>
                <a:srgbClr val="FF0000"/>
              </a:solidFill>
              <a:latin typeface="黑体" pitchFamily="49" charset="-122"/>
              <a:ea typeface="黑体" pitchFamily="49" charset="-122"/>
            </a:endParaRPr>
          </a:p>
        </p:txBody>
      </p:sp>
      <p:sp>
        <p:nvSpPr>
          <p:cNvPr id="11266" name="Rectangle 2"/>
          <p:cNvSpPr>
            <a:spLocks noChangeArrowheads="1"/>
          </p:cNvSpPr>
          <p:nvPr/>
        </p:nvSpPr>
        <p:spPr bwMode="auto">
          <a:xfrm>
            <a:off x="0" y="928670"/>
            <a:ext cx="9144000"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4000"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3</a:t>
            </a:r>
            <a:r>
              <a:rPr kumimoji="0" lang="zh-CN" altLang="en-US" sz="4000"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强制隔离戒毒的期限最长可以（  ）。</a:t>
            </a:r>
            <a:endParaRPr kumimoji="0" lang="zh-CN" altLang="en-US" sz="4000" b="1"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4000"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  A.</a:t>
            </a:r>
            <a:r>
              <a:rPr kumimoji="0" lang="zh-CN" altLang="en-US" sz="4000"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一年  </a:t>
            </a:r>
            <a:r>
              <a:rPr kumimoji="0" lang="en-US" altLang="zh-CN" sz="4000"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B.</a:t>
            </a:r>
            <a:r>
              <a:rPr kumimoji="0" lang="zh-CN" altLang="en-US" sz="4000"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二年   </a:t>
            </a:r>
            <a:r>
              <a:rPr kumimoji="0" lang="en-US" altLang="zh-CN" sz="4000"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C.</a:t>
            </a:r>
            <a:r>
              <a:rPr kumimoji="0" lang="zh-CN" altLang="en-US" sz="4000"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三年   </a:t>
            </a:r>
            <a:r>
              <a:rPr kumimoji="0" lang="en-US" altLang="zh-CN" sz="4000"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D.</a:t>
            </a:r>
            <a:r>
              <a:rPr kumimoji="0" lang="zh-CN" altLang="en-US" sz="4000"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四年</a:t>
            </a:r>
            <a:endParaRPr kumimoji="0" lang="zh-CN" altLang="en-US" sz="4000" b="1"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p:txBody>
      </p:sp>
      <p:sp>
        <p:nvSpPr>
          <p:cNvPr id="10" name="TextBox 9"/>
          <p:cNvSpPr txBox="1"/>
          <p:nvPr/>
        </p:nvSpPr>
        <p:spPr>
          <a:xfrm>
            <a:off x="7215206" y="1000108"/>
            <a:ext cx="1428760" cy="707886"/>
          </a:xfrm>
          <a:prstGeom prst="rect">
            <a:avLst/>
          </a:prstGeom>
          <a:noFill/>
        </p:spPr>
        <p:txBody>
          <a:bodyPr wrap="square" rtlCol="0">
            <a:spAutoFit/>
          </a:bodyPr>
          <a:lstStyle/>
          <a:p>
            <a:r>
              <a:rPr lang="en-US" altLang="zh-CN" sz="4000" b="1" dirty="0" smtClean="0">
                <a:solidFill>
                  <a:srgbClr val="FF0000"/>
                </a:solidFill>
                <a:latin typeface="黑体" pitchFamily="49" charset="-122"/>
                <a:ea typeface="黑体" pitchFamily="49" charset="-122"/>
                <a:cs typeface="Times New Roman" pitchFamily="18" charset="0"/>
              </a:rPr>
              <a:t> C</a:t>
            </a:r>
            <a:endParaRPr lang="zh-CN" altLang="en-US" sz="4000" dirty="0">
              <a:solidFill>
                <a:srgbClr val="FF0000"/>
              </a:solidFill>
            </a:endParaRPr>
          </a:p>
        </p:txBody>
      </p:sp>
      <p:sp>
        <p:nvSpPr>
          <p:cNvPr id="11" name="TextBox 10"/>
          <p:cNvSpPr txBox="1"/>
          <p:nvPr/>
        </p:nvSpPr>
        <p:spPr>
          <a:xfrm>
            <a:off x="0" y="2714620"/>
            <a:ext cx="9001156" cy="1600438"/>
          </a:xfrm>
          <a:prstGeom prst="rect">
            <a:avLst/>
          </a:prstGeom>
          <a:noFill/>
        </p:spPr>
        <p:txBody>
          <a:bodyPr wrap="square" rtlCol="0">
            <a:spAutoFit/>
          </a:bodyPr>
          <a:lstStyle/>
          <a:p>
            <a:r>
              <a:rPr lang="en-US" altLang="zh-CN" sz="4000" b="1" dirty="0" smtClean="0">
                <a:latin typeface="黑体" pitchFamily="49" charset="-122"/>
                <a:ea typeface="黑体" pitchFamily="49" charset="-122"/>
              </a:rPr>
              <a:t>4</a:t>
            </a:r>
            <a:r>
              <a:rPr lang="zh-CN" altLang="zh-CN" sz="4000" b="1" dirty="0" smtClean="0">
                <a:latin typeface="黑体" pitchFamily="49" charset="-122"/>
                <a:ea typeface="黑体" pitchFamily="49" charset="-122"/>
              </a:rPr>
              <a:t>每年的</a:t>
            </a:r>
            <a:r>
              <a:rPr lang="zh-CN" altLang="en-US" sz="4000" b="1" dirty="0" smtClean="0">
                <a:latin typeface="黑体" pitchFamily="49" charset="-122"/>
                <a:ea typeface="黑体" pitchFamily="49" charset="-122"/>
              </a:rPr>
              <a:t>（  ）</a:t>
            </a:r>
            <a:r>
              <a:rPr lang="zh-CN" altLang="zh-CN" sz="4000" b="1" dirty="0" smtClean="0">
                <a:latin typeface="黑体" pitchFamily="49" charset="-122"/>
                <a:ea typeface="黑体" pitchFamily="49" charset="-122"/>
              </a:rPr>
              <a:t>为</a:t>
            </a:r>
            <a:r>
              <a:rPr lang="en-US" altLang="zh-CN" sz="4000" b="1" dirty="0" smtClean="0">
                <a:latin typeface="黑体" pitchFamily="49" charset="-122"/>
                <a:ea typeface="黑体" pitchFamily="49" charset="-122"/>
              </a:rPr>
              <a:t>“</a:t>
            </a:r>
            <a:r>
              <a:rPr lang="zh-CN" altLang="zh-CN" sz="4000" b="1" dirty="0" smtClean="0">
                <a:latin typeface="黑体" pitchFamily="49" charset="-122"/>
                <a:ea typeface="黑体" pitchFamily="49" charset="-122"/>
              </a:rPr>
              <a:t>国际禁毒日</a:t>
            </a:r>
            <a:r>
              <a:rPr lang="en-US" altLang="zh-CN" sz="4000" b="1" dirty="0" smtClean="0">
                <a:latin typeface="黑体" pitchFamily="49" charset="-122"/>
                <a:ea typeface="黑体" pitchFamily="49" charset="-122"/>
              </a:rPr>
              <a:t>”</a:t>
            </a:r>
            <a:r>
              <a:rPr lang="zh-CN" altLang="zh-CN" sz="4000" b="1" dirty="0" smtClean="0">
                <a:latin typeface="黑体" pitchFamily="49" charset="-122"/>
                <a:ea typeface="黑体" pitchFamily="49" charset="-122"/>
              </a:rPr>
              <a:t>。</a:t>
            </a:r>
          </a:p>
          <a:p>
            <a:r>
              <a:rPr lang="en-US" altLang="zh-CN" sz="4000" b="1" dirty="0" smtClean="0">
                <a:latin typeface="黑体" pitchFamily="49" charset="-122"/>
                <a:ea typeface="黑体" pitchFamily="49" charset="-122"/>
              </a:rPr>
              <a:t>A.6</a:t>
            </a:r>
            <a:r>
              <a:rPr lang="zh-CN" altLang="zh-CN" sz="4000" b="1" dirty="0" smtClean="0">
                <a:latin typeface="黑体" pitchFamily="49" charset="-122"/>
                <a:ea typeface="黑体" pitchFamily="49" charset="-122"/>
              </a:rPr>
              <a:t>月</a:t>
            </a:r>
            <a:r>
              <a:rPr lang="en-US" altLang="zh-CN" sz="4000" b="1" dirty="0" smtClean="0">
                <a:latin typeface="黑体" pitchFamily="49" charset="-122"/>
                <a:ea typeface="黑体" pitchFamily="49" charset="-122"/>
              </a:rPr>
              <a:t>26</a:t>
            </a:r>
            <a:r>
              <a:rPr lang="zh-CN" altLang="zh-CN" sz="4000" b="1" dirty="0" smtClean="0">
                <a:latin typeface="黑体" pitchFamily="49" charset="-122"/>
                <a:ea typeface="黑体" pitchFamily="49" charset="-122"/>
              </a:rPr>
              <a:t>日</a:t>
            </a:r>
            <a:r>
              <a:rPr lang="en-US" altLang="zh-CN" sz="4000" b="1" dirty="0" smtClean="0">
                <a:latin typeface="黑体" pitchFamily="49" charset="-122"/>
                <a:ea typeface="黑体" pitchFamily="49" charset="-122"/>
              </a:rPr>
              <a:t>   B.6</a:t>
            </a:r>
            <a:r>
              <a:rPr lang="zh-CN" altLang="zh-CN" sz="4000" b="1" dirty="0" smtClean="0">
                <a:latin typeface="黑体" pitchFamily="49" charset="-122"/>
                <a:ea typeface="黑体" pitchFamily="49" charset="-122"/>
              </a:rPr>
              <a:t>月</a:t>
            </a:r>
            <a:r>
              <a:rPr lang="en-US" altLang="zh-CN" sz="4000" b="1" dirty="0" smtClean="0">
                <a:latin typeface="黑体" pitchFamily="49" charset="-122"/>
                <a:ea typeface="黑体" pitchFamily="49" charset="-122"/>
              </a:rPr>
              <a:t>6</a:t>
            </a:r>
            <a:r>
              <a:rPr lang="zh-CN" altLang="zh-CN" sz="4000" b="1" dirty="0" smtClean="0">
                <a:latin typeface="黑体" pitchFamily="49" charset="-122"/>
                <a:ea typeface="黑体" pitchFamily="49" charset="-122"/>
              </a:rPr>
              <a:t>日 </a:t>
            </a:r>
            <a:r>
              <a:rPr lang="en-US" altLang="zh-CN" sz="4000" b="1" dirty="0" smtClean="0">
                <a:latin typeface="黑体" pitchFamily="49" charset="-122"/>
                <a:ea typeface="黑体" pitchFamily="49" charset="-122"/>
              </a:rPr>
              <a:t>   C.6</a:t>
            </a:r>
            <a:r>
              <a:rPr lang="zh-CN" altLang="zh-CN" sz="4000" b="1" dirty="0" smtClean="0">
                <a:latin typeface="黑体" pitchFamily="49" charset="-122"/>
                <a:ea typeface="黑体" pitchFamily="49" charset="-122"/>
              </a:rPr>
              <a:t>月</a:t>
            </a:r>
            <a:r>
              <a:rPr lang="en-US" altLang="zh-CN" sz="4000" b="1" dirty="0" smtClean="0">
                <a:latin typeface="黑体" pitchFamily="49" charset="-122"/>
                <a:ea typeface="黑体" pitchFamily="49" charset="-122"/>
              </a:rPr>
              <a:t>16</a:t>
            </a:r>
            <a:r>
              <a:rPr lang="zh-CN" altLang="zh-CN" sz="4000" b="1" dirty="0" smtClean="0">
                <a:latin typeface="黑体" pitchFamily="49" charset="-122"/>
                <a:ea typeface="黑体" pitchFamily="49" charset="-122"/>
              </a:rPr>
              <a:t>日</a:t>
            </a:r>
          </a:p>
          <a:p>
            <a:endParaRPr lang="zh-CN" altLang="en-US" dirty="0"/>
          </a:p>
        </p:txBody>
      </p:sp>
      <p:sp>
        <p:nvSpPr>
          <p:cNvPr id="12" name="TextBox 11"/>
          <p:cNvSpPr txBox="1"/>
          <p:nvPr/>
        </p:nvSpPr>
        <p:spPr>
          <a:xfrm>
            <a:off x="2214546" y="2714620"/>
            <a:ext cx="1000132" cy="1323439"/>
          </a:xfrm>
          <a:prstGeom prst="rect">
            <a:avLst/>
          </a:prstGeom>
          <a:noFill/>
        </p:spPr>
        <p:txBody>
          <a:bodyPr wrap="square" rtlCol="0">
            <a:spAutoFit/>
          </a:bodyPr>
          <a:lstStyle/>
          <a:p>
            <a:r>
              <a:rPr lang="en-US" altLang="zh-CN" sz="4000" b="1" dirty="0" smtClean="0">
                <a:solidFill>
                  <a:srgbClr val="FF0000"/>
                </a:solidFill>
                <a:latin typeface="黑体" pitchFamily="49" charset="-122"/>
                <a:ea typeface="黑体" pitchFamily="49" charset="-122"/>
              </a:rPr>
              <a:t> </a:t>
            </a:r>
            <a:r>
              <a:rPr lang="en-US" altLang="zh-CN" sz="4000" b="1" dirty="0" smtClean="0">
                <a:solidFill>
                  <a:srgbClr val="FF0000"/>
                </a:solidFill>
              </a:rPr>
              <a:t>A</a:t>
            </a:r>
            <a:endParaRPr lang="zh-CN" altLang="en-US" sz="4000" dirty="0" smtClean="0">
              <a:solidFill>
                <a:srgbClr val="FF0000"/>
              </a:solidFill>
            </a:endParaRPr>
          </a:p>
          <a:p>
            <a:endParaRPr lang="zh-CN" altLang="en-US" sz="4000" dirty="0">
              <a:solidFill>
                <a:srgbClr val="FF0000"/>
              </a:solidFill>
              <a:latin typeface="黑体" pitchFamily="49" charset="-122"/>
              <a:ea typeface="黑体" pitchFamily="49" charset="-122"/>
            </a:endParaRPr>
          </a:p>
        </p:txBody>
      </p:sp>
      <p:sp>
        <p:nvSpPr>
          <p:cNvPr id="13" name="TextBox 12"/>
          <p:cNvSpPr txBox="1"/>
          <p:nvPr/>
        </p:nvSpPr>
        <p:spPr>
          <a:xfrm>
            <a:off x="0" y="4572008"/>
            <a:ext cx="8929718" cy="1938992"/>
          </a:xfrm>
          <a:prstGeom prst="rect">
            <a:avLst/>
          </a:prstGeom>
          <a:noFill/>
        </p:spPr>
        <p:txBody>
          <a:bodyPr wrap="square" rtlCol="0">
            <a:spAutoFit/>
          </a:bodyPr>
          <a:lstStyle/>
          <a:p>
            <a:r>
              <a:rPr lang="en-US" altLang="zh-CN" sz="4000" b="1" dirty="0" smtClean="0"/>
              <a:t>5</a:t>
            </a:r>
            <a:r>
              <a:rPr lang="zh-CN" altLang="zh-CN" sz="4000" b="1" dirty="0" smtClean="0"/>
              <a:t>林则徐</a:t>
            </a:r>
            <a:r>
              <a:rPr lang="en-US" altLang="zh-CN" sz="4000" b="1" dirty="0" smtClean="0"/>
              <a:t>“</a:t>
            </a:r>
            <a:r>
              <a:rPr lang="zh-CN" altLang="zh-CN" sz="4000" b="1" dirty="0" smtClean="0"/>
              <a:t>虎门销烟</a:t>
            </a:r>
            <a:r>
              <a:rPr lang="en-US" altLang="zh-CN" sz="4000" b="1" dirty="0" smtClean="0"/>
              <a:t>”</a:t>
            </a:r>
            <a:r>
              <a:rPr lang="zh-CN" altLang="zh-CN" sz="4000" b="1" dirty="0" smtClean="0"/>
              <a:t>发生在哪一年（</a:t>
            </a:r>
            <a:r>
              <a:rPr lang="en-US" altLang="zh-CN" sz="4000" b="1" dirty="0" smtClean="0"/>
              <a:t>    </a:t>
            </a:r>
            <a:r>
              <a:rPr lang="zh-CN" altLang="zh-CN" sz="4000" b="1" dirty="0" smtClean="0"/>
              <a:t>）</a:t>
            </a:r>
          </a:p>
          <a:p>
            <a:r>
              <a:rPr lang="en-US" altLang="zh-CN" sz="4000" b="1" dirty="0" smtClean="0"/>
              <a:t>A1839       B1840          C1848         D1842</a:t>
            </a:r>
            <a:endParaRPr lang="zh-CN" altLang="zh-CN" sz="4000" b="1" dirty="0" smtClean="0"/>
          </a:p>
          <a:p>
            <a:endParaRPr lang="zh-CN" altLang="en-US" sz="4000" b="1" dirty="0"/>
          </a:p>
        </p:txBody>
      </p:sp>
      <p:sp>
        <p:nvSpPr>
          <p:cNvPr id="14" name="TextBox 13"/>
          <p:cNvSpPr txBox="1"/>
          <p:nvPr/>
        </p:nvSpPr>
        <p:spPr>
          <a:xfrm>
            <a:off x="7929586" y="4572008"/>
            <a:ext cx="495649" cy="707886"/>
          </a:xfrm>
          <a:prstGeom prst="rect">
            <a:avLst/>
          </a:prstGeom>
          <a:noFill/>
        </p:spPr>
        <p:txBody>
          <a:bodyPr wrap="none" rtlCol="0">
            <a:spAutoFit/>
          </a:bodyPr>
          <a:lstStyle/>
          <a:p>
            <a:r>
              <a:rPr lang="en-US" altLang="zh-CN" sz="4000" b="1" dirty="0" smtClean="0">
                <a:solidFill>
                  <a:srgbClr val="FF0000"/>
                </a:solidFill>
              </a:rPr>
              <a:t>A</a:t>
            </a:r>
            <a:endParaRPr lang="zh-CN" altLang="en-US" sz="40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circle(in)">
                                      <p:cBhvr>
                                        <p:cTn id="12" dur="2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heel(1)">
                                      <p:cBhvr>
                                        <p:cTn id="1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图片1.jpg"/>
          <p:cNvPicPr>
            <a:picLocks noGrp="1" noChangeAspect="1"/>
          </p:cNvPicPr>
          <p:nvPr>
            <p:ph idx="1"/>
          </p:nvPr>
        </p:nvPicPr>
        <p:blipFill>
          <a:blip r:embed="rId2" cstate="print"/>
          <a:stretch>
            <a:fillRect/>
          </a:stretch>
        </p:blipFill>
        <p:spPr>
          <a:xfrm>
            <a:off x="0" y="0"/>
            <a:ext cx="9143999" cy="6858000"/>
          </a:xfrm>
        </p:spPr>
      </p:pic>
      <p:sp>
        <p:nvSpPr>
          <p:cNvPr id="2" name="标题 1"/>
          <p:cNvSpPr>
            <a:spLocks noGrp="1"/>
          </p:cNvSpPr>
          <p:nvPr>
            <p:ph type="title"/>
          </p:nvPr>
        </p:nvSpPr>
        <p:spPr>
          <a:xfrm>
            <a:off x="0" y="1428736"/>
            <a:ext cx="9144000" cy="5214974"/>
          </a:xfrm>
        </p:spPr>
        <p:txBody>
          <a:bodyPr>
            <a:noAutofit/>
          </a:bodyPr>
          <a:lstStyle/>
          <a:p>
            <a:r>
              <a:rPr lang="en-US" altLang="zh-CN" b="1" dirty="0" smtClean="0"/>
              <a:t>6《</a:t>
            </a:r>
            <a:r>
              <a:rPr lang="zh-CN" altLang="en-US" b="1" dirty="0" smtClean="0"/>
              <a:t>禁毒法</a:t>
            </a:r>
            <a:r>
              <a:rPr lang="en-US" altLang="zh-CN" b="1" dirty="0" smtClean="0"/>
              <a:t>》</a:t>
            </a:r>
            <a:r>
              <a:rPr lang="zh-CN" altLang="en-US" b="1" dirty="0" smtClean="0"/>
              <a:t>规定，教育行政部门、</a:t>
            </a:r>
            <a:r>
              <a:rPr lang="en-US" altLang="zh-CN" b="1" dirty="0" smtClean="0"/>
              <a:t/>
            </a:r>
            <a:br>
              <a:rPr lang="en-US" altLang="zh-CN" b="1" dirty="0" smtClean="0"/>
            </a:br>
            <a:r>
              <a:rPr lang="en-US" altLang="zh-CN" b="1" dirty="0" smtClean="0"/>
              <a:t> </a:t>
            </a:r>
            <a:r>
              <a:rPr lang="zh-CN" altLang="en-US" b="1" dirty="0" smtClean="0"/>
              <a:t>（    ）应当将禁毒知识纳入教育、教学内容，对学生进行禁毒宣传教育。公安机关、司法行政部门和卫生行政部门应当予以协助。</a:t>
            </a:r>
            <a:br>
              <a:rPr lang="zh-CN" altLang="en-US" b="1" dirty="0" smtClean="0"/>
            </a:br>
            <a:r>
              <a:rPr lang="zh-CN" altLang="en-US" b="1" dirty="0" smtClean="0"/>
              <a:t>          </a:t>
            </a:r>
            <a:r>
              <a:rPr lang="en-US" altLang="zh-CN" b="1" dirty="0" smtClean="0"/>
              <a:t>A.</a:t>
            </a:r>
            <a:r>
              <a:rPr lang="zh-CN" altLang="en-US" b="1" dirty="0" smtClean="0"/>
              <a:t>学校</a:t>
            </a:r>
            <a:r>
              <a:rPr lang="en-US" altLang="zh-CN" b="1" dirty="0" smtClean="0"/>
              <a:t>                  B.</a:t>
            </a:r>
            <a:r>
              <a:rPr lang="zh-CN" altLang="en-US" b="1" dirty="0" smtClean="0"/>
              <a:t>中小学校</a:t>
            </a:r>
            <a:r>
              <a:rPr lang="en-US" altLang="zh-CN" b="1" dirty="0" smtClean="0"/>
              <a:t>      </a:t>
            </a:r>
            <a:br>
              <a:rPr lang="en-US" altLang="zh-CN" b="1" dirty="0" smtClean="0"/>
            </a:br>
            <a:r>
              <a:rPr lang="en-US" altLang="zh-CN" b="1" dirty="0" smtClean="0"/>
              <a:t> C.</a:t>
            </a:r>
            <a:r>
              <a:rPr lang="zh-CN" altLang="en-US" b="1" dirty="0" smtClean="0"/>
              <a:t>大专院校</a:t>
            </a:r>
            <a:r>
              <a:rPr lang="en-US" altLang="zh-CN" b="1" dirty="0" smtClean="0"/>
              <a:t>         D.B</a:t>
            </a:r>
            <a:r>
              <a:rPr lang="zh-CN" altLang="en-US" b="1" dirty="0" smtClean="0"/>
              <a:t>和</a:t>
            </a:r>
            <a:r>
              <a:rPr lang="en-US" altLang="zh-CN" b="1" dirty="0" smtClean="0"/>
              <a:t>C</a:t>
            </a:r>
            <a:r>
              <a:rPr lang="zh-CN" altLang="en-US" b="1" dirty="0" smtClean="0"/>
              <a:t/>
            </a:r>
            <a:br>
              <a:rPr lang="zh-CN" altLang="en-US" b="1" dirty="0" smtClean="0"/>
            </a:br>
            <a:r>
              <a:rPr lang="zh-CN" altLang="zh-CN" dirty="0" smtClean="0"/>
              <a:t/>
            </a:r>
            <a:br>
              <a:rPr lang="zh-CN" altLang="zh-CN" dirty="0" smtClean="0"/>
            </a:br>
            <a:endParaRPr lang="zh-CN" altLang="en-US" b="1" dirty="0">
              <a:solidFill>
                <a:srgbClr val="FF0000"/>
              </a:solidFill>
            </a:endParaRPr>
          </a:p>
        </p:txBody>
      </p:sp>
      <p:sp>
        <p:nvSpPr>
          <p:cNvPr id="25601" name="Rectangle 1"/>
          <p:cNvSpPr>
            <a:spLocks noChangeArrowheads="1"/>
          </p:cNvSpPr>
          <p:nvPr/>
        </p:nvSpPr>
        <p:spPr bwMode="auto">
          <a:xfrm>
            <a:off x="0" y="3179177"/>
            <a:ext cx="9144000" cy="7694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tabLst/>
            </a:pPr>
            <a:r>
              <a:rPr kumimoji="0" lang="en-US" altLang="zh-CN" sz="4400" b="1" i="0" u="none" strike="noStrike" cap="none" normalizeH="0" baseline="0" dirty="0" smtClean="0">
                <a:ln>
                  <a:noFill/>
                </a:ln>
                <a:solidFill>
                  <a:srgbClr val="000000"/>
                </a:solidFill>
                <a:effectLst/>
                <a:latin typeface="Arial" pitchFamily="34" charset="0"/>
                <a:ea typeface="宋体" pitchFamily="2" charset="-122"/>
                <a:cs typeface="Courier New" pitchFamily="49" charset="0"/>
              </a:rPr>
              <a:t>  </a:t>
            </a:r>
            <a:endParaRPr kumimoji="0" lang="zh-CN" altLang="en-US" sz="48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5" name="矩形 4"/>
          <p:cNvSpPr/>
          <p:nvPr/>
        </p:nvSpPr>
        <p:spPr>
          <a:xfrm>
            <a:off x="214282" y="142852"/>
            <a:ext cx="2348720" cy="523220"/>
          </a:xfrm>
          <a:prstGeom prst="rect">
            <a:avLst/>
          </a:prstGeom>
        </p:spPr>
        <p:txBody>
          <a:bodyPr wrap="none">
            <a:spAutoFit/>
          </a:bodyPr>
          <a:lstStyle/>
          <a:p>
            <a:r>
              <a:rPr lang="zh-CN" altLang="en-US" sz="2800" b="1" dirty="0" smtClean="0">
                <a:solidFill>
                  <a:srgbClr val="FF0000"/>
                </a:solidFill>
                <a:latin typeface="黑体" pitchFamily="49" charset="-122"/>
                <a:ea typeface="黑体" pitchFamily="49" charset="-122"/>
              </a:rPr>
              <a:t>禁毒教育课堂</a:t>
            </a:r>
            <a:endParaRPr lang="zh-CN" altLang="en-US" sz="2800" b="1" dirty="0">
              <a:solidFill>
                <a:srgbClr val="FF0000"/>
              </a:solidFill>
              <a:latin typeface="黑体" pitchFamily="49" charset="-122"/>
              <a:ea typeface="黑体" pitchFamily="49" charset="-122"/>
            </a:endParaRPr>
          </a:p>
        </p:txBody>
      </p:sp>
      <p:sp>
        <p:nvSpPr>
          <p:cNvPr id="7" name="TextBox 6"/>
          <p:cNvSpPr txBox="1"/>
          <p:nvPr/>
        </p:nvSpPr>
        <p:spPr>
          <a:xfrm>
            <a:off x="1083109" y="1643050"/>
            <a:ext cx="611065" cy="707886"/>
          </a:xfrm>
          <a:prstGeom prst="rect">
            <a:avLst/>
          </a:prstGeom>
          <a:noFill/>
        </p:spPr>
        <p:txBody>
          <a:bodyPr wrap="none" rtlCol="0">
            <a:spAutoFit/>
          </a:bodyPr>
          <a:lstStyle/>
          <a:p>
            <a:r>
              <a:rPr lang="en-US" altLang="zh-CN" sz="4000" b="1" dirty="0" smtClean="0">
                <a:solidFill>
                  <a:srgbClr val="FF0000"/>
                </a:solidFill>
              </a:rPr>
              <a:t>A </a:t>
            </a:r>
            <a:endParaRPr lang="zh-CN" altLang="en-US" sz="40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图片1.jpg"/>
          <p:cNvPicPr>
            <a:picLocks noGrp="1" noChangeAspect="1"/>
          </p:cNvPicPr>
          <p:nvPr>
            <p:ph idx="1"/>
          </p:nvPr>
        </p:nvPicPr>
        <p:blipFill>
          <a:blip r:embed="rId2" cstate="print"/>
          <a:stretch>
            <a:fillRect/>
          </a:stretch>
        </p:blipFill>
        <p:spPr>
          <a:xfrm>
            <a:off x="1" y="0"/>
            <a:ext cx="9143999" cy="6858000"/>
          </a:xfrm>
        </p:spPr>
      </p:pic>
      <p:sp>
        <p:nvSpPr>
          <p:cNvPr id="2" name="标题 1"/>
          <p:cNvSpPr>
            <a:spLocks noGrp="1"/>
          </p:cNvSpPr>
          <p:nvPr>
            <p:ph type="title"/>
          </p:nvPr>
        </p:nvSpPr>
        <p:spPr>
          <a:xfrm>
            <a:off x="0" y="571480"/>
            <a:ext cx="3000396" cy="642942"/>
          </a:xfrm>
        </p:spPr>
        <p:txBody>
          <a:bodyPr>
            <a:noAutofit/>
          </a:bodyPr>
          <a:lstStyle/>
          <a:p>
            <a:r>
              <a:rPr lang="zh-CN" altLang="en-US" sz="2800" b="1" dirty="0" smtClean="0">
                <a:solidFill>
                  <a:srgbClr val="FF0000"/>
                </a:solidFill>
                <a:latin typeface="黑体" pitchFamily="49" charset="-122"/>
                <a:ea typeface="黑体" pitchFamily="49" charset="-122"/>
              </a:rPr>
              <a:t>禁毒教育课堂</a:t>
            </a:r>
            <a:r>
              <a:rPr lang="zh-CN" altLang="en-US" sz="3600" b="1" dirty="0" smtClean="0">
                <a:solidFill>
                  <a:srgbClr val="FF0000"/>
                </a:solidFill>
                <a:latin typeface="黑体" pitchFamily="49" charset="-122"/>
                <a:ea typeface="黑体" pitchFamily="49" charset="-122"/>
              </a:rPr>
              <a:t/>
            </a:r>
            <a:br>
              <a:rPr lang="zh-CN" altLang="en-US" sz="3600" b="1" dirty="0" smtClean="0">
                <a:solidFill>
                  <a:srgbClr val="FF0000"/>
                </a:solidFill>
                <a:latin typeface="黑体" pitchFamily="49" charset="-122"/>
                <a:ea typeface="黑体" pitchFamily="49" charset="-122"/>
              </a:rPr>
            </a:br>
            <a:r>
              <a:rPr lang="zh-CN" altLang="en-US" sz="3600" b="1" dirty="0" smtClean="0">
                <a:solidFill>
                  <a:srgbClr val="FF0000"/>
                </a:solidFill>
              </a:rPr>
              <a:t/>
            </a:r>
            <a:br>
              <a:rPr lang="zh-CN" altLang="en-US" sz="3600" b="1" dirty="0" smtClean="0">
                <a:solidFill>
                  <a:srgbClr val="FF0000"/>
                </a:solidFill>
              </a:rPr>
            </a:br>
            <a:endParaRPr lang="zh-CN" altLang="en-US" sz="3600" b="1" dirty="0">
              <a:solidFill>
                <a:srgbClr val="FF0000"/>
              </a:solidFill>
            </a:endParaRPr>
          </a:p>
        </p:txBody>
      </p:sp>
      <p:sp>
        <p:nvSpPr>
          <p:cNvPr id="6" name="TextBox 5"/>
          <p:cNvSpPr txBox="1"/>
          <p:nvPr/>
        </p:nvSpPr>
        <p:spPr>
          <a:xfrm>
            <a:off x="0" y="714357"/>
            <a:ext cx="9001156" cy="4062651"/>
          </a:xfrm>
          <a:prstGeom prst="rect">
            <a:avLst/>
          </a:prstGeom>
          <a:noFill/>
        </p:spPr>
        <p:txBody>
          <a:bodyPr wrap="square" rtlCol="0">
            <a:spAutoFit/>
          </a:bodyPr>
          <a:lstStyle/>
          <a:p>
            <a:r>
              <a:rPr lang="en-US" altLang="zh-CN" sz="4000" dirty="0" smtClean="0">
                <a:latin typeface="+mj-lt"/>
                <a:ea typeface="黑体" pitchFamily="49" charset="-122"/>
              </a:rPr>
              <a:t>7</a:t>
            </a:r>
            <a:r>
              <a:rPr lang="zh-CN" altLang="en-US" sz="4000" dirty="0" smtClean="0">
                <a:latin typeface="+mj-lt"/>
                <a:ea typeface="黑体" pitchFamily="49" charset="-122"/>
              </a:rPr>
              <a:t>当发现有人可能正在吸毒或实施涉及毒品的违法犯罪行为时，应该     </a:t>
            </a:r>
            <a:r>
              <a:rPr lang="en-US" altLang="zh-CN" sz="4000" dirty="0" smtClean="0">
                <a:latin typeface="+mj-lt"/>
                <a:ea typeface="黑体" pitchFamily="49" charset="-122"/>
              </a:rPr>
              <a:t>(    )</a:t>
            </a:r>
            <a:r>
              <a:rPr lang="zh-CN" altLang="en-US" sz="4000" dirty="0" smtClean="0">
                <a:latin typeface="+mj-lt"/>
                <a:ea typeface="黑体" pitchFamily="49" charset="-122"/>
              </a:rPr>
              <a:t>。</a:t>
            </a:r>
            <a:endParaRPr lang="en-US" altLang="zh-CN" sz="4000" dirty="0" smtClean="0">
              <a:latin typeface="+mj-lt"/>
              <a:ea typeface="黑体" pitchFamily="49" charset="-122"/>
            </a:endParaRPr>
          </a:p>
          <a:p>
            <a:r>
              <a:rPr lang="en-US" altLang="zh-CN" sz="4000" dirty="0" smtClean="0">
                <a:solidFill>
                  <a:srgbClr val="FF0000"/>
                </a:solidFill>
                <a:latin typeface="+mj-lt"/>
                <a:ea typeface="黑体" pitchFamily="49" charset="-122"/>
              </a:rPr>
              <a:t>A.</a:t>
            </a:r>
            <a:r>
              <a:rPr lang="zh-CN" altLang="en-US" sz="4000" dirty="0" smtClean="0">
                <a:solidFill>
                  <a:srgbClr val="FF0000"/>
                </a:solidFill>
                <a:latin typeface="+mj-lt"/>
                <a:ea typeface="黑体" pitchFamily="49" charset="-122"/>
              </a:rPr>
              <a:t>尽快离开，确保安全情况下报警</a:t>
            </a:r>
            <a:r>
              <a:rPr lang="en-US" altLang="zh-CN" sz="4000" dirty="0" smtClean="0">
                <a:solidFill>
                  <a:srgbClr val="FF0000"/>
                </a:solidFill>
                <a:latin typeface="+mj-lt"/>
                <a:ea typeface="黑体" pitchFamily="49" charset="-122"/>
              </a:rPr>
              <a:t>      </a:t>
            </a:r>
          </a:p>
          <a:p>
            <a:r>
              <a:rPr lang="en-US" altLang="zh-CN" sz="4000" dirty="0" smtClean="0">
                <a:solidFill>
                  <a:srgbClr val="FF0000"/>
                </a:solidFill>
                <a:latin typeface="+mj-lt"/>
                <a:ea typeface="黑体" pitchFamily="49" charset="-122"/>
              </a:rPr>
              <a:t>B.</a:t>
            </a:r>
            <a:r>
              <a:rPr lang="zh-CN" altLang="en-US" sz="4000" dirty="0" smtClean="0">
                <a:solidFill>
                  <a:srgbClr val="FF0000"/>
                </a:solidFill>
                <a:latin typeface="+mj-lt"/>
                <a:ea typeface="黑体" pitchFamily="49" charset="-122"/>
              </a:rPr>
              <a:t>事不关己      </a:t>
            </a:r>
            <a:r>
              <a:rPr lang="en-US" altLang="zh-CN" sz="4000" b="1" dirty="0" smtClean="0">
                <a:solidFill>
                  <a:srgbClr val="FF0000"/>
                </a:solidFill>
                <a:latin typeface="+mj-lt"/>
              </a:rPr>
              <a:t>C.</a:t>
            </a:r>
            <a:r>
              <a:rPr lang="zh-CN" altLang="zh-CN" sz="4000" b="1" dirty="0" smtClean="0">
                <a:solidFill>
                  <a:srgbClr val="FF0000"/>
                </a:solidFill>
                <a:latin typeface="+mj-lt"/>
              </a:rPr>
              <a:t>好奇上前去看个究竟</a:t>
            </a:r>
            <a:r>
              <a:rPr lang="en-US" altLang="zh-CN" sz="4000" b="1" dirty="0" smtClean="0">
                <a:solidFill>
                  <a:srgbClr val="FF0000"/>
                </a:solidFill>
                <a:latin typeface="+mj-lt"/>
              </a:rPr>
              <a:t>                D.</a:t>
            </a:r>
            <a:r>
              <a:rPr lang="zh-CN" altLang="zh-CN" sz="4000" b="1" dirty="0" smtClean="0">
                <a:solidFill>
                  <a:srgbClr val="FF0000"/>
                </a:solidFill>
                <a:latin typeface="+mj-lt"/>
              </a:rPr>
              <a:t>马上阻止其违法犯罪行为</a:t>
            </a:r>
          </a:p>
          <a:p>
            <a:endParaRPr lang="en-US" altLang="zh-CN" sz="4000" dirty="0" smtClean="0">
              <a:latin typeface="黑体" pitchFamily="49" charset="-122"/>
              <a:ea typeface="黑体" pitchFamily="49" charset="-122"/>
            </a:endParaRPr>
          </a:p>
          <a:p>
            <a:endParaRPr lang="zh-CN" altLang="en-US" dirty="0"/>
          </a:p>
        </p:txBody>
      </p:sp>
      <p:sp>
        <p:nvSpPr>
          <p:cNvPr id="7" name="TextBox 6"/>
          <p:cNvSpPr txBox="1"/>
          <p:nvPr/>
        </p:nvSpPr>
        <p:spPr>
          <a:xfrm>
            <a:off x="7429520" y="1357298"/>
            <a:ext cx="481222" cy="707886"/>
          </a:xfrm>
          <a:prstGeom prst="rect">
            <a:avLst/>
          </a:prstGeom>
          <a:noFill/>
        </p:spPr>
        <p:txBody>
          <a:bodyPr wrap="none" rtlCol="0">
            <a:spAutoFit/>
          </a:bodyPr>
          <a:lstStyle/>
          <a:p>
            <a:r>
              <a:rPr lang="en-US" altLang="zh-CN" sz="4000" dirty="0" smtClean="0">
                <a:solidFill>
                  <a:srgbClr val="FF0000"/>
                </a:solidFill>
                <a:latin typeface="+mj-lt"/>
                <a:ea typeface="黑体" pitchFamily="49" charset="-122"/>
              </a:rPr>
              <a:t>A</a:t>
            </a:r>
            <a:endParaRPr lang="zh-CN" altLang="en-US" sz="4000" dirty="0">
              <a:solidFill>
                <a:srgbClr val="FF0000"/>
              </a:solidFill>
              <a:latin typeface="+mj-lt"/>
            </a:endParaRPr>
          </a:p>
        </p:txBody>
      </p:sp>
      <p:sp>
        <p:nvSpPr>
          <p:cNvPr id="8" name="TextBox 7"/>
          <p:cNvSpPr txBox="1"/>
          <p:nvPr/>
        </p:nvSpPr>
        <p:spPr>
          <a:xfrm>
            <a:off x="0" y="3857628"/>
            <a:ext cx="9001156" cy="2831544"/>
          </a:xfrm>
          <a:prstGeom prst="rect">
            <a:avLst/>
          </a:prstGeom>
          <a:noFill/>
        </p:spPr>
        <p:txBody>
          <a:bodyPr wrap="square" rtlCol="0">
            <a:spAutoFit/>
          </a:bodyPr>
          <a:lstStyle/>
          <a:p>
            <a:r>
              <a:rPr lang="en-US" altLang="zh-CN" sz="4000" b="1" dirty="0" smtClean="0">
                <a:latin typeface="+mj-lt"/>
              </a:rPr>
              <a:t>8</a:t>
            </a:r>
            <a:r>
              <a:rPr lang="zh-CN" altLang="zh-CN" sz="4000" b="1" dirty="0" smtClean="0">
                <a:latin typeface="+mj-lt"/>
              </a:rPr>
              <a:t>当有人以各种借口引诱你吸食毒品或尝试可能是毒品的药丸时，正确的做法是</a:t>
            </a:r>
            <a:r>
              <a:rPr lang="en-US" altLang="zh-CN" sz="4000" b="1" dirty="0" smtClean="0">
                <a:latin typeface="+mj-lt"/>
              </a:rPr>
              <a:t>      (    )</a:t>
            </a:r>
            <a:r>
              <a:rPr lang="zh-CN" altLang="zh-CN" sz="4000" b="1" dirty="0" smtClean="0">
                <a:latin typeface="+mj-lt"/>
              </a:rPr>
              <a:t>。</a:t>
            </a:r>
          </a:p>
          <a:p>
            <a:r>
              <a:rPr lang="en-US" altLang="zh-CN" sz="4000" b="1" dirty="0" smtClean="0">
                <a:solidFill>
                  <a:srgbClr val="FF0000"/>
                </a:solidFill>
                <a:latin typeface="+mj-lt"/>
              </a:rPr>
              <a:t>A.</a:t>
            </a:r>
            <a:r>
              <a:rPr lang="zh-CN" altLang="zh-CN" sz="4000" b="1" dirty="0" smtClean="0">
                <a:solidFill>
                  <a:srgbClr val="FF0000"/>
                </a:solidFill>
                <a:latin typeface="+mj-lt"/>
              </a:rPr>
              <a:t>拒绝</a:t>
            </a:r>
            <a:r>
              <a:rPr lang="en-US" altLang="zh-CN" sz="4000" b="1" dirty="0" smtClean="0">
                <a:solidFill>
                  <a:srgbClr val="FF0000"/>
                </a:solidFill>
                <a:latin typeface="+mj-lt"/>
              </a:rPr>
              <a:t>     B.</a:t>
            </a:r>
            <a:r>
              <a:rPr lang="zh-CN" altLang="zh-CN" sz="4000" b="1" dirty="0" smtClean="0">
                <a:solidFill>
                  <a:srgbClr val="FF0000"/>
                </a:solidFill>
                <a:latin typeface="+mj-lt"/>
              </a:rPr>
              <a:t>尝试</a:t>
            </a:r>
            <a:r>
              <a:rPr lang="en-US" altLang="zh-CN" sz="4000" b="1" dirty="0" smtClean="0">
                <a:solidFill>
                  <a:srgbClr val="FF0000"/>
                </a:solidFill>
                <a:latin typeface="+mj-lt"/>
              </a:rPr>
              <a:t>   C.</a:t>
            </a:r>
            <a:r>
              <a:rPr lang="zh-CN" altLang="zh-CN" sz="4000" b="1" dirty="0" smtClean="0">
                <a:solidFill>
                  <a:srgbClr val="FF0000"/>
                </a:solidFill>
                <a:latin typeface="+mj-lt"/>
              </a:rPr>
              <a:t>接受</a:t>
            </a:r>
            <a:r>
              <a:rPr lang="en-US" altLang="zh-CN" sz="4000" b="1" dirty="0" smtClean="0">
                <a:solidFill>
                  <a:srgbClr val="FF0000"/>
                </a:solidFill>
                <a:latin typeface="+mj-lt"/>
              </a:rPr>
              <a:t>    D.</a:t>
            </a:r>
            <a:r>
              <a:rPr lang="zh-CN" altLang="zh-CN" sz="4000" b="1" dirty="0" smtClean="0">
                <a:solidFill>
                  <a:srgbClr val="FF0000"/>
                </a:solidFill>
                <a:latin typeface="+mj-lt"/>
              </a:rPr>
              <a:t>犹豫不决</a:t>
            </a:r>
          </a:p>
          <a:p>
            <a:endParaRPr lang="zh-CN" altLang="en-US" dirty="0"/>
          </a:p>
        </p:txBody>
      </p:sp>
      <p:sp>
        <p:nvSpPr>
          <p:cNvPr id="9" name="TextBox 8"/>
          <p:cNvSpPr txBox="1"/>
          <p:nvPr/>
        </p:nvSpPr>
        <p:spPr>
          <a:xfrm>
            <a:off x="1428728" y="5000636"/>
            <a:ext cx="481222" cy="984885"/>
          </a:xfrm>
          <a:prstGeom prst="rect">
            <a:avLst/>
          </a:prstGeom>
          <a:noFill/>
        </p:spPr>
        <p:txBody>
          <a:bodyPr wrap="none" rtlCol="0">
            <a:spAutoFit/>
          </a:bodyPr>
          <a:lstStyle/>
          <a:p>
            <a:r>
              <a:rPr lang="en-US" altLang="zh-CN" sz="4000" dirty="0" smtClean="0">
                <a:solidFill>
                  <a:srgbClr val="FF0000"/>
                </a:solidFill>
                <a:ea typeface="黑体" pitchFamily="49" charset="-122"/>
              </a:rPr>
              <a:t>A</a:t>
            </a:r>
            <a:endParaRPr lang="zh-CN" altLang="en-US" sz="4000" dirty="0" smtClean="0">
              <a:solidFill>
                <a:srgbClr val="FF0000"/>
              </a:solidFill>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2000"/>
                                        <p:tgtEl>
                                          <p:spTgt spid="9"/>
                                        </p:tgtEl>
                                      </p:cBhvr>
                                    </p:animEffect>
                                    <p:anim calcmode="lin" valueType="num">
                                      <p:cBhvr>
                                        <p:cTn id="13" dur="2000" fill="hold"/>
                                        <p:tgtEl>
                                          <p:spTgt spid="9"/>
                                        </p:tgtEl>
                                        <p:attrNameLst>
                                          <p:attrName>ppt_w</p:attrName>
                                        </p:attrNameLst>
                                      </p:cBhvr>
                                      <p:tavLst>
                                        <p:tav tm="0" fmla="#ppt_w*sin(2.5*pi*$)">
                                          <p:val>
                                            <p:fltVal val="0"/>
                                          </p:val>
                                        </p:tav>
                                        <p:tav tm="100000">
                                          <p:val>
                                            <p:fltVal val="1"/>
                                          </p:val>
                                        </p:tav>
                                      </p:tavLst>
                                    </p:anim>
                                    <p:anim calcmode="lin" valueType="num">
                                      <p:cBhvr>
                                        <p:cTn id="14" dur="20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图片1.jpg"/>
          <p:cNvPicPr>
            <a:picLocks noGrp="1" noChangeAspect="1"/>
          </p:cNvPicPr>
          <p:nvPr>
            <p:ph idx="1"/>
          </p:nvPr>
        </p:nvPicPr>
        <p:blipFill>
          <a:blip r:embed="rId2" cstate="print"/>
          <a:stretch>
            <a:fillRect/>
          </a:stretch>
        </p:blipFill>
        <p:spPr>
          <a:xfrm>
            <a:off x="1" y="0"/>
            <a:ext cx="9143999" cy="6858000"/>
          </a:xfrm>
        </p:spPr>
      </p:pic>
      <p:sp>
        <p:nvSpPr>
          <p:cNvPr id="2" name="标题 1"/>
          <p:cNvSpPr>
            <a:spLocks noGrp="1"/>
          </p:cNvSpPr>
          <p:nvPr>
            <p:ph type="title"/>
          </p:nvPr>
        </p:nvSpPr>
        <p:spPr>
          <a:xfrm>
            <a:off x="285720" y="714356"/>
            <a:ext cx="3000396" cy="642942"/>
          </a:xfrm>
        </p:spPr>
        <p:txBody>
          <a:bodyPr>
            <a:noAutofit/>
          </a:bodyPr>
          <a:lstStyle/>
          <a:p>
            <a:r>
              <a:rPr lang="zh-CN" altLang="en-US" sz="2800" b="1" dirty="0" smtClean="0">
                <a:solidFill>
                  <a:srgbClr val="FF0000"/>
                </a:solidFill>
                <a:latin typeface="黑体" pitchFamily="49" charset="-122"/>
                <a:ea typeface="黑体" pitchFamily="49" charset="-122"/>
              </a:rPr>
              <a:t>禁毒教育课堂</a:t>
            </a:r>
            <a:r>
              <a:rPr lang="zh-CN" altLang="en-US" sz="3600" b="1" dirty="0" smtClean="0">
                <a:solidFill>
                  <a:srgbClr val="FF0000"/>
                </a:solidFill>
                <a:latin typeface="黑体" pitchFamily="49" charset="-122"/>
                <a:ea typeface="黑体" pitchFamily="49" charset="-122"/>
              </a:rPr>
              <a:t/>
            </a:r>
            <a:br>
              <a:rPr lang="zh-CN" altLang="en-US" sz="3600" b="1" dirty="0" smtClean="0">
                <a:solidFill>
                  <a:srgbClr val="FF0000"/>
                </a:solidFill>
                <a:latin typeface="黑体" pitchFamily="49" charset="-122"/>
                <a:ea typeface="黑体" pitchFamily="49" charset="-122"/>
              </a:rPr>
            </a:br>
            <a:r>
              <a:rPr lang="zh-CN" altLang="en-US" sz="3600" b="1" dirty="0" smtClean="0">
                <a:solidFill>
                  <a:srgbClr val="FF0000"/>
                </a:solidFill>
              </a:rPr>
              <a:t/>
            </a:r>
            <a:br>
              <a:rPr lang="zh-CN" altLang="en-US" sz="3600" b="1" dirty="0" smtClean="0">
                <a:solidFill>
                  <a:srgbClr val="FF0000"/>
                </a:solidFill>
              </a:rPr>
            </a:br>
            <a:endParaRPr lang="zh-CN" altLang="en-US" sz="3600" b="1" dirty="0">
              <a:solidFill>
                <a:srgbClr val="FF0000"/>
              </a:solidFill>
            </a:endParaRPr>
          </a:p>
        </p:txBody>
      </p:sp>
      <p:sp>
        <p:nvSpPr>
          <p:cNvPr id="5" name="TextBox 4"/>
          <p:cNvSpPr txBox="1"/>
          <p:nvPr/>
        </p:nvSpPr>
        <p:spPr>
          <a:xfrm>
            <a:off x="0" y="1000108"/>
            <a:ext cx="8929718" cy="2215991"/>
          </a:xfrm>
          <a:prstGeom prst="rect">
            <a:avLst/>
          </a:prstGeom>
          <a:noFill/>
        </p:spPr>
        <p:txBody>
          <a:bodyPr wrap="square" rtlCol="0">
            <a:spAutoFit/>
          </a:bodyPr>
          <a:lstStyle/>
          <a:p>
            <a:r>
              <a:rPr lang="en-US" altLang="zh-CN" sz="4000" b="1" dirty="0" smtClean="0">
                <a:latin typeface="+mj-lt"/>
              </a:rPr>
              <a:t>9</a:t>
            </a:r>
            <a:r>
              <a:rPr lang="zh-CN" altLang="zh-CN" sz="4000" b="1" dirty="0" smtClean="0">
                <a:latin typeface="+mj-lt"/>
              </a:rPr>
              <a:t>我国目前禁毒预防教育的重点是（</a:t>
            </a:r>
            <a:r>
              <a:rPr lang="en-US" altLang="zh-CN" sz="4000" b="1" dirty="0" smtClean="0">
                <a:latin typeface="+mj-lt"/>
              </a:rPr>
              <a:t>  </a:t>
            </a:r>
            <a:r>
              <a:rPr lang="zh-CN" altLang="zh-CN" sz="4000" b="1" dirty="0" smtClean="0">
                <a:latin typeface="+mj-lt"/>
              </a:rPr>
              <a:t>）。</a:t>
            </a:r>
          </a:p>
          <a:p>
            <a:r>
              <a:rPr lang="en-US" altLang="zh-CN" sz="4000" b="1" dirty="0" smtClean="0">
                <a:latin typeface="+mj-lt"/>
              </a:rPr>
              <a:t>A</a:t>
            </a:r>
            <a:r>
              <a:rPr lang="zh-CN" altLang="zh-CN" sz="4000" b="1" dirty="0" smtClean="0">
                <a:latin typeface="+mj-lt"/>
              </a:rPr>
              <a:t>、无业人员</a:t>
            </a:r>
            <a:r>
              <a:rPr lang="en-US" altLang="zh-CN" sz="4000" b="1" dirty="0" smtClean="0">
                <a:latin typeface="+mj-lt"/>
              </a:rPr>
              <a:t>     B</a:t>
            </a:r>
            <a:r>
              <a:rPr lang="zh-CN" altLang="zh-CN" sz="4000" b="1" dirty="0" smtClean="0">
                <a:latin typeface="+mj-lt"/>
              </a:rPr>
              <a:t>、青少年</a:t>
            </a:r>
            <a:r>
              <a:rPr lang="en-US" altLang="zh-CN" sz="4000" b="1" dirty="0" smtClean="0">
                <a:latin typeface="+mj-lt"/>
              </a:rPr>
              <a:t>        </a:t>
            </a:r>
          </a:p>
          <a:p>
            <a:r>
              <a:rPr lang="en-US" altLang="zh-CN" sz="4000" b="1" dirty="0" smtClean="0">
                <a:latin typeface="+mj-lt"/>
              </a:rPr>
              <a:t>C</a:t>
            </a:r>
            <a:r>
              <a:rPr lang="zh-CN" altLang="zh-CN" sz="4000" b="1" dirty="0" smtClean="0">
                <a:latin typeface="+mj-lt"/>
              </a:rPr>
              <a:t>、流动人口</a:t>
            </a:r>
            <a:r>
              <a:rPr lang="en-US" altLang="zh-CN" sz="4000" b="1" dirty="0" smtClean="0">
                <a:latin typeface="+mj-lt"/>
              </a:rPr>
              <a:t>      D</a:t>
            </a:r>
            <a:r>
              <a:rPr lang="zh-CN" altLang="zh-CN" sz="4000" b="1" dirty="0" smtClean="0">
                <a:latin typeface="+mj-lt"/>
              </a:rPr>
              <a:t>文化素质较低的人群</a:t>
            </a:r>
          </a:p>
          <a:p>
            <a:endParaRPr lang="zh-CN" altLang="en-US" dirty="0"/>
          </a:p>
        </p:txBody>
      </p:sp>
      <p:sp>
        <p:nvSpPr>
          <p:cNvPr id="6" name="TextBox 5"/>
          <p:cNvSpPr txBox="1"/>
          <p:nvPr/>
        </p:nvSpPr>
        <p:spPr>
          <a:xfrm>
            <a:off x="0" y="3357562"/>
            <a:ext cx="9072594" cy="2831544"/>
          </a:xfrm>
          <a:prstGeom prst="rect">
            <a:avLst/>
          </a:prstGeom>
          <a:noFill/>
        </p:spPr>
        <p:txBody>
          <a:bodyPr wrap="square" rtlCol="0">
            <a:spAutoFit/>
          </a:bodyPr>
          <a:lstStyle/>
          <a:p>
            <a:r>
              <a:rPr lang="en-US" altLang="zh-CN" sz="4000" b="1" dirty="0" smtClean="0">
                <a:latin typeface="+mj-lt"/>
              </a:rPr>
              <a:t>10</a:t>
            </a:r>
            <a:r>
              <a:rPr lang="zh-CN" altLang="zh-CN" sz="4000" b="1" dirty="0" smtClean="0">
                <a:latin typeface="+mj-lt"/>
              </a:rPr>
              <a:t>当有人威胁我们吸毒时，要将情况主动告知家长和学校，或者打</a:t>
            </a:r>
            <a:r>
              <a:rPr lang="en-US" altLang="zh-CN" sz="4000" b="1" dirty="0" smtClean="0">
                <a:latin typeface="+mj-lt"/>
              </a:rPr>
              <a:t>110</a:t>
            </a:r>
            <a:r>
              <a:rPr lang="zh-CN" altLang="zh-CN" sz="4000" b="1" dirty="0" smtClean="0">
                <a:latin typeface="+mj-lt"/>
              </a:rPr>
              <a:t>报警，寻求帮助。</a:t>
            </a:r>
            <a:r>
              <a:rPr lang="zh-CN" altLang="en-US" sz="4000" b="1" dirty="0" smtClean="0">
                <a:latin typeface="+mj-lt"/>
              </a:rPr>
              <a:t>（    ）</a:t>
            </a:r>
            <a:endParaRPr lang="zh-CN" altLang="zh-CN" sz="4000" b="1" dirty="0" smtClean="0">
              <a:latin typeface="+mj-lt"/>
            </a:endParaRPr>
          </a:p>
          <a:p>
            <a:r>
              <a:rPr lang="en-US" altLang="zh-CN" sz="4000" b="1" dirty="0" smtClean="0">
                <a:latin typeface="+mj-lt"/>
              </a:rPr>
              <a:t>A.</a:t>
            </a:r>
            <a:r>
              <a:rPr lang="zh-CN" altLang="zh-CN" sz="4000" b="1" dirty="0" smtClean="0">
                <a:latin typeface="+mj-lt"/>
              </a:rPr>
              <a:t>正确</a:t>
            </a:r>
            <a:r>
              <a:rPr lang="en-US" altLang="zh-CN" sz="4000" b="1" dirty="0" smtClean="0">
                <a:latin typeface="+mj-lt"/>
              </a:rPr>
              <a:t>          B.</a:t>
            </a:r>
            <a:r>
              <a:rPr lang="zh-CN" altLang="zh-CN" sz="4000" b="1" dirty="0" smtClean="0">
                <a:latin typeface="+mj-lt"/>
              </a:rPr>
              <a:t>错误</a:t>
            </a:r>
          </a:p>
          <a:p>
            <a:endParaRPr lang="zh-CN" altLang="en-US" dirty="0"/>
          </a:p>
        </p:txBody>
      </p:sp>
      <p:sp>
        <p:nvSpPr>
          <p:cNvPr id="7" name="TextBox 6"/>
          <p:cNvSpPr txBox="1"/>
          <p:nvPr/>
        </p:nvSpPr>
        <p:spPr>
          <a:xfrm>
            <a:off x="7858148" y="1000108"/>
            <a:ext cx="642942" cy="707886"/>
          </a:xfrm>
          <a:prstGeom prst="rect">
            <a:avLst/>
          </a:prstGeom>
          <a:noFill/>
        </p:spPr>
        <p:txBody>
          <a:bodyPr wrap="square" rtlCol="0">
            <a:spAutoFit/>
          </a:bodyPr>
          <a:lstStyle/>
          <a:p>
            <a:r>
              <a:rPr lang="en-US" altLang="zh-CN" sz="4000" b="1" dirty="0" smtClean="0">
                <a:solidFill>
                  <a:srgbClr val="FF0000"/>
                </a:solidFill>
              </a:rPr>
              <a:t>B</a:t>
            </a:r>
            <a:endParaRPr lang="zh-CN" altLang="en-US" sz="4000" b="1" dirty="0">
              <a:solidFill>
                <a:srgbClr val="FF0000"/>
              </a:solidFill>
            </a:endParaRPr>
          </a:p>
        </p:txBody>
      </p:sp>
      <p:sp>
        <p:nvSpPr>
          <p:cNvPr id="8" name="TextBox 7"/>
          <p:cNvSpPr txBox="1"/>
          <p:nvPr/>
        </p:nvSpPr>
        <p:spPr>
          <a:xfrm>
            <a:off x="3143240" y="4572008"/>
            <a:ext cx="642942" cy="707886"/>
          </a:xfrm>
          <a:prstGeom prst="rect">
            <a:avLst/>
          </a:prstGeom>
          <a:noFill/>
        </p:spPr>
        <p:txBody>
          <a:bodyPr wrap="square" rtlCol="0">
            <a:spAutoFit/>
          </a:bodyPr>
          <a:lstStyle/>
          <a:p>
            <a:r>
              <a:rPr lang="en-US" altLang="zh-CN" sz="4000" b="1" dirty="0" smtClean="0">
                <a:solidFill>
                  <a:srgbClr val="FF0000"/>
                </a:solidFill>
                <a:latin typeface="+mj-lt"/>
              </a:rPr>
              <a:t>A</a:t>
            </a:r>
            <a:endParaRPr lang="zh-CN" altLang="en-US" sz="4000" b="1" dirty="0">
              <a:solidFill>
                <a:srgbClr val="FF0000"/>
              </a:solidFill>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339</TotalTime>
  <Words>699</Words>
  <Application>Microsoft Office PowerPoint</Application>
  <PresentationFormat>全屏显示(4:3)</PresentationFormat>
  <Paragraphs>75</Paragraphs>
  <Slides>24</Slides>
  <Notes>0</Notes>
  <HiddenSlides>0</HiddenSlides>
  <MMClips>2</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学好禁毒法 守法乐成长 </vt:lpstr>
      <vt:lpstr> ●  说一说毒品 对青少年的危害。 </vt:lpstr>
      <vt:lpstr>    ● 吸毒摧残人生：对身体的危 害，自伤、自杀、自残，加速 死亡；吸毒毁灭家庭：倾家 荡产、妻离子散、家破人亡、  贻害后代；吸毒危害社会：诱 发刑事犯罪，败坏社会风气。   </vt:lpstr>
      <vt:lpstr>●学生自己学习《中华人民   共和国禁毒法》相关的内容 ●分小组对学习的内容进行 相互讨论、质疑问难。 </vt:lpstr>
      <vt:lpstr>《禁毒法》知识小竞赛</vt:lpstr>
      <vt:lpstr> </vt:lpstr>
      <vt:lpstr>6《禁毒法》规定，教育行政部门、  （    ）应当将禁毒知识纳入教育、教学内容，对学生进行禁毒宣传教育。公安机关、司法行政部门和卫生行政部门应当予以协助。           A.学校                  B.中小学校        C.大专院校         D.B和C  </vt:lpstr>
      <vt:lpstr>禁毒教育课堂  </vt:lpstr>
      <vt:lpstr>禁毒教育课堂  </vt:lpstr>
      <vt:lpstr>禁毒教育课堂  </vt:lpstr>
      <vt:lpstr>禁毒教育课堂  </vt:lpstr>
      <vt:lpstr>禁毒教育课堂  </vt:lpstr>
      <vt:lpstr> ●说说你在学校参加的与禁毒有关的教育活动。</vt:lpstr>
      <vt:lpstr>禁毒教育课堂  </vt:lpstr>
      <vt:lpstr>禁毒教育课堂  </vt:lpstr>
      <vt:lpstr>禁毒教育课堂  </vt:lpstr>
      <vt:lpstr>禁毒教育课堂  </vt:lpstr>
      <vt:lpstr>禁毒教育课堂  </vt:lpstr>
      <vt:lpstr>禁毒教育课堂  </vt:lpstr>
      <vt:lpstr>禁毒教育课堂  </vt:lpstr>
      <vt:lpstr>禁毒教育课堂  </vt:lpstr>
      <vt:lpstr>禁毒教育课堂  </vt:lpstr>
      <vt:lpstr>禁毒教育课堂  </vt:lpstr>
      <vt:lpstr>   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说说你知道哪些歌颂老师的诗句、名言</dc:title>
  <dc:creator>Administrator</dc:creator>
  <cp:lastModifiedBy>微软用户</cp:lastModifiedBy>
  <cp:revision>104</cp:revision>
  <dcterms:created xsi:type="dcterms:W3CDTF">2018-10-07T07:30:34Z</dcterms:created>
  <dcterms:modified xsi:type="dcterms:W3CDTF">2019-09-25T08:29:53Z</dcterms:modified>
</cp:coreProperties>
</file>