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2"/>
  </p:notesMasterIdLst>
  <p:sldIdLst>
    <p:sldId id="259" r:id="rId2"/>
    <p:sldId id="261" r:id="rId3"/>
    <p:sldId id="263" r:id="rId4"/>
    <p:sldId id="262" r:id="rId5"/>
    <p:sldId id="264" r:id="rId6"/>
    <p:sldId id="265" r:id="rId7"/>
    <p:sldId id="267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177"/>
    <a:srgbClr val="FE6E71"/>
    <a:srgbClr val="DE998E"/>
    <a:srgbClr val="FF0000"/>
    <a:srgbClr val="E73A1C"/>
    <a:srgbClr val="F23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35" autoAdjust="0"/>
    <p:restoredTop sz="94643"/>
  </p:normalViewPr>
  <p:slideViewPr>
    <p:cSldViewPr snapToGrid="0" snapToObjects="1">
      <p:cViewPr varScale="1">
        <p:scale>
          <a:sx n="85" d="100"/>
          <a:sy n="85" d="100"/>
        </p:scale>
        <p:origin x="-33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33" d="100"/>
          <a:sy n="33" d="100"/>
        </p:scale>
        <p:origin x="1264" y="5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29F46-444F-4A0A-8020-9E6DBAE02B4F}" type="datetimeFigureOut">
              <a:rPr lang="zh-CN" altLang="en-US" smtClean="0"/>
              <a:pPr/>
              <a:t>2019/9/15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199DB-25BA-4059-A6C4-BE419E54B07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165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officeplus.c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5344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1413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3894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0892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163262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422305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892" y="3218163"/>
            <a:ext cx="4112216" cy="3077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64780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9768840" y="5857220"/>
            <a:ext cx="222504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秭归一中</a:t>
            </a:r>
            <a:endParaRPr lang="zh-CN" altLang="en-US" sz="2800" b="1" dirty="0">
              <a:solidFill>
                <a:schemeClr val="bg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81" r:id="rId3"/>
    <p:sldLayoutId id="2147483662" r:id="rId4"/>
    <p:sldLayoutId id="2147483682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01026" y="4587773"/>
            <a:ext cx="6670402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5400" b="1" dirty="0" smtClean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远</a:t>
            </a:r>
            <a:r>
              <a:rPr lang="zh-CN" altLang="en-US" sz="5400" b="1" dirty="0" smtClean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离毒</a:t>
            </a:r>
            <a:r>
              <a:rPr lang="zh-CN" altLang="en-US" sz="5400" b="1" dirty="0" smtClean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品   </a:t>
            </a:r>
            <a:r>
              <a:rPr lang="zh-CN" altLang="en-US" sz="54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关爱未来</a:t>
            </a:r>
            <a:endParaRPr lang="en-US" altLang="zh-CN" sz="54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cap="none" spc="0" dirty="0" smtClean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秭归县第一中学  </a:t>
            </a:r>
            <a:endParaRPr lang="en-US" altLang="zh-CN" sz="2800" cap="none" spc="0" dirty="0" smtClean="0">
              <a:ln w="0"/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cap="none" spc="0" dirty="0" smtClean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熊青林</a:t>
            </a:r>
            <a:endParaRPr lang="zh-CN" altLang="en-US" sz="2800" cap="none" spc="0" dirty="0">
              <a:ln w="0"/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7" name="图片 40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-100359"/>
            <a:ext cx="3676948" cy="749808"/>
          </a:xfrm>
          <a:prstGeom prst="rect">
            <a:avLst/>
          </a:prstGeom>
        </p:spPr>
      </p:pic>
      <p:pic>
        <p:nvPicPr>
          <p:cNvPr id="7" name="图片 6" descr="tim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4050" y="156233"/>
            <a:ext cx="6153150" cy="4181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03070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484094" y="407004"/>
            <a:ext cx="423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</a:rPr>
              <a:t>3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、破坏社会</a:t>
            </a:r>
            <a:endParaRPr lang="en-US" altLang="zh-CN" sz="3600" b="1" dirty="0" smtClean="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232990" y="3042408"/>
            <a:ext cx="995745" cy="929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02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95545" y="1199408"/>
            <a:ext cx="950864" cy="9725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01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695794" y="5073114"/>
            <a:ext cx="950615" cy="8584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04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981503" y="2901464"/>
            <a:ext cx="988991" cy="10062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03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39343" y="1335701"/>
            <a:ext cx="2130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偷盗抢劫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5" y="4019976"/>
            <a:ext cx="2130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</a:rPr>
              <a:t>杀人放火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717672" y="4019976"/>
            <a:ext cx="2130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传播疾病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04532" y="5326433"/>
            <a:ext cx="36286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其他（败坏风气，影响国民素质等）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151" y="1053335"/>
            <a:ext cx="3848647" cy="4549101"/>
          </a:xfrm>
          <a:prstGeom prst="rect">
            <a:avLst/>
          </a:prstGeom>
        </p:spPr>
      </p:pic>
      <p:sp>
        <p:nvSpPr>
          <p:cNvPr id="18" name="十字箭头 17"/>
          <p:cNvSpPr/>
          <p:nvPr/>
        </p:nvSpPr>
        <p:spPr>
          <a:xfrm>
            <a:off x="1382802" y="2011021"/>
            <a:ext cx="3334870" cy="3137647"/>
          </a:xfrm>
          <a:prstGeom prst="quad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00941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2" y="237227"/>
            <a:ext cx="10470777" cy="488078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066657" y="237227"/>
            <a:ext cx="677108" cy="5016091"/>
          </a:xfrm>
          <a:prstGeom prst="rect">
            <a:avLst/>
          </a:prstGeom>
          <a:solidFill>
            <a:schemeClr val="bg2"/>
          </a:solidFill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2">
                    <a:lumMod val="50000"/>
                  </a:schemeClr>
                </a:solidFill>
              </a:rPr>
              <a:t>那些年吸毒被抓的明星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866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91425" y="2265831"/>
            <a:ext cx="47316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FFFFFF"/>
                </a:solidFill>
              </a:rPr>
              <a:t>如何远离毒品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400" t="1" r="16400" b="3432"/>
          <a:stretch/>
        </p:blipFill>
        <p:spPr>
          <a:xfrm>
            <a:off x="2530148" y="1914000"/>
            <a:ext cx="1488857" cy="16271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27000">
              <a:schemeClr val="accent1">
                <a:alpha val="20000"/>
              </a:schemeClr>
            </a:glow>
            <a:outerShdw blurRad="635000" dist="292100" dir="5400000" sx="-80000" sy="-18000" rotWithShape="0">
              <a:srgbClr val="000000">
                <a:alpha val="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8" name="直接连接符 7"/>
          <p:cNvCxnSpPr/>
          <p:nvPr/>
        </p:nvCxnSpPr>
        <p:spPr>
          <a:xfrm flipH="1">
            <a:off x="4238171" y="3340024"/>
            <a:ext cx="4354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238171" y="2090762"/>
            <a:ext cx="4354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626058" y="2169704"/>
            <a:ext cx="0" cy="117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403302" y="2288625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028142" y="2265831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674387" y="2288625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391759" y="2288625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117473" y="2090762"/>
            <a:ext cx="0" cy="1175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4382219" y="2772117"/>
            <a:ext cx="41851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3870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388" y="448235"/>
            <a:ext cx="5253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1.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吸毒的可能原因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4" y="1394275"/>
            <a:ext cx="3803454" cy="3803454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758340" y="1196303"/>
            <a:ext cx="950864" cy="9725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01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758340" y="2087625"/>
            <a:ext cx="950864" cy="9725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02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758340" y="2963422"/>
            <a:ext cx="950864" cy="9725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03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758340" y="3805451"/>
            <a:ext cx="950864" cy="9725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04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758340" y="4681248"/>
            <a:ext cx="950864" cy="97252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05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78067" y="1454687"/>
            <a:ext cx="2130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</a:rPr>
              <a:t>好奇心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00373" y="2233287"/>
            <a:ext cx="2130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寻求刺激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874661" y="3128023"/>
            <a:ext cx="2658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被引诱、欺骗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15850" y="4093035"/>
            <a:ext cx="2130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对毒品无知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78067" y="4871635"/>
            <a:ext cx="3438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</a:rPr>
              <a:t>爱慕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虚荣，好逸恶劳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889806"/>
            <a:ext cx="2968039" cy="225849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432" y="3335767"/>
            <a:ext cx="2968039" cy="221338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853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63388" y="448235"/>
            <a:ext cx="5253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2.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青少年怎样拒绝毒品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75055" y="1353181"/>
            <a:ext cx="5038928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拒绝接受陌生人的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“馈赠”  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3965" y="2723745"/>
            <a:ext cx="500001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1"/>
                </a:solidFill>
              </a:rPr>
              <a:t>多数吸毒者初次吸食毒品都是由于接受了毒贩子或其他吸毒人员“免费”提供的毒品而走上吸毒道路的，所以我们一定不能贪图眼前的小恩小惠，不要轻易接受他人给与的香烟、饮料、食物等。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355" y="2232975"/>
            <a:ext cx="4467603" cy="3350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69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3965" y="1353181"/>
            <a:ext cx="4902741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不盲目追赶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“时髦”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3388" y="448235"/>
            <a:ext cx="5253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2.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青少年怎样拒绝毒品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13965" y="2723745"/>
            <a:ext cx="500001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1"/>
                </a:solidFill>
              </a:rPr>
              <a:t>毒贩们鼓吹“吸毒是时髦，是有钱人的标志”，这是极其荒唐的错误观念，而青少年关注潮流，追崇时尚，往往会被这种错误观念影响，因此新时期的青少年要树立健康的价值观念，不要盲目追赶时髦。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4439" y="1999511"/>
            <a:ext cx="4427272" cy="36274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989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388" y="448235"/>
            <a:ext cx="5253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2.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青少年怎样拒绝毒品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13965" y="1353181"/>
            <a:ext cx="4902741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</a:rPr>
              <a:t>慎重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交友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3965" y="2723745"/>
            <a:ext cx="500001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1"/>
                </a:solidFill>
              </a:rPr>
              <a:t>无论是在学校还是校外结交的 朋友，无论是周围的同学还是社会上结交的朋友，只要在你交往甚密的人中有一个吸毒，其他人往往容易受到感染而吸毒。因此，坚决不与吸毒的人交友。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239" t="48672" r="2919" b="4349"/>
          <a:stretch/>
        </p:blipFill>
        <p:spPr>
          <a:xfrm>
            <a:off x="6121059" y="1999512"/>
            <a:ext cx="5208612" cy="33463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736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388" y="448235"/>
            <a:ext cx="5253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2.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青少年怎样拒绝毒品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13965" y="1353181"/>
            <a:ext cx="4902741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远离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易染毒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场所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13965" y="2723745"/>
            <a:ext cx="470589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1"/>
                </a:solidFill>
              </a:rPr>
              <a:t>青少年涉足酒吧、歌舞厅、迪厅、游戏厅等娱乐场所，最容易成为毒贩子引诱吸毒的目标。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74" y="1999511"/>
            <a:ext cx="4696991" cy="34874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0409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388" y="448235"/>
            <a:ext cx="5253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2.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青少年怎样拒绝毒品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13965" y="1353181"/>
            <a:ext cx="4902741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不要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轻信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他人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3965" y="2723745"/>
            <a:ext cx="490274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1"/>
                </a:solidFill>
              </a:rPr>
              <a:t>吸毒者会经常向青少年吹嘘毒品的好处，以毒品可以治病、毒品可以减肥等谎言诱骗你，让你放松警惕。</a:t>
            </a:r>
            <a:endParaRPr lang="en-US" altLang="zh-CN" sz="2800" b="1" dirty="0" smtClean="0">
              <a:solidFill>
                <a:schemeClr val="bg1"/>
              </a:solidFill>
            </a:endParaRPr>
          </a:p>
          <a:p>
            <a:pPr algn="just"/>
            <a:r>
              <a:rPr lang="zh-CN" altLang="en-US" sz="2800" b="1" dirty="0" smtClean="0">
                <a:solidFill>
                  <a:schemeClr val="bg1"/>
                </a:solidFill>
              </a:rPr>
              <a:t>切记，有病看医生，不要听信毒品可以治病的谎言，以致深陷泥潭，后悔一生。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878" y="2277730"/>
            <a:ext cx="3619458" cy="34032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59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3388" y="448235"/>
            <a:ext cx="5253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2.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青少年怎样拒绝毒品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13965" y="1353181"/>
            <a:ext cx="4902741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</a:rPr>
              <a:t>积极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掌握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毒品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知识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3965" y="2723745"/>
            <a:ext cx="49027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1"/>
                </a:solidFill>
              </a:rPr>
              <a:t>接受毒品基本知识和禁毒法律法规教育，发现问题第一时间，求助于师长、警察。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10189" y="5146250"/>
            <a:ext cx="72426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公安部毒品违法犯罪举报电话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8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010—66266611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388" y="2120594"/>
            <a:ext cx="5201117" cy="27802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05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54" y="427744"/>
            <a:ext cx="3091894" cy="490490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010" y="1491421"/>
            <a:ext cx="762039" cy="83099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6955" y="2676728"/>
            <a:ext cx="762039" cy="83099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009" y="3817795"/>
            <a:ext cx="762039" cy="80022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94049" y="1491421"/>
            <a:ext cx="3230016" cy="830997"/>
          </a:xfrm>
          <a:prstGeom prst="rect">
            <a:avLst/>
          </a:prstGeom>
          <a:solidFill>
            <a:srgbClr val="FE6E7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什么是毒品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18993" y="2662600"/>
            <a:ext cx="3205071" cy="830997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毒品危害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94049" y="3817795"/>
            <a:ext cx="3230015" cy="80021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如何远离毒品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7498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008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85617" y="2548885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 smtClean="0">
                <a:solidFill>
                  <a:schemeClr val="bg1"/>
                </a:solidFill>
              </a:rPr>
              <a:t>谢谢观看</a:t>
            </a:r>
            <a:endParaRPr lang="zh-CN" altLang="en-US" sz="8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403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91425" y="2265831"/>
            <a:ext cx="47316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1"/>
                </a:solidFill>
              </a:rPr>
              <a:t>什么是毒品</a:t>
            </a:r>
            <a:endParaRPr lang="zh-CN" altLang="en-US" sz="5400" b="1" dirty="0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400" t="1" r="16400" b="3432"/>
          <a:stretch/>
        </p:blipFill>
        <p:spPr>
          <a:xfrm>
            <a:off x="2530148" y="1914000"/>
            <a:ext cx="1488857" cy="16271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27000">
              <a:schemeClr val="accent1">
                <a:alpha val="20000"/>
              </a:schemeClr>
            </a:glow>
            <a:outerShdw blurRad="635000" dist="292100" dir="5400000" sx="-80000" sy="-18000" rotWithShape="0">
              <a:srgbClr val="000000">
                <a:alpha val="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8" name="直接连接符 7"/>
          <p:cNvCxnSpPr/>
          <p:nvPr/>
        </p:nvCxnSpPr>
        <p:spPr>
          <a:xfrm flipH="1">
            <a:off x="4238171" y="3340024"/>
            <a:ext cx="4354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238171" y="2090762"/>
            <a:ext cx="4354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626058" y="2169704"/>
            <a:ext cx="0" cy="117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403302" y="2288625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028142" y="2265831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674387" y="2288625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391759" y="2288625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117473" y="2090762"/>
            <a:ext cx="0" cy="1175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4382219" y="2772117"/>
            <a:ext cx="41851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3086" y="0"/>
            <a:ext cx="3676948" cy="777240"/>
          </a:xfrm>
          <a:prstGeom prst="rect">
            <a:avLst/>
          </a:prstGeom>
        </p:spPr>
      </p:pic>
      <p:sp>
        <p:nvSpPr>
          <p:cNvPr id="38" name="矩形 37"/>
          <p:cNvSpPr/>
          <p:nvPr/>
        </p:nvSpPr>
        <p:spPr>
          <a:xfrm>
            <a:off x="2530147" y="4296264"/>
            <a:ext cx="82829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</a:rPr>
              <a:t>根据</a:t>
            </a:r>
            <a:r>
              <a:rPr lang="en-US" altLang="zh-CN" sz="2800" b="1" dirty="0">
                <a:solidFill>
                  <a:schemeClr val="bg1"/>
                </a:solidFill>
              </a:rPr>
              <a:t>《</a:t>
            </a:r>
            <a:r>
              <a:rPr lang="zh-CN" altLang="en-US" sz="2800" b="1" dirty="0">
                <a:solidFill>
                  <a:schemeClr val="bg1"/>
                </a:solidFill>
              </a:rPr>
              <a:t>刑法</a:t>
            </a:r>
            <a:r>
              <a:rPr lang="en-US" altLang="zh-CN" sz="2800" b="1" dirty="0">
                <a:solidFill>
                  <a:schemeClr val="bg1"/>
                </a:solidFill>
              </a:rPr>
              <a:t>》</a:t>
            </a:r>
            <a:r>
              <a:rPr lang="zh-CN" altLang="en-US" sz="2800" b="1" dirty="0">
                <a:solidFill>
                  <a:schemeClr val="bg1"/>
                </a:solidFill>
              </a:rPr>
              <a:t>第</a:t>
            </a:r>
            <a:r>
              <a:rPr lang="en-US" altLang="zh-CN" sz="2800" b="1" dirty="0">
                <a:solidFill>
                  <a:schemeClr val="bg1"/>
                </a:solidFill>
              </a:rPr>
              <a:t>357</a:t>
            </a:r>
            <a:r>
              <a:rPr lang="zh-CN" altLang="en-US" sz="2800" b="1" dirty="0">
                <a:solidFill>
                  <a:schemeClr val="bg1"/>
                </a:solidFill>
              </a:rPr>
              <a:t>条规定，毒品是指</a:t>
            </a:r>
            <a:r>
              <a:rPr lang="zh-CN" altLang="en-US" sz="28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鸦片、海洛因、冰毒、吗啡、大麻、可卡因</a:t>
            </a:r>
            <a:r>
              <a:rPr lang="zh-CN" altLang="en-US" sz="2800" b="1" dirty="0">
                <a:solidFill>
                  <a:schemeClr val="bg1"/>
                </a:solidFill>
              </a:rPr>
              <a:t>以及国家规定管制的其他能够使人形成瘾癖的麻醉药品和精神药品。</a:t>
            </a:r>
          </a:p>
        </p:txBody>
      </p:sp>
    </p:spTree>
    <p:extLst>
      <p:ext uri="{BB962C8B-B14F-4D97-AF65-F5344CB8AC3E}">
        <p14:creationId xmlns="" xmlns:p14="http://schemas.microsoft.com/office/powerpoint/2010/main" val="255398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20" y="2850399"/>
            <a:ext cx="6252455" cy="16447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304" y="4780215"/>
            <a:ext cx="5868971" cy="16248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952" y="1012361"/>
            <a:ext cx="1820109" cy="16125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3661" b="17965"/>
          <a:stretch/>
        </p:blipFill>
        <p:spPr>
          <a:xfrm>
            <a:off x="-8220" y="1215139"/>
            <a:ext cx="4080599" cy="5292487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77371" y="319314"/>
            <a:ext cx="3994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常见毒品大科普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99061" y="998626"/>
            <a:ext cx="49852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鸦片：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从罂粟果里提炼出来的一种棕褐色或黑色膏状物，在医学上称为“阿片”，在民间叫“大烟”、“烟土”等。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99061" y="2818463"/>
            <a:ext cx="49852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海洛因：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从吗啡中提炼出来的一种白色粉末，目前被称为“世界毒品之王”，仅一次吸用就可产生心理依赖性，极难戒断。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41714" y="4673176"/>
            <a:ext cx="49425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可卡因：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从南美灌木古柯叶中提取出来的生物碱，化学名称为苯甲基芽子碱，是最强的天然中枢兴奋剂，呈白色晶体状，味苦而麻。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223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3661" b="17965"/>
          <a:stretch/>
        </p:blipFill>
        <p:spPr>
          <a:xfrm>
            <a:off x="-8220" y="1215139"/>
            <a:ext cx="4080599" cy="529248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77371" y="319314"/>
            <a:ext cx="39940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常见毒品大科普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282" y="2821839"/>
            <a:ext cx="6239435" cy="15708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863" y="989346"/>
            <a:ext cx="1856123" cy="156963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721145" y="998626"/>
            <a:ext cx="50631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吗啡：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从鸦片中提炼出来的一种白色针状结晶或结晶性粉末，有苦味，遇光易变质，溶于水，是一种生物碱。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21145" y="2974657"/>
            <a:ext cx="50631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大麻：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主要有三种形态，大麻脂、大麻油、大麻烟。通常被制成大麻烟吸食，亦可咀嚼、吞服。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400" y="4795757"/>
            <a:ext cx="1949586" cy="153228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715986" y="4795757"/>
            <a:ext cx="50631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冰毒：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属于苯丙胺类衍生物的一种，药称“甲基苯丙胺”。这类药当时主要用作治疗发作性睡病和儿童多动症。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372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1865" y="256473"/>
            <a:ext cx="48938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</a:rPr>
              <a:t>擦亮双眼辨别</a:t>
            </a:r>
            <a:r>
              <a:rPr lang="zh-CN" altLang="en-US" sz="3200" b="1" dirty="0" smtClean="0">
                <a:solidFill>
                  <a:schemeClr val="bg2">
                    <a:lumMod val="50000"/>
                  </a:schemeClr>
                </a:solidFill>
              </a:rPr>
              <a:t>新型毒品</a:t>
            </a:r>
            <a:endParaRPr lang="zh-CN" alt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248" y="4141693"/>
            <a:ext cx="3060672" cy="22680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247" y="1506071"/>
            <a:ext cx="3060671" cy="21485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245919" y="1706640"/>
            <a:ext cx="63682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摇头丸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：具有兴奋和致幻双重作用，滥用后可出现长时间随音乐剧烈摆动头部的现象，故称为摇头丸。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98319" y="4141693"/>
            <a:ext cx="63682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K</a:t>
            </a: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粉：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合成类新型毒品。滥用后，易导致人的迷幻，产生错觉，麻痹人的神经系统。通常出现于娱乐场所。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465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91425" y="2265831"/>
            <a:ext cx="47316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FFFFFF"/>
                </a:solidFill>
              </a:rPr>
              <a:t>毒品的危害</a:t>
            </a:r>
            <a:endParaRPr lang="zh-CN" altLang="en-US" sz="5400" b="1" dirty="0">
              <a:solidFill>
                <a:srgbClr val="FFFFFF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400" t="1" r="16400" b="3432"/>
          <a:stretch/>
        </p:blipFill>
        <p:spPr>
          <a:xfrm>
            <a:off x="2530148" y="1914000"/>
            <a:ext cx="1488857" cy="16271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27000">
              <a:schemeClr val="accent1">
                <a:alpha val="20000"/>
              </a:schemeClr>
            </a:glow>
            <a:outerShdw blurRad="635000" dist="292100" dir="5400000" sx="-80000" sy="-18000" rotWithShape="0">
              <a:srgbClr val="000000">
                <a:alpha val="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8" name="直接连接符 7"/>
          <p:cNvCxnSpPr/>
          <p:nvPr/>
        </p:nvCxnSpPr>
        <p:spPr>
          <a:xfrm flipH="1">
            <a:off x="4238171" y="3340024"/>
            <a:ext cx="4354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238171" y="2090762"/>
            <a:ext cx="43542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626058" y="2169704"/>
            <a:ext cx="0" cy="117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403302" y="2288625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028142" y="2265831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674387" y="2288625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391759" y="2288625"/>
            <a:ext cx="0" cy="9779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117473" y="2090762"/>
            <a:ext cx="0" cy="1175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4382219" y="2772117"/>
            <a:ext cx="41851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2918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484094" y="407004"/>
            <a:ext cx="423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bg1"/>
                </a:solidFill>
              </a:rPr>
              <a:t>1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、毁灭自己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44706" y="1407185"/>
            <a:ext cx="2402541" cy="52322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身体机能受损</a:t>
            </a:r>
            <a:endParaRPr lang="en-US" altLang="zh-CN" sz="2800" b="1" dirty="0" smtClean="0">
              <a:solidFill>
                <a:schemeClr val="bg1"/>
              </a:solidFill>
            </a:endParaRPr>
          </a:p>
        </p:txBody>
      </p:sp>
      <p:sp>
        <p:nvSpPr>
          <p:cNvPr id="8" name="同心圆 7"/>
          <p:cNvSpPr/>
          <p:nvPr/>
        </p:nvSpPr>
        <p:spPr>
          <a:xfrm>
            <a:off x="1452281" y="2387753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21224" y="2308041"/>
            <a:ext cx="1828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免疫系统受损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0" name="同心圆 9"/>
          <p:cNvSpPr/>
          <p:nvPr/>
        </p:nvSpPr>
        <p:spPr>
          <a:xfrm>
            <a:off x="1456045" y="2966376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32331" y="2918882"/>
            <a:ext cx="3263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颤抖抽搐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2" name="同心圆 11"/>
          <p:cNvSpPr/>
          <p:nvPr/>
        </p:nvSpPr>
        <p:spPr>
          <a:xfrm>
            <a:off x="1456045" y="4849110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同心圆 12"/>
          <p:cNvSpPr/>
          <p:nvPr/>
        </p:nvSpPr>
        <p:spPr>
          <a:xfrm>
            <a:off x="1456045" y="3603018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同心圆 13"/>
          <p:cNvSpPr/>
          <p:nvPr/>
        </p:nvSpPr>
        <p:spPr>
          <a:xfrm>
            <a:off x="1456045" y="4212733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21224" y="3509195"/>
            <a:ext cx="3263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脏器受损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758953" y="4138281"/>
            <a:ext cx="3263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中毒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58953" y="4720688"/>
            <a:ext cx="32631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引起死亡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44784" y="1428838"/>
            <a:ext cx="2402541" cy="52322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</a:rPr>
              <a:t>产生精神依赖</a:t>
            </a:r>
            <a:endParaRPr lang="en-US" altLang="zh-CN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同心圆 18"/>
          <p:cNvSpPr/>
          <p:nvPr/>
        </p:nvSpPr>
        <p:spPr>
          <a:xfrm>
            <a:off x="4350030" y="2428713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同心圆 20"/>
          <p:cNvSpPr/>
          <p:nvPr/>
        </p:nvSpPr>
        <p:spPr>
          <a:xfrm>
            <a:off x="4348410" y="3513272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同心圆 21"/>
          <p:cNvSpPr/>
          <p:nvPr/>
        </p:nvSpPr>
        <p:spPr>
          <a:xfrm>
            <a:off x="4350030" y="2949148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同心圆 22"/>
          <p:cNvSpPr/>
          <p:nvPr/>
        </p:nvSpPr>
        <p:spPr>
          <a:xfrm>
            <a:off x="4361323" y="4783859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同心圆 23"/>
          <p:cNvSpPr/>
          <p:nvPr/>
        </p:nvSpPr>
        <p:spPr>
          <a:xfrm>
            <a:off x="4361323" y="4129787"/>
            <a:ext cx="125506" cy="179294"/>
          </a:xfrm>
          <a:prstGeom prst="donu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42453" y="4085761"/>
            <a:ext cx="1828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引起精神病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642454" y="2352992"/>
            <a:ext cx="1828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精神空虚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642454" y="2838740"/>
            <a:ext cx="1828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暴力行为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642454" y="3427933"/>
            <a:ext cx="1828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妄想抑郁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42454" y="4763098"/>
            <a:ext cx="1828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</a:rPr>
              <a:t>自杀倾向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416" y="1668795"/>
            <a:ext cx="3753496" cy="3342811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8513064" y="5120798"/>
            <a:ext cx="270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i="1" dirty="0" smtClean="0">
                <a:solidFill>
                  <a:schemeClr val="bg2">
                    <a:lumMod val="50000"/>
                  </a:schemeClr>
                </a:solidFill>
              </a:rPr>
              <a:t>吸毒前后</a:t>
            </a:r>
            <a:endParaRPr lang="zh-CN" altLang="en-US" sz="20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599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3954209" y="1434353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3954209" y="2554673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右箭头 3"/>
          <p:cNvSpPr/>
          <p:nvPr/>
        </p:nvSpPr>
        <p:spPr>
          <a:xfrm>
            <a:off x="3954209" y="3792071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3954209" y="5029469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932620" y="1401336"/>
            <a:ext cx="3065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bg2"/>
                </a:solidFill>
              </a:rPr>
              <a:t>倾家荡产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932619" y="2440806"/>
            <a:ext cx="3065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2"/>
                </a:solidFill>
              </a:rPr>
              <a:t>妻离子散</a:t>
            </a:r>
            <a:endParaRPr lang="zh-CN" altLang="en-US" sz="3600" b="1" dirty="0">
              <a:solidFill>
                <a:schemeClr val="bg2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32618" y="3597355"/>
            <a:ext cx="3065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2"/>
                </a:solidFill>
              </a:rPr>
              <a:t>家破人亡</a:t>
            </a:r>
            <a:endParaRPr lang="zh-CN" altLang="en-US" sz="3600" b="1" dirty="0">
              <a:solidFill>
                <a:schemeClr val="bg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32617" y="4915602"/>
            <a:ext cx="3065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2"/>
                </a:solidFill>
              </a:rPr>
              <a:t>危及后代</a:t>
            </a:r>
            <a:endParaRPr lang="zh-CN" altLang="en-US" sz="3600" b="1" dirty="0">
              <a:solidFill>
                <a:schemeClr val="bg2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-484094" y="407004"/>
            <a:ext cx="423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</a:rPr>
              <a:t>2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、毁灭家庭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70" y="1451047"/>
            <a:ext cx="3038767" cy="407974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4178" b="29138"/>
          <a:stretch/>
        </p:blipFill>
        <p:spPr>
          <a:xfrm>
            <a:off x="8725365" y="0"/>
            <a:ext cx="3676948" cy="84124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468" y="1467742"/>
            <a:ext cx="4669277" cy="40463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884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8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FE991"/>
      </a:accent1>
      <a:accent2>
        <a:srgbClr val="FBDB1F"/>
      </a:accent2>
      <a:accent3>
        <a:srgbClr val="CEA83C"/>
      </a:accent3>
      <a:accent4>
        <a:srgbClr val="ED7C0B"/>
      </a:accent4>
      <a:accent5>
        <a:srgbClr val="A36516"/>
      </a:accent5>
      <a:accent6>
        <a:srgbClr val="515151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F0000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炫酷黑金亮片年会模板.pptx" id="{DABF17FC-B9A0-41A7-AE69-57B4BE03F170}" vid="{AC8754C2-828C-4430-B9E6-1719265C534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炫酷黑金亮片年会模板</Template>
  <TotalTime>1327</TotalTime>
  <Words>1243</Words>
  <Application>Microsoft Office PowerPoint</Application>
  <PresentationFormat>自定义</PresentationFormat>
  <Paragraphs>82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Windows 用户</dc:creator>
  <cp:keywords/>
  <dc:description/>
  <cp:lastModifiedBy>Administrator</cp:lastModifiedBy>
  <cp:revision>47</cp:revision>
  <dcterms:created xsi:type="dcterms:W3CDTF">2019-09-14T00:53:47Z</dcterms:created>
  <dcterms:modified xsi:type="dcterms:W3CDTF">2019-09-15T01:51:44Z</dcterms:modified>
  <cp:category/>
</cp:coreProperties>
</file>