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1"/>
  </p:notesMasterIdLst>
  <p:sldIdLst>
    <p:sldId id="346" r:id="rId3"/>
    <p:sldId id="258" r:id="rId4"/>
    <p:sldId id="331" r:id="rId5"/>
    <p:sldId id="270" r:id="rId6"/>
    <p:sldId id="271" r:id="rId7"/>
    <p:sldId id="272" r:id="rId8"/>
    <p:sldId id="259" r:id="rId9"/>
    <p:sldId id="273" r:id="rId10"/>
    <p:sldId id="274" r:id="rId11"/>
    <p:sldId id="275" r:id="rId12"/>
    <p:sldId id="276" r:id="rId13"/>
    <p:sldId id="349" r:id="rId14"/>
    <p:sldId id="333" r:id="rId15"/>
    <p:sldId id="335" r:id="rId16"/>
    <p:sldId id="354" r:id="rId17"/>
    <p:sldId id="353" r:id="rId18"/>
    <p:sldId id="341" r:id="rId19"/>
    <p:sldId id="343" r:id="rId20"/>
    <p:sldId id="345" r:id="rId22"/>
    <p:sldId id="356" r:id="rId23"/>
    <p:sldId id="337" r:id="rId24"/>
    <p:sldId id="281" r:id="rId25"/>
    <p:sldId id="359" r:id="rId26"/>
    <p:sldId id="284" r:id="rId27"/>
    <p:sldId id="360" r:id="rId28"/>
    <p:sldId id="361" r:id="rId29"/>
    <p:sldId id="362" r:id="rId30"/>
    <p:sldId id="363" r:id="rId31"/>
    <p:sldId id="364" r:id="rId32"/>
    <p:sldId id="366" r:id="rId33"/>
    <p:sldId id="368" r:id="rId34"/>
    <p:sldId id="370" r:id="rId35"/>
    <p:sldId id="372" r:id="rId36"/>
    <p:sldId id="374" r:id="rId37"/>
    <p:sldId id="376" r:id="rId38"/>
    <p:sldId id="377" r:id="rId39"/>
    <p:sldId id="381" r:id="rId40"/>
    <p:sldId id="379" r:id="rId41"/>
    <p:sldId id="383" r:id="rId42"/>
    <p:sldId id="386" r:id="rId43"/>
    <p:sldId id="387" r:id="rId44"/>
    <p:sldId id="388" r:id="rId45"/>
    <p:sldId id="293" r:id="rId46"/>
    <p:sldId id="326" r:id="rId47"/>
  </p:sldIdLst>
  <p:sldSz cx="12192000" cy="6858000"/>
  <p:notesSz cx="6858000" cy="9144000"/>
  <p:embeddedFontLst>
    <p:embeddedFont>
      <p:font typeface="仿宋" panose="02010609060101010101" charset="-122"/>
      <p:regular r:id="rId52"/>
    </p:embeddedFont>
    <p:embeddedFont>
      <p:font typeface="楷体" panose="02010609060101010101" charset="-122"/>
      <p:regular r:id="rId53"/>
    </p:embeddedFont>
    <p:embeddedFont>
      <p:font typeface="微软雅黑" panose="020B0503020204020204" charset="-122"/>
      <p:regular r:id="rId54"/>
    </p:embeddedFont>
    <p:embeddedFont>
      <p:font typeface="Calibri" panose="020F0502020204030204" charset="0"/>
      <p:regular r:id="rId55"/>
      <p:bold r:id="rId56"/>
      <p:italic r:id="rId57"/>
      <p:boldItalic r:id="rId58"/>
    </p:embeddedFont>
    <p:embeddedFont>
      <p:font typeface="黑体" panose="02010609060101010101" charset="-122"/>
      <p:regular r:id="rId59"/>
    </p:embeddedFont>
    <p:embeddedFont>
      <p:font typeface="Segoe UI Semilight" panose="020B0402040204020203" pitchFamily="34" charset="0"/>
      <p:regular r:id="rId60"/>
      <p:italic r:id="rId61"/>
    </p:embeddedFont>
    <p:embeddedFont>
      <p:font typeface="Broadway" panose="04040905080B02020502" pitchFamily="82" charset="0"/>
      <p:regular r:id="rId6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吴玉闩" initials="吴"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autoAdjust="0"/>
    <p:restoredTop sz="94660"/>
  </p:normalViewPr>
  <p:slideViewPr>
    <p:cSldViewPr snapToGrid="0">
      <p:cViewPr varScale="1">
        <p:scale>
          <a:sx n="90" d="100"/>
          <a:sy n="90" d="100"/>
        </p:scale>
        <p:origin x="-126"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2" Type="http://schemas.openxmlformats.org/officeDocument/2006/relationships/font" Target="fonts/font11.fntdata"/><Relationship Id="rId61" Type="http://schemas.openxmlformats.org/officeDocument/2006/relationships/font" Target="fonts/font10.fntdata"/><Relationship Id="rId60" Type="http://schemas.openxmlformats.org/officeDocument/2006/relationships/font" Target="fonts/font9.fntdata"/><Relationship Id="rId6" Type="http://schemas.openxmlformats.org/officeDocument/2006/relationships/slide" Target="slides/slide4.xml"/><Relationship Id="rId59" Type="http://schemas.openxmlformats.org/officeDocument/2006/relationships/font" Target="fonts/font8.fntdata"/><Relationship Id="rId58" Type="http://schemas.openxmlformats.org/officeDocument/2006/relationships/font" Target="fonts/font7.fntdata"/><Relationship Id="rId57" Type="http://schemas.openxmlformats.org/officeDocument/2006/relationships/font" Target="fonts/font6.fntdata"/><Relationship Id="rId56" Type="http://schemas.openxmlformats.org/officeDocument/2006/relationships/font" Target="fonts/font5.fntdata"/><Relationship Id="rId55" Type="http://schemas.openxmlformats.org/officeDocument/2006/relationships/font" Target="fonts/font4.fntdata"/><Relationship Id="rId54" Type="http://schemas.openxmlformats.org/officeDocument/2006/relationships/font" Target="fonts/font3.fntdata"/><Relationship Id="rId53" Type="http://schemas.openxmlformats.org/officeDocument/2006/relationships/font" Target="fonts/font2.fntdata"/><Relationship Id="rId52" Type="http://schemas.openxmlformats.org/officeDocument/2006/relationships/font" Target="fonts/font1.fntdata"/><Relationship Id="rId51" Type="http://schemas.openxmlformats.org/officeDocument/2006/relationships/commentAuthors" Target="commentAuthors.xml"/><Relationship Id="rId50" Type="http://schemas.openxmlformats.org/officeDocument/2006/relationships/tableStyles" Target="tableStyles.xml"/><Relationship Id="rId5" Type="http://schemas.openxmlformats.org/officeDocument/2006/relationships/slide" Target="slides/slide3.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DA6310-EC7E-4C8B-BABB-BBDEA5C29B0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7DBC7CA-45D2-4604-8DAA-8FF6E30A104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604A65-FED2-458F-8760-D4B912626E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604A65-FED2-458F-8760-D4B912626E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604A65-FED2-458F-8760-D4B912626E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604A65-FED2-458F-8760-D4B912626E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2_空白">
    <p:spTree>
      <p:nvGrpSpPr>
        <p:cNvPr id="1" name=""/>
        <p:cNvGrpSpPr/>
        <p:nvPr/>
      </p:nvGrpSpPr>
      <p:grpSpPr>
        <a:xfrm>
          <a:off x="0" y="0"/>
          <a:ext cx="0" cy="0"/>
          <a:chOff x="0" y="0"/>
          <a:chExt cx="0" cy="0"/>
        </a:xfrm>
      </p:grpSpPr>
      <p:sp>
        <p:nvSpPr>
          <p:cNvPr id="12" name="标题 14"/>
          <p:cNvSpPr>
            <a:spLocks noGrp="1"/>
          </p:cNvSpPr>
          <p:nvPr>
            <p:ph type="title"/>
          </p:nvPr>
        </p:nvSpPr>
        <p:spPr>
          <a:xfrm>
            <a:off x="146891" y="237191"/>
            <a:ext cx="11905563" cy="485526"/>
          </a:xfrm>
          <a:prstGeom prst="rect">
            <a:avLst/>
          </a:prstGeom>
        </p:spPr>
        <p:txBody>
          <a:bodyPr/>
          <a:lstStyle>
            <a:lvl1pPr>
              <a:defRPr sz="3000" b="1" baseline="0">
                <a:solidFill>
                  <a:schemeClr val="tx1"/>
                </a:solidFill>
                <a:latin typeface="Times New Roman" panose="02020603050405020304" pitchFamily="18" charset="0"/>
              </a:defRPr>
            </a:lvl1pPr>
          </a:lstStyle>
          <a:p>
            <a:r>
              <a:rPr lang="zh-CN" altLang="en-US" noProof="1" smtClean="0"/>
              <a:t>单击此处编辑母版标题样式</a:t>
            </a:r>
            <a:endParaRPr lang="zh-CN" altLang="en-US" noProof="1"/>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6104C53F-CFA6-497F-9CEC-61D5EF937278}" type="datetimeFigureOut">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7" name="页脚占位符 6"/>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8" name="灯片编号占位符 7"/>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标题和竖排文字">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lvl1pPr>
          </a:lstStyle>
          <a:p>
            <a:pPr>
              <a:defRPr/>
            </a:pPr>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8ED377F9-1032-4FB3-B53A-157C43F6B460}" type="slidenum">
              <a:rPr altLang="en-US"/>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和竖排文字">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lvl1pPr>
          </a:lstStyle>
          <a:p>
            <a:pPr>
              <a:defRPr/>
            </a:pPr>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8ED377F9-1032-4FB3-B53A-157C43F6B460}" type="slidenum">
              <a:rPr altLang="en-US"/>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제목 및 내용">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5" Type="http://schemas.openxmlformats.org/officeDocument/2006/relationships/theme" Target="../theme/theme1.xml"/><Relationship Id="rId34" Type="http://schemas.openxmlformats.org/officeDocument/2006/relationships/tags" Target="../tags/tag61.xml"/><Relationship Id="rId33" Type="http://schemas.openxmlformats.org/officeDocument/2006/relationships/tags" Target="../tags/tag60.xml"/><Relationship Id="rId32" Type="http://schemas.openxmlformats.org/officeDocument/2006/relationships/tags" Target="../tags/tag59.xml"/><Relationship Id="rId31" Type="http://schemas.openxmlformats.org/officeDocument/2006/relationships/tags" Target="../tags/tag58.xml"/><Relationship Id="rId30" Type="http://schemas.openxmlformats.org/officeDocument/2006/relationships/tags" Target="../tags/tag57.xml"/><Relationship Id="rId3" Type="http://schemas.openxmlformats.org/officeDocument/2006/relationships/slideLayout" Target="../slideLayouts/slideLayout3.xml"/><Relationship Id="rId29" Type="http://schemas.openxmlformats.org/officeDocument/2006/relationships/tags" Target="../tags/tag56.xml"/><Relationship Id="rId28" Type="http://schemas.openxmlformats.org/officeDocument/2006/relationships/image" Target="../media/image1.jpeg"/><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28">
            <a:alphaModFix amt="67000"/>
          </a:blip>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9"/>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0"/>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3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3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3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4.xml"/><Relationship Id="rId1" Type="http://schemas.openxmlformats.org/officeDocument/2006/relationships/tags" Target="../tags/tag8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image" Target="../media/image24.png"/><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85.xml"/><Relationship Id="rId2" Type="http://schemas.openxmlformats.org/officeDocument/2006/relationships/image" Target="../media/image26.jpeg"/><Relationship Id="rId1" Type="http://schemas.openxmlformats.org/officeDocument/2006/relationships/image" Target="../media/image25.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microsoft.com/office/2007/relationships/hdphoto" Target="../media/hdphoto1.wdp"/><Relationship Id="rId2" Type="http://schemas.openxmlformats.org/officeDocument/2006/relationships/image" Target="../media/image30.png"/><Relationship Id="rId1" Type="http://schemas.openxmlformats.org/officeDocument/2006/relationships/image" Target="../media/image29.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5.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image" Target="../media/image31.png"/><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image" Target="../media/image32.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image" Target="../media/image37.png"/><Relationship Id="rId3" Type="http://schemas.microsoft.com/office/2007/relationships/hdphoto" Target="../media/hdphoto2.wdp"/><Relationship Id="rId2" Type="http://schemas.openxmlformats.org/officeDocument/2006/relationships/image" Target="../media/image36.png"/><Relationship Id="rId1" Type="http://schemas.openxmlformats.org/officeDocument/2006/relationships/image" Target="../media/image6.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8.png"/><Relationship Id="rId1" Type="http://schemas.openxmlformats.org/officeDocument/2006/relationships/image" Target="../media/image14.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6.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0.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92.xml"/><Relationship Id="rId1" Type="http://schemas.openxmlformats.org/officeDocument/2006/relationships/image" Target="../media/image42.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66.xml"/><Relationship Id="rId2" Type="http://schemas.openxmlformats.org/officeDocument/2006/relationships/image" Target="../media/image9.jpeg"/><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67.xml"/><Relationship Id="rId2" Type="http://schemas.openxmlformats.org/officeDocument/2006/relationships/image" Target="../media/image11.jpeg"/><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68.xml"/><Relationship Id="rId2" Type="http://schemas.openxmlformats.org/officeDocument/2006/relationships/image" Target="../media/image13.png"/><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3.xml"/><Relationship Id="rId1" Type="http://schemas.openxmlformats.org/officeDocument/2006/relationships/tags" Target="../tags/tag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前凸带形 3"/>
          <p:cNvSpPr/>
          <p:nvPr/>
        </p:nvSpPr>
        <p:spPr>
          <a:xfrm>
            <a:off x="464185" y="2249805"/>
            <a:ext cx="11358245" cy="1898015"/>
          </a:xfrm>
          <a:prstGeom prst="ribbon">
            <a:avLst/>
          </a:prstGeom>
          <a:gradFill>
            <a:gsLst>
              <a:gs pos="60000">
                <a:srgbClr val="C5E3E5"/>
              </a:gs>
              <a:gs pos="100000">
                <a:srgbClr val="A9DCDD"/>
              </a:gs>
              <a:gs pos="0">
                <a:srgbClr val="E0EEEF"/>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rgbClr val="FF0000"/>
                </a:solidFill>
                <a:effectLst/>
                <a:latin typeface="仿宋" panose="02010609060101010101" charset="-122"/>
                <a:ea typeface="仿宋" panose="02010609060101010101" charset="-122"/>
                <a:cs typeface="仿宋" panose="02010609060101010101" charset="-122"/>
                <a:sym typeface="+mn-ea"/>
              </a:rPr>
              <a:t>3.</a:t>
            </a:r>
            <a:r>
              <a:rPr lang="zh-CN" altLang="zh-CN" sz="3600" b="1" dirty="0" smtClean="0">
                <a:solidFill>
                  <a:srgbClr val="FF0000"/>
                </a:solidFill>
                <a:latin typeface="楷体" panose="02010609060101010101" charset="-122"/>
                <a:ea typeface="楷体" panose="02010609060101010101" charset="-122"/>
                <a:sym typeface="+mn-ea"/>
              </a:rPr>
              <a:t>主动</a:t>
            </a:r>
            <a:r>
              <a:rPr lang="zh-CN" altLang="zh-CN" sz="3600" b="1" dirty="0">
                <a:solidFill>
                  <a:srgbClr val="FF0000"/>
                </a:solidFill>
                <a:latin typeface="楷体" panose="02010609060101010101" charset="-122"/>
                <a:ea typeface="楷体" panose="02010609060101010101" charset="-122"/>
                <a:sym typeface="+mn-ea"/>
              </a:rPr>
              <a:t>拒绝烟酒与毒品</a:t>
            </a:r>
            <a:endParaRPr lang="zh-CN" altLang="zh-CN" sz="3600" b="1" dirty="0">
              <a:solidFill>
                <a:srgbClr val="FF0000"/>
              </a:solidFill>
              <a:effectLst/>
              <a:latin typeface="楷体" panose="02010609060101010101" charset="-122"/>
              <a:ea typeface="楷体" panose="02010609060101010101" charset="-122"/>
              <a:cs typeface="仿宋" panose="02010609060101010101" charset="-122"/>
              <a:sym typeface="+mn-ea"/>
            </a:endParaRPr>
          </a:p>
        </p:txBody>
      </p:sp>
      <p:sp>
        <p:nvSpPr>
          <p:cNvPr id="10" name="矩形 9"/>
          <p:cNvSpPr/>
          <p:nvPr/>
        </p:nvSpPr>
        <p:spPr>
          <a:xfrm>
            <a:off x="2402959" y="4324350"/>
            <a:ext cx="7868998" cy="953135"/>
          </a:xfrm>
          <a:prstGeom prst="rect">
            <a:avLst/>
          </a:prstGeom>
          <a:noFill/>
          <a:ln>
            <a:noFill/>
          </a:ln>
        </p:spPr>
        <p:txBody>
          <a:bodyPr wrap="square" rtlCol="0" anchor="t">
            <a:spAutoFit/>
            <a:scene3d>
              <a:camera prst="orthographicFront"/>
              <a:lightRig rig="threePt" dir="t"/>
            </a:scene3d>
          </a:bodyPr>
          <a:lstStyle/>
          <a:p>
            <a:pPr algn="ctr"/>
            <a:r>
              <a:rPr lang="zh-CN" altLang="en-US" sz="2800" b="1" dirty="0">
                <a:solidFill>
                  <a:schemeClr val="tx1"/>
                </a:solidFill>
                <a:effectLst>
                  <a:outerShdw blurRad="38100" dist="19050" dir="2700000" algn="tl" rotWithShape="0">
                    <a:schemeClr val="dk1">
                      <a:alpha val="40000"/>
                    </a:schemeClr>
                  </a:outerShdw>
                </a:effectLst>
              </a:rPr>
              <a:t>部编版五年级上册道德与</a:t>
            </a:r>
            <a:r>
              <a:rPr lang="zh-CN" altLang="en-US" sz="2800" b="1" dirty="0" smtClean="0">
                <a:solidFill>
                  <a:schemeClr val="tx1"/>
                </a:solidFill>
                <a:effectLst>
                  <a:outerShdw blurRad="38100" dist="19050" dir="2700000" algn="tl" rotWithShape="0">
                    <a:schemeClr val="dk1">
                      <a:alpha val="40000"/>
                    </a:schemeClr>
                  </a:outerShdw>
                </a:effectLst>
              </a:rPr>
              <a:t>法治  第一课时</a:t>
            </a:r>
            <a:endParaRPr lang="zh-CN" altLang="en-US" sz="2800" b="1" dirty="0" smtClean="0">
              <a:solidFill>
                <a:schemeClr val="tx1"/>
              </a:solidFill>
              <a:effectLst>
                <a:outerShdw blurRad="38100" dist="19050" dir="2700000" algn="tl" rotWithShape="0">
                  <a:schemeClr val="dk1">
                    <a:alpha val="40000"/>
                  </a:schemeClr>
                </a:outerShdw>
              </a:effectLst>
            </a:endParaRPr>
          </a:p>
          <a:p>
            <a:pPr algn="ctr"/>
            <a:r>
              <a:rPr lang="zh-CN" altLang="en-US" sz="2800" b="1" dirty="0">
                <a:solidFill>
                  <a:schemeClr val="tx1"/>
                </a:solidFill>
                <a:effectLst>
                  <a:outerShdw blurRad="38100" dist="19050" dir="2700000" algn="tl" rotWithShape="0">
                    <a:schemeClr val="dk1">
                      <a:alpha val="40000"/>
                    </a:schemeClr>
                  </a:outerShdw>
                </a:effectLst>
              </a:rPr>
              <a:t>五峰土家族自治县幸福小学    丁海锋  向芸  宋琼</a:t>
            </a:r>
            <a:endParaRPr lang="zh-CN" altLang="en-US" sz="2800" b="1" dirty="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lstStyle/>
          <a:p>
            <a:r>
              <a:rPr lang="zh-CN" altLang="zh-CN">
                <a:ln w="12700">
                  <a:solidFill>
                    <a:schemeClr val="tx1"/>
                  </a:solidFill>
                  <a:prstDash val="solid"/>
                </a:ln>
                <a:solidFill>
                  <a:srgbClr val="FF0000"/>
                </a:solidFill>
                <a:effectLst>
                  <a:outerShdw dist="38100" dir="2640000" algn="bl" rotWithShape="0">
                    <a:schemeClr val="accent1"/>
                  </a:outerShdw>
                </a:effectLst>
              </a:rPr>
              <a:t>想一想</a:t>
            </a:r>
            <a:endParaRPr lang="zh-CN" altLang="zh-CN">
              <a:ln w="12700">
                <a:solidFill>
                  <a:schemeClr val="tx1"/>
                </a:solidFill>
                <a:prstDash val="solid"/>
              </a:ln>
              <a:solidFill>
                <a:srgbClr val="FF0000"/>
              </a:solidFill>
              <a:effectLst>
                <a:outerShdw dist="38100" dir="2640000" algn="bl" rotWithShape="0">
                  <a:schemeClr val="accent1"/>
                </a:outerShdw>
              </a:effectLst>
            </a:endParaRPr>
          </a:p>
        </p:txBody>
      </p:sp>
      <p:sp>
        <p:nvSpPr>
          <p:cNvPr id="5" name="文本占位符 4"/>
          <p:cNvSpPr>
            <a:spLocks noGrp="1"/>
          </p:cNvSpPr>
          <p:nvPr>
            <p:ph type="body" sz="quarter" idx="4294967295"/>
            <p:custDataLst>
              <p:tags r:id="rId2"/>
            </p:custDataLst>
          </p:nvPr>
        </p:nvSpPr>
        <p:spPr>
          <a:xfrm>
            <a:off x="0" y="1296035"/>
            <a:ext cx="10852150" cy="5039995"/>
          </a:xfrm>
        </p:spPr>
        <p:txBody>
          <a:bodyPr/>
          <a:lstStyle/>
          <a:p>
            <a:pPr marL="0" indent="0">
              <a:buNone/>
            </a:pPr>
            <a:r>
              <a:rPr lang="en-US" altLang="zh-CN" sz="2400" b="1">
                <a:ln w="12700">
                  <a:solidFill>
                    <a:schemeClr val="accent1"/>
                  </a:solidFill>
                  <a:prstDash val="solid"/>
                </a:ln>
                <a:solidFill>
                  <a:srgbClr val="FF0000"/>
                </a:solidFill>
                <a:effectLst>
                  <a:outerShdw dist="38100" dir="2640000" algn="bl" rotWithShape="0">
                    <a:schemeClr val="accent1"/>
                  </a:outerShdw>
                </a:effectLst>
              </a:rPr>
              <a:t>    </a:t>
            </a:r>
            <a:r>
              <a:rPr lang="zh-CN" altLang="en-US" sz="2400" b="1">
                <a:ln w="12700">
                  <a:solidFill>
                    <a:schemeClr val="accent1"/>
                  </a:solidFill>
                  <a:prstDash val="solid"/>
                </a:ln>
                <a:solidFill>
                  <a:schemeClr val="tx1"/>
                </a:solidFill>
                <a:effectLst>
                  <a:outerShdw dist="38100" dir="2640000" algn="bl" rotWithShape="0">
                    <a:schemeClr val="accent1"/>
                  </a:outerShdw>
                </a:effectLst>
              </a:rPr>
              <a:t>通过上述材料，你对烟酒危害有什么新的认识？</a:t>
            </a:r>
            <a:endParaRPr lang="zh-CN" altLang="en-US" sz="2400" b="1">
              <a:ln w="12700">
                <a:solidFill>
                  <a:schemeClr val="accent1"/>
                </a:solidFill>
                <a:prstDash val="solid"/>
              </a:ln>
              <a:solidFill>
                <a:schemeClr val="tx1"/>
              </a:solidFill>
              <a:effectLst>
                <a:outerShdw dist="38100" dir="2640000" algn="bl" rotWithShape="0">
                  <a:schemeClr val="accent1"/>
                </a:outerShdw>
              </a:effectLst>
            </a:endParaRPr>
          </a:p>
          <a:p>
            <a:pPr marL="0" indent="0">
              <a:buNone/>
            </a:pPr>
            <a:r>
              <a:rPr lang="zh-CN" altLang="en-US" sz="2400" b="1">
                <a:ln w="12700">
                  <a:solidFill>
                    <a:schemeClr val="accent1"/>
                  </a:solidFill>
                  <a:prstDash val="solid"/>
                </a:ln>
                <a:solidFill>
                  <a:schemeClr val="tx1"/>
                </a:solidFill>
                <a:effectLst>
                  <a:outerShdw dist="38100" dir="2640000" algn="bl" rotWithShape="0">
                    <a:schemeClr val="accent1"/>
                  </a:outerShdw>
                </a:effectLst>
              </a:rPr>
              <a:t>    在你的生活中遇到哪些与之相关的事例？说一说</a:t>
            </a:r>
            <a:endParaRPr lang="zh-CN" altLang="en-US" sz="2400" b="1">
              <a:ln w="12700">
                <a:solidFill>
                  <a:schemeClr val="accent1"/>
                </a:solidFill>
                <a:prstDash val="solid"/>
              </a:ln>
              <a:solidFill>
                <a:schemeClr val="tx1"/>
              </a:solidFill>
              <a:effectLst>
                <a:outerShdw dist="38100" dir="2640000" algn="bl" rotWithShape="0">
                  <a:schemeClr val="accent1"/>
                </a:outerShdw>
              </a:effectLst>
            </a:endParaRPr>
          </a:p>
        </p:txBody>
      </p:sp>
      <p:sp>
        <p:nvSpPr>
          <p:cNvPr id="2" name="文本框 1"/>
          <p:cNvSpPr txBox="1"/>
          <p:nvPr/>
        </p:nvSpPr>
        <p:spPr>
          <a:xfrm>
            <a:off x="5102225" y="3968115"/>
            <a:ext cx="6812280" cy="521970"/>
          </a:xfrm>
          <a:prstGeom prst="rect">
            <a:avLst/>
          </a:prstGeom>
          <a:noFill/>
        </p:spPr>
        <p:txBody>
          <a:bodyPr wrap="square" rtlCol="0">
            <a:spAutoFit/>
          </a:bodyPr>
          <a:lstStyle/>
          <a:p>
            <a:r>
              <a:rPr lang="zh-CN" altLang="en-US" sz="2800">
                <a:ln>
                  <a:solidFill>
                    <a:schemeClr val="tx1"/>
                  </a:solidFill>
                </a:ln>
                <a:solidFill>
                  <a:srgbClr val="FF0000"/>
                </a:solidFill>
                <a:effectLst>
                  <a:innerShdw blurRad="63500" dist="50800" dir="13500000">
                    <a:srgbClr val="000000">
                      <a:alpha val="50000"/>
                    </a:srgbClr>
                  </a:innerShdw>
                </a:effectLst>
              </a:rPr>
              <a:t>吸烟饮酒会危害我们的身心健康</a:t>
            </a:r>
            <a:r>
              <a:rPr lang="zh-CN" altLang="en-US">
                <a:ln>
                  <a:solidFill>
                    <a:schemeClr val="tx1"/>
                  </a:solidFill>
                </a:ln>
                <a:solidFill>
                  <a:srgbClr val="FF0000"/>
                </a:solidFill>
                <a:effectLst>
                  <a:innerShdw blurRad="63500" dist="50800" dir="13500000">
                    <a:srgbClr val="000000">
                      <a:alpha val="50000"/>
                    </a:srgbClr>
                  </a:innerShdw>
                </a:effectLst>
              </a:rPr>
              <a:t>。</a:t>
            </a:r>
            <a:endParaRPr lang="zh-CN" altLang="en-US">
              <a:ln>
                <a:solidFill>
                  <a:schemeClr val="tx1"/>
                </a:solidFill>
              </a:ln>
              <a:solidFill>
                <a:srgbClr val="FF0000"/>
              </a:solidFill>
              <a:effectLst>
                <a:innerShdw blurRad="63500" dist="50800" dir="13500000">
                  <a:srgbClr val="000000">
                    <a:alpha val="50000"/>
                  </a:srgbClr>
                </a:innerShdw>
              </a:effectLst>
            </a:endParaRPr>
          </a:p>
        </p:txBody>
      </p:sp>
      <p:sp>
        <p:nvSpPr>
          <p:cNvPr id="6" name="文本框 5"/>
          <p:cNvSpPr txBox="1"/>
          <p:nvPr/>
        </p:nvSpPr>
        <p:spPr>
          <a:xfrm>
            <a:off x="5102225" y="5006975"/>
            <a:ext cx="5745480" cy="521970"/>
          </a:xfrm>
          <a:prstGeom prst="rect">
            <a:avLst/>
          </a:prstGeom>
          <a:noFill/>
        </p:spPr>
        <p:txBody>
          <a:bodyPr wrap="none" rtlCol="0">
            <a:spAutoFit/>
          </a:bodyPr>
          <a:lstStyle/>
          <a:p>
            <a:r>
              <a:rPr lang="zh-CN" altLang="en-US" sz="2800">
                <a:ln w="12700">
                  <a:solidFill>
                    <a:schemeClr val="tx1"/>
                  </a:solidFill>
                  <a:prstDash val="solid"/>
                </a:ln>
                <a:solidFill>
                  <a:srgbClr val="FF0000"/>
                </a:solidFill>
                <a:effectLst>
                  <a:outerShdw dist="38100" dir="2640000" algn="bl" rotWithShape="0">
                    <a:schemeClr val="accent1"/>
                  </a:outerShdw>
                </a:effectLst>
              </a:rPr>
              <a:t>可能诱发不良行为，甚至导致犯罪</a:t>
            </a:r>
            <a:r>
              <a:rPr lang="zh-CN" altLang="en-US"/>
              <a:t>。</a:t>
            </a: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2000" fill="hold">
                                          <p:stCondLst>
                                            <p:cond delay="0"/>
                                          </p:stCondLst>
                                        </p:cTn>
                                        <p:tgtEl>
                                          <p:spTgt spid="2">
                                            <p:txEl>
                                              <p:pRg st="0" end="0"/>
                                            </p:txEl>
                                          </p:spTgt>
                                        </p:tgtEl>
                                        <p:attrNameLst>
                                          <p:attrName>style.visibility</p:attrName>
                                        </p:attrNameLst>
                                      </p:cBhvr>
                                      <p:to>
                                        <p:strVal val="visible"/>
                                      </p:to>
                                    </p:set>
                                    <p:animEffect transition="in" filter="wipe(dow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2000" fill="hold">
                                          <p:stCondLst>
                                            <p:cond delay="0"/>
                                          </p:stCondLst>
                                        </p:cTn>
                                        <p:tgtEl>
                                          <p:spTgt spid="6">
                                            <p:txEl>
                                              <p:pRg st="0" end="0"/>
                                            </p:txEl>
                                          </p:spTgt>
                                        </p:tgtEl>
                                        <p:attrNameLst>
                                          <p:attrName>style.visibility</p:attrName>
                                        </p:attrNameLst>
                                      </p:cBhvr>
                                      <p:to>
                                        <p:strVal val="visible"/>
                                      </p:to>
                                    </p:set>
                                    <p:animEffect transition="in" filter="wipe(down)">
                                      <p:cBhvr>
                                        <p:cTn id="12"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custDataLst>
              <p:tags r:id="rId1"/>
            </p:custDataLst>
          </p:nvPr>
        </p:nvSpPr>
        <p:spPr>
          <a:xfrm>
            <a:off x="948898" y="606425"/>
            <a:ext cx="2843214" cy="830997"/>
          </a:xfrm>
          <a:prstGeom prst="rect">
            <a:avLst/>
          </a:prstGeom>
          <a:noFill/>
        </p:spPr>
        <p:txBody>
          <a:bodyPr wrap="square" rtlCol="0">
            <a:normAutofit fontScale="97500"/>
          </a:bodyPr>
          <a:lstStyle/>
          <a:p>
            <a:r>
              <a:rPr lang="zh-CN" altLang="en-US" sz="4800" b="1" dirty="0">
                <a:solidFill>
                  <a:schemeClr val="tx1">
                    <a:lumMod val="85000"/>
                    <a:lumOff val="15000"/>
                  </a:schemeClr>
                </a:solidFill>
                <a:latin typeface="Arial" panose="020B0604020202020204" pitchFamily="34" charset="0"/>
                <a:ea typeface="微软雅黑" panose="020B0503020204020204" charset="-122"/>
                <a:cs typeface="钟齐王庆华毛笔简体" panose="02000600000000000000" pitchFamily="2" charset="-122"/>
              </a:rPr>
              <a:t>活动二</a:t>
            </a:r>
            <a:endParaRPr lang="zh-CN" altLang="en-US" sz="4800" b="1" dirty="0">
              <a:solidFill>
                <a:schemeClr val="tx1">
                  <a:lumMod val="85000"/>
                  <a:lumOff val="15000"/>
                </a:schemeClr>
              </a:solidFill>
              <a:latin typeface="Arial" panose="020B0604020202020204" pitchFamily="34" charset="0"/>
              <a:ea typeface="微软雅黑" panose="020B0503020204020204" charset="-122"/>
              <a:cs typeface="钟齐王庆华毛笔简体" panose="02000600000000000000" pitchFamily="2" charset="-122"/>
            </a:endParaRPr>
          </a:p>
        </p:txBody>
      </p:sp>
      <p:sp>
        <p:nvSpPr>
          <p:cNvPr id="5" name="标题 4"/>
          <p:cNvSpPr>
            <a:spLocks noGrp="1"/>
          </p:cNvSpPr>
          <p:nvPr>
            <p:ph type="title"/>
            <p:custDataLst>
              <p:tags r:id="rId2"/>
            </p:custDataLst>
          </p:nvPr>
        </p:nvSpPr>
        <p:spPr>
          <a:xfrm>
            <a:off x="669882" y="2547006"/>
            <a:ext cx="10852237" cy="899167"/>
          </a:xfrm>
          <a:solidFill>
            <a:schemeClr val="accent2">
              <a:lumMod val="60000"/>
              <a:lumOff val="40000"/>
            </a:schemeClr>
          </a:solidFill>
          <a:ln>
            <a:solidFill>
              <a:schemeClr val="tx1"/>
            </a:solidFill>
          </a:ln>
        </p:spPr>
        <p:txBody>
          <a:bodyPr>
            <a:normAutofit/>
          </a:bodyPr>
          <a:lstStyle/>
          <a:p>
            <a:r>
              <a:rPr lang="zh-CN" altLang="en-US" sz="2400" b="1">
                <a:latin typeface="楷体" panose="02010609060101010101" charset="-122"/>
                <a:ea typeface="楷体" panose="02010609060101010101" charset="-122"/>
              </a:rPr>
              <a:t>吸烟能忘记烦恼，结交新朋友。拉近与人的距离。产生灵感</a:t>
            </a:r>
            <a:endParaRPr lang="zh-CN" altLang="en-US" sz="2400" b="1">
              <a:latin typeface="楷体" panose="02010609060101010101" charset="-122"/>
              <a:ea typeface="楷体" panose="02010609060101010101" charset="-122"/>
            </a:endParaRPr>
          </a:p>
        </p:txBody>
      </p:sp>
      <p:sp>
        <p:nvSpPr>
          <p:cNvPr id="2" name="文本框 1"/>
          <p:cNvSpPr txBox="1"/>
          <p:nvPr/>
        </p:nvSpPr>
        <p:spPr>
          <a:xfrm>
            <a:off x="6269990" y="4003675"/>
            <a:ext cx="4500880" cy="829945"/>
          </a:xfrm>
          <a:prstGeom prst="rect">
            <a:avLst/>
          </a:prstGeom>
          <a:solidFill>
            <a:schemeClr val="accent2">
              <a:lumMod val="60000"/>
              <a:lumOff val="40000"/>
            </a:schemeClr>
          </a:solidFill>
          <a:ln>
            <a:solidFill>
              <a:schemeClr val="tx1"/>
            </a:solidFill>
          </a:ln>
        </p:spPr>
        <p:txBody>
          <a:bodyPr wrap="square" rtlCol="0">
            <a:spAutoFit/>
          </a:bodyPr>
          <a:lstStyle/>
          <a:p>
            <a:r>
              <a:rPr lang="zh-CN" altLang="en-US" sz="2400" b="1">
                <a:latin typeface="楷体" panose="02010609060101010101" charset="-122"/>
                <a:ea typeface="楷体" panose="02010609060101010101" charset="-122"/>
              </a:rPr>
              <a:t>全家聚会，大人和孩子一起喝酒能活跃气氛，还能促进血液循环</a:t>
            </a:r>
            <a:endParaRPr lang="zh-CN" altLang="en-US" sz="2400" b="1">
              <a:latin typeface="楷体" panose="02010609060101010101" charset="-122"/>
              <a:ea typeface="楷体" panose="02010609060101010101" charset="-122"/>
            </a:endParaRPr>
          </a:p>
        </p:txBody>
      </p:sp>
      <p:sp>
        <p:nvSpPr>
          <p:cNvPr id="3" name="文本框 2"/>
          <p:cNvSpPr txBox="1"/>
          <p:nvPr/>
        </p:nvSpPr>
        <p:spPr>
          <a:xfrm>
            <a:off x="1075055" y="4095115"/>
            <a:ext cx="4501515" cy="829945"/>
          </a:xfrm>
          <a:prstGeom prst="rect">
            <a:avLst/>
          </a:prstGeom>
          <a:solidFill>
            <a:schemeClr val="accent2">
              <a:lumMod val="60000"/>
              <a:lumOff val="40000"/>
            </a:schemeClr>
          </a:solidFill>
          <a:ln>
            <a:solidFill>
              <a:schemeClr val="tx1"/>
            </a:solidFill>
          </a:ln>
        </p:spPr>
        <p:txBody>
          <a:bodyPr wrap="square" rtlCol="0">
            <a:spAutoFit/>
          </a:bodyPr>
          <a:lstStyle/>
          <a:p>
            <a:r>
              <a:rPr lang="zh-CN" altLang="en-US" sz="2400" b="1">
                <a:latin typeface="楷体" panose="02010609060101010101" charset="-122"/>
                <a:ea typeface="楷体" panose="02010609060101010101" charset="-122"/>
              </a:rPr>
              <a:t>只要在家里吸烟就没关系</a:t>
            </a:r>
            <a:endParaRPr lang="zh-CN" altLang="en-US" sz="2400"/>
          </a:p>
          <a:p>
            <a:endParaRPr lang="zh-CN" altLang="en-US" sz="2400"/>
          </a:p>
        </p:txBody>
      </p:sp>
      <p:sp>
        <p:nvSpPr>
          <p:cNvPr id="4" name="文本框 3"/>
          <p:cNvSpPr txBox="1"/>
          <p:nvPr/>
        </p:nvSpPr>
        <p:spPr>
          <a:xfrm>
            <a:off x="948690" y="1437640"/>
            <a:ext cx="1949450" cy="460375"/>
          </a:xfrm>
          <a:prstGeom prst="rect">
            <a:avLst/>
          </a:prstGeom>
          <a:solidFill>
            <a:schemeClr val="accent2">
              <a:lumMod val="60000"/>
              <a:lumOff val="40000"/>
            </a:schemeClr>
          </a:solidFill>
          <a:ln>
            <a:solidFill>
              <a:schemeClr val="tx1"/>
            </a:solidFill>
          </a:ln>
        </p:spPr>
        <p:txBody>
          <a:bodyPr wrap="square" rtlCol="0">
            <a:spAutoFit/>
          </a:bodyPr>
          <a:lstStyle/>
          <a:p>
            <a:r>
              <a:rPr lang="zh-CN" altLang="en-US" sz="2400"/>
              <a:t>错误的认识</a:t>
            </a:r>
            <a:endParaRPr lang="zh-CN" altLang="en-US" sz="2400"/>
          </a:p>
        </p:txBody>
      </p:sp>
    </p:spTree>
    <p:custDataLst>
      <p:tags r:id="rId3"/>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2101964" y="2702066"/>
          <a:ext cx="9726242" cy="3766813"/>
        </p:xfrm>
        <a:graphic>
          <a:graphicData uri="http://schemas.openxmlformats.org/drawingml/2006/table">
            <a:tbl>
              <a:tblPr firstRow="1" bandRow="1">
                <a:tableStyleId>{5C22544A-7EE6-4342-B048-85BDC9FD1C3A}</a:tableStyleId>
              </a:tblPr>
              <a:tblGrid>
                <a:gridCol w="4863121"/>
                <a:gridCol w="4863121"/>
              </a:tblGrid>
              <a:tr h="681139">
                <a:tc>
                  <a:txBody>
                    <a:bodyPr/>
                    <a:lstStyle/>
                    <a:p>
                      <a:pPr algn="ctr">
                        <a:lnSpc>
                          <a:spcPct val="150000"/>
                        </a:lnSpc>
                      </a:pPr>
                      <a:r>
                        <a:rPr lang="zh-CN" altLang="en-US" sz="2800" dirty="0">
                          <a:latin typeface="微软雅黑" panose="020B0503020204020204" charset="-122"/>
                          <a:ea typeface="微软雅黑" panose="020B0503020204020204" charset="-122"/>
                        </a:rPr>
                        <a:t>错误的认识</a:t>
                      </a:r>
                      <a:endParaRPr lang="zh-CN" altLang="en-US" sz="2800" dirty="0">
                        <a:latin typeface="微软雅黑" panose="020B0503020204020204" charset="-122"/>
                        <a:ea typeface="微软雅黑" panose="020B0503020204020204" charset="-122"/>
                      </a:endParaRPr>
                    </a:p>
                  </a:txBody>
                  <a:tcPr/>
                </a:tc>
                <a:tc>
                  <a:txBody>
                    <a:bodyPr/>
                    <a:lstStyle/>
                    <a:p>
                      <a:pPr algn="ctr">
                        <a:lnSpc>
                          <a:spcPct val="150000"/>
                        </a:lnSpc>
                      </a:pPr>
                      <a:r>
                        <a:rPr lang="zh-CN" altLang="en-US" sz="2800" dirty="0">
                          <a:latin typeface="微软雅黑" panose="020B0503020204020204" charset="-122"/>
                          <a:ea typeface="微软雅黑" panose="020B0503020204020204" charset="-122"/>
                        </a:rPr>
                        <a:t>说服的理由</a:t>
                      </a:r>
                      <a:endParaRPr lang="zh-CN" altLang="en-US" sz="2800" dirty="0">
                        <a:latin typeface="微软雅黑" panose="020B0503020204020204" charset="-122"/>
                        <a:ea typeface="微软雅黑" panose="020B0503020204020204" charset="-122"/>
                      </a:endParaRPr>
                    </a:p>
                  </a:txBody>
                  <a:tcPr/>
                </a:tc>
              </a:tr>
              <a:tr h="1572253">
                <a:tc>
                  <a:txBody>
                    <a:bodyPr/>
                    <a:lstStyle/>
                    <a:p>
                      <a:pPr>
                        <a:lnSpc>
                          <a:spcPct val="150000"/>
                        </a:lnSpc>
                      </a:pPr>
                      <a:r>
                        <a:rPr lang="zh-CN" altLang="en-US" sz="2800" dirty="0">
                          <a:latin typeface="微软雅黑" panose="020B0503020204020204" charset="-122"/>
                          <a:ea typeface="微软雅黑" panose="020B0503020204020204" charset="-122"/>
                        </a:rPr>
                        <a:t>吸烟喝酒是一件很酷的事情，这可以增添我们的魅力。</a:t>
                      </a:r>
                      <a:endParaRPr lang="zh-CN" altLang="en-US" sz="2800" dirty="0">
                        <a:latin typeface="微软雅黑" panose="020B0503020204020204" charset="-122"/>
                        <a:ea typeface="微软雅黑" panose="020B0503020204020204" charset="-122"/>
                      </a:endParaRPr>
                    </a:p>
                  </a:txBody>
                  <a:tcPr/>
                </a:tc>
                <a:tc>
                  <a:txBody>
                    <a:bodyPr/>
                    <a:lstStyle/>
                    <a:p>
                      <a:pPr>
                        <a:lnSpc>
                          <a:spcPct val="150000"/>
                        </a:lnSpc>
                      </a:pPr>
                      <a:endParaRPr lang="zh-CN" altLang="en-US" sz="2800" dirty="0">
                        <a:latin typeface="微软雅黑" panose="020B0503020204020204" charset="-122"/>
                        <a:ea typeface="微软雅黑" panose="020B0503020204020204" charset="-122"/>
                      </a:endParaRPr>
                    </a:p>
                  </a:txBody>
                  <a:tcPr/>
                </a:tc>
              </a:tr>
              <a:tr h="681139">
                <a:tc>
                  <a:txBody>
                    <a:bodyPr/>
                    <a:lstStyle/>
                    <a:p>
                      <a:pPr>
                        <a:lnSpc>
                          <a:spcPct val="150000"/>
                        </a:lnSpc>
                      </a:pPr>
                      <a:r>
                        <a:rPr lang="en-US" altLang="zh-CN" sz="2800" dirty="0">
                          <a:latin typeface="微软雅黑" panose="020B0503020204020204" charset="-122"/>
                          <a:ea typeface="微软雅黑" panose="020B0503020204020204" charset="-122"/>
                        </a:rPr>
                        <a:t>……</a:t>
                      </a:r>
                      <a:endParaRPr lang="zh-CN" altLang="en-US" sz="2800" dirty="0">
                        <a:latin typeface="微软雅黑" panose="020B0503020204020204" charset="-122"/>
                        <a:ea typeface="微软雅黑" panose="020B0503020204020204" charset="-122"/>
                      </a:endParaRPr>
                    </a:p>
                  </a:txBody>
                  <a:tcPr/>
                </a:tc>
                <a:tc>
                  <a:txBody>
                    <a:bodyPr/>
                    <a:lstStyle/>
                    <a:p>
                      <a:pPr>
                        <a:lnSpc>
                          <a:spcPct val="150000"/>
                        </a:lnSpc>
                      </a:pPr>
                      <a:endParaRPr lang="zh-CN" altLang="en-US" sz="2800" dirty="0">
                        <a:latin typeface="微软雅黑" panose="020B0503020204020204" charset="-122"/>
                        <a:ea typeface="微软雅黑" panose="020B0503020204020204" charset="-122"/>
                      </a:endParaRPr>
                    </a:p>
                  </a:txBody>
                  <a:tcPr/>
                </a:tc>
              </a:tr>
              <a:tr h="681139">
                <a:tc>
                  <a:txBody>
                    <a:bodyPr/>
                    <a:lstStyle/>
                    <a:p>
                      <a:pPr>
                        <a:lnSpc>
                          <a:spcPct val="150000"/>
                        </a:lnSpc>
                      </a:pPr>
                      <a:r>
                        <a:rPr lang="en-US" altLang="zh-CN" sz="2800" dirty="0">
                          <a:latin typeface="微软雅黑" panose="020B0503020204020204" charset="-122"/>
                          <a:ea typeface="微软雅黑" panose="020B0503020204020204" charset="-122"/>
                        </a:rPr>
                        <a:t>……</a:t>
                      </a:r>
                      <a:endParaRPr lang="zh-CN" altLang="en-US" sz="2800" dirty="0">
                        <a:latin typeface="微软雅黑" panose="020B0503020204020204" charset="-122"/>
                        <a:ea typeface="微软雅黑" panose="020B0503020204020204" charset="-122"/>
                      </a:endParaRPr>
                    </a:p>
                  </a:txBody>
                  <a:tcPr/>
                </a:tc>
                <a:tc>
                  <a:txBody>
                    <a:bodyPr/>
                    <a:lstStyle/>
                    <a:p>
                      <a:pPr>
                        <a:lnSpc>
                          <a:spcPct val="150000"/>
                        </a:lnSpc>
                      </a:pPr>
                      <a:endParaRPr lang="zh-CN" altLang="en-US" sz="2800" dirty="0">
                        <a:latin typeface="微软雅黑" panose="020B0503020204020204" charset="-122"/>
                        <a:ea typeface="微软雅黑" panose="020B0503020204020204" charset="-122"/>
                      </a:endParaRPr>
                    </a:p>
                  </a:txBody>
                  <a:tcPr/>
                </a:tc>
              </a:tr>
            </a:tbl>
          </a:graphicData>
        </a:graphic>
      </p:graphicFrame>
      <p:sp>
        <p:nvSpPr>
          <p:cNvPr id="5" name="文本框 4"/>
          <p:cNvSpPr txBox="1"/>
          <p:nvPr/>
        </p:nvSpPr>
        <p:spPr>
          <a:xfrm>
            <a:off x="7195928" y="3454031"/>
            <a:ext cx="4647026" cy="1569660"/>
          </a:xfrm>
          <a:prstGeom prst="rect">
            <a:avLst/>
          </a:prstGeom>
          <a:noFill/>
        </p:spPr>
        <p:txBody>
          <a:bodyPr wrap="square" rtlCol="0">
            <a:spAutoFit/>
          </a:bodyPr>
          <a:lstStyle/>
          <a:p>
            <a:r>
              <a:rPr lang="zh-CN" altLang="en-US" sz="2400" b="1" dirty="0">
                <a:latin typeface="微软雅黑" panose="020B0503020204020204" charset="-122"/>
                <a:ea typeface="微软雅黑" panose="020B0503020204020204" charset="-122"/>
              </a:rPr>
              <a:t>一个人的魅力体现在学识、修养、品行等方面，吸烟不仅不能增添魅力，还会降低我们的修养，有损形象。</a:t>
            </a:r>
            <a:endParaRPr lang="zh-CN" altLang="en-US" sz="2400" b="1" dirty="0">
              <a:latin typeface="微软雅黑" panose="020B0503020204020204" charset="-122"/>
              <a:ea typeface="微软雅黑" panose="020B0503020204020204" charset="-122"/>
            </a:endParaRPr>
          </a:p>
        </p:txBody>
      </p:sp>
      <p:sp>
        <p:nvSpPr>
          <p:cNvPr id="6" name="铅笔"/>
          <p:cNvSpPr/>
          <p:nvPr/>
        </p:nvSpPr>
        <p:spPr bwMode="auto">
          <a:xfrm>
            <a:off x="842146" y="899652"/>
            <a:ext cx="806592" cy="5528120"/>
          </a:xfrm>
          <a:custGeom>
            <a:avLst/>
            <a:gdLst>
              <a:gd name="T0" fmla="*/ 14720 w 361950"/>
              <a:gd name="T1" fmla="*/ 4915236 h 1141413"/>
              <a:gd name="T2" fmla="*/ 1663305 w 361950"/>
              <a:gd name="T3" fmla="*/ 4915236 h 1141413"/>
              <a:gd name="T4" fmla="*/ 1663305 w 361950"/>
              <a:gd name="T5" fmla="*/ 5306391 h 1141413"/>
              <a:gd name="T6" fmla="*/ 14720 w 361950"/>
              <a:gd name="T7" fmla="*/ 5306391 h 1141413"/>
              <a:gd name="T8" fmla="*/ 1108863 w 361950"/>
              <a:gd name="T9" fmla="*/ 1768031 h 1141413"/>
              <a:gd name="T10" fmla="*/ 1108863 w 361950"/>
              <a:gd name="T11" fmla="*/ 4732908 h 1141413"/>
              <a:gd name="T12" fmla="*/ 1492863 w 361950"/>
              <a:gd name="T13" fmla="*/ 4732908 h 1141413"/>
              <a:gd name="T14" fmla="*/ 1492863 w 361950"/>
              <a:gd name="T15" fmla="*/ 1768031 h 1141413"/>
              <a:gd name="T16" fmla="*/ 258808 w 361950"/>
              <a:gd name="T17" fmla="*/ 1768031 h 1141413"/>
              <a:gd name="T18" fmla="*/ 258808 w 361950"/>
              <a:gd name="T19" fmla="*/ 4732908 h 1141413"/>
              <a:gd name="T20" fmla="*/ 570213 w 361950"/>
              <a:gd name="T21" fmla="*/ 4732908 h 1141413"/>
              <a:gd name="T22" fmla="*/ 570213 w 361950"/>
              <a:gd name="T23" fmla="*/ 1768031 h 1141413"/>
              <a:gd name="T24" fmla="*/ 0 w 361950"/>
              <a:gd name="T25" fmla="*/ 1667934 h 1141413"/>
              <a:gd name="T26" fmla="*/ 1678025 w 361950"/>
              <a:gd name="T27" fmla="*/ 1667934 h 1141413"/>
              <a:gd name="T28" fmla="*/ 1678025 w 361950"/>
              <a:gd name="T29" fmla="*/ 4834057 h 1141413"/>
              <a:gd name="T30" fmla="*/ 0 w 361950"/>
              <a:gd name="T31" fmla="*/ 4834057 h 1141413"/>
              <a:gd name="T32" fmla="*/ 664070 w 361950"/>
              <a:gd name="T33" fmla="*/ 793555 h 1141413"/>
              <a:gd name="T34" fmla="*/ 312087 w 361950"/>
              <a:gd name="T35" fmla="*/ 1434225 h 1141413"/>
              <a:gd name="T36" fmla="*/ 1386953 w 361950"/>
              <a:gd name="T37" fmla="*/ 1434225 h 1141413"/>
              <a:gd name="T38" fmla="*/ 1099063 w 361950"/>
              <a:gd name="T39" fmla="*/ 793555 h 1141413"/>
              <a:gd name="T40" fmla="*/ 570562 w 361950"/>
              <a:gd name="T41" fmla="*/ 634700 h 1141413"/>
              <a:gd name="T42" fmla="*/ 1200978 w 361950"/>
              <a:gd name="T43" fmla="*/ 634700 h 1141413"/>
              <a:gd name="T44" fmla="*/ 1633867 w 361950"/>
              <a:gd name="T45" fmla="*/ 1594132 h 1141413"/>
              <a:gd name="T46" fmla="*/ 44158 w 361950"/>
              <a:gd name="T47" fmla="*/ 1594132 h 1141413"/>
              <a:gd name="T48" fmla="*/ 919972 w 361950"/>
              <a:gd name="T49" fmla="*/ 0 h 1141413"/>
              <a:gd name="T50" fmla="*/ 1155483 w 361950"/>
              <a:gd name="T51" fmla="*/ 523999 h 1141413"/>
              <a:gd name="T52" fmla="*/ 632938 w 361950"/>
              <a:gd name="T53" fmla="*/ 523999 h 114141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61950" h="1141413">
                <a:moveTo>
                  <a:pt x="3175" y="1057275"/>
                </a:moveTo>
                <a:lnTo>
                  <a:pt x="358775" y="1057275"/>
                </a:lnTo>
                <a:lnTo>
                  <a:pt x="358775" y="1141413"/>
                </a:lnTo>
                <a:lnTo>
                  <a:pt x="3175" y="1141413"/>
                </a:lnTo>
                <a:lnTo>
                  <a:pt x="3175" y="1057275"/>
                </a:lnTo>
                <a:close/>
                <a:moveTo>
                  <a:pt x="239182" y="380306"/>
                </a:moveTo>
                <a:lnTo>
                  <a:pt x="239182" y="1018056"/>
                </a:lnTo>
                <a:lnTo>
                  <a:pt x="322011" y="1018056"/>
                </a:lnTo>
                <a:lnTo>
                  <a:pt x="322011" y="380306"/>
                </a:lnTo>
                <a:lnTo>
                  <a:pt x="239182" y="380306"/>
                </a:lnTo>
                <a:close/>
                <a:moveTo>
                  <a:pt x="55825" y="380306"/>
                </a:moveTo>
                <a:lnTo>
                  <a:pt x="55825" y="1018056"/>
                </a:lnTo>
                <a:lnTo>
                  <a:pt x="122995" y="1018056"/>
                </a:lnTo>
                <a:lnTo>
                  <a:pt x="122995" y="380306"/>
                </a:lnTo>
                <a:lnTo>
                  <a:pt x="55825" y="380306"/>
                </a:lnTo>
                <a:close/>
                <a:moveTo>
                  <a:pt x="0" y="358775"/>
                </a:moveTo>
                <a:lnTo>
                  <a:pt x="361950" y="358775"/>
                </a:lnTo>
                <a:lnTo>
                  <a:pt x="361950" y="1039813"/>
                </a:lnTo>
                <a:lnTo>
                  <a:pt x="0" y="1039813"/>
                </a:lnTo>
                <a:lnTo>
                  <a:pt x="0" y="358775"/>
                </a:lnTo>
                <a:close/>
                <a:moveTo>
                  <a:pt x="143240" y="170695"/>
                </a:moveTo>
                <a:lnTo>
                  <a:pt x="67317" y="308504"/>
                </a:lnTo>
                <a:lnTo>
                  <a:pt x="299166" y="308504"/>
                </a:lnTo>
                <a:lnTo>
                  <a:pt x="237068" y="170695"/>
                </a:lnTo>
                <a:lnTo>
                  <a:pt x="143240" y="170695"/>
                </a:lnTo>
                <a:close/>
                <a:moveTo>
                  <a:pt x="123070" y="136525"/>
                </a:moveTo>
                <a:lnTo>
                  <a:pt x="259051" y="136525"/>
                </a:lnTo>
                <a:lnTo>
                  <a:pt x="352425" y="342900"/>
                </a:lnTo>
                <a:lnTo>
                  <a:pt x="9525" y="342900"/>
                </a:lnTo>
                <a:lnTo>
                  <a:pt x="123070" y="136525"/>
                </a:lnTo>
                <a:close/>
                <a:moveTo>
                  <a:pt x="198438" y="0"/>
                </a:moveTo>
                <a:lnTo>
                  <a:pt x="249238" y="112713"/>
                </a:lnTo>
                <a:lnTo>
                  <a:pt x="136525" y="112713"/>
                </a:lnTo>
                <a:lnTo>
                  <a:pt x="198438" y="0"/>
                </a:lnTo>
                <a:close/>
              </a:path>
            </a:pathLst>
          </a:custGeom>
          <a:solidFill>
            <a:schemeClr val="accent6"/>
          </a:solidFill>
          <a:ln w="9525">
            <a:solidFill>
              <a:srgbClr val="000000"/>
            </a:solidFill>
            <a:round/>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7" name="Freeform 5"/>
          <p:cNvSpPr>
            <a:spLocks noEditPoints="1"/>
          </p:cNvSpPr>
          <p:nvPr/>
        </p:nvSpPr>
        <p:spPr>
          <a:xfrm>
            <a:off x="2154539" y="753994"/>
            <a:ext cx="689024" cy="693498"/>
          </a:xfrm>
          <a:custGeom>
            <a:avLst/>
            <a:gdLst/>
            <a:ahLst/>
            <a:cxnLst>
              <a:cxn ang="0">
                <a:pos x="482277" y="85269"/>
              </a:cxn>
              <a:cxn ang="0">
                <a:pos x="457920" y="107195"/>
              </a:cxn>
              <a:cxn ang="0">
                <a:pos x="382412" y="31671"/>
              </a:cxn>
              <a:cxn ang="0">
                <a:pos x="406769" y="9745"/>
              </a:cxn>
              <a:cxn ang="0">
                <a:pos x="435998" y="7308"/>
              </a:cxn>
              <a:cxn ang="0">
                <a:pos x="482277" y="56034"/>
              </a:cxn>
              <a:cxn ang="0">
                <a:pos x="482277" y="85269"/>
              </a:cxn>
              <a:cxn ang="0">
                <a:pos x="280110" y="285042"/>
              </a:cxn>
              <a:cxn ang="0">
                <a:pos x="204602" y="209518"/>
              </a:cxn>
              <a:cxn ang="0">
                <a:pos x="372669" y="43852"/>
              </a:cxn>
              <a:cxn ang="0">
                <a:pos x="448177" y="119376"/>
              </a:cxn>
              <a:cxn ang="0">
                <a:pos x="280110" y="285042"/>
              </a:cxn>
              <a:cxn ang="0">
                <a:pos x="270367" y="294787"/>
              </a:cxn>
              <a:cxn ang="0">
                <a:pos x="163195" y="324022"/>
              </a:cxn>
              <a:cxn ang="0">
                <a:pos x="194859" y="219263"/>
              </a:cxn>
              <a:cxn ang="0">
                <a:pos x="270367" y="294787"/>
              </a:cxn>
              <a:cxn ang="0">
                <a:pos x="94994" y="63342"/>
              </a:cxn>
              <a:cxn ang="0">
                <a:pos x="48714" y="109631"/>
              </a:cxn>
              <a:cxn ang="0">
                <a:pos x="48714" y="394674"/>
              </a:cxn>
              <a:cxn ang="0">
                <a:pos x="94994" y="443399"/>
              </a:cxn>
              <a:cxn ang="0">
                <a:pos x="379976" y="443399"/>
              </a:cxn>
              <a:cxn ang="0">
                <a:pos x="428691" y="394674"/>
              </a:cxn>
              <a:cxn ang="0">
                <a:pos x="428691" y="207082"/>
              </a:cxn>
              <a:cxn ang="0">
                <a:pos x="477406" y="160793"/>
              </a:cxn>
              <a:cxn ang="0">
                <a:pos x="477406" y="411728"/>
              </a:cxn>
              <a:cxn ang="0">
                <a:pos x="397026" y="492125"/>
              </a:cxn>
              <a:cxn ang="0">
                <a:pos x="77943" y="492125"/>
              </a:cxn>
              <a:cxn ang="0">
                <a:pos x="0" y="411728"/>
              </a:cxn>
              <a:cxn ang="0">
                <a:pos x="0" y="97450"/>
              </a:cxn>
              <a:cxn ang="0">
                <a:pos x="77943" y="14617"/>
              </a:cxn>
              <a:cxn ang="0">
                <a:pos x="331261" y="14617"/>
              </a:cxn>
              <a:cxn ang="0">
                <a:pos x="282546" y="63342"/>
              </a:cxn>
              <a:cxn ang="0">
                <a:pos x="94994" y="63342"/>
              </a:cxn>
            </a:cxnLst>
            <a:rect l="0" t="0" r="0" b="0"/>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accent2"/>
          </a:solidFill>
          <a:ln w="9525">
            <a:noFill/>
          </a:ln>
        </p:spPr>
        <p:txBody>
          <a:bodyPr/>
          <a:lstStyle/>
          <a:p>
            <a:endParaRPr lang="zh-CN" altLang="en-US">
              <a:solidFill>
                <a:schemeClr val="tx1">
                  <a:lumMod val="75000"/>
                  <a:lumOff val="25000"/>
                </a:schemeClr>
              </a:solidFill>
            </a:endParaRPr>
          </a:p>
        </p:txBody>
      </p:sp>
      <p:sp>
        <p:nvSpPr>
          <p:cNvPr id="8" name="文本框 20"/>
          <p:cNvSpPr txBox="1"/>
          <p:nvPr/>
        </p:nvSpPr>
        <p:spPr>
          <a:xfrm flipH="1">
            <a:off x="2951996" y="695709"/>
            <a:ext cx="4431441" cy="707886"/>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40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认知矫正大讨论</a:t>
            </a:r>
            <a:endParaRPr lang="zh-CN" altLang="en-US" sz="40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9" name="文本框 8"/>
          <p:cNvSpPr txBox="1"/>
          <p:nvPr/>
        </p:nvSpPr>
        <p:spPr>
          <a:xfrm flipH="1">
            <a:off x="2059844" y="1676686"/>
            <a:ext cx="9668132" cy="83099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24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在日常生活中，人们还对烟酒存在着哪些错误的认识呢？让我们一些来分析一下这些错误的认识，并进行矫正和说服吧！</a:t>
            </a:r>
            <a:endParaRPr lang="zh-CN" altLang="en-US" sz="24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cxnSp>
        <p:nvCxnSpPr>
          <p:cNvPr id="10" name="直接连接符 9"/>
          <p:cNvCxnSpPr/>
          <p:nvPr/>
        </p:nvCxnSpPr>
        <p:spPr>
          <a:xfrm>
            <a:off x="2166351" y="1565475"/>
            <a:ext cx="5039667" cy="4017"/>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6687" y="2169996"/>
            <a:ext cx="11254854" cy="3980081"/>
          </a:xfrm>
          <a:prstGeom prst="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lum bright="18000"/>
          </a:blip>
          <a:srcRect l="4743" t="8052" r="50353" b="61640"/>
          <a:stretch>
            <a:fillRect/>
          </a:stretch>
        </p:blipFill>
        <p:spPr>
          <a:xfrm>
            <a:off x="137511" y="487358"/>
            <a:ext cx="2712085" cy="1206500"/>
          </a:xfrm>
          <a:prstGeom prst="rect">
            <a:avLst/>
          </a:prstGeom>
        </p:spPr>
      </p:pic>
      <p:sp>
        <p:nvSpPr>
          <p:cNvPr id="5" name="文本框 4"/>
          <p:cNvSpPr txBox="1"/>
          <p:nvPr/>
        </p:nvSpPr>
        <p:spPr>
          <a:xfrm>
            <a:off x="429250" y="863638"/>
            <a:ext cx="1728358" cy="707886"/>
          </a:xfrm>
          <a:prstGeom prst="rect">
            <a:avLst/>
          </a:prstGeom>
          <a:noFill/>
        </p:spPr>
        <p:txBody>
          <a:bodyPr wrap="none" rtlCol="0">
            <a:spAutoFit/>
          </a:bodyPr>
          <a:lstStyle/>
          <a:p>
            <a:pPr lvl="0">
              <a:defRPr/>
            </a:pPr>
            <a:r>
              <a:rPr lang="zh-CN" altLang="en-US" sz="4000" b="1" dirty="0">
                <a:solidFill>
                  <a:srgbClr val="1D41D5"/>
                </a:solidFill>
                <a:latin typeface="黑体" panose="02010609060101010101" charset="-122"/>
                <a:ea typeface="黑体" panose="02010609060101010101" charset="-122"/>
              </a:rPr>
              <a:t>阅读角</a:t>
            </a:r>
            <a:endParaRPr lang="zh-CN" altLang="en-US" sz="4000" b="1" dirty="0">
              <a:solidFill>
                <a:srgbClr val="1D41D5"/>
              </a:solidFill>
              <a:latin typeface="黑体" panose="02010609060101010101" charset="-122"/>
              <a:ea typeface="黑体" panose="02010609060101010101" charset="-122"/>
            </a:endParaRPr>
          </a:p>
        </p:txBody>
      </p:sp>
      <p:sp>
        <p:nvSpPr>
          <p:cNvPr id="20483" name="文本框 20482"/>
          <p:cNvSpPr txBox="1"/>
          <p:nvPr/>
        </p:nvSpPr>
        <p:spPr>
          <a:xfrm>
            <a:off x="597289" y="2321135"/>
            <a:ext cx="10894125" cy="3600345"/>
          </a:xfrm>
          <a:prstGeom prst="rect">
            <a:avLst/>
          </a:prstGeom>
          <a:noFill/>
          <a:ln w="28575">
            <a:solidFill>
              <a:srgbClr val="1D41D5"/>
            </a:solidFill>
            <a:prstDash val="lgDash"/>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1905" lvl="2" indent="454025" eaLnBrk="1">
              <a:lnSpc>
                <a:spcPct val="120000"/>
              </a:lnSpc>
              <a:spcBef>
                <a:spcPts val="0"/>
              </a:spcBef>
              <a:spcAft>
                <a:spcPts val="0"/>
              </a:spcAft>
              <a:buNone/>
              <a:defRPr/>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“咳！咳！</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隔壁房间又传来爷爷一阵急促的咳嗽和喘息声。我赶忙去帮他捶背。爷爷叹了口气说：“后悔也来不及了！这烟把我害苦了！”原来，</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rPr>
              <a:t>13</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岁那年，爷爷的学习和生活遇到了很大的困难。一位同村的好友，见他烦恼，就给他抽烟，并对他说：“抽了烟，所有的烦恼都会烟消云散。”最初，爷爷不想抽，后来禁不住这位好友相劝，开始抽烟解闷。在那段日子里，他整日与那位朋友和烟为伴。</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endParaRPr>
          </a:p>
          <a:p>
            <a:pPr marL="1905" lvl="2" indent="454025" eaLnBrk="1">
              <a:lnSpc>
                <a:spcPct val="120000"/>
              </a:lnSpc>
              <a:spcBef>
                <a:spcPts val="0"/>
              </a:spcBef>
              <a:spcAft>
                <a:spcPts val="0"/>
              </a:spcAft>
              <a:buNone/>
              <a:defRPr/>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几十年的烟瘾使爷爷的身体越来越差。他的牙齿全黄了，肺炎、冠心病等接踵而来。</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363622" y="1120819"/>
            <a:ext cx="3278462" cy="830997"/>
          </a:xfrm>
          <a:prstGeom prst="rect">
            <a:avLst/>
          </a:prstGeom>
          <a:noFill/>
        </p:spPr>
        <p:txBody>
          <a:bodyPr wrap="none" rtlCol="0">
            <a:spAutoFit/>
          </a:bodyPr>
          <a:lstStyle/>
          <a:p>
            <a:pPr lvl="0">
              <a:defRPr/>
            </a:pPr>
            <a:r>
              <a:rPr lang="zh-CN" altLang="en-US" sz="4800" b="1" dirty="0" smtClean="0">
                <a:solidFill>
                  <a:srgbClr val="1D41D5"/>
                </a:solidFill>
                <a:latin typeface="黑体" panose="02010609060101010101" charset="-122"/>
                <a:ea typeface="黑体" panose="02010609060101010101" charset="-122"/>
              </a:rPr>
              <a:t>爷爷</a:t>
            </a:r>
            <a:r>
              <a:rPr lang="zh-CN" altLang="en-US" sz="4800" b="1" dirty="0">
                <a:solidFill>
                  <a:srgbClr val="1D41D5"/>
                </a:solidFill>
                <a:latin typeface="黑体" panose="02010609060101010101" charset="-122"/>
                <a:ea typeface="黑体" panose="02010609060101010101" charset="-122"/>
              </a:rPr>
              <a:t>的悔恨</a:t>
            </a:r>
            <a:endParaRPr lang="zh-CN" altLang="en-US" sz="4800" b="1" dirty="0">
              <a:solidFill>
                <a:srgbClr val="1D41D5"/>
              </a:solidFill>
              <a:latin typeface="黑体" panose="02010609060101010101" charset="-122"/>
              <a:ea typeface="黑体" panose="02010609060101010101" charset="-122"/>
            </a:endParaRPr>
          </a:p>
        </p:txBody>
      </p:sp>
      <p:pic>
        <p:nvPicPr>
          <p:cNvPr id="3" name="图片 2"/>
          <p:cNvPicPr>
            <a:picLocks noChangeAspect="1"/>
          </p:cNvPicPr>
          <p:nvPr/>
        </p:nvPicPr>
        <p:blipFill>
          <a:blip r:embed="rId2" cstate="print">
            <a:clrChange>
              <a:clrFrom>
                <a:srgbClr val="F6F6F6"/>
              </a:clrFrom>
              <a:clrTo>
                <a:srgbClr val="F6F6F6">
                  <a:alpha val="0"/>
                </a:srgbClr>
              </a:clrTo>
            </a:clrChange>
          </a:blip>
          <a:stretch>
            <a:fillRect/>
          </a:stretch>
        </p:blipFill>
        <p:spPr>
          <a:xfrm>
            <a:off x="9965915" y="781664"/>
            <a:ext cx="1842731" cy="1732167"/>
          </a:xfrm>
          <a:prstGeom prst="rect">
            <a:avLst/>
          </a:prstGeom>
        </p:spPr>
      </p:pic>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fade">
                                      <p:cBhvr>
                                        <p:cTn id="7" dur="1000"/>
                                        <p:tgtEl>
                                          <p:spTgt spid="20483"/>
                                        </p:tgtEl>
                                      </p:cBhvr>
                                    </p:animEffect>
                                    <p:anim calcmode="lin" valueType="num">
                                      <p:cBhvr additive="base">
                                        <p:cTn id="8" dur="1000" fill="hold"/>
                                        <p:tgtEl>
                                          <p:spTgt spid="20483"/>
                                        </p:tgtEl>
                                        <p:attrNameLst>
                                          <p:attrName>ppt_x</p:attrName>
                                        </p:attrNameLst>
                                      </p:cBhvr>
                                      <p:tavLst>
                                        <p:tav tm="0">
                                          <p:val>
                                            <p:strVal val="#ppt_x"/>
                                          </p:val>
                                        </p:tav>
                                        <p:tav tm="100000">
                                          <p:val>
                                            <p:strVal val="#ppt_x"/>
                                          </p:val>
                                        </p:tav>
                                      </p:tavLst>
                                    </p:anim>
                                    <p:anim calcmode="lin" valueType="num">
                                      <p:cBhvr additive="base">
                                        <p:cTn id="9" dur="1000" fill="hold"/>
                                        <p:tgtEl>
                                          <p:spTgt spid="20483"/>
                                        </p:tgtEl>
                                        <p:attrNameLst>
                                          <p:attrName>ppt_y</p:attrName>
                                        </p:attrNameLst>
                                      </p:cBhvr>
                                      <p:tavLst>
                                        <p:tav tm="0">
                                          <p:val>
                                            <p:strVal val="#ppt_y+.1"/>
                                          </p:val>
                                        </p:tav>
                                        <p:tav tm="100000">
                                          <p:val>
                                            <p:strVal val="#ppt_y"/>
                                          </p:val>
                                        </p:tav>
                                      </p:tavLst>
                                    </p:anim>
                                  </p:childTnLst>
                                </p:cTn>
                              </p:par>
                              <p:par>
                                <p:cTn id="10" presetID="18" presetClass="entr" presetSubtype="12"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48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38084" y="214290"/>
            <a:ext cx="11715832" cy="6429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167570" y="1864618"/>
            <a:ext cx="4786345" cy="4463140"/>
          </a:xfrm>
          <a:prstGeom prst="ellipse">
            <a:avLst/>
          </a:prstGeom>
          <a:solidFill>
            <a:schemeClr val="bg1"/>
          </a:solidFill>
          <a:ln w="57150">
            <a:solidFill>
              <a:srgbClr val="92D050"/>
            </a:solidFill>
          </a:ln>
        </p:spPr>
        <p:style>
          <a:lnRef idx="2">
            <a:schemeClr val="accent3"/>
          </a:lnRef>
          <a:fillRef idx="1">
            <a:schemeClr val="lt1"/>
          </a:fillRef>
          <a:effectRef idx="0">
            <a:schemeClr val="accent3"/>
          </a:effectRef>
          <a:fontRef idx="minor">
            <a:schemeClr val="dk1"/>
          </a:fontRef>
        </p:style>
        <p:txBody>
          <a:bodyPr rtlCol="0" anchor="ctr"/>
          <a:lstStyle/>
          <a:p>
            <a:pPr indent="457200">
              <a:lnSpc>
                <a:spcPct val="150000"/>
              </a:lnSpc>
            </a:pPr>
            <a:endParaRPr lang="zh-CN" altLang="en-US" dirty="0">
              <a:solidFill>
                <a:schemeClr val="bg1">
                  <a:lumMod val="50000"/>
                </a:schemeClr>
              </a:solidFill>
              <a:latin typeface="微软雅黑" panose="020B0503020204020204" charset="-122"/>
              <a:ea typeface="微软雅黑" panose="020B0503020204020204" charset="-122"/>
            </a:endParaRPr>
          </a:p>
        </p:txBody>
      </p:sp>
      <p:pic>
        <p:nvPicPr>
          <p:cNvPr id="6" name="Picture 3" descr="E:\UCDownloaded\！PPT图片及版面资源\06-PPT精选插图\03-人物\女孩NPG05.png"/>
          <p:cNvPicPr>
            <a:picLocks noChangeAspect="1" noChangeArrowheads="1"/>
          </p:cNvPicPr>
          <p:nvPr/>
        </p:nvPicPr>
        <p:blipFill>
          <a:blip r:embed="rId1"/>
          <a:stretch>
            <a:fillRect/>
          </a:stretch>
        </p:blipFill>
        <p:spPr bwMode="auto">
          <a:xfrm>
            <a:off x="7167570" y="2307490"/>
            <a:ext cx="5047011" cy="4336220"/>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p:cNvSpPr txBox="1"/>
          <p:nvPr/>
        </p:nvSpPr>
        <p:spPr>
          <a:xfrm>
            <a:off x="1683237" y="1604817"/>
            <a:ext cx="4392172" cy="769441"/>
          </a:xfrm>
          <a:prstGeom prst="rect">
            <a:avLst/>
          </a:prstGeom>
          <a:noFill/>
        </p:spPr>
        <p:txBody>
          <a:bodyPr wrap="square" rtlCol="0">
            <a:spAutoFit/>
          </a:bodyPr>
          <a:lstStyle/>
          <a:p>
            <a:pPr lvl="0" algn="ctr" eaLnBrk="1" fontAlgn="auto" hangingPunct="1">
              <a:spcBef>
                <a:spcPts val="0"/>
              </a:spcBef>
              <a:spcAft>
                <a:spcPts val="0"/>
              </a:spcAft>
              <a:defRPr/>
            </a:pPr>
            <a:r>
              <a:rPr lang="zh-CN" altLang="en-US" sz="4400" b="1" dirty="0" smtClean="0">
                <a:solidFill>
                  <a:srgbClr val="FF0000"/>
                </a:solidFill>
                <a:latin typeface="微软雅黑" panose="020B0503020204020204" charset="-122"/>
                <a:ea typeface="微软雅黑" panose="020B0503020204020204" charset="-122"/>
              </a:rPr>
              <a:t>思 考</a:t>
            </a:r>
            <a:endParaRPr lang="zh-CN" altLang="en-US" sz="4400" b="1" dirty="0">
              <a:solidFill>
                <a:srgbClr val="FF0000"/>
              </a:solidFill>
              <a:latin typeface="微软雅黑" panose="020B0503020204020204" charset="-122"/>
              <a:ea typeface="微软雅黑" panose="020B0503020204020204" charset="-122"/>
            </a:endParaRPr>
          </a:p>
        </p:txBody>
      </p:sp>
      <p:cxnSp>
        <p:nvCxnSpPr>
          <p:cNvPr id="9" name="直接连接符 8"/>
          <p:cNvCxnSpPr/>
          <p:nvPr/>
        </p:nvCxnSpPr>
        <p:spPr>
          <a:xfrm>
            <a:off x="1683237" y="1540804"/>
            <a:ext cx="4392172"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683237" y="2438271"/>
            <a:ext cx="4392172"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565032" y="2805883"/>
            <a:ext cx="6750168" cy="1310295"/>
          </a:xfrm>
          <a:prstGeom prst="rect">
            <a:avLst/>
          </a:prstGeom>
        </p:spPr>
        <p:txBody>
          <a:bodyPr wrap="square">
            <a:spAutoFit/>
          </a:bodyPr>
          <a:lstStyle/>
          <a:p>
            <a:pPr lvl="0">
              <a:lnSpc>
                <a:spcPct val="130000"/>
              </a:lnSpc>
              <a:defRPr/>
            </a:pPr>
            <a:r>
              <a:rPr lang="en-US" altLang="zh-CN" sz="32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rPr>
              <a:t>1.</a:t>
            </a:r>
            <a:r>
              <a:rPr lang="zh-CN" altLang="en-US" sz="32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rPr>
              <a:t>爷爷因什么而悔恨不已？</a:t>
            </a:r>
            <a:endParaRPr lang="zh-CN" altLang="en-US" sz="32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endParaRPr>
          </a:p>
          <a:p>
            <a:pPr lvl="0">
              <a:lnSpc>
                <a:spcPct val="130000"/>
              </a:lnSpc>
              <a:defRPr/>
            </a:pPr>
            <a:r>
              <a:rPr lang="en-US" altLang="zh-CN" sz="32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rPr>
              <a:t>2.</a:t>
            </a:r>
            <a:r>
              <a:rPr lang="zh-CN" altLang="en-US" sz="32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rPr>
              <a:t>你知道吸烟、喝酒有哪些危害吗？</a:t>
            </a:r>
            <a:endParaRPr lang="zh-CN" altLang="en-US" sz="32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lstStyle/>
          <a:p>
            <a:r>
              <a:rPr lang="zh-CN" altLang="zh-CN">
                <a:ln w="12700">
                  <a:solidFill>
                    <a:schemeClr val="tx1"/>
                  </a:solidFill>
                  <a:prstDash val="solid"/>
                </a:ln>
                <a:solidFill>
                  <a:srgbClr val="FF0000"/>
                </a:solidFill>
                <a:effectLst>
                  <a:outerShdw dist="38100" dir="2640000" algn="bl" rotWithShape="0">
                    <a:schemeClr val="accent1"/>
                  </a:outerShdw>
                </a:effectLst>
              </a:rPr>
              <a:t>阅读角</a:t>
            </a:r>
            <a:endParaRPr lang="zh-CN" altLang="zh-CN">
              <a:ln w="12700">
                <a:solidFill>
                  <a:schemeClr val="tx1"/>
                </a:solidFill>
                <a:prstDash val="solid"/>
              </a:ln>
              <a:solidFill>
                <a:srgbClr val="FF0000"/>
              </a:solidFill>
              <a:effectLst>
                <a:outerShdw dist="38100" dir="2640000" algn="bl" rotWithShape="0">
                  <a:schemeClr val="accent1"/>
                </a:outerShdw>
              </a:effectLst>
            </a:endParaRPr>
          </a:p>
        </p:txBody>
      </p:sp>
      <p:sp>
        <p:nvSpPr>
          <p:cNvPr id="5" name="文本占位符 4"/>
          <p:cNvSpPr>
            <a:spLocks noGrp="1"/>
          </p:cNvSpPr>
          <p:nvPr>
            <p:ph type="body" sz="quarter" idx="4294967295"/>
            <p:custDataLst>
              <p:tags r:id="rId2"/>
            </p:custDataLst>
          </p:nvPr>
        </p:nvSpPr>
        <p:spPr>
          <a:xfrm>
            <a:off x="0" y="1296035"/>
            <a:ext cx="10852150" cy="5039995"/>
          </a:xfrm>
        </p:spPr>
        <p:txBody>
          <a:bodyPr/>
          <a:lstStyle/>
          <a:p>
            <a:pPr marL="0" indent="0">
              <a:buNone/>
            </a:pPr>
            <a:r>
              <a:rPr lang="en-US" altLang="zh-CN" sz="2800">
                <a:ln w="6600">
                  <a:solidFill>
                    <a:schemeClr val="tx1"/>
                  </a:solidFill>
                  <a:prstDash val="solid"/>
                </a:ln>
                <a:solidFill>
                  <a:srgbClr val="FF0000"/>
                </a:solidFill>
                <a:effectLst>
                  <a:outerShdw dist="38100" dir="2700000" algn="tl" rotWithShape="0">
                    <a:schemeClr val="accent2"/>
                  </a:outerShdw>
                </a:effectLst>
              </a:rPr>
              <a:t>   </a:t>
            </a:r>
            <a:r>
              <a:rPr lang="zh-CN" altLang="en-US" sz="2800">
                <a:ln w="6600">
                  <a:solidFill>
                    <a:schemeClr val="tx1"/>
                  </a:solidFill>
                  <a:prstDash val="solid"/>
                </a:ln>
                <a:solidFill>
                  <a:schemeClr val="tx1"/>
                </a:solidFill>
                <a:effectLst>
                  <a:outerShdw dist="38100" dir="2700000" algn="tl" rotWithShape="0">
                    <a:schemeClr val="accent2"/>
                  </a:outerShdw>
                </a:effectLst>
              </a:rPr>
              <a:t>阅读课本</a:t>
            </a:r>
            <a:r>
              <a:rPr lang="en-US" altLang="zh-CN" sz="2800">
                <a:ln w="6600">
                  <a:solidFill>
                    <a:schemeClr val="tx1"/>
                  </a:solidFill>
                  <a:prstDash val="solid"/>
                </a:ln>
                <a:solidFill>
                  <a:schemeClr val="tx1"/>
                </a:solidFill>
                <a:effectLst>
                  <a:outerShdw dist="38100" dir="2700000" algn="tl" rotWithShape="0">
                    <a:schemeClr val="accent2"/>
                  </a:outerShdw>
                </a:effectLst>
              </a:rPr>
              <a:t>19</a:t>
            </a:r>
            <a:r>
              <a:rPr lang="zh-CN" altLang="en-US" sz="2800">
                <a:ln w="6600">
                  <a:solidFill>
                    <a:schemeClr val="tx1"/>
                  </a:solidFill>
                  <a:prstDash val="solid"/>
                </a:ln>
                <a:solidFill>
                  <a:schemeClr val="tx1"/>
                </a:solidFill>
                <a:effectLst>
                  <a:outerShdw dist="38100" dir="2700000" algn="tl" rotWithShape="0">
                    <a:schemeClr val="accent2"/>
                  </a:outerShdw>
                </a:effectLst>
              </a:rPr>
              <a:t>页阅读角内容，你有什么感悟？</a:t>
            </a:r>
            <a:endParaRPr lang="zh-CN" altLang="en-US" sz="2800">
              <a:ln w="6600">
                <a:solidFill>
                  <a:schemeClr val="tx1"/>
                </a:solidFill>
                <a:prstDash val="solid"/>
              </a:ln>
              <a:solidFill>
                <a:schemeClr val="tx1"/>
              </a:solidFill>
              <a:effectLst>
                <a:outerShdw dist="38100" dir="2700000" algn="tl" rotWithShape="0">
                  <a:schemeClr val="accent2"/>
                </a:outerShdw>
              </a:effectLst>
            </a:endParaRPr>
          </a:p>
          <a:p>
            <a:pPr marL="0" indent="0">
              <a:buNone/>
            </a:pPr>
            <a:r>
              <a:rPr lang="zh-CN" altLang="en-US" sz="2800">
                <a:ln w="6600">
                  <a:solidFill>
                    <a:schemeClr val="tx1"/>
                  </a:solidFill>
                  <a:prstDash val="solid"/>
                </a:ln>
                <a:solidFill>
                  <a:schemeClr val="tx1"/>
                </a:solidFill>
                <a:effectLst>
                  <a:outerShdw dist="38100" dir="2700000" algn="tl" rotWithShape="0">
                    <a:schemeClr val="accent2"/>
                  </a:outerShdw>
                </a:effectLst>
              </a:rPr>
              <a:t>   在生活中我们应该怎么做呢？</a:t>
            </a:r>
            <a:endParaRPr lang="zh-CN" altLang="en-US" sz="2800">
              <a:ln w="6600">
                <a:solidFill>
                  <a:schemeClr val="tx1"/>
                </a:solidFill>
                <a:prstDash val="solid"/>
              </a:ln>
              <a:solidFill>
                <a:schemeClr val="tx1"/>
              </a:solidFill>
              <a:effectLst>
                <a:outerShdw dist="38100" dir="2700000" algn="tl" rotWithShape="0">
                  <a:schemeClr val="accent2"/>
                </a:outerShdw>
              </a:effectLst>
            </a:endParaRPr>
          </a:p>
        </p:txBody>
      </p:sp>
      <p:sp>
        <p:nvSpPr>
          <p:cNvPr id="2" name="矩形 1"/>
          <p:cNvSpPr/>
          <p:nvPr/>
        </p:nvSpPr>
        <p:spPr>
          <a:xfrm>
            <a:off x="1482725" y="3526790"/>
            <a:ext cx="7508240" cy="1198880"/>
          </a:xfrm>
          <a:prstGeom prst="rect">
            <a:avLst/>
          </a:prstGeom>
          <a:noFill/>
          <a:ln>
            <a:noFill/>
          </a:ln>
        </p:spPr>
        <p:txBody>
          <a:bodyPr wrap="none" rtlCol="0" anchor="t">
            <a:spAutoFit/>
          </a:bodyPr>
          <a:lstStyle/>
          <a:p>
            <a:pPr algn="ctr"/>
            <a:r>
              <a:rPr lang="zh-CN" altLang="en-US" sz="3600" b="1">
                <a:ln w="9525">
                  <a:solidFill>
                    <a:schemeClr val="tx1"/>
                  </a:solidFill>
                  <a:prstDash val="solid"/>
                </a:ln>
                <a:solidFill>
                  <a:srgbClr val="FF0000"/>
                </a:solidFill>
                <a:effectLst>
                  <a:outerShdw blurRad="12700" dist="38100" dir="2700000" algn="tl" rotWithShape="0">
                    <a:schemeClr val="accent5">
                      <a:lumMod val="60000"/>
                      <a:lumOff val="40000"/>
                    </a:schemeClr>
                  </a:outerShdw>
                </a:effectLst>
              </a:rPr>
              <a:t>认清危害，主动拒绝，</a:t>
            </a:r>
            <a:endParaRPr lang="zh-CN" altLang="en-US" sz="3600" b="1">
              <a:ln w="9525">
                <a:solidFill>
                  <a:schemeClr val="tx1"/>
                </a:solidFill>
                <a:prstDash val="solid"/>
              </a:ln>
              <a:solidFill>
                <a:srgbClr val="FF0000"/>
              </a:solidFill>
              <a:effectLst>
                <a:outerShdw blurRad="12700" dist="38100" dir="2700000" algn="tl" rotWithShape="0">
                  <a:schemeClr val="accent5">
                    <a:lumMod val="60000"/>
                    <a:lumOff val="40000"/>
                  </a:schemeClr>
                </a:outerShdw>
              </a:effectLst>
            </a:endParaRPr>
          </a:p>
          <a:p>
            <a:pPr algn="ctr"/>
            <a:r>
              <a:rPr lang="zh-CN" altLang="en-US" sz="3600" b="1">
                <a:ln w="9525">
                  <a:solidFill>
                    <a:schemeClr val="tx1"/>
                  </a:solidFill>
                  <a:prstDash val="solid"/>
                </a:ln>
                <a:solidFill>
                  <a:srgbClr val="FF0000"/>
                </a:solidFill>
                <a:effectLst>
                  <a:outerShdw blurRad="12700" dist="38100" dir="2700000" algn="tl" rotWithShape="0">
                    <a:schemeClr val="accent5">
                      <a:lumMod val="60000"/>
                      <a:lumOff val="40000"/>
                    </a:schemeClr>
                  </a:outerShdw>
                </a:effectLst>
              </a:rPr>
              <a:t>学会自我保护，我们才能健康成长！</a:t>
            </a:r>
            <a:endParaRPr lang="zh-CN" altLang="en-US" sz="3600" b="1">
              <a:ln w="9525">
                <a:solidFill>
                  <a:schemeClr val="tx1"/>
                </a:solidFill>
                <a:prstDash val="solid"/>
              </a:ln>
              <a:solidFill>
                <a:srgbClr val="FF0000"/>
              </a:solidFill>
              <a:effectLst>
                <a:outerShdw blurRad="12700" dist="38100" dir="2700000" algn="tl" rotWithShape="0">
                  <a:schemeClr val="accent5">
                    <a:lumMod val="60000"/>
                    <a:lumOff val="40000"/>
                  </a:schemeClr>
                </a:outerShdw>
              </a:effectLst>
            </a:endParaRPr>
          </a:p>
        </p:txBody>
      </p:sp>
    </p:spTree>
    <p:custDataLst>
      <p:tags r:id="rId3"/>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觅元素584a989499b2d"/>
          <p:cNvPicPr>
            <a:picLocks noChangeAspect="1"/>
          </p:cNvPicPr>
          <p:nvPr/>
        </p:nvPicPr>
        <p:blipFill>
          <a:blip r:embed="rId1"/>
          <a:stretch>
            <a:fillRect/>
          </a:stretch>
        </p:blipFill>
        <p:spPr>
          <a:xfrm>
            <a:off x="873097" y="1014388"/>
            <a:ext cx="10521950" cy="2945130"/>
          </a:xfrm>
          <a:prstGeom prst="rect">
            <a:avLst/>
          </a:prstGeom>
        </p:spPr>
      </p:pic>
      <p:sp>
        <p:nvSpPr>
          <p:cNvPr id="5" name="横卷形 4"/>
          <p:cNvSpPr/>
          <p:nvPr/>
        </p:nvSpPr>
        <p:spPr>
          <a:xfrm>
            <a:off x="784197" y="2453933"/>
            <a:ext cx="10984230" cy="3814132"/>
          </a:xfrm>
          <a:prstGeom prst="horizontalScroll">
            <a:avLst/>
          </a:prstGeom>
          <a:solidFill>
            <a:schemeClr val="bg1"/>
          </a:solidFill>
          <a:ln w="254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1"/>
          <p:cNvSpPr txBox="1"/>
          <p:nvPr/>
        </p:nvSpPr>
        <p:spPr>
          <a:xfrm>
            <a:off x="3319007" y="3182177"/>
            <a:ext cx="5781450" cy="646331"/>
          </a:xfrm>
          <a:prstGeom prst="rect">
            <a:avLst/>
          </a:prstGeom>
          <a:solidFill>
            <a:srgbClr val="FFCC99"/>
          </a:solidFill>
          <a:ln w="9525">
            <a:noFill/>
            <a:miter/>
          </a:ln>
        </p:spPr>
        <p:txBody>
          <a:bodyPr wrap="square" anchor="t">
            <a:spAutoFit/>
          </a:bodyPr>
          <a:lstStyle/>
          <a:p>
            <a:pPr lvl="0" algn="ctr"/>
            <a:r>
              <a:rPr lang="zh-CN" altLang="en-US" sz="3600" b="1" dirty="0">
                <a:solidFill>
                  <a:schemeClr val="tx1">
                    <a:lumMod val="75000"/>
                    <a:lumOff val="25000"/>
                  </a:schemeClr>
                </a:solidFill>
                <a:latin typeface="微软雅黑" panose="020B0503020204020204" charset="-122"/>
                <a:ea typeface="微软雅黑" panose="020B0503020204020204" charset="-122"/>
                <a:sym typeface="+mn-ea"/>
              </a:rPr>
              <a:t>小组合作</a:t>
            </a:r>
            <a:endParaRPr lang="zh-CN" altLang="en-US" sz="36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7" name="矩形 6"/>
          <p:cNvSpPr/>
          <p:nvPr/>
        </p:nvSpPr>
        <p:spPr>
          <a:xfrm>
            <a:off x="3568990" y="3971583"/>
            <a:ext cx="5217795" cy="3619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文本框 8"/>
          <p:cNvSpPr txBox="1"/>
          <p:nvPr/>
        </p:nvSpPr>
        <p:spPr>
          <a:xfrm>
            <a:off x="1419367" y="4087342"/>
            <a:ext cx="10003809" cy="1200329"/>
          </a:xfrm>
          <a:prstGeom prst="rect">
            <a:avLst/>
          </a:prstGeom>
          <a:noFill/>
        </p:spPr>
        <p:txBody>
          <a:bodyPr wrap="square" rtlCol="0">
            <a:spAutoFit/>
          </a:bodyPr>
          <a:lstStyle/>
          <a:p>
            <a:pPr lvl="0">
              <a:lnSpc>
                <a:spcPct val="150000"/>
              </a:lnSpc>
            </a:pPr>
            <a:r>
              <a:rPr lang="zh-CN" altLang="en-US" sz="2400" dirty="0" smtClean="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      从同学们的回答中我们</a:t>
            </a:r>
            <a:r>
              <a:rPr lang="zh-CN" altLang="en-US" sz="2400"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初略了解了一下吸烟的危害。请你与小组同学进行合作</a:t>
            </a:r>
            <a:r>
              <a:rPr lang="zh-CN" altLang="en-US" sz="2400" dirty="0" smtClean="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，把课外搜集的资料分享</a:t>
            </a:r>
            <a:r>
              <a:rPr lang="zh-CN" altLang="en-US" sz="2400"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给</a:t>
            </a:r>
            <a:r>
              <a:rPr lang="zh-CN" altLang="en-US" sz="2400" dirty="0" smtClean="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大家，分小组汇报。</a:t>
            </a:r>
            <a:endParaRPr lang="zh-CN" altLang="en-US" sz="2400"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06760" y="997119"/>
            <a:ext cx="5098027" cy="523220"/>
          </a:xfrm>
          <a:prstGeom prst="rect">
            <a:avLst/>
          </a:prstGeom>
          <a:noFill/>
        </p:spPr>
        <p:txBody>
          <a:bodyPr wrap="square" rtlCol="0">
            <a:spAutoFit/>
          </a:bodyPr>
          <a:lstStyle/>
          <a:p>
            <a:r>
              <a:rPr lang="zh-CN" altLang="en-US" sz="2800" b="1" dirty="0">
                <a:latin typeface="微软雅黑" panose="020B0503020204020204" charset="-122"/>
                <a:ea typeface="微软雅黑" panose="020B0503020204020204" charset="-122"/>
              </a:rPr>
              <a:t>总结归纳：吸烟有害健康</a:t>
            </a:r>
            <a:endParaRPr lang="zh-CN" altLang="en-US" sz="2800" b="1" dirty="0">
              <a:latin typeface="微软雅黑" panose="020B0503020204020204" charset="-122"/>
              <a:ea typeface="微软雅黑" panose="020B0503020204020204" charset="-122"/>
            </a:endParaRPr>
          </a:p>
        </p:txBody>
      </p:sp>
      <p:sp>
        <p:nvSpPr>
          <p:cNvPr id="4" name="矩形 3"/>
          <p:cNvSpPr/>
          <p:nvPr/>
        </p:nvSpPr>
        <p:spPr>
          <a:xfrm>
            <a:off x="0" y="1653547"/>
            <a:ext cx="11149781" cy="769441"/>
          </a:xfrm>
          <a:prstGeom prst="rect">
            <a:avLst/>
          </a:prstGeom>
        </p:spPr>
        <p:txBody>
          <a:bodyPr wrap="square">
            <a:spAutoFit/>
          </a:bodyPr>
          <a:lstStyle/>
          <a:p>
            <a:r>
              <a:rPr lang="zh-CN" altLang="en-US" sz="2200" dirty="0">
                <a:latin typeface="微软雅黑" panose="020B0503020204020204" charset="-122"/>
                <a:ea typeface="微软雅黑" panose="020B0503020204020204" charset="-122"/>
              </a:rPr>
              <a:t>据</a:t>
            </a:r>
            <a:r>
              <a:rPr lang="en-US" altLang="zh-CN" sz="2200" dirty="0">
                <a:latin typeface="微软雅黑" panose="020B0503020204020204" charset="-122"/>
                <a:ea typeface="微软雅黑" panose="020B0503020204020204" charset="-122"/>
              </a:rPr>
              <a:t>《</a:t>
            </a:r>
            <a:r>
              <a:rPr lang="zh-CN" altLang="en-US" sz="2200" dirty="0">
                <a:latin typeface="微软雅黑" panose="020B0503020204020204" charset="-122"/>
                <a:ea typeface="微软雅黑" panose="020B0503020204020204" charset="-122"/>
              </a:rPr>
              <a:t>中国吸烟健康危害报告</a:t>
            </a:r>
            <a:r>
              <a:rPr lang="en-US" altLang="zh-CN" sz="2200" dirty="0">
                <a:latin typeface="微软雅黑" panose="020B0503020204020204" charset="-122"/>
                <a:ea typeface="微软雅黑" panose="020B0503020204020204" charset="-122"/>
              </a:rPr>
              <a:t>》</a:t>
            </a:r>
            <a:r>
              <a:rPr lang="zh-CN" altLang="en-US" sz="2200" dirty="0">
                <a:latin typeface="微软雅黑" panose="020B0503020204020204" charset="-122"/>
                <a:ea typeface="微软雅黑" panose="020B0503020204020204" charset="-122"/>
              </a:rPr>
              <a:t>显示：每年光是因为吸烟导致的死亡人数就有</a:t>
            </a:r>
            <a:r>
              <a:rPr lang="en-US" altLang="zh-CN" sz="2200" dirty="0">
                <a:latin typeface="微软雅黑" panose="020B0503020204020204" charset="-122"/>
                <a:ea typeface="微软雅黑" panose="020B0503020204020204" charset="-122"/>
              </a:rPr>
              <a:t>600</a:t>
            </a:r>
            <a:r>
              <a:rPr lang="zh-CN" altLang="en-US" sz="2200" dirty="0">
                <a:latin typeface="微软雅黑" panose="020B0503020204020204" charset="-122"/>
                <a:ea typeface="微软雅黑" panose="020B0503020204020204" charset="-122"/>
              </a:rPr>
              <a:t>万人，平均每</a:t>
            </a:r>
            <a:r>
              <a:rPr lang="en-US" altLang="zh-CN" sz="2200" dirty="0">
                <a:latin typeface="微软雅黑" panose="020B0503020204020204" charset="-122"/>
                <a:ea typeface="微软雅黑" panose="020B0503020204020204" charset="-122"/>
              </a:rPr>
              <a:t>6</a:t>
            </a:r>
            <a:r>
              <a:rPr lang="zh-CN" altLang="en-US" sz="2200" dirty="0">
                <a:latin typeface="微软雅黑" panose="020B0503020204020204" charset="-122"/>
                <a:ea typeface="微软雅黑" panose="020B0503020204020204" charset="-122"/>
              </a:rPr>
              <a:t>秒钟就有一个人死于吸烟，超过了因为艾滋、结核、疟疾等疾病所致的死亡人数。</a:t>
            </a:r>
            <a:endParaRPr lang="zh-CN" altLang="en-US" sz="2200" dirty="0">
              <a:latin typeface="微软雅黑" panose="020B0503020204020204" charset="-122"/>
              <a:ea typeface="微软雅黑" panose="020B0503020204020204" charset="-122"/>
            </a:endParaRPr>
          </a:p>
        </p:txBody>
      </p:sp>
      <p:sp>
        <p:nvSpPr>
          <p:cNvPr id="5" name="矩形 4"/>
          <p:cNvSpPr/>
          <p:nvPr/>
        </p:nvSpPr>
        <p:spPr>
          <a:xfrm>
            <a:off x="0" y="2532361"/>
            <a:ext cx="10946873" cy="3785652"/>
          </a:xfrm>
          <a:prstGeom prst="rect">
            <a:avLst/>
          </a:prstGeom>
          <a:solidFill>
            <a:schemeClr val="accent2"/>
          </a:solidFill>
        </p:spPr>
        <p:txBody>
          <a:bodyPr wrap="square">
            <a:spAutoFit/>
          </a:bodyPr>
          <a:lstStyle/>
          <a:p>
            <a:pPr marL="342900" indent="-342900">
              <a:buFont typeface="Wingdings" panose="05000000000000000000" pitchFamily="2" charset="2"/>
              <a:buChar char="Ø"/>
            </a:pPr>
            <a:r>
              <a:rPr lang="zh-CN" altLang="en-US" sz="2400" dirty="0">
                <a:solidFill>
                  <a:schemeClr val="bg1"/>
                </a:solidFill>
                <a:latin typeface="微软雅黑" panose="020B0503020204020204" charset="-122"/>
                <a:ea typeface="微软雅黑" panose="020B0503020204020204" charset="-122"/>
              </a:rPr>
              <a:t>吸烟缩短寿命：一支香烟中含有刺激性和细胞毒性的物质可达数百种，其中致癌物质有</a:t>
            </a:r>
            <a:r>
              <a:rPr lang="en-US" altLang="zh-CN" sz="2400" dirty="0">
                <a:solidFill>
                  <a:schemeClr val="bg1"/>
                </a:solidFill>
                <a:latin typeface="微软雅黑" panose="020B0503020204020204" charset="-122"/>
                <a:ea typeface="微软雅黑" panose="020B0503020204020204" charset="-122"/>
              </a:rPr>
              <a:t>43</a:t>
            </a:r>
            <a:r>
              <a:rPr lang="zh-CN" altLang="en-US" sz="2400" dirty="0">
                <a:solidFill>
                  <a:schemeClr val="bg1"/>
                </a:solidFill>
                <a:latin typeface="微软雅黑" panose="020B0503020204020204" charset="-122"/>
                <a:ea typeface="微软雅黑" panose="020B0503020204020204" charset="-122"/>
              </a:rPr>
              <a:t>种。每吸完一支烟，寿命将缩短</a:t>
            </a:r>
            <a:r>
              <a:rPr lang="en-US" altLang="zh-CN" sz="2400" dirty="0">
                <a:solidFill>
                  <a:schemeClr val="bg1"/>
                </a:solidFill>
                <a:latin typeface="微软雅黑" panose="020B0503020204020204" charset="-122"/>
                <a:ea typeface="微软雅黑" panose="020B0503020204020204" charset="-122"/>
              </a:rPr>
              <a:t>5~15</a:t>
            </a:r>
            <a:r>
              <a:rPr lang="zh-CN" altLang="en-US" sz="2400" dirty="0">
                <a:solidFill>
                  <a:schemeClr val="bg1"/>
                </a:solidFill>
                <a:latin typeface="微软雅黑" panose="020B0503020204020204" charset="-122"/>
                <a:ea typeface="微软雅黑" panose="020B0503020204020204" charset="-122"/>
              </a:rPr>
              <a:t>分钟。</a:t>
            </a:r>
            <a:endParaRPr lang="en-US" altLang="zh-CN" sz="2400" dirty="0">
              <a:solidFill>
                <a:schemeClr val="bg1"/>
              </a:solidFill>
              <a:latin typeface="微软雅黑" panose="020B0503020204020204" charset="-122"/>
              <a:ea typeface="微软雅黑" panose="020B0503020204020204" charset="-122"/>
            </a:endParaRPr>
          </a:p>
          <a:p>
            <a:pPr marL="342900" indent="-342900">
              <a:buFont typeface="Wingdings" panose="05000000000000000000" pitchFamily="2" charset="2"/>
              <a:buChar char="Ø"/>
            </a:pPr>
            <a:r>
              <a:rPr lang="zh-CN" altLang="en-US" sz="2400" dirty="0">
                <a:solidFill>
                  <a:schemeClr val="bg1"/>
                </a:solidFill>
                <a:latin typeface="微软雅黑" panose="020B0503020204020204" charset="-122"/>
                <a:ea typeface="微软雅黑" panose="020B0503020204020204" charset="-122"/>
              </a:rPr>
              <a:t>肺部容易感染：香烟中的焦油不仅会让牙齿、手指变黄，吸烟的人更容易患肺炎，精神面貌也很差劲。</a:t>
            </a:r>
            <a:endParaRPr lang="en-US" altLang="zh-CN" sz="2400" dirty="0">
              <a:solidFill>
                <a:schemeClr val="bg1"/>
              </a:solidFill>
              <a:latin typeface="微软雅黑" panose="020B0503020204020204" charset="-122"/>
              <a:ea typeface="微软雅黑" panose="020B0503020204020204" charset="-122"/>
            </a:endParaRPr>
          </a:p>
          <a:p>
            <a:pPr marL="342900" indent="-342900">
              <a:buFont typeface="Wingdings" panose="05000000000000000000" pitchFamily="2" charset="2"/>
              <a:buChar char="Ø"/>
            </a:pPr>
            <a:r>
              <a:rPr lang="zh-CN" altLang="en-US" sz="2400" dirty="0">
                <a:solidFill>
                  <a:schemeClr val="bg1"/>
                </a:solidFill>
                <a:latin typeface="微软雅黑" panose="020B0503020204020204" charset="-122"/>
                <a:ea typeface="微软雅黑" panose="020B0503020204020204" charset="-122"/>
              </a:rPr>
              <a:t>女性吸烟危害婴儿：女性吸烟可导致不孕、婴儿体重过低、早产、流产等。</a:t>
            </a:r>
            <a:endParaRPr lang="zh-CN" altLang="en-US" sz="2400" dirty="0">
              <a:solidFill>
                <a:schemeClr val="bg1"/>
              </a:solidFill>
              <a:latin typeface="微软雅黑" panose="020B0503020204020204" charset="-122"/>
              <a:ea typeface="微软雅黑" panose="020B0503020204020204" charset="-122"/>
            </a:endParaRPr>
          </a:p>
          <a:p>
            <a:pPr marL="342900" indent="-342900">
              <a:buFont typeface="Wingdings" panose="05000000000000000000" pitchFamily="2" charset="2"/>
              <a:buChar char="Ø"/>
            </a:pPr>
            <a:r>
              <a:rPr lang="zh-CN" altLang="en-US" sz="2400" dirty="0">
                <a:solidFill>
                  <a:schemeClr val="bg1"/>
                </a:solidFill>
                <a:latin typeface="微软雅黑" panose="020B0503020204020204" charset="-122"/>
                <a:ea typeface="微软雅黑" panose="020B0503020204020204" charset="-122"/>
              </a:rPr>
              <a:t>二手烟害人害己：二手烟的危害比一手烟的更大，许多有害物质让被动吸烟者吸入肺部后很难排出。</a:t>
            </a:r>
            <a:endParaRPr lang="en-US" altLang="zh-CN" sz="2400" dirty="0">
              <a:solidFill>
                <a:schemeClr val="bg1"/>
              </a:solidFill>
              <a:latin typeface="微软雅黑" panose="020B0503020204020204" charset="-122"/>
              <a:ea typeface="微软雅黑" panose="020B0503020204020204" charset="-122"/>
            </a:endParaRPr>
          </a:p>
          <a:p>
            <a:pPr marL="342900" indent="-342900">
              <a:buFont typeface="Wingdings" panose="05000000000000000000" pitchFamily="2" charset="2"/>
              <a:buChar char="Ø"/>
            </a:pPr>
            <a:r>
              <a:rPr lang="zh-CN" altLang="en-US" sz="2400" dirty="0">
                <a:solidFill>
                  <a:schemeClr val="bg1"/>
                </a:solidFill>
                <a:latin typeface="微软雅黑" panose="020B0503020204020204" charset="-122"/>
                <a:ea typeface="微软雅黑" panose="020B0503020204020204" charset="-122"/>
              </a:rPr>
              <a:t>吸烟增加患冠心病的机会。</a:t>
            </a:r>
            <a:endParaRPr lang="en-US" altLang="zh-CN" sz="2400" dirty="0">
              <a:solidFill>
                <a:schemeClr val="bg1"/>
              </a:solidFill>
              <a:latin typeface="微软雅黑" panose="020B0503020204020204" charset="-122"/>
              <a:ea typeface="微软雅黑" panose="020B0503020204020204" charset="-122"/>
            </a:endParaRPr>
          </a:p>
          <a:p>
            <a:pPr marL="342900" indent="-342900">
              <a:buFont typeface="Wingdings" panose="05000000000000000000" pitchFamily="2" charset="2"/>
              <a:buChar char="Ø"/>
            </a:pPr>
            <a:r>
              <a:rPr lang="zh-CN" altLang="en-US" sz="2400" dirty="0">
                <a:solidFill>
                  <a:schemeClr val="bg1"/>
                </a:solidFill>
                <a:latin typeface="微软雅黑" panose="020B0503020204020204" charset="-122"/>
                <a:ea typeface="微软雅黑" panose="020B0503020204020204" charset="-122"/>
              </a:rPr>
              <a:t>吸烟导致衰老。</a:t>
            </a:r>
            <a:endParaRPr lang="en-US" altLang="zh-CN" sz="2400" dirty="0">
              <a:solidFill>
                <a:schemeClr val="bg1"/>
              </a:solidFill>
              <a:latin typeface="微软雅黑" panose="020B0503020204020204" charset="-122"/>
              <a:ea typeface="微软雅黑" panose="020B0503020204020204" charset="-122"/>
            </a:endParaRPr>
          </a:p>
          <a:p>
            <a:pPr marL="342900" indent="-342900">
              <a:buFont typeface="Wingdings" panose="05000000000000000000" pitchFamily="2" charset="2"/>
              <a:buChar char="Ø"/>
            </a:pPr>
            <a:r>
              <a:rPr lang="zh-CN" altLang="en-US" sz="2400" dirty="0">
                <a:solidFill>
                  <a:schemeClr val="bg1"/>
                </a:solidFill>
                <a:latin typeface="微软雅黑" panose="020B0503020204020204" charset="-122"/>
                <a:ea typeface="微软雅黑" panose="020B0503020204020204" charset="-122"/>
              </a:rPr>
              <a:t>吸烟致癌。</a:t>
            </a:r>
            <a:endParaRPr lang="en-US" altLang="zh-CN" sz="2400" dirty="0">
              <a:solidFill>
                <a:schemeClr val="bg1"/>
              </a:solidFill>
              <a:latin typeface="微软雅黑" panose="020B0503020204020204" charset="-122"/>
              <a:ea typeface="微软雅黑" panose="020B0503020204020204" charset="-122"/>
            </a:endParaRPr>
          </a:p>
        </p:txBody>
      </p:sp>
      <p:sp>
        <p:nvSpPr>
          <p:cNvPr id="8" name="矩形 7"/>
          <p:cNvSpPr/>
          <p:nvPr/>
        </p:nvSpPr>
        <p:spPr>
          <a:xfrm>
            <a:off x="6825250" y="2451405"/>
            <a:ext cx="6096000" cy="646331"/>
          </a:xfrm>
          <a:prstGeom prst="rect">
            <a:avLst/>
          </a:prstGeom>
        </p:spPr>
        <p:txBody>
          <a:bodyPr>
            <a:spAutoFit/>
          </a:bodyPr>
          <a:lstStyle/>
          <a:p>
            <a:endParaRPr lang="zh-CN" altLang="en-US" dirty="0"/>
          </a:p>
          <a:p>
            <a:endParaRPr lang="zh-CN" altLang="en-US" dirty="0"/>
          </a:p>
        </p:txBody>
      </p:sp>
      <p:pic>
        <p:nvPicPr>
          <p:cNvPr id="3" name="图片 2"/>
          <p:cNvPicPr>
            <a:picLocks noChangeAspect="1"/>
          </p:cNvPicPr>
          <p:nvPr/>
        </p:nvPicPr>
        <p:blipFill>
          <a:blip r:embed="rId1">
            <a:clrChange>
              <a:clrFrom>
                <a:srgbClr val="FFFFFF"/>
              </a:clrFrom>
              <a:clrTo>
                <a:srgbClr val="FFFFFF">
                  <a:alpha val="0"/>
                </a:srgbClr>
              </a:clrTo>
            </a:clrChange>
          </a:blip>
          <a:stretch>
            <a:fillRect/>
          </a:stretch>
        </p:blipFill>
        <p:spPr>
          <a:xfrm>
            <a:off x="10016613" y="4842387"/>
            <a:ext cx="2015613" cy="2015613"/>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7219666"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3724507" y="0"/>
            <a:ext cx="8467493"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92"/>
          <p:cNvGrpSpPr/>
          <p:nvPr/>
        </p:nvGrpSpPr>
        <p:grpSpPr>
          <a:xfrm>
            <a:off x="1126074" y="936507"/>
            <a:ext cx="4817525" cy="4817525"/>
            <a:chOff x="3051715" y="1629522"/>
            <a:chExt cx="7107908" cy="7107908"/>
          </a:xfrm>
        </p:grpSpPr>
        <p:sp>
          <p:nvSpPr>
            <p:cNvPr id="94" name="弧形 93"/>
            <p:cNvSpPr/>
            <p:nvPr/>
          </p:nvSpPr>
          <p:spPr>
            <a:xfrm>
              <a:off x="3649687" y="2170235"/>
              <a:ext cx="5852160" cy="5852160"/>
            </a:xfrm>
            <a:prstGeom prst="arc">
              <a:avLst>
                <a:gd name="adj1" fmla="val 10783137"/>
                <a:gd name="adj2" fmla="val 21423404"/>
              </a:avLst>
            </a:prstGeom>
            <a:ln w="38100">
              <a:solidFill>
                <a:srgbClr val="64E4F2"/>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5" name="弧形 94"/>
            <p:cNvSpPr/>
            <p:nvPr/>
          </p:nvSpPr>
          <p:spPr>
            <a:xfrm>
              <a:off x="3473839" y="2023989"/>
              <a:ext cx="6197699" cy="6197699"/>
            </a:xfrm>
            <a:prstGeom prst="arc">
              <a:avLst>
                <a:gd name="adj1" fmla="val 10783137"/>
                <a:gd name="adj2" fmla="val 21575808"/>
              </a:avLst>
            </a:prstGeom>
            <a:ln w="38100">
              <a:solidFill>
                <a:srgbClr val="AEE34F"/>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6" name="弧形 95"/>
            <p:cNvSpPr/>
            <p:nvPr/>
          </p:nvSpPr>
          <p:spPr>
            <a:xfrm>
              <a:off x="3321439" y="1895035"/>
              <a:ext cx="6525946" cy="6525946"/>
            </a:xfrm>
            <a:prstGeom prst="arc">
              <a:avLst>
                <a:gd name="adj1" fmla="val 10783137"/>
                <a:gd name="adj2" fmla="val 68847"/>
              </a:avLst>
            </a:prstGeom>
            <a:ln w="38100">
              <a:solidFill>
                <a:srgbClr val="FFD347"/>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7" name="弧形 96"/>
            <p:cNvSpPr/>
            <p:nvPr/>
          </p:nvSpPr>
          <p:spPr>
            <a:xfrm>
              <a:off x="3169038" y="1766082"/>
              <a:ext cx="6819022" cy="6819022"/>
            </a:xfrm>
            <a:prstGeom prst="arc">
              <a:avLst>
                <a:gd name="adj1" fmla="val 10783137"/>
                <a:gd name="adj2" fmla="val 77825"/>
              </a:avLst>
            </a:prstGeom>
            <a:ln w="38100">
              <a:solidFill>
                <a:srgbClr val="FDA155"/>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8" name="弧形 97"/>
            <p:cNvSpPr/>
            <p:nvPr/>
          </p:nvSpPr>
          <p:spPr>
            <a:xfrm>
              <a:off x="3051715" y="1629522"/>
              <a:ext cx="7107908" cy="7107908"/>
            </a:xfrm>
            <a:prstGeom prst="arc">
              <a:avLst>
                <a:gd name="adj1" fmla="val 10783137"/>
                <a:gd name="adj2" fmla="val 191996"/>
              </a:avLst>
            </a:prstGeom>
            <a:ln w="38100">
              <a:solidFill>
                <a:srgbClr val="FF9FAF"/>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83" name="任意多边形 82"/>
          <p:cNvSpPr/>
          <p:nvPr/>
        </p:nvSpPr>
        <p:spPr>
          <a:xfrm rot="5400000">
            <a:off x="1372053" y="935200"/>
            <a:ext cx="1975995" cy="4720095"/>
          </a:xfrm>
          <a:custGeom>
            <a:avLst/>
            <a:gdLst>
              <a:gd name="connsiteX0" fmla="*/ 0 w 1975995"/>
              <a:gd name="connsiteY0" fmla="*/ 1141593 h 4720095"/>
              <a:gd name="connsiteX1" fmla="*/ 0 w 1975995"/>
              <a:gd name="connsiteY1" fmla="*/ 987997 h 4720095"/>
              <a:gd name="connsiteX2" fmla="*/ 987997 w 1975995"/>
              <a:gd name="connsiteY2" fmla="*/ 0 h 4720095"/>
              <a:gd name="connsiteX3" fmla="*/ 1975994 w 1975995"/>
              <a:gd name="connsiteY3" fmla="*/ 987997 h 4720095"/>
              <a:gd name="connsiteX4" fmla="*/ 1975994 w 1975995"/>
              <a:gd name="connsiteY4" fmla="*/ 1095950 h 4720095"/>
              <a:gd name="connsiteX5" fmla="*/ 1975995 w 1975995"/>
              <a:gd name="connsiteY5" fmla="*/ 1095950 h 4720095"/>
              <a:gd name="connsiteX6" fmla="*/ 1975995 w 1975995"/>
              <a:gd name="connsiteY6" fmla="*/ 4720095 h 4720095"/>
              <a:gd name="connsiteX7" fmla="*/ 2815 w 1975995"/>
              <a:gd name="connsiteY7" fmla="*/ 4720095 h 4720095"/>
              <a:gd name="connsiteX8" fmla="*/ 2815 w 1975995"/>
              <a:gd name="connsiteY8" fmla="*/ 1197340 h 472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5995" h="4720095">
                <a:moveTo>
                  <a:pt x="0" y="1141593"/>
                </a:moveTo>
                <a:lnTo>
                  <a:pt x="0" y="987997"/>
                </a:lnTo>
                <a:cubicBezTo>
                  <a:pt x="0" y="442341"/>
                  <a:pt x="442341" y="0"/>
                  <a:pt x="987997" y="0"/>
                </a:cubicBezTo>
                <a:cubicBezTo>
                  <a:pt x="1533653" y="0"/>
                  <a:pt x="1975994" y="442341"/>
                  <a:pt x="1975994" y="987997"/>
                </a:cubicBezTo>
                <a:lnTo>
                  <a:pt x="1975994" y="1095950"/>
                </a:lnTo>
                <a:lnTo>
                  <a:pt x="1975995" y="1095950"/>
                </a:lnTo>
                <a:lnTo>
                  <a:pt x="1975995" y="4720095"/>
                </a:lnTo>
                <a:lnTo>
                  <a:pt x="2815" y="4720095"/>
                </a:lnTo>
                <a:lnTo>
                  <a:pt x="2815" y="1197340"/>
                </a:lnTo>
                <a:close/>
              </a:path>
            </a:pathLst>
          </a:custGeom>
          <a:solidFill>
            <a:srgbClr val="20B6B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9" name="组合 2"/>
          <p:cNvGrpSpPr/>
          <p:nvPr/>
        </p:nvGrpSpPr>
        <p:grpSpPr>
          <a:xfrm>
            <a:off x="3110734" y="2662891"/>
            <a:ext cx="1172591" cy="1179462"/>
            <a:chOff x="1267237" y="4149067"/>
            <a:chExt cx="1172591" cy="1179462"/>
          </a:xfrm>
        </p:grpSpPr>
        <p:sp>
          <p:nvSpPr>
            <p:cNvPr id="4" name="五角星 2"/>
            <p:cNvSpPr/>
            <p:nvPr/>
          </p:nvSpPr>
          <p:spPr>
            <a:xfrm rot="1013228">
              <a:off x="1267237" y="4149067"/>
              <a:ext cx="1172591" cy="1179462"/>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8599"/>
            </a:solidFill>
            <a:ln w="63500">
              <a:noFill/>
            </a:ln>
            <a:effectLst>
              <a:outerShdw blurRad="190500" dist="63500" dir="5400000" algn="t" rotWithShape="0">
                <a:prstClr val="black">
                  <a:alpha val="20000"/>
                </a:prstClr>
              </a:outerShdw>
            </a:effectLst>
            <a:scene3d>
              <a:camera prst="orthographicFront"/>
              <a:lightRig rig="threePt" dir="t"/>
            </a:scene3d>
            <a:sp3d extrusionH="76200" contourW="31750" prstMaterial="plastic">
              <a:bevelT w="438150" h="158750" prst="angle"/>
              <a:bevelB w="88900"/>
              <a:extrusionClr>
                <a:srgbClr val="0DDBF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599"/>
                </a:solidFill>
              </a:endParaRPr>
            </a:p>
          </p:txBody>
        </p:sp>
        <p:sp>
          <p:nvSpPr>
            <p:cNvPr id="5" name="文本框 4"/>
            <p:cNvSpPr txBox="1"/>
            <p:nvPr/>
          </p:nvSpPr>
          <p:spPr>
            <a:xfrm>
              <a:off x="1496257" y="4521472"/>
              <a:ext cx="625492" cy="584775"/>
            </a:xfrm>
            <a:prstGeom prst="rect">
              <a:avLst/>
            </a:prstGeom>
            <a:noFill/>
            <a:ln>
              <a:noFill/>
            </a:ln>
          </p:spPr>
          <p:txBody>
            <a:bodyPr wrap="none" rtlCol="0">
              <a:spAutoFit/>
            </a:bodyPr>
            <a:lstStyle/>
            <a:p>
              <a:r>
                <a:rPr lang="en-US" altLang="zh-CN" sz="3200" dirty="0" smtClean="0">
                  <a:ln w="25400">
                    <a:solidFill>
                      <a:srgbClr val="FFFF00"/>
                    </a:solidFill>
                  </a:ln>
                  <a:solidFill>
                    <a:srgbClr val="0070C0"/>
                  </a:solidFill>
                  <a:latin typeface="方正超粗黑简体" panose="03000509000000000000" pitchFamily="65" charset="-122"/>
                  <a:ea typeface="方正超粗黑简体" panose="03000509000000000000" pitchFamily="65" charset="-122"/>
                </a:rPr>
                <a:t>04</a:t>
              </a:r>
              <a:endParaRPr lang="zh-CN" altLang="en-US" sz="3200" dirty="0">
                <a:ln w="25400">
                  <a:solidFill>
                    <a:srgbClr val="FFFF00"/>
                  </a:solidFill>
                </a:ln>
                <a:solidFill>
                  <a:srgbClr val="0070C0"/>
                </a:solidFill>
                <a:latin typeface="方正超粗黑简体" panose="03000509000000000000" pitchFamily="65" charset="-122"/>
                <a:ea typeface="方正超粗黑简体" panose="03000509000000000000" pitchFamily="65" charset="-122"/>
              </a:endParaRPr>
            </a:p>
          </p:txBody>
        </p:sp>
      </p:grpSp>
      <p:sp>
        <p:nvSpPr>
          <p:cNvPr id="6" name="椭圆 5"/>
          <p:cNvSpPr/>
          <p:nvPr/>
        </p:nvSpPr>
        <p:spPr>
          <a:xfrm>
            <a:off x="2893821" y="2467989"/>
            <a:ext cx="1643449" cy="1643449"/>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十字星 6"/>
          <p:cNvSpPr/>
          <p:nvPr/>
        </p:nvSpPr>
        <p:spPr>
          <a:xfrm rot="20953261">
            <a:off x="5066378" y="689630"/>
            <a:ext cx="566841" cy="566841"/>
          </a:xfrm>
          <a:prstGeom prst="star4">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0" y="2682695"/>
            <a:ext cx="2774179" cy="1077218"/>
          </a:xfrm>
          <a:prstGeom prst="rect">
            <a:avLst/>
          </a:prstGeom>
          <a:noFill/>
        </p:spPr>
        <p:txBody>
          <a:bodyPr wrap="square" rtlCol="0">
            <a:spAutoFit/>
          </a:bodyPr>
          <a:lstStyle/>
          <a:p>
            <a:pPr algn="ctr"/>
            <a:r>
              <a:rPr lang="zh-CN" altLang="en-US" sz="3200" b="1" dirty="0">
                <a:solidFill>
                  <a:schemeClr val="bg1"/>
                </a:solidFill>
                <a:latin typeface="微软雅黑" panose="020B0503020204020204" charset="-122"/>
                <a:ea typeface="微软雅黑" panose="020B0503020204020204" charset="-122"/>
              </a:rPr>
              <a:t>总结展示</a:t>
            </a:r>
            <a:r>
              <a:rPr lang="zh-CN" altLang="en-US" sz="3200" b="1" dirty="0" smtClean="0">
                <a:solidFill>
                  <a:schemeClr val="bg1"/>
                </a:solidFill>
                <a:latin typeface="微软雅黑" panose="020B0503020204020204" charset="-122"/>
                <a:ea typeface="微软雅黑" panose="020B0503020204020204" charset="-122"/>
              </a:rPr>
              <a:t>：</a:t>
            </a:r>
            <a:endParaRPr lang="en-US" altLang="zh-CN" sz="3200" b="1" dirty="0" smtClean="0">
              <a:solidFill>
                <a:schemeClr val="bg1"/>
              </a:solidFill>
              <a:latin typeface="微软雅黑" panose="020B0503020204020204" charset="-122"/>
              <a:ea typeface="微软雅黑" panose="020B0503020204020204" charset="-122"/>
            </a:endParaRPr>
          </a:p>
          <a:p>
            <a:pPr algn="ctr"/>
            <a:r>
              <a:rPr lang="zh-CN" altLang="en-US" sz="3200" b="1" dirty="0" smtClean="0">
                <a:solidFill>
                  <a:schemeClr val="bg1"/>
                </a:solidFill>
                <a:latin typeface="微软雅黑" panose="020B0503020204020204" charset="-122"/>
                <a:ea typeface="微软雅黑" panose="020B0503020204020204" charset="-122"/>
              </a:rPr>
              <a:t>喝酒</a:t>
            </a:r>
            <a:r>
              <a:rPr lang="zh-CN" altLang="en-US" sz="3200" b="1" dirty="0">
                <a:solidFill>
                  <a:schemeClr val="bg1"/>
                </a:solidFill>
                <a:latin typeface="微软雅黑" panose="020B0503020204020204" charset="-122"/>
                <a:ea typeface="微软雅黑" panose="020B0503020204020204" charset="-122"/>
              </a:rPr>
              <a:t>有害健康</a:t>
            </a:r>
            <a:endParaRPr lang="zh-CN" altLang="en-US" sz="3200" b="1" dirty="0">
              <a:solidFill>
                <a:schemeClr val="bg1"/>
              </a:solidFill>
              <a:latin typeface="微软雅黑" panose="020B0503020204020204" charset="-122"/>
              <a:ea typeface="微软雅黑" panose="020B0503020204020204" charset="-122"/>
            </a:endParaRPr>
          </a:p>
        </p:txBody>
      </p:sp>
      <p:grpSp>
        <p:nvGrpSpPr>
          <p:cNvPr id="12" name="组合 77"/>
          <p:cNvGrpSpPr/>
          <p:nvPr/>
        </p:nvGrpSpPr>
        <p:grpSpPr>
          <a:xfrm>
            <a:off x="6408119" y="4086382"/>
            <a:ext cx="1180680" cy="1194956"/>
            <a:chOff x="9272337" y="-1404832"/>
            <a:chExt cx="1601705" cy="1621072"/>
          </a:xfrm>
        </p:grpSpPr>
        <p:sp>
          <p:nvSpPr>
            <p:cNvPr id="66" name="椭圆 65"/>
            <p:cNvSpPr/>
            <p:nvPr/>
          </p:nvSpPr>
          <p:spPr>
            <a:xfrm>
              <a:off x="9272337" y="-1377658"/>
              <a:ext cx="1593898" cy="1593898"/>
            </a:xfrm>
            <a:prstGeom prst="ellipse">
              <a:avLst/>
            </a:prstGeom>
            <a:solidFill>
              <a:srgbClr val="20B6BE"/>
            </a:solidFill>
            <a:ln>
              <a:noFill/>
            </a:ln>
            <a:effectLst>
              <a:outerShdw blurRad="254000" dist="635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38"/>
            <p:cNvGrpSpPr/>
            <p:nvPr/>
          </p:nvGrpSpPr>
          <p:grpSpPr>
            <a:xfrm>
              <a:off x="9272337" y="-1404832"/>
              <a:ext cx="1597009" cy="1597009"/>
              <a:chOff x="9437178" y="1562958"/>
              <a:chExt cx="1597009" cy="1597009"/>
            </a:xfrm>
          </p:grpSpPr>
          <p:sp>
            <p:nvSpPr>
              <p:cNvPr id="34" name="椭圆 33"/>
              <p:cNvSpPr/>
              <p:nvPr/>
            </p:nvSpPr>
            <p:spPr>
              <a:xfrm>
                <a:off x="9437178" y="1566069"/>
                <a:ext cx="1593898" cy="1593898"/>
              </a:xfrm>
              <a:prstGeom prst="ellipse">
                <a:avLst/>
              </a:prstGeom>
              <a:solidFill>
                <a:srgbClr val="22F1F6"/>
              </a:solidFill>
              <a:ln>
                <a:noFill/>
              </a:ln>
              <a:effectLst>
                <a:innerShdw blurRad="571500" dist="241300" dir="5400000">
                  <a:srgbClr val="20B6BE">
                    <a:alpha val="8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9440289" y="1562958"/>
                <a:ext cx="1593898" cy="1593898"/>
              </a:xfrm>
              <a:prstGeom prst="ellipse">
                <a:avLst/>
              </a:prstGeom>
              <a:gradFill flip="none" rotWithShape="1">
                <a:gsLst>
                  <a:gs pos="0">
                    <a:srgbClr val="22F1F6"/>
                  </a:gs>
                  <a:gs pos="40000">
                    <a:srgbClr val="22F1F6"/>
                  </a:gs>
                  <a:gs pos="100000">
                    <a:srgbClr val="20B6BE">
                      <a:alpha val="0"/>
                    </a:srgbClr>
                  </a:gs>
                </a:gsLst>
                <a:path path="circle">
                  <a:fillToRect l="50000" t="-80000" r="50000" b="180000"/>
                </a:path>
                <a:tileRect/>
              </a:gradFill>
              <a:ln w="31750">
                <a:solidFill>
                  <a:srgbClr val="22F1F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弧形 36"/>
              <p:cNvSpPr/>
              <p:nvPr/>
            </p:nvSpPr>
            <p:spPr>
              <a:xfrm rot="17150761">
                <a:off x="9589212" y="1706945"/>
                <a:ext cx="1382557" cy="1382557"/>
              </a:xfrm>
              <a:prstGeom prst="arc">
                <a:avLst>
                  <a:gd name="adj1" fmla="val 14257598"/>
                  <a:gd name="adj2" fmla="val 17991522"/>
                </a:avLst>
              </a:prstGeom>
              <a:ln w="127000" cap="rnd">
                <a:solidFill>
                  <a:schemeClr val="bg1">
                    <a:alpha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8" name="弧形 37"/>
              <p:cNvSpPr/>
              <p:nvPr/>
            </p:nvSpPr>
            <p:spPr>
              <a:xfrm rot="17283909">
                <a:off x="9629644" y="1685173"/>
                <a:ext cx="1382557" cy="1382557"/>
              </a:xfrm>
              <a:prstGeom prst="arc">
                <a:avLst>
                  <a:gd name="adj1" fmla="val 18582933"/>
                  <a:gd name="adj2" fmla="val 19067742"/>
                </a:avLst>
              </a:prstGeom>
              <a:ln w="127000" cap="rnd">
                <a:solidFill>
                  <a:schemeClr val="bg1">
                    <a:alpha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0" name="TextBox 1"/>
            <p:cNvSpPr txBox="1"/>
            <p:nvPr/>
          </p:nvSpPr>
          <p:spPr>
            <a:xfrm>
              <a:off x="9374390" y="-938325"/>
              <a:ext cx="1499652" cy="709798"/>
            </a:xfrm>
            <a:prstGeom prst="rect">
              <a:avLst/>
            </a:prstGeom>
            <a:noFill/>
            <a:effectLst/>
          </p:spPr>
          <p:txBody>
            <a:bodyPr wrap="square" rtlCol="0">
              <a:spAutoFit/>
            </a:bodyPr>
            <a:lstStyle/>
            <a:p>
              <a:r>
                <a:rPr lang="zh-CN" altLang="en-US" sz="2800" b="1" dirty="0">
                  <a:solidFill>
                    <a:schemeClr val="bg1"/>
                  </a:solidFill>
                  <a:effectLst>
                    <a:outerShdw blurRad="50800" dist="38100" algn="l" rotWithShape="0">
                      <a:prstClr val="black">
                        <a:alpha val="40000"/>
                      </a:prstClr>
                    </a:outerShdw>
                  </a:effectLst>
                  <a:latin typeface="微软雅黑" panose="020B0503020204020204" charset="-122"/>
                  <a:ea typeface="微软雅黑" panose="020B0503020204020204" charset="-122"/>
                </a:rPr>
                <a:t>危害</a:t>
              </a:r>
              <a:r>
                <a:rPr lang="en-US" altLang="zh-CN" sz="2800" b="1" dirty="0" smtClean="0">
                  <a:solidFill>
                    <a:schemeClr val="bg1"/>
                  </a:solidFill>
                  <a:effectLst>
                    <a:outerShdw blurRad="177800" dist="50800" dir="16620000" sx="93000" sy="93000" rotWithShape="0">
                      <a:srgbClr val="20B6BE"/>
                    </a:outerShdw>
                  </a:effectLst>
                </a:rPr>
                <a:t>3</a:t>
              </a:r>
              <a:endParaRPr lang="zh-CN" altLang="en-US" sz="2800" b="1" dirty="0">
                <a:solidFill>
                  <a:schemeClr val="bg1"/>
                </a:solidFill>
                <a:effectLst>
                  <a:outerShdw blurRad="177800" dist="50800" dir="16620000" sx="93000" sy="93000" rotWithShape="0">
                    <a:srgbClr val="20B6BE"/>
                  </a:outerShdw>
                </a:effectLst>
              </a:endParaRPr>
            </a:p>
          </p:txBody>
        </p:sp>
      </p:grpSp>
      <p:grpSp>
        <p:nvGrpSpPr>
          <p:cNvPr id="14" name="组合 72"/>
          <p:cNvGrpSpPr/>
          <p:nvPr/>
        </p:nvGrpSpPr>
        <p:grpSpPr>
          <a:xfrm>
            <a:off x="5970086" y="602168"/>
            <a:ext cx="1180837" cy="1183131"/>
            <a:chOff x="11934016" y="4450536"/>
            <a:chExt cx="1601919" cy="1605030"/>
          </a:xfrm>
        </p:grpSpPr>
        <p:sp>
          <p:nvSpPr>
            <p:cNvPr id="71" name="椭圆 70"/>
            <p:cNvSpPr/>
            <p:nvPr/>
          </p:nvSpPr>
          <p:spPr>
            <a:xfrm>
              <a:off x="11934016" y="4450536"/>
              <a:ext cx="1593898" cy="1593898"/>
            </a:xfrm>
            <a:prstGeom prst="ellipse">
              <a:avLst/>
            </a:prstGeom>
            <a:solidFill>
              <a:srgbClr val="FF97B8"/>
            </a:solidFill>
            <a:ln>
              <a:noFill/>
            </a:ln>
            <a:effectLst>
              <a:outerShdw blurRad="254000" dist="635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40"/>
            <p:cNvGrpSpPr/>
            <p:nvPr/>
          </p:nvGrpSpPr>
          <p:grpSpPr>
            <a:xfrm>
              <a:off x="11938926" y="4458557"/>
              <a:ext cx="1597009" cy="1597009"/>
              <a:chOff x="9437178" y="1562958"/>
              <a:chExt cx="1597009" cy="1597009"/>
            </a:xfrm>
          </p:grpSpPr>
          <p:sp>
            <p:nvSpPr>
              <p:cNvPr id="42" name="椭圆 41"/>
              <p:cNvSpPr/>
              <p:nvPr/>
            </p:nvSpPr>
            <p:spPr>
              <a:xfrm>
                <a:off x="9437178" y="1566069"/>
                <a:ext cx="1593898" cy="1593898"/>
              </a:xfrm>
              <a:prstGeom prst="ellipse">
                <a:avLst/>
              </a:prstGeom>
              <a:solidFill>
                <a:srgbClr val="22F1F6"/>
              </a:solidFill>
              <a:ln>
                <a:noFill/>
              </a:ln>
              <a:effectLst>
                <a:innerShdw blurRad="571500" dist="241300" dir="5400000">
                  <a:srgbClr val="20B6BE">
                    <a:alpha val="8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440289" y="1562958"/>
                <a:ext cx="1593898" cy="1593898"/>
              </a:xfrm>
              <a:prstGeom prst="ellipse">
                <a:avLst/>
              </a:prstGeom>
              <a:gradFill flip="none" rotWithShape="1">
                <a:gsLst>
                  <a:gs pos="0">
                    <a:schemeClr val="bg1"/>
                  </a:gs>
                  <a:gs pos="40000">
                    <a:srgbClr val="FFA3C4"/>
                  </a:gs>
                  <a:gs pos="100000">
                    <a:srgbClr val="FF7593"/>
                  </a:gs>
                </a:gsLst>
                <a:path path="circle">
                  <a:fillToRect l="50000" t="-80000" r="50000" b="180000"/>
                </a:path>
                <a:tileRect/>
              </a:gradFill>
              <a:ln w="31750">
                <a:solidFill>
                  <a:srgbClr val="FFD1E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弧形 43"/>
              <p:cNvSpPr/>
              <p:nvPr/>
            </p:nvSpPr>
            <p:spPr>
              <a:xfrm rot="17150761">
                <a:off x="9589212" y="1706945"/>
                <a:ext cx="1382557" cy="1382557"/>
              </a:xfrm>
              <a:prstGeom prst="arc">
                <a:avLst>
                  <a:gd name="adj1" fmla="val 14257598"/>
                  <a:gd name="adj2" fmla="val 17991522"/>
                </a:avLst>
              </a:prstGeom>
              <a:ln w="127000" cap="rnd">
                <a:solidFill>
                  <a:schemeClr val="bg1">
                    <a:alpha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5" name="弧形 44"/>
              <p:cNvSpPr/>
              <p:nvPr/>
            </p:nvSpPr>
            <p:spPr>
              <a:xfrm rot="17283909">
                <a:off x="9629644" y="1685173"/>
                <a:ext cx="1382557" cy="1382557"/>
              </a:xfrm>
              <a:prstGeom prst="arc">
                <a:avLst>
                  <a:gd name="adj1" fmla="val 18582933"/>
                  <a:gd name="adj2" fmla="val 19067742"/>
                </a:avLst>
              </a:prstGeom>
              <a:ln w="127000" cap="rnd">
                <a:solidFill>
                  <a:schemeClr val="bg1">
                    <a:alpha val="84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7" name="TextBox 10"/>
            <p:cNvSpPr txBox="1"/>
            <p:nvPr/>
          </p:nvSpPr>
          <p:spPr>
            <a:xfrm>
              <a:off x="12115925" y="4947721"/>
              <a:ext cx="1342181" cy="626293"/>
            </a:xfrm>
            <a:prstGeom prst="rect">
              <a:avLst/>
            </a:prstGeom>
            <a:noFill/>
            <a:effectLst>
              <a:glow rad="139700">
                <a:schemeClr val="bg1">
                  <a:alpha val="40000"/>
                </a:schemeClr>
              </a:glow>
              <a:outerShdw blurRad="152400" dist="152400" sx="102000" sy="102000" algn="ctr" rotWithShape="0">
                <a:prstClr val="black">
                  <a:alpha val="53000"/>
                </a:prstClr>
              </a:outerShdw>
            </a:effectLst>
          </p:spPr>
          <p:txBody>
            <a:bodyPr wrap="none">
              <a:spAutoFit/>
            </a:bodyPr>
            <a:lstStyle/>
            <a:p>
              <a:pPr algn="ctr" fontAlgn="auto">
                <a:spcBef>
                  <a:spcPts val="0"/>
                </a:spcBef>
                <a:spcAft>
                  <a:spcPts val="0"/>
                </a:spcAft>
                <a:defRPr/>
              </a:pPr>
              <a:r>
                <a:rPr lang="zh-CN" altLang="en-US" sz="2400" b="1" dirty="0" smtClean="0">
                  <a:solidFill>
                    <a:schemeClr val="bg1"/>
                  </a:solidFill>
                  <a:effectLst>
                    <a:outerShdw blurRad="50800" dist="38100" algn="l" rotWithShape="0">
                      <a:prstClr val="black">
                        <a:alpha val="40000"/>
                      </a:prstClr>
                    </a:outerShdw>
                  </a:effectLst>
                  <a:latin typeface="微软雅黑" panose="020B0503020204020204" charset="-122"/>
                  <a:ea typeface="微软雅黑" panose="020B0503020204020204" charset="-122"/>
                </a:rPr>
                <a:t>危害</a:t>
              </a:r>
              <a:r>
                <a:rPr lang="en-US" altLang="zh-CN" sz="2400" b="1" dirty="0" smtClean="0">
                  <a:solidFill>
                    <a:schemeClr val="bg1"/>
                  </a:solidFill>
                  <a:effectLst>
                    <a:outerShdw blurRad="50800" dist="38100" algn="l" rotWithShape="0">
                      <a:prstClr val="black">
                        <a:alpha val="40000"/>
                      </a:prstClr>
                    </a:outerShdw>
                  </a:effectLst>
                  <a:latin typeface="微软雅黑" panose="020B0503020204020204" charset="-122"/>
                  <a:ea typeface="微软雅黑" panose="020B0503020204020204" charset="-122"/>
                </a:rPr>
                <a:t>1</a:t>
              </a:r>
              <a:endParaRPr lang="zh-CN" altLang="en-US" sz="2400" b="1" dirty="0">
                <a:solidFill>
                  <a:schemeClr val="bg1"/>
                </a:solidFill>
                <a:effectLst>
                  <a:outerShdw blurRad="50800" dist="38100" algn="l" rotWithShape="0">
                    <a:prstClr val="black">
                      <a:alpha val="40000"/>
                    </a:prstClr>
                  </a:outerShdw>
                </a:effectLst>
                <a:latin typeface="微软雅黑" panose="020B0503020204020204" charset="-122"/>
                <a:ea typeface="微软雅黑" panose="020B0503020204020204" charset="-122"/>
              </a:endParaRPr>
            </a:p>
          </p:txBody>
        </p:sp>
      </p:grpSp>
      <p:grpSp>
        <p:nvGrpSpPr>
          <p:cNvPr id="16" name="组合 75"/>
          <p:cNvGrpSpPr/>
          <p:nvPr/>
        </p:nvGrpSpPr>
        <p:grpSpPr>
          <a:xfrm>
            <a:off x="5381362" y="5492451"/>
            <a:ext cx="1273939" cy="1191595"/>
            <a:chOff x="7953284" y="6280786"/>
            <a:chExt cx="1728219" cy="1616511"/>
          </a:xfrm>
        </p:grpSpPr>
        <p:sp>
          <p:nvSpPr>
            <p:cNvPr id="72" name="椭圆 71"/>
            <p:cNvSpPr/>
            <p:nvPr/>
          </p:nvSpPr>
          <p:spPr>
            <a:xfrm>
              <a:off x="7963595" y="6303399"/>
              <a:ext cx="1593898" cy="1593898"/>
            </a:xfrm>
            <a:prstGeom prst="ellipse">
              <a:avLst/>
            </a:prstGeom>
            <a:solidFill>
              <a:srgbClr val="FFC000"/>
            </a:solidFill>
            <a:ln>
              <a:noFill/>
            </a:ln>
            <a:effectLst>
              <a:outerShdw blurRad="254000" dist="635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62"/>
            <p:cNvGrpSpPr/>
            <p:nvPr/>
          </p:nvGrpSpPr>
          <p:grpSpPr>
            <a:xfrm>
              <a:off x="7953284" y="6280786"/>
              <a:ext cx="1728219" cy="1615524"/>
              <a:chOff x="8402463" y="4841423"/>
              <a:chExt cx="1728219" cy="1615524"/>
            </a:xfrm>
          </p:grpSpPr>
          <p:grpSp>
            <p:nvGrpSpPr>
              <p:cNvPr id="18" name="组合 53"/>
              <p:cNvGrpSpPr/>
              <p:nvPr/>
            </p:nvGrpSpPr>
            <p:grpSpPr>
              <a:xfrm>
                <a:off x="8402463" y="4841423"/>
                <a:ext cx="1634038" cy="1615524"/>
                <a:chOff x="9437178" y="1544443"/>
                <a:chExt cx="1634038" cy="1615524"/>
              </a:xfrm>
            </p:grpSpPr>
            <p:sp>
              <p:nvSpPr>
                <p:cNvPr id="55" name="椭圆 54"/>
                <p:cNvSpPr/>
                <p:nvPr/>
              </p:nvSpPr>
              <p:spPr>
                <a:xfrm>
                  <a:off x="9437178" y="1566069"/>
                  <a:ext cx="1593898" cy="1593898"/>
                </a:xfrm>
                <a:prstGeom prst="ellipse">
                  <a:avLst/>
                </a:prstGeom>
                <a:solidFill>
                  <a:srgbClr val="22F1F6"/>
                </a:solidFill>
                <a:ln>
                  <a:noFill/>
                </a:ln>
                <a:effectLst>
                  <a:innerShdw blurRad="571500" dist="241300" dir="5400000">
                    <a:srgbClr val="20B6BE">
                      <a:alpha val="8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9477318" y="1544443"/>
                  <a:ext cx="1593898" cy="1593898"/>
                </a:xfrm>
                <a:prstGeom prst="ellipse">
                  <a:avLst/>
                </a:prstGeom>
                <a:gradFill flip="none" rotWithShape="1">
                  <a:gsLst>
                    <a:gs pos="0">
                      <a:srgbClr val="FFC000"/>
                    </a:gs>
                    <a:gs pos="40000">
                      <a:srgbClr val="FFFF00"/>
                    </a:gs>
                    <a:gs pos="96000">
                      <a:srgbClr val="FFC000"/>
                    </a:gs>
                  </a:gsLst>
                  <a:path path="circle">
                    <a:fillToRect l="50000" t="-80000" r="50000" b="180000"/>
                  </a:path>
                  <a:tileRect/>
                </a:gradFill>
                <a:ln w="31750">
                  <a:solidFill>
                    <a:srgbClr val="FFFF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弧形 56"/>
                <p:cNvSpPr/>
                <p:nvPr/>
              </p:nvSpPr>
              <p:spPr>
                <a:xfrm rot="17150761">
                  <a:off x="9589212" y="1706945"/>
                  <a:ext cx="1382557" cy="1382557"/>
                </a:xfrm>
                <a:prstGeom prst="arc">
                  <a:avLst>
                    <a:gd name="adj1" fmla="val 14257598"/>
                    <a:gd name="adj2" fmla="val 17991522"/>
                  </a:avLst>
                </a:prstGeom>
                <a:ln w="127000" cap="rnd">
                  <a:solidFill>
                    <a:schemeClr val="bg1">
                      <a:alpha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8" name="弧形 57"/>
                <p:cNvSpPr/>
                <p:nvPr/>
              </p:nvSpPr>
              <p:spPr>
                <a:xfrm rot="17283909">
                  <a:off x="9629644" y="1685173"/>
                  <a:ext cx="1382557" cy="1382557"/>
                </a:xfrm>
                <a:prstGeom prst="arc">
                  <a:avLst>
                    <a:gd name="adj1" fmla="val 18582933"/>
                    <a:gd name="adj2" fmla="val 19067742"/>
                  </a:avLst>
                </a:prstGeom>
                <a:ln w="127000" cap="rnd">
                  <a:solidFill>
                    <a:schemeClr val="bg1">
                      <a:alpha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60" name="矩形 59"/>
              <p:cNvSpPr/>
              <p:nvPr/>
            </p:nvSpPr>
            <p:spPr>
              <a:xfrm>
                <a:off x="8502869" y="5395610"/>
                <a:ext cx="1627813" cy="626292"/>
              </a:xfrm>
              <a:prstGeom prst="rect">
                <a:avLst/>
              </a:prstGeom>
              <a:effectLst>
                <a:outerShdw blurRad="50800" dist="38100" dir="5400000" algn="t" rotWithShape="0">
                  <a:srgbClr val="F9A601">
                    <a:alpha val="92941"/>
                  </a:srgbClr>
                </a:outerShdw>
              </a:effectLst>
            </p:spPr>
            <p:txBody>
              <a:bodyPr wrap="square">
                <a:spAutoFit/>
              </a:bodyPr>
              <a:lstStyle/>
              <a:p>
                <a:r>
                  <a:rPr lang="zh-CN" altLang="en-US" sz="2400" b="1" dirty="0">
                    <a:solidFill>
                      <a:schemeClr val="bg1"/>
                    </a:solidFill>
                    <a:effectLst>
                      <a:outerShdw blurRad="50800" dist="38100" algn="l" rotWithShape="0">
                        <a:prstClr val="black">
                          <a:alpha val="40000"/>
                        </a:prstClr>
                      </a:outerShdw>
                    </a:effectLst>
                    <a:latin typeface="微软雅黑" panose="020B0503020204020204" charset="-122"/>
                    <a:ea typeface="微软雅黑" panose="020B0503020204020204" charset="-122"/>
                  </a:rPr>
                  <a:t>危害</a:t>
                </a:r>
                <a:r>
                  <a:rPr lang="en-US" altLang="zh-CN" sz="2400" b="1" dirty="0" smtClean="0">
                    <a:solidFill>
                      <a:schemeClr val="bg1"/>
                    </a:solidFill>
                  </a:rPr>
                  <a:t>4</a:t>
                </a:r>
                <a:endParaRPr lang="zh-CN" altLang="en-US" sz="2400" b="1" dirty="0">
                  <a:solidFill>
                    <a:schemeClr val="bg1"/>
                  </a:solidFill>
                </a:endParaRPr>
              </a:p>
            </p:txBody>
          </p:sp>
        </p:grpSp>
      </p:grpSp>
      <p:grpSp>
        <p:nvGrpSpPr>
          <p:cNvPr id="19" name="组合 76"/>
          <p:cNvGrpSpPr/>
          <p:nvPr/>
        </p:nvGrpSpPr>
        <p:grpSpPr>
          <a:xfrm>
            <a:off x="6608432" y="2383654"/>
            <a:ext cx="1177219" cy="1183132"/>
            <a:chOff x="6204695" y="728767"/>
            <a:chExt cx="1597009" cy="1605031"/>
          </a:xfrm>
        </p:grpSpPr>
        <p:sp>
          <p:nvSpPr>
            <p:cNvPr id="75" name="椭圆 74"/>
            <p:cNvSpPr/>
            <p:nvPr/>
          </p:nvSpPr>
          <p:spPr>
            <a:xfrm>
              <a:off x="6206985" y="728767"/>
              <a:ext cx="1593898" cy="1593898"/>
            </a:xfrm>
            <a:prstGeom prst="ellipse">
              <a:avLst/>
            </a:prstGeom>
            <a:solidFill>
              <a:srgbClr val="9FB70D"/>
            </a:solidFill>
            <a:ln>
              <a:noFill/>
            </a:ln>
            <a:effectLst>
              <a:outerShdw blurRad="254000" dist="635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61"/>
            <p:cNvGrpSpPr/>
            <p:nvPr/>
          </p:nvGrpSpPr>
          <p:grpSpPr>
            <a:xfrm>
              <a:off x="6204695" y="736789"/>
              <a:ext cx="1597009" cy="1597009"/>
              <a:chOff x="6092400" y="4779400"/>
              <a:chExt cx="1597009" cy="1597009"/>
            </a:xfrm>
          </p:grpSpPr>
          <p:grpSp>
            <p:nvGrpSpPr>
              <p:cNvPr id="21" name="组合 48"/>
              <p:cNvGrpSpPr/>
              <p:nvPr/>
            </p:nvGrpSpPr>
            <p:grpSpPr>
              <a:xfrm>
                <a:off x="6092400" y="4779400"/>
                <a:ext cx="1597009" cy="1597009"/>
                <a:chOff x="9437178" y="1562958"/>
                <a:chExt cx="1597009" cy="1597009"/>
              </a:xfrm>
            </p:grpSpPr>
            <p:sp>
              <p:nvSpPr>
                <p:cNvPr id="50" name="椭圆 49"/>
                <p:cNvSpPr/>
                <p:nvPr/>
              </p:nvSpPr>
              <p:spPr>
                <a:xfrm>
                  <a:off x="9437178" y="1566069"/>
                  <a:ext cx="1593898" cy="1593898"/>
                </a:xfrm>
                <a:prstGeom prst="ellipse">
                  <a:avLst/>
                </a:prstGeom>
                <a:solidFill>
                  <a:srgbClr val="22F1F6"/>
                </a:solidFill>
                <a:ln>
                  <a:noFill/>
                </a:ln>
                <a:effectLst>
                  <a:innerShdw blurRad="571500" dist="241300" dir="5400000">
                    <a:srgbClr val="20B6BE">
                      <a:alpha val="8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440289" y="1562958"/>
                  <a:ext cx="1593898" cy="1593898"/>
                </a:xfrm>
                <a:prstGeom prst="ellipse">
                  <a:avLst/>
                </a:prstGeom>
                <a:gradFill flip="none" rotWithShape="1">
                  <a:gsLst>
                    <a:gs pos="0">
                      <a:schemeClr val="accent3"/>
                    </a:gs>
                    <a:gs pos="40000">
                      <a:srgbClr val="D6F133"/>
                    </a:gs>
                    <a:gs pos="100000">
                      <a:srgbClr val="92D050"/>
                    </a:gs>
                  </a:gsLst>
                  <a:path path="circle">
                    <a:fillToRect l="50000" t="-80000" r="50000" b="180000"/>
                  </a:path>
                  <a:tileRect/>
                </a:gradFill>
                <a:ln w="31750">
                  <a:solidFill>
                    <a:srgbClr val="D6F13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弧形 51"/>
                <p:cNvSpPr/>
                <p:nvPr/>
              </p:nvSpPr>
              <p:spPr>
                <a:xfrm rot="17150761">
                  <a:off x="9589212" y="1706945"/>
                  <a:ext cx="1382557" cy="1382557"/>
                </a:xfrm>
                <a:prstGeom prst="arc">
                  <a:avLst>
                    <a:gd name="adj1" fmla="val 14257598"/>
                    <a:gd name="adj2" fmla="val 17991522"/>
                  </a:avLst>
                </a:prstGeom>
                <a:ln w="127000" cap="rnd">
                  <a:solidFill>
                    <a:schemeClr val="bg1">
                      <a:alpha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3" name="弧形 52"/>
                <p:cNvSpPr/>
                <p:nvPr/>
              </p:nvSpPr>
              <p:spPr>
                <a:xfrm rot="17283909">
                  <a:off x="9629644" y="1685173"/>
                  <a:ext cx="1382557" cy="1382557"/>
                </a:xfrm>
                <a:prstGeom prst="arc">
                  <a:avLst>
                    <a:gd name="adj1" fmla="val 18582933"/>
                    <a:gd name="adj2" fmla="val 19067742"/>
                  </a:avLst>
                </a:prstGeom>
                <a:ln w="127000" cap="rnd">
                  <a:solidFill>
                    <a:schemeClr val="bg1">
                      <a:alpha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61" name="TextBox 322"/>
              <p:cNvSpPr txBox="1"/>
              <p:nvPr/>
            </p:nvSpPr>
            <p:spPr>
              <a:xfrm>
                <a:off x="6255536" y="5237811"/>
                <a:ext cx="1362874" cy="626292"/>
              </a:xfrm>
              <a:prstGeom prst="rect">
                <a:avLst/>
              </a:prstGeom>
              <a:effectLst>
                <a:outerShdw blurRad="50800" dist="38100" dir="5400000" algn="t" rotWithShape="0">
                  <a:srgbClr val="9FB70D">
                    <a:alpha val="93000"/>
                  </a:srgbClr>
                </a:outerShdw>
              </a:effectLst>
            </p:spPr>
            <p:txBody>
              <a:bodyPr wrap="square">
                <a:spAutoFit/>
              </a:bodyPr>
              <a:lstStyle>
                <a:defPPr>
                  <a:defRPr lang="zh-CN"/>
                </a:defPPr>
                <a:lvl1pPr>
                  <a:defRPr sz="4000" b="1">
                    <a:solidFill>
                      <a:srgbClr val="22F1F6"/>
                    </a:solidFill>
                    <a:latin typeface="微软雅黑" panose="020B0503020204020204" charset="-122"/>
                    <a:ea typeface="微软雅黑" panose="020B0503020204020204" charset="-122"/>
                  </a:defRPr>
                </a:lvl1pPr>
              </a:lstStyle>
              <a:p>
                <a:r>
                  <a:rPr lang="zh-CN" altLang="en-US" sz="2400" dirty="0">
                    <a:solidFill>
                      <a:schemeClr val="bg1"/>
                    </a:solidFill>
                    <a:effectLst>
                      <a:outerShdw blurRad="50800" dist="38100" algn="l" rotWithShape="0">
                        <a:prstClr val="black">
                          <a:alpha val="40000"/>
                        </a:prstClr>
                      </a:outerShdw>
                    </a:effectLst>
                  </a:rPr>
                  <a:t>危害</a:t>
                </a:r>
                <a:r>
                  <a:rPr lang="en-US" altLang="zh-CN" sz="2400" dirty="0" smtClean="0">
                    <a:solidFill>
                      <a:schemeClr val="bg1"/>
                    </a:solidFill>
                  </a:rPr>
                  <a:t>2</a:t>
                </a:r>
                <a:endParaRPr lang="zh-CN" altLang="en-US" sz="2400" dirty="0">
                  <a:solidFill>
                    <a:schemeClr val="bg1"/>
                  </a:solidFill>
                </a:endParaRPr>
              </a:p>
            </p:txBody>
          </p:sp>
        </p:grpSp>
      </p:grpSp>
      <p:pic>
        <p:nvPicPr>
          <p:cNvPr id="81" name="图片 80"/>
          <p:cNvPicPr>
            <a:picLocks noChangeAspect="1"/>
          </p:cNvPicPr>
          <p:nvPr/>
        </p:nvPicPr>
        <p:blipFill rotWithShape="1">
          <a:blip r:embed="rId1" cstate="screen"/>
          <a:srcRect/>
          <a:stretch>
            <a:fillRect/>
          </a:stretch>
        </p:blipFill>
        <p:spPr>
          <a:xfrm>
            <a:off x="3951659" y="2159656"/>
            <a:ext cx="749431" cy="1299014"/>
          </a:xfrm>
          <a:prstGeom prst="rect">
            <a:avLst/>
          </a:prstGeom>
        </p:spPr>
      </p:pic>
      <p:grpSp>
        <p:nvGrpSpPr>
          <p:cNvPr id="22" name="组合 8"/>
          <p:cNvGrpSpPr/>
          <p:nvPr/>
        </p:nvGrpSpPr>
        <p:grpSpPr>
          <a:xfrm flipH="1">
            <a:off x="3874544" y="2968474"/>
            <a:ext cx="2414421" cy="1514317"/>
            <a:chOff x="594424" y="1153191"/>
            <a:chExt cx="2605976" cy="1634460"/>
          </a:xfrm>
        </p:grpSpPr>
        <p:sp>
          <p:nvSpPr>
            <p:cNvPr id="10" name="任意多边形 9"/>
            <p:cNvSpPr/>
            <p:nvPr/>
          </p:nvSpPr>
          <p:spPr>
            <a:xfrm>
              <a:off x="616196" y="1175175"/>
              <a:ext cx="2584204" cy="1612476"/>
            </a:xfrm>
            <a:custGeom>
              <a:avLst/>
              <a:gdLst>
                <a:gd name="connsiteX0" fmla="*/ 1389184 w 3610707"/>
                <a:gd name="connsiteY0" fmla="*/ 0 h 2450125"/>
                <a:gd name="connsiteX1" fmla="*/ 2191163 w 3610707"/>
                <a:gd name="connsiteY1" fmla="*/ 426409 h 2450125"/>
                <a:gd name="connsiteX2" fmla="*/ 2262626 w 3610707"/>
                <a:gd name="connsiteY2" fmla="*/ 558069 h 2450125"/>
                <a:gd name="connsiteX3" fmla="*/ 2332890 w 3610707"/>
                <a:gd name="connsiteY3" fmla="*/ 550986 h 2450125"/>
                <a:gd name="connsiteX4" fmla="*/ 2894584 w 3610707"/>
                <a:gd name="connsiteY4" fmla="*/ 923302 h 2450125"/>
                <a:gd name="connsiteX5" fmla="*/ 2915413 w 3610707"/>
                <a:gd name="connsiteY5" fmla="*/ 990402 h 2450125"/>
                <a:gd name="connsiteX6" fmla="*/ 2934595 w 3610707"/>
                <a:gd name="connsiteY6" fmla="*/ 984447 h 2450125"/>
                <a:gd name="connsiteX7" fmla="*/ 3048000 w 3610707"/>
                <a:gd name="connsiteY7" fmla="*/ 973015 h 2450125"/>
                <a:gd name="connsiteX8" fmla="*/ 3610707 w 3610707"/>
                <a:gd name="connsiteY8" fmla="*/ 1535722 h 2450125"/>
                <a:gd name="connsiteX9" fmla="*/ 3048000 w 3610707"/>
                <a:gd name="connsiteY9" fmla="*/ 2098429 h 2450125"/>
                <a:gd name="connsiteX10" fmla="*/ 2934595 w 3610707"/>
                <a:gd name="connsiteY10" fmla="*/ 2086997 h 2450125"/>
                <a:gd name="connsiteX11" fmla="*/ 2841470 w 3610707"/>
                <a:gd name="connsiteY11" fmla="*/ 2058089 h 2450125"/>
                <a:gd name="connsiteX12" fmla="*/ 2778805 w 3610707"/>
                <a:gd name="connsiteY12" fmla="*/ 2134039 h 2450125"/>
                <a:gd name="connsiteX13" fmla="*/ 2327029 w 3610707"/>
                <a:gd name="connsiteY13" fmla="*/ 2321171 h 2450125"/>
                <a:gd name="connsiteX14" fmla="*/ 1897442 w 3610707"/>
                <a:gd name="connsiteY14" fmla="*/ 2155195 h 2450125"/>
                <a:gd name="connsiteX15" fmla="*/ 1878393 w 3610707"/>
                <a:gd name="connsiteY15" fmla="*/ 2135215 h 2450125"/>
                <a:gd name="connsiteX16" fmla="*/ 1860361 w 3610707"/>
                <a:gd name="connsiteY16" fmla="*/ 2168437 h 2450125"/>
                <a:gd name="connsiteX17" fmla="*/ 1330568 w 3610707"/>
                <a:gd name="connsiteY17" fmla="*/ 2450125 h 2450125"/>
                <a:gd name="connsiteX18" fmla="*/ 800775 w 3610707"/>
                <a:gd name="connsiteY18" fmla="*/ 2168437 h 2450125"/>
                <a:gd name="connsiteX19" fmla="*/ 771869 w 3610707"/>
                <a:gd name="connsiteY19" fmla="*/ 2115180 h 2450125"/>
                <a:gd name="connsiteX20" fmla="*/ 753583 w 3610707"/>
                <a:gd name="connsiteY20" fmla="*/ 2120856 h 2450125"/>
                <a:gd name="connsiteX21" fmla="*/ 627184 w 3610707"/>
                <a:gd name="connsiteY21" fmla="*/ 2133598 h 2450125"/>
                <a:gd name="connsiteX22" fmla="*/ 0 w 3610707"/>
                <a:gd name="connsiteY22" fmla="*/ 1506414 h 2450125"/>
                <a:gd name="connsiteX23" fmla="*/ 383056 w 3610707"/>
                <a:gd name="connsiteY23" fmla="*/ 928517 h 2450125"/>
                <a:gd name="connsiteX24" fmla="*/ 424632 w 3610707"/>
                <a:gd name="connsiteY24" fmla="*/ 915611 h 2450125"/>
                <a:gd name="connsiteX25" fmla="*/ 427023 w 3610707"/>
                <a:gd name="connsiteY25" fmla="*/ 868268 h 2450125"/>
                <a:gd name="connsiteX26" fmla="*/ 1389184 w 3610707"/>
                <a:gd name="connsiteY26" fmla="*/ 0 h 245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10707" h="2450125">
                  <a:moveTo>
                    <a:pt x="1389184" y="0"/>
                  </a:moveTo>
                  <a:cubicBezTo>
                    <a:pt x="1723024" y="0"/>
                    <a:pt x="2017359" y="169144"/>
                    <a:pt x="2191163" y="426409"/>
                  </a:cubicBezTo>
                  <a:lnTo>
                    <a:pt x="2262626" y="558069"/>
                  </a:lnTo>
                  <a:lnTo>
                    <a:pt x="2332890" y="550986"/>
                  </a:lnTo>
                  <a:cubicBezTo>
                    <a:pt x="2585394" y="550986"/>
                    <a:pt x="2802042" y="704507"/>
                    <a:pt x="2894584" y="923302"/>
                  </a:cubicBezTo>
                  <a:lnTo>
                    <a:pt x="2915413" y="990402"/>
                  </a:lnTo>
                  <a:lnTo>
                    <a:pt x="2934595" y="984447"/>
                  </a:lnTo>
                  <a:cubicBezTo>
                    <a:pt x="2971226" y="976951"/>
                    <a:pt x="3009154" y="973015"/>
                    <a:pt x="3048000" y="973015"/>
                  </a:cubicBezTo>
                  <a:cubicBezTo>
                    <a:pt x="3358774" y="973015"/>
                    <a:pt x="3610707" y="1224948"/>
                    <a:pt x="3610707" y="1535722"/>
                  </a:cubicBezTo>
                  <a:cubicBezTo>
                    <a:pt x="3610707" y="1846496"/>
                    <a:pt x="3358774" y="2098429"/>
                    <a:pt x="3048000" y="2098429"/>
                  </a:cubicBezTo>
                  <a:cubicBezTo>
                    <a:pt x="3009154" y="2098429"/>
                    <a:pt x="2971226" y="2094493"/>
                    <a:pt x="2934595" y="2086997"/>
                  </a:cubicBezTo>
                  <a:lnTo>
                    <a:pt x="2841470" y="2058089"/>
                  </a:lnTo>
                  <a:lnTo>
                    <a:pt x="2778805" y="2134039"/>
                  </a:lnTo>
                  <a:cubicBezTo>
                    <a:pt x="2663186" y="2249659"/>
                    <a:pt x="2503459" y="2321171"/>
                    <a:pt x="2327029" y="2321171"/>
                  </a:cubicBezTo>
                  <a:cubicBezTo>
                    <a:pt x="2161626" y="2321171"/>
                    <a:pt x="2010904" y="2258319"/>
                    <a:pt x="1897442" y="2155195"/>
                  </a:cubicBezTo>
                  <a:lnTo>
                    <a:pt x="1878393" y="2135215"/>
                  </a:lnTo>
                  <a:lnTo>
                    <a:pt x="1860361" y="2168437"/>
                  </a:lnTo>
                  <a:cubicBezTo>
                    <a:pt x="1745544" y="2338387"/>
                    <a:pt x="1551105" y="2450125"/>
                    <a:pt x="1330568" y="2450125"/>
                  </a:cubicBezTo>
                  <a:cubicBezTo>
                    <a:pt x="1110031" y="2450125"/>
                    <a:pt x="915592" y="2338387"/>
                    <a:pt x="800775" y="2168437"/>
                  </a:cubicBezTo>
                  <a:lnTo>
                    <a:pt x="771869" y="2115180"/>
                  </a:lnTo>
                  <a:lnTo>
                    <a:pt x="753583" y="2120856"/>
                  </a:lnTo>
                  <a:cubicBezTo>
                    <a:pt x="712755" y="2129211"/>
                    <a:pt x="670482" y="2133598"/>
                    <a:pt x="627184" y="2133598"/>
                  </a:cubicBezTo>
                  <a:cubicBezTo>
                    <a:pt x="280800" y="2133598"/>
                    <a:pt x="0" y="1852798"/>
                    <a:pt x="0" y="1506414"/>
                  </a:cubicBezTo>
                  <a:cubicBezTo>
                    <a:pt x="0" y="1246626"/>
                    <a:pt x="157950" y="1023729"/>
                    <a:pt x="383056" y="928517"/>
                  </a:cubicBezTo>
                  <a:lnTo>
                    <a:pt x="424632" y="915611"/>
                  </a:lnTo>
                  <a:lnTo>
                    <a:pt x="427023" y="868268"/>
                  </a:lnTo>
                  <a:cubicBezTo>
                    <a:pt x="476551" y="380575"/>
                    <a:pt x="888424" y="0"/>
                    <a:pt x="1389184" y="0"/>
                  </a:cubicBezTo>
                  <a:close/>
                </a:path>
              </a:pathLst>
            </a:custGeom>
            <a:solidFill>
              <a:schemeClr val="bg1"/>
            </a:solidFill>
            <a:ln w="19050">
              <a:noFill/>
            </a:ln>
            <a:effectLst>
              <a:outerShdw blurRad="152400" dist="889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594424" y="1153191"/>
              <a:ext cx="2584204" cy="1612476"/>
            </a:xfrm>
            <a:custGeom>
              <a:avLst/>
              <a:gdLst>
                <a:gd name="connsiteX0" fmla="*/ 1389184 w 3610707"/>
                <a:gd name="connsiteY0" fmla="*/ 0 h 2450125"/>
                <a:gd name="connsiteX1" fmla="*/ 2191163 w 3610707"/>
                <a:gd name="connsiteY1" fmla="*/ 426409 h 2450125"/>
                <a:gd name="connsiteX2" fmla="*/ 2262626 w 3610707"/>
                <a:gd name="connsiteY2" fmla="*/ 558069 h 2450125"/>
                <a:gd name="connsiteX3" fmla="*/ 2332890 w 3610707"/>
                <a:gd name="connsiteY3" fmla="*/ 550986 h 2450125"/>
                <a:gd name="connsiteX4" fmla="*/ 2894584 w 3610707"/>
                <a:gd name="connsiteY4" fmla="*/ 923302 h 2450125"/>
                <a:gd name="connsiteX5" fmla="*/ 2915413 w 3610707"/>
                <a:gd name="connsiteY5" fmla="*/ 990402 h 2450125"/>
                <a:gd name="connsiteX6" fmla="*/ 2934595 w 3610707"/>
                <a:gd name="connsiteY6" fmla="*/ 984447 h 2450125"/>
                <a:gd name="connsiteX7" fmla="*/ 3048000 w 3610707"/>
                <a:gd name="connsiteY7" fmla="*/ 973015 h 2450125"/>
                <a:gd name="connsiteX8" fmla="*/ 3610707 w 3610707"/>
                <a:gd name="connsiteY8" fmla="*/ 1535722 h 2450125"/>
                <a:gd name="connsiteX9" fmla="*/ 3048000 w 3610707"/>
                <a:gd name="connsiteY9" fmla="*/ 2098429 h 2450125"/>
                <a:gd name="connsiteX10" fmla="*/ 2934595 w 3610707"/>
                <a:gd name="connsiteY10" fmla="*/ 2086997 h 2450125"/>
                <a:gd name="connsiteX11" fmla="*/ 2841470 w 3610707"/>
                <a:gd name="connsiteY11" fmla="*/ 2058089 h 2450125"/>
                <a:gd name="connsiteX12" fmla="*/ 2778805 w 3610707"/>
                <a:gd name="connsiteY12" fmla="*/ 2134039 h 2450125"/>
                <a:gd name="connsiteX13" fmla="*/ 2327029 w 3610707"/>
                <a:gd name="connsiteY13" fmla="*/ 2321171 h 2450125"/>
                <a:gd name="connsiteX14" fmla="*/ 1897442 w 3610707"/>
                <a:gd name="connsiteY14" fmla="*/ 2155195 h 2450125"/>
                <a:gd name="connsiteX15" fmla="*/ 1878393 w 3610707"/>
                <a:gd name="connsiteY15" fmla="*/ 2135215 h 2450125"/>
                <a:gd name="connsiteX16" fmla="*/ 1860361 w 3610707"/>
                <a:gd name="connsiteY16" fmla="*/ 2168437 h 2450125"/>
                <a:gd name="connsiteX17" fmla="*/ 1330568 w 3610707"/>
                <a:gd name="connsiteY17" fmla="*/ 2450125 h 2450125"/>
                <a:gd name="connsiteX18" fmla="*/ 800775 w 3610707"/>
                <a:gd name="connsiteY18" fmla="*/ 2168437 h 2450125"/>
                <a:gd name="connsiteX19" fmla="*/ 771869 w 3610707"/>
                <a:gd name="connsiteY19" fmla="*/ 2115180 h 2450125"/>
                <a:gd name="connsiteX20" fmla="*/ 753583 w 3610707"/>
                <a:gd name="connsiteY20" fmla="*/ 2120856 h 2450125"/>
                <a:gd name="connsiteX21" fmla="*/ 627184 w 3610707"/>
                <a:gd name="connsiteY21" fmla="*/ 2133598 h 2450125"/>
                <a:gd name="connsiteX22" fmla="*/ 0 w 3610707"/>
                <a:gd name="connsiteY22" fmla="*/ 1506414 h 2450125"/>
                <a:gd name="connsiteX23" fmla="*/ 383056 w 3610707"/>
                <a:gd name="connsiteY23" fmla="*/ 928517 h 2450125"/>
                <a:gd name="connsiteX24" fmla="*/ 424632 w 3610707"/>
                <a:gd name="connsiteY24" fmla="*/ 915611 h 2450125"/>
                <a:gd name="connsiteX25" fmla="*/ 427023 w 3610707"/>
                <a:gd name="connsiteY25" fmla="*/ 868268 h 2450125"/>
                <a:gd name="connsiteX26" fmla="*/ 1389184 w 3610707"/>
                <a:gd name="connsiteY26" fmla="*/ 0 h 245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10707" h="2450125">
                  <a:moveTo>
                    <a:pt x="1389184" y="0"/>
                  </a:moveTo>
                  <a:cubicBezTo>
                    <a:pt x="1723024" y="0"/>
                    <a:pt x="2017359" y="169144"/>
                    <a:pt x="2191163" y="426409"/>
                  </a:cubicBezTo>
                  <a:lnTo>
                    <a:pt x="2262626" y="558069"/>
                  </a:lnTo>
                  <a:lnTo>
                    <a:pt x="2332890" y="550986"/>
                  </a:lnTo>
                  <a:cubicBezTo>
                    <a:pt x="2585394" y="550986"/>
                    <a:pt x="2802042" y="704507"/>
                    <a:pt x="2894584" y="923302"/>
                  </a:cubicBezTo>
                  <a:lnTo>
                    <a:pt x="2915413" y="990402"/>
                  </a:lnTo>
                  <a:lnTo>
                    <a:pt x="2934595" y="984447"/>
                  </a:lnTo>
                  <a:cubicBezTo>
                    <a:pt x="2971226" y="976951"/>
                    <a:pt x="3009154" y="973015"/>
                    <a:pt x="3048000" y="973015"/>
                  </a:cubicBezTo>
                  <a:cubicBezTo>
                    <a:pt x="3358774" y="973015"/>
                    <a:pt x="3610707" y="1224948"/>
                    <a:pt x="3610707" y="1535722"/>
                  </a:cubicBezTo>
                  <a:cubicBezTo>
                    <a:pt x="3610707" y="1846496"/>
                    <a:pt x="3358774" y="2098429"/>
                    <a:pt x="3048000" y="2098429"/>
                  </a:cubicBezTo>
                  <a:cubicBezTo>
                    <a:pt x="3009154" y="2098429"/>
                    <a:pt x="2971226" y="2094493"/>
                    <a:pt x="2934595" y="2086997"/>
                  </a:cubicBezTo>
                  <a:lnTo>
                    <a:pt x="2841470" y="2058089"/>
                  </a:lnTo>
                  <a:lnTo>
                    <a:pt x="2778805" y="2134039"/>
                  </a:lnTo>
                  <a:cubicBezTo>
                    <a:pt x="2663186" y="2249659"/>
                    <a:pt x="2503459" y="2321171"/>
                    <a:pt x="2327029" y="2321171"/>
                  </a:cubicBezTo>
                  <a:cubicBezTo>
                    <a:pt x="2161626" y="2321171"/>
                    <a:pt x="2010904" y="2258319"/>
                    <a:pt x="1897442" y="2155195"/>
                  </a:cubicBezTo>
                  <a:lnTo>
                    <a:pt x="1878393" y="2135215"/>
                  </a:lnTo>
                  <a:lnTo>
                    <a:pt x="1860361" y="2168437"/>
                  </a:lnTo>
                  <a:cubicBezTo>
                    <a:pt x="1745544" y="2338387"/>
                    <a:pt x="1551105" y="2450125"/>
                    <a:pt x="1330568" y="2450125"/>
                  </a:cubicBezTo>
                  <a:cubicBezTo>
                    <a:pt x="1110031" y="2450125"/>
                    <a:pt x="915592" y="2338387"/>
                    <a:pt x="800775" y="2168437"/>
                  </a:cubicBezTo>
                  <a:lnTo>
                    <a:pt x="771869" y="2115180"/>
                  </a:lnTo>
                  <a:lnTo>
                    <a:pt x="753583" y="2120856"/>
                  </a:lnTo>
                  <a:cubicBezTo>
                    <a:pt x="712755" y="2129211"/>
                    <a:pt x="670482" y="2133598"/>
                    <a:pt x="627184" y="2133598"/>
                  </a:cubicBezTo>
                  <a:cubicBezTo>
                    <a:pt x="280800" y="2133598"/>
                    <a:pt x="0" y="1852798"/>
                    <a:pt x="0" y="1506414"/>
                  </a:cubicBezTo>
                  <a:cubicBezTo>
                    <a:pt x="0" y="1246626"/>
                    <a:pt x="157950" y="1023729"/>
                    <a:pt x="383056" y="928517"/>
                  </a:cubicBezTo>
                  <a:lnTo>
                    <a:pt x="424632" y="915611"/>
                  </a:lnTo>
                  <a:lnTo>
                    <a:pt x="427023" y="868268"/>
                  </a:lnTo>
                  <a:cubicBezTo>
                    <a:pt x="476551" y="380575"/>
                    <a:pt x="888424" y="0"/>
                    <a:pt x="1389184" y="0"/>
                  </a:cubicBezTo>
                  <a:close/>
                </a:path>
              </a:pathLst>
            </a:custGeom>
            <a:solidFill>
              <a:schemeClr val="bg1"/>
            </a:solidFill>
            <a:ln w="19050">
              <a:solidFill>
                <a:srgbClr val="91F0FD"/>
              </a:solidFill>
            </a:ln>
            <a:effectLst>
              <a:innerShdw blurRad="355600" dist="101600" dir="3600000">
                <a:srgbClr val="19B4C9">
                  <a:alpha val="51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9" name="矩形 98"/>
          <p:cNvSpPr/>
          <p:nvPr/>
        </p:nvSpPr>
        <p:spPr>
          <a:xfrm>
            <a:off x="7404744" y="588482"/>
            <a:ext cx="4497205" cy="1569660"/>
          </a:xfrm>
          <a:prstGeom prst="rect">
            <a:avLst/>
          </a:prstGeom>
        </p:spPr>
        <p:txBody>
          <a:bodyPr wrap="square">
            <a:spAutoFit/>
          </a:bodyPr>
          <a:lstStyle/>
          <a:p>
            <a:r>
              <a:rPr lang="zh-CN" altLang="en-US" sz="2400" b="1" dirty="0">
                <a:solidFill>
                  <a:schemeClr val="bg2">
                    <a:lumMod val="75000"/>
                  </a:schemeClr>
                </a:solidFill>
                <a:latin typeface="微软雅黑" panose="020B0503020204020204" charset="-122"/>
                <a:ea typeface="微软雅黑" panose="020B0503020204020204" charset="-122"/>
              </a:rPr>
              <a:t>伤害口腔：</a:t>
            </a:r>
            <a:r>
              <a:rPr lang="zh-CN" altLang="en-US" sz="2400" dirty="0">
                <a:solidFill>
                  <a:schemeClr val="bg2">
                    <a:lumMod val="75000"/>
                  </a:schemeClr>
                </a:solidFill>
                <a:latin typeface="微软雅黑" panose="020B0503020204020204" charset="-122"/>
                <a:ea typeface="微软雅黑" panose="020B0503020204020204" charset="-122"/>
              </a:rPr>
              <a:t>经常喝酒会伤害味蕾、食欲不振、厌食。长期喝酒的人引起口腔癌、咽喉癌的几率也会大大增加。</a:t>
            </a:r>
            <a:endParaRPr lang="zh-CN" altLang="en-US" sz="2400" dirty="0">
              <a:solidFill>
                <a:schemeClr val="bg2">
                  <a:lumMod val="75000"/>
                </a:schemeClr>
              </a:solidFill>
              <a:latin typeface="微软雅黑" panose="020B0503020204020204" charset="-122"/>
              <a:ea typeface="微软雅黑" panose="020B0503020204020204" charset="-122"/>
            </a:endParaRPr>
          </a:p>
        </p:txBody>
      </p:sp>
      <p:sp>
        <p:nvSpPr>
          <p:cNvPr id="100" name="矩形 99"/>
          <p:cNvSpPr/>
          <p:nvPr/>
        </p:nvSpPr>
        <p:spPr>
          <a:xfrm>
            <a:off x="7948957" y="2432799"/>
            <a:ext cx="4068872" cy="1569660"/>
          </a:xfrm>
          <a:prstGeom prst="rect">
            <a:avLst/>
          </a:prstGeom>
        </p:spPr>
        <p:txBody>
          <a:bodyPr wrap="square">
            <a:spAutoFit/>
          </a:bodyPr>
          <a:lstStyle/>
          <a:p>
            <a:r>
              <a:rPr lang="zh-CN" altLang="en-US" sz="2400" b="1" dirty="0">
                <a:solidFill>
                  <a:schemeClr val="bg2">
                    <a:lumMod val="75000"/>
                  </a:schemeClr>
                </a:solidFill>
                <a:latin typeface="微软雅黑" panose="020B0503020204020204" charset="-122"/>
                <a:ea typeface="微软雅黑" panose="020B0503020204020204" charset="-122"/>
              </a:rPr>
              <a:t>伤害肝脏：</a:t>
            </a:r>
            <a:r>
              <a:rPr lang="zh-CN" altLang="en-US" sz="2400" dirty="0">
                <a:solidFill>
                  <a:schemeClr val="bg2">
                    <a:lumMod val="75000"/>
                  </a:schemeClr>
                </a:solidFill>
                <a:latin typeface="微软雅黑" panose="020B0503020204020204" charset="-122"/>
                <a:ea typeface="微软雅黑" panose="020B0503020204020204" charset="-122"/>
              </a:rPr>
              <a:t>长期摄入过多酒精会导致肝脏负担过重，造成肝脏的正常功能受损，容易发展成肝癌。</a:t>
            </a:r>
            <a:endParaRPr lang="zh-CN" altLang="en-US" sz="2400" dirty="0">
              <a:solidFill>
                <a:schemeClr val="bg2">
                  <a:lumMod val="75000"/>
                </a:schemeClr>
              </a:solidFill>
              <a:latin typeface="微软雅黑" panose="020B0503020204020204" charset="-122"/>
              <a:ea typeface="微软雅黑" panose="020B0503020204020204" charset="-122"/>
            </a:endParaRPr>
          </a:p>
        </p:txBody>
      </p:sp>
      <p:sp>
        <p:nvSpPr>
          <p:cNvPr id="101" name="矩形 100"/>
          <p:cNvSpPr/>
          <p:nvPr/>
        </p:nvSpPr>
        <p:spPr>
          <a:xfrm>
            <a:off x="7889270" y="4364345"/>
            <a:ext cx="3954387" cy="830997"/>
          </a:xfrm>
          <a:prstGeom prst="rect">
            <a:avLst/>
          </a:prstGeom>
        </p:spPr>
        <p:txBody>
          <a:bodyPr wrap="square">
            <a:spAutoFit/>
          </a:bodyPr>
          <a:lstStyle/>
          <a:p>
            <a:r>
              <a:rPr lang="zh-CN" altLang="en-US" sz="2400" b="1" dirty="0">
                <a:solidFill>
                  <a:schemeClr val="bg2">
                    <a:lumMod val="75000"/>
                  </a:schemeClr>
                </a:solidFill>
                <a:latin typeface="微软雅黑" panose="020B0503020204020204" charset="-122"/>
                <a:ea typeface="微软雅黑" panose="020B0503020204020204" charset="-122"/>
              </a:rPr>
              <a:t>伤害肠胃：</a:t>
            </a:r>
            <a:r>
              <a:rPr lang="zh-CN" altLang="en-US" sz="2400" dirty="0">
                <a:solidFill>
                  <a:schemeClr val="bg2">
                    <a:lumMod val="75000"/>
                  </a:schemeClr>
                </a:solidFill>
                <a:latin typeface="微软雅黑" panose="020B0503020204020204" charset="-122"/>
                <a:ea typeface="微软雅黑" panose="020B0503020204020204" charset="-122"/>
              </a:rPr>
              <a:t>酒精会诱发胃病，造成胃出血。</a:t>
            </a:r>
            <a:endParaRPr lang="zh-CN" altLang="en-US" sz="2400" dirty="0">
              <a:solidFill>
                <a:schemeClr val="bg2">
                  <a:lumMod val="75000"/>
                </a:schemeClr>
              </a:solidFill>
              <a:latin typeface="微软雅黑" panose="020B0503020204020204" charset="-122"/>
              <a:ea typeface="微软雅黑" panose="020B0503020204020204" charset="-122"/>
            </a:endParaRPr>
          </a:p>
        </p:txBody>
      </p:sp>
      <p:sp>
        <p:nvSpPr>
          <p:cNvPr id="102" name="矩形 101"/>
          <p:cNvSpPr/>
          <p:nvPr/>
        </p:nvSpPr>
        <p:spPr>
          <a:xfrm>
            <a:off x="6762016" y="5657671"/>
            <a:ext cx="5038098" cy="1200329"/>
          </a:xfrm>
          <a:prstGeom prst="rect">
            <a:avLst/>
          </a:prstGeom>
        </p:spPr>
        <p:txBody>
          <a:bodyPr wrap="square">
            <a:spAutoFit/>
          </a:bodyPr>
          <a:lstStyle/>
          <a:p>
            <a:r>
              <a:rPr lang="zh-CN" altLang="en-US" sz="2400" b="1" dirty="0">
                <a:solidFill>
                  <a:schemeClr val="bg2">
                    <a:lumMod val="75000"/>
                  </a:schemeClr>
                </a:solidFill>
                <a:latin typeface="微软雅黑" panose="020B0503020204020204" charset="-122"/>
                <a:ea typeface="微软雅黑" panose="020B0503020204020204" charset="-122"/>
              </a:rPr>
              <a:t>影响大脑：</a:t>
            </a:r>
            <a:r>
              <a:rPr lang="zh-CN" altLang="en-US" sz="2400" dirty="0">
                <a:solidFill>
                  <a:schemeClr val="bg2">
                    <a:lumMod val="75000"/>
                  </a:schemeClr>
                </a:solidFill>
                <a:latin typeface="微软雅黑" panose="020B0503020204020204" charset="-122"/>
                <a:ea typeface="微软雅黑" panose="020B0503020204020204" charset="-122"/>
              </a:rPr>
              <a:t>酒精会让大脑的皮质出现萎缩，导致大脑功能出现异常和意识障碍等。</a:t>
            </a:r>
            <a:endParaRPr lang="zh-CN" altLang="en-US" sz="2400" dirty="0">
              <a:solidFill>
                <a:schemeClr val="bg2">
                  <a:lumMod val="75000"/>
                </a:schemeClr>
              </a:solidFill>
              <a:latin typeface="微软雅黑" panose="020B0503020204020204" charset="-122"/>
              <a:ea typeface="微软雅黑" panose="020B0503020204020204" charset="-122"/>
            </a:endParaRPr>
          </a:p>
        </p:txBody>
      </p:sp>
      <p:grpSp>
        <p:nvGrpSpPr>
          <p:cNvPr id="23" name="组合 102"/>
          <p:cNvGrpSpPr/>
          <p:nvPr/>
        </p:nvGrpSpPr>
        <p:grpSpPr>
          <a:xfrm>
            <a:off x="1056438" y="5088326"/>
            <a:ext cx="1478249" cy="1616398"/>
            <a:chOff x="9886950" y="4535871"/>
            <a:chExt cx="1834461" cy="2005899"/>
          </a:xfrm>
        </p:grpSpPr>
        <p:sp>
          <p:nvSpPr>
            <p:cNvPr id="104" name="圆角矩形 103"/>
            <p:cNvSpPr/>
            <p:nvPr/>
          </p:nvSpPr>
          <p:spPr>
            <a:xfrm>
              <a:off x="10526487" y="5428190"/>
              <a:ext cx="328183" cy="134639"/>
            </a:xfrm>
            <a:prstGeom prst="roundRect">
              <a:avLst/>
            </a:prstGeom>
            <a:solidFill>
              <a:srgbClr val="C87404"/>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rot="1452078">
              <a:off x="10593807" y="5007442"/>
              <a:ext cx="286109" cy="488068"/>
            </a:xfrm>
            <a:prstGeom prst="roundRect">
              <a:avLst>
                <a:gd name="adj" fmla="val 50000"/>
              </a:avLst>
            </a:prstGeom>
            <a:solidFill>
              <a:srgbClr val="FFC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105"/>
            <p:cNvGrpSpPr/>
            <p:nvPr/>
          </p:nvGrpSpPr>
          <p:grpSpPr>
            <a:xfrm rot="17559220">
              <a:off x="10526211" y="4117280"/>
              <a:ext cx="611597" cy="1772498"/>
              <a:chOff x="2994660" y="1680210"/>
              <a:chExt cx="1234440" cy="3577590"/>
            </a:xfrm>
            <a:solidFill>
              <a:srgbClr val="FFC000"/>
            </a:solidFill>
          </p:grpSpPr>
          <p:sp>
            <p:nvSpPr>
              <p:cNvPr id="118" name="椭圆 117"/>
              <p:cNvSpPr/>
              <p:nvPr/>
            </p:nvSpPr>
            <p:spPr>
              <a:xfrm>
                <a:off x="3080385" y="1680210"/>
                <a:ext cx="1062990" cy="1062990"/>
              </a:xfrm>
              <a:prstGeom prst="ellipse">
                <a:avLst/>
              </a:prstGeom>
              <a:solidFill>
                <a:srgbClr val="84F6FC"/>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p:cNvSpPr/>
              <p:nvPr/>
            </p:nvSpPr>
            <p:spPr>
              <a:xfrm>
                <a:off x="3423285" y="4983480"/>
                <a:ext cx="377190" cy="274320"/>
              </a:xfrm>
              <a:prstGeom prst="rect">
                <a:avLst/>
              </a:prstGeom>
              <a:grp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矩形 119"/>
              <p:cNvSpPr/>
              <p:nvPr/>
            </p:nvSpPr>
            <p:spPr>
              <a:xfrm>
                <a:off x="3314700" y="4297680"/>
                <a:ext cx="594360" cy="742950"/>
              </a:xfrm>
              <a:prstGeom prst="rect">
                <a:avLst/>
              </a:prstGeom>
              <a:grp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矩形 120"/>
              <p:cNvSpPr/>
              <p:nvPr/>
            </p:nvSpPr>
            <p:spPr>
              <a:xfrm>
                <a:off x="3177540" y="2514600"/>
                <a:ext cx="868680" cy="1874520"/>
              </a:xfrm>
              <a:prstGeom prst="rect">
                <a:avLst/>
              </a:prstGeom>
              <a:grpFill/>
              <a:ln w="6350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梯形 121"/>
              <p:cNvSpPr/>
              <p:nvPr/>
            </p:nvSpPr>
            <p:spPr>
              <a:xfrm>
                <a:off x="2994660" y="2137410"/>
                <a:ext cx="1234440" cy="457200"/>
              </a:xfrm>
              <a:prstGeom prst="trapezoid">
                <a:avLst>
                  <a:gd name="adj" fmla="val 4323"/>
                </a:avLst>
              </a:prstGeom>
              <a:grp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椭圆 106"/>
            <p:cNvSpPr/>
            <p:nvPr/>
          </p:nvSpPr>
          <p:spPr>
            <a:xfrm>
              <a:off x="10644296" y="5276721"/>
              <a:ext cx="100980" cy="10098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4" idx="2"/>
            </p:cNvCxnSpPr>
            <p:nvPr/>
          </p:nvCxnSpPr>
          <p:spPr>
            <a:xfrm flipH="1">
              <a:off x="10686371" y="5562830"/>
              <a:ext cx="4207" cy="95089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H="1">
              <a:off x="10274038" y="5565635"/>
              <a:ext cx="293122" cy="9565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10806985" y="5551610"/>
              <a:ext cx="293122" cy="9565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10080494" y="6530550"/>
              <a:ext cx="1489448" cy="0"/>
            </a:xfrm>
            <a:prstGeom prst="line">
              <a:avLst/>
            </a:prstGeom>
            <a:ln w="635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9886950" y="6541770"/>
              <a:ext cx="103784" cy="0"/>
            </a:xfrm>
            <a:prstGeom prst="line">
              <a:avLst/>
            </a:prstGeom>
            <a:ln w="635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11665311" y="6527745"/>
              <a:ext cx="56100" cy="0"/>
            </a:xfrm>
            <a:prstGeom prst="line">
              <a:avLst/>
            </a:prstGeom>
            <a:ln w="6350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114" name="矩形 113"/>
            <p:cNvSpPr/>
            <p:nvPr/>
          </p:nvSpPr>
          <p:spPr>
            <a:xfrm rot="17559220">
              <a:off x="10853495" y="4455518"/>
              <a:ext cx="79608" cy="824798"/>
            </a:xfrm>
            <a:prstGeom prst="rect">
              <a:avLst/>
            </a:prstGeom>
            <a:solidFill>
              <a:schemeClr val="bg1"/>
            </a:solidFill>
            <a:ln w="63500"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矩形 114"/>
            <p:cNvSpPr/>
            <p:nvPr/>
          </p:nvSpPr>
          <p:spPr>
            <a:xfrm rot="17559220">
              <a:off x="10743004" y="4722219"/>
              <a:ext cx="79608" cy="824798"/>
            </a:xfrm>
            <a:prstGeom prst="rect">
              <a:avLst/>
            </a:prstGeom>
            <a:solidFill>
              <a:srgbClr val="FC9204"/>
            </a:solidFill>
            <a:ln w="63500"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115"/>
            <p:cNvSpPr/>
            <p:nvPr/>
          </p:nvSpPr>
          <p:spPr>
            <a:xfrm rot="17559220">
              <a:off x="10372657" y="4488927"/>
              <a:ext cx="84972" cy="178859"/>
            </a:xfrm>
            <a:prstGeom prst="rect">
              <a:avLst/>
            </a:prstGeom>
            <a:solidFill>
              <a:schemeClr val="bg1"/>
            </a:solidFill>
            <a:ln w="63500"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p:cNvSpPr/>
            <p:nvPr/>
          </p:nvSpPr>
          <p:spPr>
            <a:xfrm rot="17559220">
              <a:off x="11189014" y="5155725"/>
              <a:ext cx="256730" cy="87380"/>
            </a:xfrm>
            <a:prstGeom prst="rect">
              <a:avLst/>
            </a:prstGeom>
            <a:solidFill>
              <a:schemeClr val="tx1"/>
            </a:solidFill>
            <a:ln w="63500"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500">
        <p:fade/>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1000" fill="hold"/>
                                            <p:tgtEl>
                                              <p:spTgt spid="83"/>
                                            </p:tgtEl>
                                            <p:attrNameLst>
                                              <p:attrName>ppt_x</p:attrName>
                                            </p:attrNameLst>
                                          </p:cBhvr>
                                          <p:tavLst>
                                            <p:tav tm="0">
                                              <p:val>
                                                <p:strVal val="0-#ppt_w/2"/>
                                              </p:val>
                                            </p:tav>
                                            <p:tav tm="100000">
                                              <p:val>
                                                <p:strVal val="#ppt_x"/>
                                              </p:val>
                                            </p:tav>
                                          </p:tavLst>
                                        </p:anim>
                                        <p:anim calcmode="lin" valueType="num">
                                          <p:cBhvr additive="base">
                                            <p:cTn id="8" dur="1000" fill="hold"/>
                                            <p:tgtEl>
                                              <p:spTgt spid="83"/>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100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Effect transition="in" filter="fade">
                                          <p:cBhvr>
                                            <p:cTn id="13" dur="750"/>
                                            <p:tgtEl>
                                              <p:spTgt spid="3"/>
                                            </p:tgtEl>
                                          </p:cBhvr>
                                        </p:animEffect>
                                      </p:childTnLst>
                                    </p:cTn>
                                  </p:par>
                                  <p:par>
                                    <p:cTn id="14" presetID="53" presetClass="entr" presetSubtype="16" fill="hold" grpId="0" nodeType="withEffect">
                                      <p:stCondLst>
                                        <p:cond delay="175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8" presetClass="emph" presetSubtype="0" fill="hold" grpId="1" nodeType="withEffect">
                                      <p:stCondLst>
                                        <p:cond delay="1750"/>
                                      </p:stCondLst>
                                      <p:childTnLst>
                                        <p:animRot by="21600000">
                                          <p:cBhvr>
                                            <p:cTn id="20" dur="11500" fill="hold"/>
                                            <p:tgtEl>
                                              <p:spTgt spid="6"/>
                                            </p:tgtEl>
                                            <p:attrNameLst>
                                              <p:attrName>r</p:attrName>
                                            </p:attrNameLst>
                                          </p:cBhvr>
                                        </p:animRot>
                                      </p:childTnLst>
                                    </p:cTn>
                                  </p:par>
                                  <p:par>
                                    <p:cTn id="21" presetID="2" presetClass="entr" presetSubtype="8" fill="hold" grpId="0" nodeType="withEffect" p14:presetBounceEnd="50000">
                                      <p:stCondLst>
                                        <p:cond delay="1750"/>
                                      </p:stCondLst>
                                      <p:childTnLst>
                                        <p:set>
                                          <p:cBhvr>
                                            <p:cTn id="22" dur="1" fill="hold">
                                              <p:stCondLst>
                                                <p:cond delay="0"/>
                                              </p:stCondLst>
                                            </p:cTn>
                                            <p:tgtEl>
                                              <p:spTgt spid="2"/>
                                            </p:tgtEl>
                                            <p:attrNameLst>
                                              <p:attrName>style.visibility</p:attrName>
                                            </p:attrNameLst>
                                          </p:cBhvr>
                                          <p:to>
                                            <p:strVal val="visible"/>
                                          </p:to>
                                        </p:set>
                                        <p:anim calcmode="lin" valueType="num" p14:bounceEnd="50000">
                                          <p:cBhvr additive="base">
                                            <p:cTn id="23" dur="125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24" dur="1250" fill="hold"/>
                                            <p:tgtEl>
                                              <p:spTgt spid="2"/>
                                            </p:tgtEl>
                                            <p:attrNameLst>
                                              <p:attrName>ppt_y</p:attrName>
                                            </p:attrNameLst>
                                          </p:cBhvr>
                                          <p:tavLst>
                                            <p:tav tm="0">
                                              <p:val>
                                                <p:strVal val="#ppt_y"/>
                                              </p:val>
                                            </p:tav>
                                            <p:tav tm="100000">
                                              <p:val>
                                                <p:strVal val="#ppt_y"/>
                                              </p:val>
                                            </p:tav>
                                          </p:tavLst>
                                        </p:anim>
                                      </p:childTnLst>
                                    </p:cTn>
                                  </p:par>
                                  <p:par>
                                    <p:cTn id="25" presetID="22" presetClass="entr" presetSubtype="4" fill="hold" nodeType="withEffect">
                                      <p:stCondLst>
                                        <p:cond delay="3000"/>
                                      </p:stCondLst>
                                      <p:childTnLst>
                                        <p:set>
                                          <p:cBhvr>
                                            <p:cTn id="26" dur="1" fill="hold">
                                              <p:stCondLst>
                                                <p:cond delay="0"/>
                                              </p:stCondLst>
                                            </p:cTn>
                                            <p:tgtEl>
                                              <p:spTgt spid="81"/>
                                            </p:tgtEl>
                                            <p:attrNameLst>
                                              <p:attrName>style.visibility</p:attrName>
                                            </p:attrNameLst>
                                          </p:cBhvr>
                                          <p:to>
                                            <p:strVal val="visible"/>
                                          </p:to>
                                        </p:set>
                                        <p:animEffect transition="in" filter="wipe(down)">
                                          <p:cBhvr>
                                            <p:cTn id="27" dur="1000"/>
                                            <p:tgtEl>
                                              <p:spTgt spid="81"/>
                                            </p:tgtEl>
                                          </p:cBhvr>
                                        </p:animEffect>
                                      </p:childTnLst>
                                    </p:cTn>
                                  </p:par>
                                  <p:par>
                                    <p:cTn id="28" presetID="42" presetClass="entr" presetSubtype="0" fill="hold" nodeType="withEffect">
                                      <p:stCondLst>
                                        <p:cond delay="40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par>
                                    <p:cTn id="33" presetID="31" presetClass="entr" presetSubtype="0" fill="hold" grpId="0" nodeType="withEffect">
                                      <p:stCondLst>
                                        <p:cond delay="8000"/>
                                      </p:stCondLst>
                                      <p:childTnLst>
                                        <p:set>
                                          <p:cBhvr>
                                            <p:cTn id="34" dur="1" fill="hold">
                                              <p:stCondLst>
                                                <p:cond delay="0"/>
                                              </p:stCondLst>
                                            </p:cTn>
                                            <p:tgtEl>
                                              <p:spTgt spid="7"/>
                                            </p:tgtEl>
                                            <p:attrNameLst>
                                              <p:attrName>style.visibility</p:attrName>
                                            </p:attrNameLst>
                                          </p:cBhvr>
                                          <p:to>
                                            <p:strVal val="visible"/>
                                          </p:to>
                                        </p:set>
                                        <p:anim calcmode="lin" valueType="num">
                                          <p:cBhvr>
                                            <p:cTn id="35" dur="750" fill="hold"/>
                                            <p:tgtEl>
                                              <p:spTgt spid="7"/>
                                            </p:tgtEl>
                                            <p:attrNameLst>
                                              <p:attrName>ppt_w</p:attrName>
                                            </p:attrNameLst>
                                          </p:cBhvr>
                                          <p:tavLst>
                                            <p:tav tm="0">
                                              <p:val>
                                                <p:fltVal val="0"/>
                                              </p:val>
                                            </p:tav>
                                            <p:tav tm="100000">
                                              <p:val>
                                                <p:strVal val="#ppt_w"/>
                                              </p:val>
                                            </p:tav>
                                          </p:tavLst>
                                        </p:anim>
                                        <p:anim calcmode="lin" valueType="num">
                                          <p:cBhvr>
                                            <p:cTn id="36" dur="750" fill="hold"/>
                                            <p:tgtEl>
                                              <p:spTgt spid="7"/>
                                            </p:tgtEl>
                                            <p:attrNameLst>
                                              <p:attrName>ppt_h</p:attrName>
                                            </p:attrNameLst>
                                          </p:cBhvr>
                                          <p:tavLst>
                                            <p:tav tm="0">
                                              <p:val>
                                                <p:fltVal val="0"/>
                                              </p:val>
                                            </p:tav>
                                            <p:tav tm="100000">
                                              <p:val>
                                                <p:strVal val="#ppt_h"/>
                                              </p:val>
                                            </p:tav>
                                          </p:tavLst>
                                        </p:anim>
                                        <p:anim calcmode="lin" valueType="num">
                                          <p:cBhvr>
                                            <p:cTn id="37" dur="750" fill="hold"/>
                                            <p:tgtEl>
                                              <p:spTgt spid="7"/>
                                            </p:tgtEl>
                                            <p:attrNameLst>
                                              <p:attrName>style.rotation</p:attrName>
                                            </p:attrNameLst>
                                          </p:cBhvr>
                                          <p:tavLst>
                                            <p:tav tm="0">
                                              <p:val>
                                                <p:fltVal val="90"/>
                                              </p:val>
                                            </p:tav>
                                            <p:tav tm="100000">
                                              <p:val>
                                                <p:fltVal val="0"/>
                                              </p:val>
                                            </p:tav>
                                          </p:tavLst>
                                        </p:anim>
                                        <p:animEffect transition="in" filter="fade">
                                          <p:cBhvr>
                                            <p:cTn id="38" dur="750"/>
                                            <p:tgtEl>
                                              <p:spTgt spid="7"/>
                                            </p:tgtEl>
                                          </p:cBhvr>
                                        </p:animEffect>
                                      </p:childTnLst>
                                    </p:cTn>
                                  </p:par>
                                  <p:par>
                                    <p:cTn id="39" presetID="2" presetClass="entr" presetSubtype="2" fill="hold" grpId="0" nodeType="withEffect" p14:presetBounceEnd="46000">
                                      <p:stCondLst>
                                        <p:cond delay="11000"/>
                                      </p:stCondLst>
                                      <p:childTnLst>
                                        <p:set>
                                          <p:cBhvr>
                                            <p:cTn id="40" dur="1" fill="hold">
                                              <p:stCondLst>
                                                <p:cond delay="0"/>
                                              </p:stCondLst>
                                            </p:cTn>
                                            <p:tgtEl>
                                              <p:spTgt spid="99"/>
                                            </p:tgtEl>
                                            <p:attrNameLst>
                                              <p:attrName>style.visibility</p:attrName>
                                            </p:attrNameLst>
                                          </p:cBhvr>
                                          <p:to>
                                            <p:strVal val="visible"/>
                                          </p:to>
                                        </p:set>
                                        <p:anim calcmode="lin" valueType="num" p14:bounceEnd="46000">
                                          <p:cBhvr additive="base">
                                            <p:cTn id="41" dur="750" fill="hold"/>
                                            <p:tgtEl>
                                              <p:spTgt spid="99"/>
                                            </p:tgtEl>
                                            <p:attrNameLst>
                                              <p:attrName>ppt_x</p:attrName>
                                            </p:attrNameLst>
                                          </p:cBhvr>
                                          <p:tavLst>
                                            <p:tav tm="0">
                                              <p:val>
                                                <p:strVal val="1+#ppt_w/2"/>
                                              </p:val>
                                            </p:tav>
                                            <p:tav tm="100000">
                                              <p:val>
                                                <p:strVal val="#ppt_x"/>
                                              </p:val>
                                            </p:tav>
                                          </p:tavLst>
                                        </p:anim>
                                        <p:anim calcmode="lin" valueType="num" p14:bounceEnd="46000">
                                          <p:cBhvr additive="base">
                                            <p:cTn id="42" dur="750" fill="hold"/>
                                            <p:tgtEl>
                                              <p:spTgt spid="99"/>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14:presetBounceEnd="46000">
                                      <p:stCondLst>
                                        <p:cond delay="11500"/>
                                      </p:stCondLst>
                                      <p:childTnLst>
                                        <p:set>
                                          <p:cBhvr>
                                            <p:cTn id="44" dur="1" fill="hold">
                                              <p:stCondLst>
                                                <p:cond delay="0"/>
                                              </p:stCondLst>
                                            </p:cTn>
                                            <p:tgtEl>
                                              <p:spTgt spid="100"/>
                                            </p:tgtEl>
                                            <p:attrNameLst>
                                              <p:attrName>style.visibility</p:attrName>
                                            </p:attrNameLst>
                                          </p:cBhvr>
                                          <p:to>
                                            <p:strVal val="visible"/>
                                          </p:to>
                                        </p:set>
                                        <p:anim calcmode="lin" valueType="num" p14:bounceEnd="46000">
                                          <p:cBhvr additive="base">
                                            <p:cTn id="45" dur="750" fill="hold"/>
                                            <p:tgtEl>
                                              <p:spTgt spid="100"/>
                                            </p:tgtEl>
                                            <p:attrNameLst>
                                              <p:attrName>ppt_x</p:attrName>
                                            </p:attrNameLst>
                                          </p:cBhvr>
                                          <p:tavLst>
                                            <p:tav tm="0">
                                              <p:val>
                                                <p:strVal val="1+#ppt_w/2"/>
                                              </p:val>
                                            </p:tav>
                                            <p:tav tm="100000">
                                              <p:val>
                                                <p:strVal val="#ppt_x"/>
                                              </p:val>
                                            </p:tav>
                                          </p:tavLst>
                                        </p:anim>
                                        <p:anim calcmode="lin" valueType="num" p14:bounceEnd="46000">
                                          <p:cBhvr additive="base">
                                            <p:cTn id="46" dur="750" fill="hold"/>
                                            <p:tgtEl>
                                              <p:spTgt spid="10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14:presetBounceEnd="46000">
                                      <p:stCondLst>
                                        <p:cond delay="12000"/>
                                      </p:stCondLst>
                                      <p:childTnLst>
                                        <p:set>
                                          <p:cBhvr>
                                            <p:cTn id="48" dur="1" fill="hold">
                                              <p:stCondLst>
                                                <p:cond delay="0"/>
                                              </p:stCondLst>
                                            </p:cTn>
                                            <p:tgtEl>
                                              <p:spTgt spid="101"/>
                                            </p:tgtEl>
                                            <p:attrNameLst>
                                              <p:attrName>style.visibility</p:attrName>
                                            </p:attrNameLst>
                                          </p:cBhvr>
                                          <p:to>
                                            <p:strVal val="visible"/>
                                          </p:to>
                                        </p:set>
                                        <p:anim calcmode="lin" valueType="num" p14:bounceEnd="46000">
                                          <p:cBhvr additive="base">
                                            <p:cTn id="49" dur="750" fill="hold"/>
                                            <p:tgtEl>
                                              <p:spTgt spid="101"/>
                                            </p:tgtEl>
                                            <p:attrNameLst>
                                              <p:attrName>ppt_x</p:attrName>
                                            </p:attrNameLst>
                                          </p:cBhvr>
                                          <p:tavLst>
                                            <p:tav tm="0">
                                              <p:val>
                                                <p:strVal val="1+#ppt_w/2"/>
                                              </p:val>
                                            </p:tav>
                                            <p:tav tm="100000">
                                              <p:val>
                                                <p:strVal val="#ppt_x"/>
                                              </p:val>
                                            </p:tav>
                                          </p:tavLst>
                                        </p:anim>
                                        <p:anim calcmode="lin" valueType="num" p14:bounceEnd="46000">
                                          <p:cBhvr additive="base">
                                            <p:cTn id="50" dur="750" fill="hold"/>
                                            <p:tgtEl>
                                              <p:spTgt spid="10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14:presetBounceEnd="46000">
                                      <p:stCondLst>
                                        <p:cond delay="12500"/>
                                      </p:stCondLst>
                                      <p:childTnLst>
                                        <p:set>
                                          <p:cBhvr>
                                            <p:cTn id="52" dur="1" fill="hold">
                                              <p:stCondLst>
                                                <p:cond delay="0"/>
                                              </p:stCondLst>
                                            </p:cTn>
                                            <p:tgtEl>
                                              <p:spTgt spid="102"/>
                                            </p:tgtEl>
                                            <p:attrNameLst>
                                              <p:attrName>style.visibility</p:attrName>
                                            </p:attrNameLst>
                                          </p:cBhvr>
                                          <p:to>
                                            <p:strVal val="visible"/>
                                          </p:to>
                                        </p:set>
                                        <p:anim calcmode="lin" valueType="num" p14:bounceEnd="46000">
                                          <p:cBhvr additive="base">
                                            <p:cTn id="53" dur="750" fill="hold"/>
                                            <p:tgtEl>
                                              <p:spTgt spid="102"/>
                                            </p:tgtEl>
                                            <p:attrNameLst>
                                              <p:attrName>ppt_x</p:attrName>
                                            </p:attrNameLst>
                                          </p:cBhvr>
                                          <p:tavLst>
                                            <p:tav tm="0">
                                              <p:val>
                                                <p:strVal val="1+#ppt_w/2"/>
                                              </p:val>
                                            </p:tav>
                                            <p:tav tm="100000">
                                              <p:val>
                                                <p:strVal val="#ppt_x"/>
                                              </p:val>
                                            </p:tav>
                                          </p:tavLst>
                                        </p:anim>
                                        <p:anim calcmode="lin" valueType="num" p14:bounceEnd="46000">
                                          <p:cBhvr additive="base">
                                            <p:cTn id="54" dur="750" fill="hold"/>
                                            <p:tgtEl>
                                              <p:spTgt spid="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6" grpId="0" animBg="1"/>
          <p:bldP spid="6" grpId="1" animBg="1"/>
          <p:bldP spid="7" grpId="0" animBg="1"/>
          <p:bldP spid="2" grpId="0"/>
          <p:bldP spid="99" grpId="0"/>
          <p:bldP spid="100" grpId="0"/>
          <p:bldP spid="101" grpId="0"/>
          <p:bldP spid="10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1000" fill="hold"/>
                                            <p:tgtEl>
                                              <p:spTgt spid="83"/>
                                            </p:tgtEl>
                                            <p:attrNameLst>
                                              <p:attrName>ppt_x</p:attrName>
                                            </p:attrNameLst>
                                          </p:cBhvr>
                                          <p:tavLst>
                                            <p:tav tm="0">
                                              <p:val>
                                                <p:strVal val="0-#ppt_w/2"/>
                                              </p:val>
                                            </p:tav>
                                            <p:tav tm="100000">
                                              <p:val>
                                                <p:strVal val="#ppt_x"/>
                                              </p:val>
                                            </p:tav>
                                          </p:tavLst>
                                        </p:anim>
                                        <p:anim calcmode="lin" valueType="num">
                                          <p:cBhvr additive="base">
                                            <p:cTn id="8" dur="1000" fill="hold"/>
                                            <p:tgtEl>
                                              <p:spTgt spid="83"/>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100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Effect transition="in" filter="fade">
                                          <p:cBhvr>
                                            <p:cTn id="13" dur="750"/>
                                            <p:tgtEl>
                                              <p:spTgt spid="3"/>
                                            </p:tgtEl>
                                          </p:cBhvr>
                                        </p:animEffect>
                                      </p:childTnLst>
                                    </p:cTn>
                                  </p:par>
                                  <p:par>
                                    <p:cTn id="14" presetID="53" presetClass="entr" presetSubtype="16" fill="hold" grpId="0" nodeType="withEffect">
                                      <p:stCondLst>
                                        <p:cond delay="175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8" presetClass="emph" presetSubtype="0" fill="hold" grpId="1" nodeType="withEffect">
                                      <p:stCondLst>
                                        <p:cond delay="1750"/>
                                      </p:stCondLst>
                                      <p:childTnLst>
                                        <p:animRot by="21600000">
                                          <p:cBhvr>
                                            <p:cTn id="20" dur="11500" fill="hold"/>
                                            <p:tgtEl>
                                              <p:spTgt spid="6"/>
                                            </p:tgtEl>
                                            <p:attrNameLst>
                                              <p:attrName>r</p:attrName>
                                            </p:attrNameLst>
                                          </p:cBhvr>
                                        </p:animRot>
                                      </p:childTnLst>
                                    </p:cTn>
                                  </p:par>
                                  <p:par>
                                    <p:cTn id="21" presetID="2" presetClass="entr" presetSubtype="8" fill="hold" grpId="0" nodeType="withEffect">
                                      <p:stCondLst>
                                        <p:cond delay="175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1250" fill="hold"/>
                                            <p:tgtEl>
                                              <p:spTgt spid="2"/>
                                            </p:tgtEl>
                                            <p:attrNameLst>
                                              <p:attrName>ppt_x</p:attrName>
                                            </p:attrNameLst>
                                          </p:cBhvr>
                                          <p:tavLst>
                                            <p:tav tm="0">
                                              <p:val>
                                                <p:strVal val="0-#ppt_w/2"/>
                                              </p:val>
                                            </p:tav>
                                            <p:tav tm="100000">
                                              <p:val>
                                                <p:strVal val="#ppt_x"/>
                                              </p:val>
                                            </p:tav>
                                          </p:tavLst>
                                        </p:anim>
                                        <p:anim calcmode="lin" valueType="num">
                                          <p:cBhvr additive="base">
                                            <p:cTn id="24" dur="1250" fill="hold"/>
                                            <p:tgtEl>
                                              <p:spTgt spid="2"/>
                                            </p:tgtEl>
                                            <p:attrNameLst>
                                              <p:attrName>ppt_y</p:attrName>
                                            </p:attrNameLst>
                                          </p:cBhvr>
                                          <p:tavLst>
                                            <p:tav tm="0">
                                              <p:val>
                                                <p:strVal val="#ppt_y"/>
                                              </p:val>
                                            </p:tav>
                                            <p:tav tm="100000">
                                              <p:val>
                                                <p:strVal val="#ppt_y"/>
                                              </p:val>
                                            </p:tav>
                                          </p:tavLst>
                                        </p:anim>
                                      </p:childTnLst>
                                    </p:cTn>
                                  </p:par>
                                  <p:par>
                                    <p:cTn id="25" presetID="22" presetClass="entr" presetSubtype="4" fill="hold" nodeType="withEffect">
                                      <p:stCondLst>
                                        <p:cond delay="3000"/>
                                      </p:stCondLst>
                                      <p:childTnLst>
                                        <p:set>
                                          <p:cBhvr>
                                            <p:cTn id="26" dur="1" fill="hold">
                                              <p:stCondLst>
                                                <p:cond delay="0"/>
                                              </p:stCondLst>
                                            </p:cTn>
                                            <p:tgtEl>
                                              <p:spTgt spid="81"/>
                                            </p:tgtEl>
                                            <p:attrNameLst>
                                              <p:attrName>style.visibility</p:attrName>
                                            </p:attrNameLst>
                                          </p:cBhvr>
                                          <p:to>
                                            <p:strVal val="visible"/>
                                          </p:to>
                                        </p:set>
                                        <p:animEffect transition="in" filter="wipe(down)">
                                          <p:cBhvr>
                                            <p:cTn id="27" dur="1000"/>
                                            <p:tgtEl>
                                              <p:spTgt spid="81"/>
                                            </p:tgtEl>
                                          </p:cBhvr>
                                        </p:animEffect>
                                      </p:childTnLst>
                                    </p:cTn>
                                  </p:par>
                                  <p:par>
                                    <p:cTn id="28" presetID="42" presetClass="entr" presetSubtype="0" fill="hold" nodeType="withEffect">
                                      <p:stCondLst>
                                        <p:cond delay="40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par>
                                    <p:cTn id="33" presetID="31" presetClass="entr" presetSubtype="0" fill="hold" grpId="0" nodeType="withEffect">
                                      <p:stCondLst>
                                        <p:cond delay="8000"/>
                                      </p:stCondLst>
                                      <p:childTnLst>
                                        <p:set>
                                          <p:cBhvr>
                                            <p:cTn id="34" dur="1" fill="hold">
                                              <p:stCondLst>
                                                <p:cond delay="0"/>
                                              </p:stCondLst>
                                            </p:cTn>
                                            <p:tgtEl>
                                              <p:spTgt spid="7"/>
                                            </p:tgtEl>
                                            <p:attrNameLst>
                                              <p:attrName>style.visibility</p:attrName>
                                            </p:attrNameLst>
                                          </p:cBhvr>
                                          <p:to>
                                            <p:strVal val="visible"/>
                                          </p:to>
                                        </p:set>
                                        <p:anim calcmode="lin" valueType="num">
                                          <p:cBhvr>
                                            <p:cTn id="35" dur="750" fill="hold"/>
                                            <p:tgtEl>
                                              <p:spTgt spid="7"/>
                                            </p:tgtEl>
                                            <p:attrNameLst>
                                              <p:attrName>ppt_w</p:attrName>
                                            </p:attrNameLst>
                                          </p:cBhvr>
                                          <p:tavLst>
                                            <p:tav tm="0">
                                              <p:val>
                                                <p:fltVal val="0"/>
                                              </p:val>
                                            </p:tav>
                                            <p:tav tm="100000">
                                              <p:val>
                                                <p:strVal val="#ppt_w"/>
                                              </p:val>
                                            </p:tav>
                                          </p:tavLst>
                                        </p:anim>
                                        <p:anim calcmode="lin" valueType="num">
                                          <p:cBhvr>
                                            <p:cTn id="36" dur="750" fill="hold"/>
                                            <p:tgtEl>
                                              <p:spTgt spid="7"/>
                                            </p:tgtEl>
                                            <p:attrNameLst>
                                              <p:attrName>ppt_h</p:attrName>
                                            </p:attrNameLst>
                                          </p:cBhvr>
                                          <p:tavLst>
                                            <p:tav tm="0">
                                              <p:val>
                                                <p:fltVal val="0"/>
                                              </p:val>
                                            </p:tav>
                                            <p:tav tm="100000">
                                              <p:val>
                                                <p:strVal val="#ppt_h"/>
                                              </p:val>
                                            </p:tav>
                                          </p:tavLst>
                                        </p:anim>
                                        <p:anim calcmode="lin" valueType="num">
                                          <p:cBhvr>
                                            <p:cTn id="37" dur="750" fill="hold"/>
                                            <p:tgtEl>
                                              <p:spTgt spid="7"/>
                                            </p:tgtEl>
                                            <p:attrNameLst>
                                              <p:attrName>style.rotation</p:attrName>
                                            </p:attrNameLst>
                                          </p:cBhvr>
                                          <p:tavLst>
                                            <p:tav tm="0">
                                              <p:val>
                                                <p:fltVal val="90"/>
                                              </p:val>
                                            </p:tav>
                                            <p:tav tm="100000">
                                              <p:val>
                                                <p:fltVal val="0"/>
                                              </p:val>
                                            </p:tav>
                                          </p:tavLst>
                                        </p:anim>
                                        <p:animEffect transition="in" filter="fade">
                                          <p:cBhvr>
                                            <p:cTn id="38" dur="750"/>
                                            <p:tgtEl>
                                              <p:spTgt spid="7"/>
                                            </p:tgtEl>
                                          </p:cBhvr>
                                        </p:animEffect>
                                      </p:childTnLst>
                                    </p:cTn>
                                  </p:par>
                                  <p:par>
                                    <p:cTn id="39" presetID="2" presetClass="entr" presetSubtype="2" fill="hold" grpId="0" nodeType="withEffect">
                                      <p:stCondLst>
                                        <p:cond delay="11000"/>
                                      </p:stCondLst>
                                      <p:childTnLst>
                                        <p:set>
                                          <p:cBhvr>
                                            <p:cTn id="40" dur="1" fill="hold">
                                              <p:stCondLst>
                                                <p:cond delay="0"/>
                                              </p:stCondLst>
                                            </p:cTn>
                                            <p:tgtEl>
                                              <p:spTgt spid="99"/>
                                            </p:tgtEl>
                                            <p:attrNameLst>
                                              <p:attrName>style.visibility</p:attrName>
                                            </p:attrNameLst>
                                          </p:cBhvr>
                                          <p:to>
                                            <p:strVal val="visible"/>
                                          </p:to>
                                        </p:set>
                                        <p:anim calcmode="lin" valueType="num">
                                          <p:cBhvr additive="base">
                                            <p:cTn id="41" dur="750" fill="hold"/>
                                            <p:tgtEl>
                                              <p:spTgt spid="99"/>
                                            </p:tgtEl>
                                            <p:attrNameLst>
                                              <p:attrName>ppt_x</p:attrName>
                                            </p:attrNameLst>
                                          </p:cBhvr>
                                          <p:tavLst>
                                            <p:tav tm="0">
                                              <p:val>
                                                <p:strVal val="1+#ppt_w/2"/>
                                              </p:val>
                                            </p:tav>
                                            <p:tav tm="100000">
                                              <p:val>
                                                <p:strVal val="#ppt_x"/>
                                              </p:val>
                                            </p:tav>
                                          </p:tavLst>
                                        </p:anim>
                                        <p:anim calcmode="lin" valueType="num">
                                          <p:cBhvr additive="base">
                                            <p:cTn id="42" dur="750" fill="hold"/>
                                            <p:tgtEl>
                                              <p:spTgt spid="99"/>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11500"/>
                                      </p:stCondLst>
                                      <p:childTnLst>
                                        <p:set>
                                          <p:cBhvr>
                                            <p:cTn id="44" dur="1" fill="hold">
                                              <p:stCondLst>
                                                <p:cond delay="0"/>
                                              </p:stCondLst>
                                            </p:cTn>
                                            <p:tgtEl>
                                              <p:spTgt spid="100"/>
                                            </p:tgtEl>
                                            <p:attrNameLst>
                                              <p:attrName>style.visibility</p:attrName>
                                            </p:attrNameLst>
                                          </p:cBhvr>
                                          <p:to>
                                            <p:strVal val="visible"/>
                                          </p:to>
                                        </p:set>
                                        <p:anim calcmode="lin" valueType="num">
                                          <p:cBhvr additive="base">
                                            <p:cTn id="45" dur="750" fill="hold"/>
                                            <p:tgtEl>
                                              <p:spTgt spid="100"/>
                                            </p:tgtEl>
                                            <p:attrNameLst>
                                              <p:attrName>ppt_x</p:attrName>
                                            </p:attrNameLst>
                                          </p:cBhvr>
                                          <p:tavLst>
                                            <p:tav tm="0">
                                              <p:val>
                                                <p:strVal val="1+#ppt_w/2"/>
                                              </p:val>
                                            </p:tav>
                                            <p:tav tm="100000">
                                              <p:val>
                                                <p:strVal val="#ppt_x"/>
                                              </p:val>
                                            </p:tav>
                                          </p:tavLst>
                                        </p:anim>
                                        <p:anim calcmode="lin" valueType="num">
                                          <p:cBhvr additive="base">
                                            <p:cTn id="46" dur="750" fill="hold"/>
                                            <p:tgtEl>
                                              <p:spTgt spid="10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12000"/>
                                      </p:stCondLst>
                                      <p:childTnLst>
                                        <p:set>
                                          <p:cBhvr>
                                            <p:cTn id="48" dur="1" fill="hold">
                                              <p:stCondLst>
                                                <p:cond delay="0"/>
                                              </p:stCondLst>
                                            </p:cTn>
                                            <p:tgtEl>
                                              <p:spTgt spid="101"/>
                                            </p:tgtEl>
                                            <p:attrNameLst>
                                              <p:attrName>style.visibility</p:attrName>
                                            </p:attrNameLst>
                                          </p:cBhvr>
                                          <p:to>
                                            <p:strVal val="visible"/>
                                          </p:to>
                                        </p:set>
                                        <p:anim calcmode="lin" valueType="num">
                                          <p:cBhvr additive="base">
                                            <p:cTn id="49" dur="750" fill="hold"/>
                                            <p:tgtEl>
                                              <p:spTgt spid="101"/>
                                            </p:tgtEl>
                                            <p:attrNameLst>
                                              <p:attrName>ppt_x</p:attrName>
                                            </p:attrNameLst>
                                          </p:cBhvr>
                                          <p:tavLst>
                                            <p:tav tm="0">
                                              <p:val>
                                                <p:strVal val="1+#ppt_w/2"/>
                                              </p:val>
                                            </p:tav>
                                            <p:tav tm="100000">
                                              <p:val>
                                                <p:strVal val="#ppt_x"/>
                                              </p:val>
                                            </p:tav>
                                          </p:tavLst>
                                        </p:anim>
                                        <p:anim calcmode="lin" valueType="num">
                                          <p:cBhvr additive="base">
                                            <p:cTn id="50" dur="750" fill="hold"/>
                                            <p:tgtEl>
                                              <p:spTgt spid="10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12500"/>
                                      </p:stCondLst>
                                      <p:childTnLst>
                                        <p:set>
                                          <p:cBhvr>
                                            <p:cTn id="52" dur="1" fill="hold">
                                              <p:stCondLst>
                                                <p:cond delay="0"/>
                                              </p:stCondLst>
                                            </p:cTn>
                                            <p:tgtEl>
                                              <p:spTgt spid="102"/>
                                            </p:tgtEl>
                                            <p:attrNameLst>
                                              <p:attrName>style.visibility</p:attrName>
                                            </p:attrNameLst>
                                          </p:cBhvr>
                                          <p:to>
                                            <p:strVal val="visible"/>
                                          </p:to>
                                        </p:set>
                                        <p:anim calcmode="lin" valueType="num">
                                          <p:cBhvr additive="base">
                                            <p:cTn id="53" dur="750" fill="hold"/>
                                            <p:tgtEl>
                                              <p:spTgt spid="102"/>
                                            </p:tgtEl>
                                            <p:attrNameLst>
                                              <p:attrName>ppt_x</p:attrName>
                                            </p:attrNameLst>
                                          </p:cBhvr>
                                          <p:tavLst>
                                            <p:tav tm="0">
                                              <p:val>
                                                <p:strVal val="1+#ppt_w/2"/>
                                              </p:val>
                                            </p:tav>
                                            <p:tav tm="100000">
                                              <p:val>
                                                <p:strVal val="#ppt_x"/>
                                              </p:val>
                                            </p:tav>
                                          </p:tavLst>
                                        </p:anim>
                                        <p:anim calcmode="lin" valueType="num">
                                          <p:cBhvr additive="base">
                                            <p:cTn id="54" dur="750" fill="hold"/>
                                            <p:tgtEl>
                                              <p:spTgt spid="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6" grpId="0" animBg="1"/>
          <p:bldP spid="6" grpId="1" animBg="1"/>
          <p:bldP spid="7" grpId="0" animBg="1"/>
          <p:bldP spid="2" grpId="0"/>
          <p:bldP spid="99" grpId="0"/>
          <p:bldP spid="100" grpId="0"/>
          <p:bldP spid="101" grpId="0"/>
          <p:bldP spid="10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b="10913"/>
          <a:stretch>
            <a:fillRect/>
          </a:stretch>
        </p:blipFill>
        <p:spPr>
          <a:xfrm>
            <a:off x="0" y="453571"/>
            <a:ext cx="12192000" cy="6109608"/>
          </a:xfrm>
          <a:prstGeom prst="rect">
            <a:avLst/>
          </a:prstGeom>
        </p:spPr>
      </p:pic>
      <p:sp>
        <p:nvSpPr>
          <p:cNvPr id="5" name="圆角矩形标注 4"/>
          <p:cNvSpPr/>
          <p:nvPr/>
        </p:nvSpPr>
        <p:spPr>
          <a:xfrm>
            <a:off x="174171" y="1872343"/>
            <a:ext cx="5138057" cy="1741714"/>
          </a:xfrm>
          <a:prstGeom prst="wedgeRoundRectCallout">
            <a:avLst>
              <a:gd name="adj1" fmla="val 66630"/>
              <a:gd name="adj2" fmla="val 75000"/>
              <a:gd name="adj3" fmla="val 16667"/>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14266" y="619697"/>
            <a:ext cx="1717734" cy="646331"/>
          </a:xfrm>
          <a:prstGeom prst="rect">
            <a:avLst/>
          </a:prstGeom>
          <a:solidFill>
            <a:srgbClr val="AE1100"/>
          </a:solidFill>
        </p:spPr>
        <p:txBody>
          <a:bodyPr wrap="square" rtlCol="0">
            <a:spAutoFit/>
          </a:bodyPr>
          <a:lstStyle/>
          <a:p>
            <a:r>
              <a:rPr lang="zh-CN" altLang="en-US" sz="3600" b="1" dirty="0">
                <a:solidFill>
                  <a:schemeClr val="bg1"/>
                </a:solidFill>
                <a:latin typeface="微软雅黑" panose="020B0503020204020204" charset="-122"/>
                <a:ea typeface="微软雅黑" panose="020B0503020204020204" charset="-122"/>
              </a:rPr>
              <a:t>小采访</a:t>
            </a:r>
            <a:endParaRPr lang="zh-CN" altLang="en-US" sz="3600" b="1" dirty="0">
              <a:solidFill>
                <a:schemeClr val="bg1"/>
              </a:solidFill>
              <a:latin typeface="微软雅黑" panose="020B0503020204020204" charset="-122"/>
              <a:ea typeface="微软雅黑" panose="020B0503020204020204" charset="-122"/>
            </a:endParaRPr>
          </a:p>
        </p:txBody>
      </p:sp>
      <p:sp>
        <p:nvSpPr>
          <p:cNvPr id="3" name="文本框 2"/>
          <p:cNvSpPr txBox="1"/>
          <p:nvPr/>
        </p:nvSpPr>
        <p:spPr>
          <a:xfrm>
            <a:off x="230357" y="1884120"/>
            <a:ext cx="4961076" cy="1754326"/>
          </a:xfrm>
          <a:prstGeom prst="rect">
            <a:avLst/>
          </a:prstGeom>
          <a:noFill/>
        </p:spPr>
        <p:txBody>
          <a:bodyPr wrap="square" rtlCol="0">
            <a:spAutoFit/>
          </a:bodyPr>
          <a:lstStyle/>
          <a:p>
            <a:r>
              <a:rPr lang="zh-CN" altLang="en-US" sz="3600" dirty="0">
                <a:latin typeface="微软雅黑" panose="020B0503020204020204" charset="-122"/>
                <a:ea typeface="微软雅黑" panose="020B0503020204020204" charset="-122"/>
              </a:rPr>
              <a:t>通过各个小组的展示，你现在对烟酒的危害有什么新的认识？</a:t>
            </a:r>
            <a:endParaRPr lang="zh-CN" altLang="en-US" sz="36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6k0w-fysqfnh7509354"/>
          <p:cNvPicPr>
            <a:picLocks noChangeAspect="1"/>
          </p:cNvPicPr>
          <p:nvPr/>
        </p:nvPicPr>
        <p:blipFill>
          <a:blip r:embed="rId1"/>
          <a:stretch>
            <a:fillRect/>
          </a:stretch>
        </p:blipFill>
        <p:spPr>
          <a:xfrm>
            <a:off x="1903730" y="271780"/>
            <a:ext cx="8384540" cy="5817870"/>
          </a:xfrm>
          <a:prstGeom prst="rect">
            <a:avLst/>
          </a:prstGeom>
        </p:spPr>
      </p:pic>
      <p:sp>
        <p:nvSpPr>
          <p:cNvPr id="7" name="矩形 6"/>
          <p:cNvSpPr/>
          <p:nvPr/>
        </p:nvSpPr>
        <p:spPr>
          <a:xfrm>
            <a:off x="518160" y="2829560"/>
            <a:ext cx="11155680" cy="1198880"/>
          </a:xfrm>
          <a:prstGeom prst="rect">
            <a:avLst/>
          </a:prstGeom>
          <a:noFill/>
          <a:ln>
            <a:noFill/>
          </a:ln>
        </p:spPr>
        <p:txBody>
          <a:bodyPr wrap="none" rtlCol="0" anchor="t">
            <a:spAutoFit/>
          </a:bodyPr>
          <a:lstStyle/>
          <a:p>
            <a:pPr algn="ctr"/>
            <a:r>
              <a:rPr lang="zh-CN" altLang="en-US" sz="7200" b="1">
                <a:ln w="22225">
                  <a:solidFill>
                    <a:schemeClr val="tx1"/>
                  </a:solidFill>
                  <a:prstDash val="solid"/>
                </a:ln>
                <a:solidFill>
                  <a:srgbClr val="FFFF00"/>
                </a:solidFill>
                <a:effectLst/>
              </a:rPr>
              <a:t>饭后一支烟，赛过活神仙！</a:t>
            </a:r>
            <a:endParaRPr lang="zh-CN" altLang="en-US" sz="7200" b="1">
              <a:ln w="22225">
                <a:solidFill>
                  <a:schemeClr val="tx1"/>
                </a:solidFill>
                <a:prstDash val="solid"/>
              </a:ln>
              <a:solidFill>
                <a:srgbClr val="FFFF00"/>
              </a:solidFill>
              <a:effectLst/>
            </a:endParaRPr>
          </a:p>
        </p:txBody>
      </p:sp>
    </p:spTree>
    <p:custDataLst>
      <p:tags r:id="rId2"/>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6"/>
          <p:cNvGrpSpPr/>
          <p:nvPr/>
        </p:nvGrpSpPr>
        <p:grpSpPr>
          <a:xfrm>
            <a:off x="0" y="476672"/>
            <a:ext cx="12192000" cy="6048672"/>
            <a:chOff x="0" y="476672"/>
            <a:chExt cx="12192000" cy="6048672"/>
          </a:xfrm>
        </p:grpSpPr>
        <p:grpSp>
          <p:nvGrpSpPr>
            <p:cNvPr id="17" name="组合 10"/>
            <p:cNvGrpSpPr/>
            <p:nvPr/>
          </p:nvGrpSpPr>
          <p:grpSpPr>
            <a:xfrm>
              <a:off x="0" y="476672"/>
              <a:ext cx="12192000" cy="6048672"/>
              <a:chOff x="0" y="476672"/>
              <a:chExt cx="12192000" cy="6048672"/>
            </a:xfrm>
          </p:grpSpPr>
          <p:pic>
            <p:nvPicPr>
              <p:cNvPr id="3" name="图片 2"/>
              <p:cNvPicPr>
                <a:picLocks noChangeAspect="1"/>
              </p:cNvPicPr>
              <p:nvPr/>
            </p:nvPicPr>
            <p:blipFill>
              <a:blip r:embed="rId1"/>
              <a:stretch>
                <a:fillRect/>
              </a:stretch>
            </p:blipFill>
            <p:spPr>
              <a:xfrm>
                <a:off x="0" y="476672"/>
                <a:ext cx="12192000" cy="6048672"/>
              </a:xfrm>
              <a:prstGeom prst="rect">
                <a:avLst/>
              </a:prstGeom>
            </p:spPr>
          </p:pic>
          <p:sp>
            <p:nvSpPr>
              <p:cNvPr id="4" name="矩形 3"/>
              <p:cNvSpPr/>
              <p:nvPr/>
            </p:nvSpPr>
            <p:spPr>
              <a:xfrm>
                <a:off x="4727848" y="1412776"/>
                <a:ext cx="1152128" cy="936104"/>
              </a:xfrm>
              <a:prstGeom prst="rect">
                <a:avLst/>
              </a:prstGeom>
              <a:solidFill>
                <a:srgbClr val="9A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rot="1330739">
                <a:off x="6438941" y="1364070"/>
                <a:ext cx="1219844" cy="1010002"/>
              </a:xfrm>
              <a:prstGeom prst="rect">
                <a:avLst/>
              </a:prstGeom>
              <a:solidFill>
                <a:srgbClr val="FFFF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1150867">
                <a:off x="8063270" y="1318225"/>
                <a:ext cx="1308610" cy="1059920"/>
              </a:xfrm>
              <a:prstGeom prst="rect">
                <a:avLst/>
              </a:prstGeom>
              <a:solidFill>
                <a:srgbClr val="FE6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1075586">
                <a:off x="9759089" y="1356745"/>
                <a:ext cx="1388000" cy="931170"/>
              </a:xfrm>
              <a:prstGeom prst="rect">
                <a:avLst/>
              </a:prstGeom>
              <a:solidFill>
                <a:srgbClr val="00FF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1359109">
                <a:off x="5523275" y="3212149"/>
                <a:ext cx="4439353" cy="2307946"/>
              </a:xfrm>
              <a:prstGeom prst="rect">
                <a:avLst/>
              </a:prstGeom>
              <a:solidFill>
                <a:srgbClr val="C2F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413091">
                <a:off x="5858287" y="3254713"/>
                <a:ext cx="4439353" cy="2307946"/>
              </a:xfrm>
              <a:prstGeom prst="rect">
                <a:avLst/>
              </a:prstGeom>
              <a:solidFill>
                <a:srgbClr val="C2F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362826">
                <a:off x="6867848" y="3731456"/>
                <a:ext cx="4439353" cy="1217301"/>
              </a:xfrm>
              <a:prstGeom prst="rect">
                <a:avLst/>
              </a:prstGeom>
              <a:solidFill>
                <a:srgbClr val="C2F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p:cNvSpPr/>
            <p:nvPr/>
          </p:nvSpPr>
          <p:spPr>
            <a:xfrm>
              <a:off x="4094328" y="6332561"/>
              <a:ext cx="4080681" cy="163773"/>
            </a:xfrm>
            <a:prstGeom prst="rect">
              <a:avLst/>
            </a:prstGeom>
            <a:solidFill>
              <a:srgbClr val="33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5231904" y="3429000"/>
            <a:ext cx="5328592" cy="1938992"/>
          </a:xfrm>
          <a:prstGeom prst="rect">
            <a:avLst/>
          </a:prstGeom>
          <a:noFill/>
        </p:spPr>
        <p:txBody>
          <a:bodyPr wrap="square" rtlCol="0">
            <a:spAutoFit/>
          </a:bodyPr>
          <a:lstStyle/>
          <a:p>
            <a:r>
              <a:rPr lang="zh-CN" altLang="en-US" sz="2400" b="1" dirty="0">
                <a:latin typeface="微软雅黑" panose="020B0503020204020204" charset="-122"/>
                <a:ea typeface="微软雅黑" panose="020B0503020204020204" charset="-122"/>
              </a:rPr>
              <a:t>随着社会生活范围的不断扩展，我们会受到烟酒的诱惑。当今社会，沾染烟酒的青少年比重仍在增加。我们只有认清烟酒的危害，主动拒绝，学会自我保护，我们才能健康地成长。</a:t>
            </a:r>
            <a:endParaRPr lang="zh-CN" altLang="en-US" sz="2400" b="1" dirty="0">
              <a:latin typeface="微软雅黑" panose="020B0503020204020204" charset="-122"/>
              <a:ea typeface="微软雅黑" panose="020B0503020204020204" charset="-122"/>
            </a:endParaRPr>
          </a:p>
        </p:txBody>
      </p:sp>
      <p:sp>
        <p:nvSpPr>
          <p:cNvPr id="12" name="矩形 11"/>
          <p:cNvSpPr/>
          <p:nvPr/>
        </p:nvSpPr>
        <p:spPr>
          <a:xfrm>
            <a:off x="4871864" y="1412776"/>
            <a:ext cx="877163" cy="923330"/>
          </a:xfrm>
          <a:prstGeom prst="rect">
            <a:avLst/>
          </a:prstGeom>
        </p:spPr>
        <p:txBody>
          <a:bodyPr wrap="none">
            <a:spAutoFit/>
          </a:bodyPr>
          <a:lstStyle/>
          <a:p>
            <a:r>
              <a:rPr lang="zh-CN" altLang="en-US" sz="5400" b="1" dirty="0" smtClean="0">
                <a:ln w="22225">
                  <a:solidFill>
                    <a:schemeClr val="bg1"/>
                  </a:solidFill>
                  <a:prstDash val="solid"/>
                </a:ln>
                <a:solidFill>
                  <a:srgbClr val="FF0000"/>
                </a:solidFill>
                <a:latin typeface="微软雅黑" panose="020B0503020204020204" charset="-122"/>
                <a:ea typeface="微软雅黑" panose="020B0503020204020204" charset="-122"/>
              </a:rPr>
              <a:t>小</a:t>
            </a:r>
            <a:endParaRPr lang="zh-CN" altLang="en-US" sz="5400" b="1" dirty="0">
              <a:ln w="22225">
                <a:solidFill>
                  <a:schemeClr val="bg1"/>
                </a:solidFill>
                <a:prstDash val="solid"/>
              </a:ln>
              <a:solidFill>
                <a:srgbClr val="FF0000"/>
              </a:solidFill>
              <a:latin typeface="微软雅黑" panose="020B0503020204020204" charset="-122"/>
              <a:ea typeface="微软雅黑" panose="020B0503020204020204" charset="-122"/>
            </a:endParaRPr>
          </a:p>
        </p:txBody>
      </p:sp>
      <p:sp>
        <p:nvSpPr>
          <p:cNvPr id="14" name="矩形 13"/>
          <p:cNvSpPr/>
          <p:nvPr/>
        </p:nvSpPr>
        <p:spPr>
          <a:xfrm rot="1193387">
            <a:off x="6514933" y="1390432"/>
            <a:ext cx="877163" cy="923330"/>
          </a:xfrm>
          <a:prstGeom prst="rect">
            <a:avLst/>
          </a:prstGeom>
        </p:spPr>
        <p:txBody>
          <a:bodyPr wrap="none">
            <a:spAutoFit/>
          </a:bodyPr>
          <a:lstStyle/>
          <a:p>
            <a:r>
              <a:rPr lang="zh-CN" altLang="en-US" sz="5400" b="1" dirty="0" smtClean="0">
                <a:ln w="22225">
                  <a:solidFill>
                    <a:schemeClr val="bg1"/>
                  </a:solidFill>
                  <a:prstDash val="solid"/>
                </a:ln>
                <a:solidFill>
                  <a:srgbClr val="FF0000"/>
                </a:solidFill>
                <a:latin typeface="微软雅黑" panose="020B0503020204020204" charset="-122"/>
                <a:ea typeface="微软雅黑" panose="020B0503020204020204" charset="-122"/>
              </a:rPr>
              <a:t>小</a:t>
            </a:r>
            <a:endParaRPr lang="zh-CN" altLang="en-US" sz="5400" b="1" dirty="0">
              <a:ln w="22225">
                <a:solidFill>
                  <a:schemeClr val="bg1"/>
                </a:solidFill>
                <a:prstDash val="solid"/>
              </a:ln>
              <a:solidFill>
                <a:srgbClr val="FF0000"/>
              </a:solidFill>
              <a:latin typeface="微软雅黑" panose="020B0503020204020204" charset="-122"/>
              <a:ea typeface="微软雅黑" panose="020B0503020204020204" charset="-122"/>
            </a:endParaRPr>
          </a:p>
        </p:txBody>
      </p:sp>
      <p:sp>
        <p:nvSpPr>
          <p:cNvPr id="15" name="矩形 14"/>
          <p:cNvSpPr/>
          <p:nvPr/>
        </p:nvSpPr>
        <p:spPr>
          <a:xfrm rot="1193387">
            <a:off x="8315135" y="1390432"/>
            <a:ext cx="877163" cy="923330"/>
          </a:xfrm>
          <a:prstGeom prst="rect">
            <a:avLst/>
          </a:prstGeom>
        </p:spPr>
        <p:txBody>
          <a:bodyPr wrap="none">
            <a:spAutoFit/>
          </a:bodyPr>
          <a:lstStyle/>
          <a:p>
            <a:r>
              <a:rPr lang="zh-CN" altLang="en-US" sz="5400" b="1" dirty="0" smtClean="0">
                <a:ln w="22225">
                  <a:solidFill>
                    <a:schemeClr val="bg1"/>
                  </a:solidFill>
                  <a:prstDash val="solid"/>
                </a:ln>
                <a:solidFill>
                  <a:srgbClr val="FF0000"/>
                </a:solidFill>
                <a:latin typeface="微软雅黑" panose="020B0503020204020204" charset="-122"/>
                <a:ea typeface="微软雅黑" panose="020B0503020204020204" charset="-122"/>
              </a:rPr>
              <a:t>提</a:t>
            </a:r>
            <a:endParaRPr lang="zh-CN" altLang="en-US" sz="5400" b="1" dirty="0">
              <a:ln w="22225">
                <a:solidFill>
                  <a:schemeClr val="bg1"/>
                </a:solidFill>
                <a:prstDash val="solid"/>
              </a:ln>
              <a:solidFill>
                <a:srgbClr val="FF0000"/>
              </a:solidFill>
              <a:latin typeface="微软雅黑" panose="020B0503020204020204" charset="-122"/>
              <a:ea typeface="微软雅黑" panose="020B0503020204020204" charset="-122"/>
            </a:endParaRPr>
          </a:p>
        </p:txBody>
      </p:sp>
      <p:sp>
        <p:nvSpPr>
          <p:cNvPr id="16" name="矩形 15"/>
          <p:cNvSpPr/>
          <p:nvPr/>
        </p:nvSpPr>
        <p:spPr>
          <a:xfrm rot="21355317">
            <a:off x="10016153" y="1442796"/>
            <a:ext cx="877163" cy="923330"/>
          </a:xfrm>
          <a:prstGeom prst="rect">
            <a:avLst/>
          </a:prstGeom>
        </p:spPr>
        <p:txBody>
          <a:bodyPr wrap="none">
            <a:spAutoFit/>
          </a:bodyPr>
          <a:lstStyle/>
          <a:p>
            <a:r>
              <a:rPr lang="zh-CN" altLang="en-US" sz="5400" b="1" dirty="0" smtClean="0">
                <a:ln w="22225">
                  <a:solidFill>
                    <a:schemeClr val="bg1"/>
                  </a:solidFill>
                  <a:prstDash val="solid"/>
                </a:ln>
                <a:solidFill>
                  <a:srgbClr val="FF0000"/>
                </a:solidFill>
                <a:latin typeface="微软雅黑" panose="020B0503020204020204" charset="-122"/>
                <a:ea typeface="微软雅黑" panose="020B0503020204020204" charset="-122"/>
              </a:rPr>
              <a:t>示</a:t>
            </a:r>
            <a:endParaRPr lang="zh-CN" altLang="en-US" sz="5400" b="1" dirty="0">
              <a:ln w="22225">
                <a:solidFill>
                  <a:schemeClr val="bg1"/>
                </a:solidFill>
                <a:prstDash val="solid"/>
              </a:ln>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95535"/>
            <a:ext cx="12192000" cy="3647535"/>
          </a:xfrm>
          <a:prstGeom prst="rect">
            <a:avLst/>
          </a:prstGeom>
          <a:solidFill>
            <a:srgbClr val="AAC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fontAlgn="base">
              <a:spcBef>
                <a:spcPct val="0"/>
              </a:spcBef>
              <a:spcAft>
                <a:spcPct val="0"/>
              </a:spcAft>
            </a:pPr>
            <a:endParaRPr lang="zh-CN" altLang="en-US" sz="1705" dirty="0">
              <a:solidFill>
                <a:prstClr val="white"/>
              </a:solidFill>
              <a:latin typeface="Arial" panose="020B0604020202020204"/>
              <a:ea typeface="微软雅黑" panose="020B0503020204020204" charset="-122"/>
            </a:endParaRPr>
          </a:p>
        </p:txBody>
      </p:sp>
      <p:sp>
        <p:nvSpPr>
          <p:cNvPr id="6" name="矩形 5"/>
          <p:cNvSpPr/>
          <p:nvPr/>
        </p:nvSpPr>
        <p:spPr>
          <a:xfrm>
            <a:off x="361245" y="216935"/>
            <a:ext cx="135467" cy="5418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fontAlgn="base">
              <a:spcBef>
                <a:spcPct val="0"/>
              </a:spcBef>
              <a:spcAft>
                <a:spcPct val="0"/>
              </a:spcAft>
            </a:pPr>
            <a:endParaRPr lang="zh-CN" altLang="en-US" sz="1705">
              <a:solidFill>
                <a:prstClr val="white"/>
              </a:solidFill>
              <a:latin typeface="Arial" panose="020B0604020202020204"/>
              <a:ea typeface="微软雅黑" panose="020B0503020204020204" charset="-122"/>
            </a:endParaRPr>
          </a:p>
        </p:txBody>
      </p:sp>
      <p:sp>
        <p:nvSpPr>
          <p:cNvPr id="8" name="矩形 7"/>
          <p:cNvSpPr/>
          <p:nvPr/>
        </p:nvSpPr>
        <p:spPr>
          <a:xfrm>
            <a:off x="736507" y="1692814"/>
            <a:ext cx="3197013" cy="3973689"/>
          </a:xfrm>
          <a:prstGeom prst="rect">
            <a:avLst/>
          </a:prstGeom>
          <a:solidFill>
            <a:schemeClr val="bg1"/>
          </a:solidFill>
          <a:ln>
            <a:noFill/>
          </a:ln>
          <a:effectLst>
            <a:outerShdw blurRad="50800" dist="50800" dir="168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fontAlgn="base">
              <a:spcBef>
                <a:spcPct val="0"/>
              </a:spcBef>
              <a:spcAft>
                <a:spcPct val="0"/>
              </a:spcAft>
            </a:pPr>
            <a:endParaRPr lang="zh-CN" altLang="en-US" sz="1705">
              <a:solidFill>
                <a:prstClr val="white"/>
              </a:solidFill>
              <a:latin typeface="Arial" panose="020B0604020202020204"/>
              <a:ea typeface="微软雅黑" panose="020B0503020204020204" charset="-122"/>
            </a:endParaRPr>
          </a:p>
        </p:txBody>
      </p:sp>
      <p:sp>
        <p:nvSpPr>
          <p:cNvPr id="10" name="TextBox 9"/>
          <p:cNvSpPr txBox="1"/>
          <p:nvPr/>
        </p:nvSpPr>
        <p:spPr>
          <a:xfrm>
            <a:off x="6277209" y="187997"/>
            <a:ext cx="3278462" cy="3010376"/>
          </a:xfrm>
          <a:prstGeom prst="rect">
            <a:avLst/>
          </a:prstGeom>
          <a:noFill/>
        </p:spPr>
        <p:txBody>
          <a:bodyPr wrap="none" rtlCol="0">
            <a:spAutoFit/>
          </a:bodyPr>
          <a:lstStyle/>
          <a:p>
            <a:pPr defTabSz="866775" fontAlgn="base">
              <a:spcBef>
                <a:spcPct val="0"/>
              </a:spcBef>
              <a:spcAft>
                <a:spcPct val="0"/>
              </a:spcAft>
            </a:pPr>
            <a:r>
              <a:rPr lang="en-US" altLang="zh-CN" sz="18960" b="1" dirty="0" smtClean="0">
                <a:solidFill>
                  <a:prstClr val="white">
                    <a:alpha val="14000"/>
                  </a:prstClr>
                </a:solidFill>
                <a:latin typeface="方正正大黑简体" panose="02000000000000000000" pitchFamily="2" charset="-122"/>
                <a:ea typeface="方正正大黑简体" panose="02000000000000000000" pitchFamily="2" charset="-122"/>
              </a:rPr>
              <a:t>03</a:t>
            </a:r>
            <a:endParaRPr lang="zh-CN" altLang="en-US" sz="18960" b="1" dirty="0">
              <a:solidFill>
                <a:prstClr val="white">
                  <a:alpha val="14000"/>
                </a:prstClr>
              </a:solidFill>
              <a:latin typeface="方正正大黑简体" panose="02000000000000000000" pitchFamily="2" charset="-122"/>
              <a:ea typeface="方正正大黑简体" panose="02000000000000000000" pitchFamily="2" charset="-122"/>
            </a:endParaRPr>
          </a:p>
        </p:txBody>
      </p:sp>
      <p:sp>
        <p:nvSpPr>
          <p:cNvPr id="11" name="TextBox 10"/>
          <p:cNvSpPr txBox="1"/>
          <p:nvPr/>
        </p:nvSpPr>
        <p:spPr>
          <a:xfrm>
            <a:off x="4216537" y="2377590"/>
            <a:ext cx="7866281" cy="1079668"/>
          </a:xfrm>
          <a:prstGeom prst="rect">
            <a:avLst/>
          </a:prstGeom>
          <a:noFill/>
        </p:spPr>
        <p:txBody>
          <a:bodyPr wrap="none" lIns="86690" tIns="43345" rIns="86690" bIns="43345">
            <a:spAutoFit/>
          </a:bodyPr>
          <a:lstStyle/>
          <a:p>
            <a:pPr defTabSz="866775">
              <a:defRPr/>
            </a:pPr>
            <a:r>
              <a:rPr lang="zh-CN" altLang="en-US" sz="6445" b="1" dirty="0">
                <a:solidFill>
                  <a:prstClr val="white"/>
                </a:solidFill>
                <a:latin typeface="微软雅黑" panose="020B0503020204020204" charset="-122"/>
                <a:ea typeface="微软雅黑" panose="020B0503020204020204" charset="-122"/>
              </a:rPr>
              <a:t>主动拒绝烟酒与毒品 </a:t>
            </a:r>
            <a:endParaRPr lang="zh-CN" altLang="en-US" sz="6445" b="1" dirty="0">
              <a:solidFill>
                <a:prstClr val="white"/>
              </a:solidFill>
              <a:latin typeface="微软雅黑" panose="020B0503020204020204" charset="-122"/>
              <a:ea typeface="微软雅黑" panose="020B0503020204020204" charset="-122"/>
            </a:endParaRPr>
          </a:p>
        </p:txBody>
      </p:sp>
      <p:sp>
        <p:nvSpPr>
          <p:cNvPr id="12" name="TextBox 11"/>
          <p:cNvSpPr txBox="1"/>
          <p:nvPr/>
        </p:nvSpPr>
        <p:spPr>
          <a:xfrm>
            <a:off x="6774841" y="3584772"/>
            <a:ext cx="4996517" cy="983515"/>
          </a:xfrm>
          <a:prstGeom prst="rect">
            <a:avLst/>
          </a:prstGeom>
        </p:spPr>
        <p:txBody>
          <a:bodyPr wrap="square" lIns="86652" tIns="43327" rIns="86652" bIns="43327">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defTabSz="866775" fontAlgn="base">
              <a:spcBef>
                <a:spcPct val="0"/>
              </a:spcBef>
              <a:spcAft>
                <a:spcPct val="0"/>
              </a:spcAft>
            </a:pPr>
            <a:r>
              <a:rPr lang="zh-CN" altLang="en-US" sz="4400" dirty="0" smtClean="0">
                <a:solidFill>
                  <a:prstClr val="black">
                    <a:lumMod val="50000"/>
                    <a:lumOff val="50000"/>
                  </a:prstClr>
                </a:solidFill>
              </a:rPr>
              <a:t>第二课时</a:t>
            </a:r>
            <a:endParaRPr lang="zh-CN" altLang="en-US" sz="4400" dirty="0">
              <a:solidFill>
                <a:prstClr val="black">
                  <a:lumMod val="50000"/>
                  <a:lumOff val="50000"/>
                </a:prstClr>
              </a:solidFill>
            </a:endParaRPr>
          </a:p>
        </p:txBody>
      </p:sp>
      <p:pic>
        <p:nvPicPr>
          <p:cNvPr id="2" name="图片 1"/>
          <p:cNvPicPr>
            <a:picLocks noChangeAspect="1"/>
          </p:cNvPicPr>
          <p:nvPr/>
        </p:nvPicPr>
        <p:blipFill rotWithShape="1">
          <a:blip r:embed="rId1"/>
          <a:srcRect r="22681"/>
          <a:stretch>
            <a:fillRect/>
          </a:stretch>
        </p:blipFill>
        <p:spPr>
          <a:xfrm>
            <a:off x="889664" y="1792903"/>
            <a:ext cx="2918062" cy="384362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par>
                                <p:cTn id="12" presetID="53" presetClass="entr" presetSubtype="16" fill="hold" grpId="0" nodeType="withEffect">
                                  <p:stCondLst>
                                    <p:cond delay="800"/>
                                  </p:stCondLst>
                                  <p:iterate type="lt">
                                    <p:tmPct val="10000"/>
                                  </p:iterate>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ctrTitle"/>
            <p:custDataLst>
              <p:tags r:id="rId1"/>
            </p:custDataLst>
          </p:nvPr>
        </p:nvSpPr>
        <p:spPr>
          <a:xfrm>
            <a:off x="587967" y="1947566"/>
            <a:ext cx="10852237" cy="899167"/>
          </a:xfrm>
        </p:spPr>
        <p:txBody>
          <a:bodyPr>
            <a:normAutofit fontScale="90000"/>
          </a:bodyPr>
          <a:lstStyle/>
          <a:p>
            <a:r>
              <a:rPr lang="zh-CN" altLang="zh-CN" sz="6000" b="1" dirty="0">
                <a:solidFill>
                  <a:srgbClr val="FF0000"/>
                </a:solidFill>
                <a:latin typeface="宋体" panose="02010600030101010101" pitchFamily="2" charset="-122"/>
                <a:ea typeface="宋体" panose="02010600030101010101" pitchFamily="2" charset="-122"/>
              </a:rPr>
              <a:t>毒品更危险</a:t>
            </a:r>
            <a:endParaRPr lang="zh-CN" altLang="zh-CN" sz="6000" b="1" dirty="0">
              <a:solidFill>
                <a:srgbClr val="FF0000"/>
              </a:solidFill>
              <a:latin typeface="宋体" panose="02010600030101010101" pitchFamily="2" charset="-122"/>
              <a:ea typeface="宋体" panose="02010600030101010101" pitchFamily="2" charset="-122"/>
            </a:endParaRPr>
          </a:p>
        </p:txBody>
      </p:sp>
    </p:spTree>
    <p:custDataLst>
      <p:tags r:id="rId2"/>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5568287" cy="6858000"/>
          </a:xfrm>
          <a:prstGeom prst="rect">
            <a:avLst/>
          </a:pr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그림 1"/>
          <p:cNvPicPr>
            <a:picLocks noChangeAspect="1"/>
          </p:cNvPicPr>
          <p:nvPr/>
        </p:nvPicPr>
        <p:blipFill rotWithShape="1">
          <a:blip r:embed="rId1">
            <a:extLst>
              <a:ext uri="{28A0092B-C50C-407E-A947-70E740481C1C}">
                <a14:useLocalDpi xmlns:a14="http://schemas.microsoft.com/office/drawing/2010/main" val="0"/>
              </a:ext>
            </a:extLst>
          </a:blip>
          <a:srcRect l="8736" t="-5" r="21577" b="25000"/>
          <a:stretch>
            <a:fillRect/>
          </a:stretch>
        </p:blipFill>
        <p:spPr>
          <a:xfrm>
            <a:off x="3695733" y="-1"/>
            <a:ext cx="8496267" cy="6858001"/>
          </a:xfrm>
          <a:prstGeom prst="rect">
            <a:avLst/>
          </a:prstGeom>
        </p:spPr>
      </p:pic>
      <p:sp>
        <p:nvSpPr>
          <p:cNvPr id="12" name="직사각형 2"/>
          <p:cNvSpPr/>
          <p:nvPr/>
        </p:nvSpPr>
        <p:spPr>
          <a:xfrm rot="5400000" flipH="1" flipV="1">
            <a:off x="136885" y="3398520"/>
            <a:ext cx="6858000" cy="60960"/>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텍스트 개체 틀 4"/>
          <p:cNvSpPr txBox="1"/>
          <p:nvPr/>
        </p:nvSpPr>
        <p:spPr>
          <a:xfrm>
            <a:off x="4371692" y="1253953"/>
            <a:ext cx="6168571" cy="672075"/>
          </a:xfrm>
          <a:prstGeom prst="rect">
            <a:avLst/>
          </a:prstGeom>
        </p:spPr>
        <p:txBody>
          <a:bodyPr lIns="0" tIns="0" rIns="0" bIns="0"/>
          <a:lstStyle>
            <a:lvl1pPr marL="0" indent="0" algn="l" rtl="0" eaLnBrk="0" fontAlgn="base" hangingPunct="0">
              <a:lnSpc>
                <a:spcPct val="80000"/>
              </a:lnSpc>
              <a:spcBef>
                <a:spcPts val="1000"/>
              </a:spcBef>
              <a:spcAft>
                <a:spcPct val="0"/>
              </a:spcAft>
              <a:buFont typeface="Arial" panose="020B0604020202020204" pitchFamily="34" charset="0"/>
              <a:buNone/>
              <a:defRPr sz="5865" b="1" kern="1200" baseline="0">
                <a:solidFill>
                  <a:schemeClr val="tx1"/>
                </a:solidFill>
                <a:latin typeface="Calibri" panose="020F0502020204030204" charset="0"/>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8000" dirty="0">
                <a:latin typeface="微软雅黑" panose="020B0503020204020204" charset="-122"/>
                <a:ea typeface="微软雅黑" panose="020B0503020204020204" charset="-122"/>
              </a:rPr>
              <a:t>思考</a:t>
            </a:r>
            <a:endParaRPr lang="zh-CN" altLang="en-US" sz="8000" dirty="0">
              <a:latin typeface="微软雅黑" panose="020B0503020204020204" charset="-122"/>
              <a:ea typeface="微软雅黑" panose="020B0503020204020204" charset="-122"/>
            </a:endParaRPr>
          </a:p>
        </p:txBody>
      </p:sp>
      <p:sp>
        <p:nvSpPr>
          <p:cNvPr id="14" name="텍스트 개체 틀 4"/>
          <p:cNvSpPr txBox="1"/>
          <p:nvPr/>
        </p:nvSpPr>
        <p:spPr>
          <a:xfrm>
            <a:off x="3866726" y="2194785"/>
            <a:ext cx="6205323" cy="514104"/>
          </a:xfrm>
          <a:prstGeom prst="rect">
            <a:avLst/>
          </a:prstGeom>
        </p:spPr>
        <p:txBody>
          <a:bodyPr lIns="0" tIns="0" rIns="0" bIns="0"/>
          <a:lstStyle>
            <a:lvl1pPr marL="0" indent="0" algn="l" rtl="0" eaLnBrk="0" fontAlgn="base" hangingPunct="0">
              <a:lnSpc>
                <a:spcPct val="80000"/>
              </a:lnSpc>
              <a:spcBef>
                <a:spcPts val="1000"/>
              </a:spcBef>
              <a:spcAft>
                <a:spcPct val="0"/>
              </a:spcAft>
              <a:buFont typeface="Arial" panose="020B0604020202020204" pitchFamily="34" charset="0"/>
              <a:buNone/>
              <a:defRPr sz="2665" b="0" kern="1200">
                <a:solidFill>
                  <a:schemeClr val="tx1"/>
                </a:solidFill>
                <a:latin typeface="Calibri" panose="020F0502020204030204" charset="0"/>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indent="-571500">
              <a:lnSpc>
                <a:spcPct val="200000"/>
              </a:lnSpc>
              <a:buFont typeface="Wingdings" panose="05000000000000000000" pitchFamily="2" charset="2"/>
              <a:buChar char="Ø"/>
            </a:pPr>
            <a:r>
              <a:rPr lang="en-US" altLang="zh-CN" sz="3200" dirty="0">
                <a:latin typeface="微软雅黑" panose="020B0503020204020204" charset="-122"/>
                <a:ea typeface="微软雅黑" panose="020B0503020204020204" charset="-122"/>
              </a:rPr>
              <a:t>1.</a:t>
            </a:r>
            <a:r>
              <a:rPr lang="zh-CN" altLang="en-US" sz="3200" dirty="0">
                <a:latin typeface="微软雅黑" panose="020B0503020204020204" charset="-122"/>
                <a:ea typeface="微软雅黑" panose="020B0503020204020204" charset="-122"/>
              </a:rPr>
              <a:t>你有参加过禁毒宣传活动吗？</a:t>
            </a:r>
            <a:endParaRPr lang="zh-CN" altLang="en-US" sz="3200" dirty="0">
              <a:latin typeface="微软雅黑" panose="020B0503020204020204" charset="-122"/>
              <a:ea typeface="微软雅黑" panose="020B0503020204020204" charset="-122"/>
            </a:endParaRPr>
          </a:p>
          <a:p>
            <a:pPr marL="571500" indent="-571500">
              <a:lnSpc>
                <a:spcPct val="200000"/>
              </a:lnSpc>
              <a:buFont typeface="Wingdings" panose="05000000000000000000" pitchFamily="2" charset="2"/>
              <a:buChar char="Ø"/>
            </a:pPr>
            <a:r>
              <a:rPr lang="en-US" altLang="zh-CN" sz="3200" dirty="0">
                <a:latin typeface="微软雅黑" panose="020B0503020204020204" charset="-122"/>
                <a:ea typeface="微软雅黑" panose="020B0503020204020204" charset="-122"/>
              </a:rPr>
              <a:t>2.</a:t>
            </a:r>
            <a:r>
              <a:rPr lang="zh-CN" altLang="en-US" sz="3200" dirty="0">
                <a:latin typeface="微软雅黑" panose="020B0503020204020204" charset="-122"/>
                <a:ea typeface="微软雅黑" panose="020B0503020204020204" charset="-122"/>
              </a:rPr>
              <a:t>你知道为什么全国各地每年都会开展那么多的禁毒活动吗？</a:t>
            </a:r>
            <a:endParaRPr lang="zh-CN" altLang="en-US" sz="3200" dirty="0">
              <a:latin typeface="微软雅黑" panose="020B0503020204020204" charset="-122"/>
              <a:ea typeface="微软雅黑" panose="020B0503020204020204" charset="-122"/>
            </a:endParaRPr>
          </a:p>
        </p:txBody>
      </p:sp>
      <p:pic>
        <p:nvPicPr>
          <p:cNvPr id="19" name="그림 9"/>
          <p:cNvPicPr>
            <a:picLocks noChangeAspect="1"/>
          </p:cNvPicPr>
          <p:nvPr/>
        </p:nvPicPr>
        <p:blipFill rotWithShape="1">
          <a:blip r:embed="rId2" cstate="print">
            <a:extLst>
              <a:ext uri="{28A0092B-C50C-407E-A947-70E740481C1C}">
                <a14:useLocalDpi xmlns:a14="http://schemas.microsoft.com/office/drawing/2010/main" val="0"/>
              </a:ext>
            </a:extLst>
          </a:blip>
          <a:srcRect r="64524"/>
          <a:stretch>
            <a:fillRect/>
          </a:stretch>
        </p:blipFill>
        <p:spPr>
          <a:xfrm>
            <a:off x="10334172" y="2834842"/>
            <a:ext cx="1857828" cy="3927623"/>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0144675ffe58d14842"/>
          <p:cNvPicPr>
            <a:picLocks noChangeAspect="1"/>
          </p:cNvPicPr>
          <p:nvPr/>
        </p:nvPicPr>
        <p:blipFill>
          <a:blip r:embed="rId1"/>
          <a:stretch>
            <a:fillRect/>
          </a:stretch>
        </p:blipFill>
        <p:spPr>
          <a:xfrm>
            <a:off x="-635" y="1153160"/>
            <a:ext cx="6377305" cy="4900930"/>
          </a:xfrm>
          <a:prstGeom prst="rect">
            <a:avLst/>
          </a:prstGeom>
        </p:spPr>
      </p:pic>
      <p:pic>
        <p:nvPicPr>
          <p:cNvPr id="3" name="图片 2" descr="14616128669768330832"/>
          <p:cNvPicPr>
            <a:picLocks noChangeAspect="1"/>
          </p:cNvPicPr>
          <p:nvPr/>
        </p:nvPicPr>
        <p:blipFill>
          <a:blip r:embed="rId2"/>
          <a:stretch>
            <a:fillRect/>
          </a:stretch>
        </p:blipFill>
        <p:spPr>
          <a:xfrm>
            <a:off x="6376670" y="680085"/>
            <a:ext cx="5669915" cy="5846445"/>
          </a:xfrm>
          <a:prstGeom prst="rect">
            <a:avLst/>
          </a:prstGeom>
        </p:spPr>
      </p:pic>
      <p:sp>
        <p:nvSpPr>
          <p:cNvPr id="8" name="矩形 7"/>
          <p:cNvSpPr/>
          <p:nvPr/>
        </p:nvSpPr>
        <p:spPr>
          <a:xfrm>
            <a:off x="975360" y="2829560"/>
            <a:ext cx="10241280" cy="1198880"/>
          </a:xfrm>
          <a:prstGeom prst="rect">
            <a:avLst/>
          </a:prstGeom>
          <a:noFill/>
          <a:ln>
            <a:noFill/>
          </a:ln>
        </p:spPr>
        <p:txBody>
          <a:bodyPr wrap="none" rtlCol="0" anchor="t">
            <a:spAutoFit/>
          </a:bodyPr>
          <a:lstStyle/>
          <a:p>
            <a:pPr algn="ctr"/>
            <a:r>
              <a:rPr lang="zh-CN" altLang="en-US" sz="7200" b="1">
                <a:ln w="9525" cmpd="sng">
                  <a:solidFill>
                    <a:sysClr val="windowText" lastClr="000000"/>
                  </a:solidFill>
                  <a:prstDash val="solid"/>
                </a:ln>
                <a:solidFill>
                  <a:srgbClr val="FF0000"/>
                </a:solidFill>
                <a:effectLst>
                  <a:glow rad="38100">
                    <a:schemeClr val="accent1">
                      <a:alpha val="40000"/>
                    </a:schemeClr>
                  </a:glow>
                </a:effectLst>
              </a:rPr>
              <a:t>美丽的外表，致命的诱惑</a:t>
            </a:r>
            <a:endParaRPr lang="zh-CN" altLang="en-US" sz="7200" b="1">
              <a:ln w="9525" cmpd="sng">
                <a:solidFill>
                  <a:sysClr val="windowText" lastClr="000000"/>
                </a:solidFill>
                <a:prstDash val="solid"/>
              </a:ln>
              <a:solidFill>
                <a:srgbClr val="FF0000"/>
              </a:solidFill>
              <a:effectLst>
                <a:glow rad="38100">
                  <a:schemeClr val="accent1">
                    <a:alpha val="40000"/>
                  </a:schemeClr>
                </a:glow>
              </a:effectLst>
            </a:endParaRPr>
          </a:p>
        </p:txBody>
      </p:sp>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
          <p:cNvGrpSpPr/>
          <p:nvPr/>
        </p:nvGrpSpPr>
        <p:grpSpPr>
          <a:xfrm>
            <a:off x="649177" y="3189762"/>
            <a:ext cx="10914885" cy="1317988"/>
            <a:chOff x="3004782" y="704363"/>
            <a:chExt cx="8882418" cy="5351712"/>
          </a:xfrm>
        </p:grpSpPr>
        <p:sp>
          <p:nvSpPr>
            <p:cNvPr id="12" name="圆角矩形 11"/>
            <p:cNvSpPr/>
            <p:nvPr/>
          </p:nvSpPr>
          <p:spPr>
            <a:xfrm>
              <a:off x="3084394" y="968992"/>
              <a:ext cx="8734568" cy="4790364"/>
            </a:xfrm>
            <a:prstGeom prst="roundRect">
              <a:avLst>
                <a:gd name="adj" fmla="val 2992"/>
              </a:avLst>
            </a:prstGeom>
            <a:solidFill>
              <a:srgbClr val="FFD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3004782" y="704363"/>
              <a:ext cx="8882418" cy="5351712"/>
            </a:xfrm>
            <a:prstGeom prst="roundRect">
              <a:avLst>
                <a:gd name="adj" fmla="val 2992"/>
              </a:avLst>
            </a:prstGeom>
            <a:noFill/>
            <a:ln w="2857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793090" y="3291688"/>
            <a:ext cx="10672499" cy="1200329"/>
          </a:xfrm>
          <a:prstGeom prst="rect">
            <a:avLst/>
          </a:prstGeom>
          <a:noFill/>
        </p:spPr>
        <p:txBody>
          <a:bodyPr wrap="square" rtlCol="0">
            <a:spAutoFit/>
          </a:bodyPr>
          <a:lstStyle/>
          <a:p>
            <a:r>
              <a:rPr lang="zh-CN" altLang="en-US" sz="2400" dirty="0">
                <a:latin typeface="微软雅黑" panose="020B0503020204020204" charset="-122"/>
                <a:ea typeface="微软雅黑" panose="020B0503020204020204" charset="-122"/>
              </a:rPr>
              <a:t>资料</a:t>
            </a:r>
            <a:r>
              <a:rPr lang="en-US" altLang="zh-CN" sz="2400" dirty="0">
                <a:latin typeface="微软雅黑" panose="020B0503020204020204" charset="-122"/>
                <a:ea typeface="微软雅黑" panose="020B0503020204020204" charset="-122"/>
              </a:rPr>
              <a:t>1</a:t>
            </a:r>
            <a:r>
              <a:rPr lang="zh-CN" altLang="en-US" sz="2400" dirty="0">
                <a:latin typeface="微软雅黑" panose="020B0503020204020204" charset="-122"/>
                <a:ea typeface="微软雅黑" panose="020B0503020204020204" charset="-122"/>
              </a:rPr>
              <a:t>：根据</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中华人民共和国预防未成年人犯罪法</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第三十四条，本法所称“严重不良行为”包括吸食、注射毒品等九类严重危害社会，尚不够刑事处罚的违法行为。</a:t>
            </a:r>
            <a:endParaRPr lang="zh-CN" altLang="en-US" sz="2400" dirty="0">
              <a:latin typeface="微软雅黑" panose="020B0503020204020204" charset="-122"/>
              <a:ea typeface="微软雅黑" panose="020B0503020204020204" charset="-122"/>
            </a:endParaRPr>
          </a:p>
        </p:txBody>
      </p:sp>
      <p:sp>
        <p:nvSpPr>
          <p:cNvPr id="7" name="Freeform 5"/>
          <p:cNvSpPr>
            <a:spLocks noEditPoints="1"/>
          </p:cNvSpPr>
          <p:nvPr/>
        </p:nvSpPr>
        <p:spPr>
          <a:xfrm>
            <a:off x="722786" y="1166367"/>
            <a:ext cx="689024" cy="693498"/>
          </a:xfrm>
          <a:custGeom>
            <a:avLst/>
            <a:gdLst/>
            <a:ahLst/>
            <a:cxnLst>
              <a:cxn ang="0">
                <a:pos x="482277" y="85269"/>
              </a:cxn>
              <a:cxn ang="0">
                <a:pos x="457920" y="107195"/>
              </a:cxn>
              <a:cxn ang="0">
                <a:pos x="382412" y="31671"/>
              </a:cxn>
              <a:cxn ang="0">
                <a:pos x="406769" y="9745"/>
              </a:cxn>
              <a:cxn ang="0">
                <a:pos x="435998" y="7308"/>
              </a:cxn>
              <a:cxn ang="0">
                <a:pos x="482277" y="56034"/>
              </a:cxn>
              <a:cxn ang="0">
                <a:pos x="482277" y="85269"/>
              </a:cxn>
              <a:cxn ang="0">
                <a:pos x="280110" y="285042"/>
              </a:cxn>
              <a:cxn ang="0">
                <a:pos x="204602" y="209518"/>
              </a:cxn>
              <a:cxn ang="0">
                <a:pos x="372669" y="43852"/>
              </a:cxn>
              <a:cxn ang="0">
                <a:pos x="448177" y="119376"/>
              </a:cxn>
              <a:cxn ang="0">
                <a:pos x="280110" y="285042"/>
              </a:cxn>
              <a:cxn ang="0">
                <a:pos x="270367" y="294787"/>
              </a:cxn>
              <a:cxn ang="0">
                <a:pos x="163195" y="324022"/>
              </a:cxn>
              <a:cxn ang="0">
                <a:pos x="194859" y="219263"/>
              </a:cxn>
              <a:cxn ang="0">
                <a:pos x="270367" y="294787"/>
              </a:cxn>
              <a:cxn ang="0">
                <a:pos x="94994" y="63342"/>
              </a:cxn>
              <a:cxn ang="0">
                <a:pos x="48714" y="109631"/>
              </a:cxn>
              <a:cxn ang="0">
                <a:pos x="48714" y="394674"/>
              </a:cxn>
              <a:cxn ang="0">
                <a:pos x="94994" y="443399"/>
              </a:cxn>
              <a:cxn ang="0">
                <a:pos x="379976" y="443399"/>
              </a:cxn>
              <a:cxn ang="0">
                <a:pos x="428691" y="394674"/>
              </a:cxn>
              <a:cxn ang="0">
                <a:pos x="428691" y="207082"/>
              </a:cxn>
              <a:cxn ang="0">
                <a:pos x="477406" y="160793"/>
              </a:cxn>
              <a:cxn ang="0">
                <a:pos x="477406" y="411728"/>
              </a:cxn>
              <a:cxn ang="0">
                <a:pos x="397026" y="492125"/>
              </a:cxn>
              <a:cxn ang="0">
                <a:pos x="77943" y="492125"/>
              </a:cxn>
              <a:cxn ang="0">
                <a:pos x="0" y="411728"/>
              </a:cxn>
              <a:cxn ang="0">
                <a:pos x="0" y="97450"/>
              </a:cxn>
              <a:cxn ang="0">
                <a:pos x="77943" y="14617"/>
              </a:cxn>
              <a:cxn ang="0">
                <a:pos x="331261" y="14617"/>
              </a:cxn>
              <a:cxn ang="0">
                <a:pos x="282546" y="63342"/>
              </a:cxn>
              <a:cxn ang="0">
                <a:pos x="94994" y="63342"/>
              </a:cxn>
            </a:cxnLst>
            <a:rect l="0" t="0" r="0" b="0"/>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accent2"/>
          </a:solidFill>
          <a:ln w="9525">
            <a:noFill/>
          </a:ln>
        </p:spPr>
        <p:txBody>
          <a:bodyPr/>
          <a:lstStyle/>
          <a:p>
            <a:endParaRPr lang="zh-CN" altLang="en-US">
              <a:solidFill>
                <a:schemeClr val="tx1">
                  <a:lumMod val="75000"/>
                  <a:lumOff val="25000"/>
                </a:schemeClr>
              </a:solidFill>
            </a:endParaRPr>
          </a:p>
        </p:txBody>
      </p:sp>
      <p:sp>
        <p:nvSpPr>
          <p:cNvPr id="8" name="文本框 20"/>
          <p:cNvSpPr txBox="1"/>
          <p:nvPr/>
        </p:nvSpPr>
        <p:spPr>
          <a:xfrm flipH="1">
            <a:off x="1520243" y="1152327"/>
            <a:ext cx="5961670" cy="707886"/>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40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活动园：禁毒法律知多少</a:t>
            </a:r>
            <a:endParaRPr lang="zh-CN" altLang="en-US" sz="40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9" name="文本框 8"/>
          <p:cNvSpPr txBox="1"/>
          <p:nvPr/>
        </p:nvSpPr>
        <p:spPr>
          <a:xfrm flipH="1">
            <a:off x="776325" y="2088220"/>
            <a:ext cx="10605907" cy="523220"/>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28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请以小组为单位搜集相关资料，了解一下关于禁毒的法律规定。</a:t>
            </a:r>
            <a:endParaRPr lang="zh-CN" altLang="en-US" sz="28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cxnSp>
        <p:nvCxnSpPr>
          <p:cNvPr id="10" name="直接连接符 9"/>
          <p:cNvCxnSpPr/>
          <p:nvPr/>
        </p:nvCxnSpPr>
        <p:spPr>
          <a:xfrm flipV="1">
            <a:off x="734598" y="1961499"/>
            <a:ext cx="6705112" cy="16349"/>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grpSp>
        <p:nvGrpSpPr>
          <p:cNvPr id="3" name="组合 13"/>
          <p:cNvGrpSpPr/>
          <p:nvPr/>
        </p:nvGrpSpPr>
        <p:grpSpPr>
          <a:xfrm>
            <a:off x="646832" y="4903675"/>
            <a:ext cx="10914885" cy="1317988"/>
            <a:chOff x="3004782" y="704363"/>
            <a:chExt cx="8882418" cy="5351712"/>
          </a:xfrm>
        </p:grpSpPr>
        <p:sp>
          <p:nvSpPr>
            <p:cNvPr id="15" name="圆角矩形 14"/>
            <p:cNvSpPr/>
            <p:nvPr/>
          </p:nvSpPr>
          <p:spPr>
            <a:xfrm>
              <a:off x="3084394" y="968992"/>
              <a:ext cx="8734568" cy="4790364"/>
            </a:xfrm>
            <a:prstGeom prst="roundRect">
              <a:avLst>
                <a:gd name="adj" fmla="val 2992"/>
              </a:avLst>
            </a:prstGeom>
            <a:solidFill>
              <a:srgbClr val="FFD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3004782" y="704363"/>
              <a:ext cx="8882418" cy="5351712"/>
            </a:xfrm>
            <a:prstGeom prst="roundRect">
              <a:avLst>
                <a:gd name="adj" fmla="val 2992"/>
              </a:avLst>
            </a:prstGeom>
            <a:noFill/>
            <a:ln w="2857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790745" y="5005601"/>
            <a:ext cx="10672499" cy="1200329"/>
          </a:xfrm>
          <a:prstGeom prst="rect">
            <a:avLst/>
          </a:prstGeom>
          <a:noFill/>
        </p:spPr>
        <p:txBody>
          <a:bodyPr wrap="square" rtlCol="0">
            <a:spAutoFit/>
          </a:bodyPr>
          <a:lstStyle/>
          <a:p>
            <a:r>
              <a:rPr lang="zh-CN" altLang="en-US" sz="2400" dirty="0">
                <a:latin typeface="微软雅黑" panose="020B0503020204020204" charset="-122"/>
                <a:ea typeface="微软雅黑" panose="020B0503020204020204" charset="-122"/>
              </a:rPr>
              <a:t>资料</a:t>
            </a:r>
            <a:r>
              <a:rPr lang="en-US" altLang="zh-CN" sz="2400" dirty="0">
                <a:latin typeface="微软雅黑" panose="020B0503020204020204" charset="-122"/>
                <a:ea typeface="微软雅黑" panose="020B0503020204020204" charset="-122"/>
              </a:rPr>
              <a:t>2</a:t>
            </a:r>
            <a:r>
              <a:rPr lang="zh-CN" altLang="en-US" sz="2400" dirty="0">
                <a:latin typeface="微软雅黑" panose="020B0503020204020204" charset="-122"/>
                <a:ea typeface="微软雅黑" panose="020B0503020204020204" charset="-122"/>
              </a:rPr>
              <a:t>：</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中华人民共和国禁毒法</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第十八条规定：“未成年人的父母或者其他监护人应当对未成年人进行毒品危害的教育，防止其吸食、注射毒品或者进行其他毒品违法范围活动。”</a:t>
            </a:r>
            <a:endParaRPr lang="zh-CN" altLang="en-US" sz="2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38084" y="214290"/>
            <a:ext cx="11715832" cy="6429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167570" y="1864618"/>
            <a:ext cx="4786345" cy="4463140"/>
          </a:xfrm>
          <a:prstGeom prst="ellipse">
            <a:avLst/>
          </a:prstGeom>
          <a:solidFill>
            <a:schemeClr val="bg1"/>
          </a:solidFill>
          <a:ln w="57150">
            <a:solidFill>
              <a:srgbClr val="92D050"/>
            </a:solidFill>
          </a:ln>
        </p:spPr>
        <p:style>
          <a:lnRef idx="2">
            <a:schemeClr val="accent3"/>
          </a:lnRef>
          <a:fillRef idx="1">
            <a:schemeClr val="lt1"/>
          </a:fillRef>
          <a:effectRef idx="0">
            <a:schemeClr val="accent3"/>
          </a:effectRef>
          <a:fontRef idx="minor">
            <a:schemeClr val="dk1"/>
          </a:fontRef>
        </p:style>
        <p:txBody>
          <a:bodyPr rtlCol="0" anchor="ctr"/>
          <a:lstStyle/>
          <a:p>
            <a:pPr indent="457200">
              <a:lnSpc>
                <a:spcPct val="150000"/>
              </a:lnSpc>
            </a:pPr>
            <a:endParaRPr lang="zh-CN" altLang="en-US" dirty="0">
              <a:solidFill>
                <a:schemeClr val="bg1">
                  <a:lumMod val="50000"/>
                </a:schemeClr>
              </a:solidFill>
              <a:latin typeface="微软雅黑" panose="020B0503020204020204" charset="-122"/>
              <a:ea typeface="微软雅黑" panose="020B0503020204020204" charset="-122"/>
            </a:endParaRPr>
          </a:p>
        </p:txBody>
      </p:sp>
      <p:pic>
        <p:nvPicPr>
          <p:cNvPr id="6" name="Picture 3" descr="E:\UCDownloaded\！PPT图片及版面资源\06-PPT精选插图\03-人物\女孩NPG05.png"/>
          <p:cNvPicPr>
            <a:picLocks noChangeAspect="1" noChangeArrowheads="1"/>
          </p:cNvPicPr>
          <p:nvPr/>
        </p:nvPicPr>
        <p:blipFill>
          <a:blip r:embed="rId1"/>
          <a:stretch>
            <a:fillRect/>
          </a:stretch>
        </p:blipFill>
        <p:spPr bwMode="auto">
          <a:xfrm>
            <a:off x="7167570" y="2307490"/>
            <a:ext cx="5047011" cy="4336220"/>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p:cNvSpPr txBox="1"/>
          <p:nvPr/>
        </p:nvSpPr>
        <p:spPr>
          <a:xfrm>
            <a:off x="1519463" y="1604817"/>
            <a:ext cx="4392172" cy="769441"/>
          </a:xfrm>
          <a:prstGeom prst="rect">
            <a:avLst/>
          </a:prstGeom>
          <a:noFill/>
        </p:spPr>
        <p:txBody>
          <a:bodyPr wrap="square" rtlCol="0">
            <a:spAutoFit/>
          </a:bodyPr>
          <a:lstStyle/>
          <a:p>
            <a:pPr lvl="0" algn="ctr" eaLnBrk="1" fontAlgn="auto" hangingPunct="1">
              <a:spcBef>
                <a:spcPts val="0"/>
              </a:spcBef>
              <a:spcAft>
                <a:spcPts val="0"/>
              </a:spcAft>
              <a:defRPr/>
            </a:pPr>
            <a:r>
              <a:rPr lang="zh-CN" altLang="en-US" sz="4400" b="1" dirty="0" smtClean="0">
                <a:solidFill>
                  <a:srgbClr val="FF0000"/>
                </a:solidFill>
                <a:latin typeface="微软雅黑" panose="020B0503020204020204" charset="-122"/>
                <a:ea typeface="微软雅黑" panose="020B0503020204020204" charset="-122"/>
              </a:rPr>
              <a:t>小 讨 论</a:t>
            </a:r>
            <a:endParaRPr lang="zh-CN" altLang="en-US" sz="4400" b="1" dirty="0">
              <a:solidFill>
                <a:srgbClr val="FF0000"/>
              </a:solidFill>
              <a:latin typeface="微软雅黑" panose="020B0503020204020204" charset="-122"/>
              <a:ea typeface="微软雅黑" panose="020B0503020204020204" charset="-122"/>
            </a:endParaRPr>
          </a:p>
        </p:txBody>
      </p:sp>
      <p:cxnSp>
        <p:nvCxnSpPr>
          <p:cNvPr id="9" name="直接连接符 8"/>
          <p:cNvCxnSpPr/>
          <p:nvPr/>
        </p:nvCxnSpPr>
        <p:spPr>
          <a:xfrm>
            <a:off x="1519463" y="1540804"/>
            <a:ext cx="4392172"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519463" y="2438271"/>
            <a:ext cx="4392172"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428555" y="2764940"/>
            <a:ext cx="6872998" cy="2332946"/>
          </a:xfrm>
          <a:prstGeom prst="rect">
            <a:avLst/>
          </a:prstGeom>
        </p:spPr>
        <p:txBody>
          <a:bodyPr wrap="square">
            <a:spAutoFit/>
          </a:bodyPr>
          <a:lstStyle/>
          <a:p>
            <a:pPr lvl="0">
              <a:lnSpc>
                <a:spcPct val="130000"/>
              </a:lnSpc>
              <a:defRPr/>
            </a:pPr>
            <a:r>
              <a:rPr lang="en-US" altLang="zh-CN" sz="28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rPr>
              <a:t>1</a:t>
            </a:r>
            <a:r>
              <a:rPr lang="zh-CN" altLang="en-US" sz="28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rPr>
              <a:t>、什么是“毒品”？</a:t>
            </a:r>
            <a:endParaRPr lang="zh-CN" altLang="en-US" sz="28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endParaRPr>
          </a:p>
          <a:p>
            <a:pPr lvl="0">
              <a:lnSpc>
                <a:spcPct val="130000"/>
              </a:lnSpc>
              <a:defRPr/>
            </a:pPr>
            <a:r>
              <a:rPr lang="en-US" altLang="zh-CN" sz="28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rPr>
              <a:t>2</a:t>
            </a:r>
            <a:r>
              <a:rPr lang="zh-CN" altLang="en-US" sz="28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rPr>
              <a:t>、为什么我国法律对于吸食、注射毒品有着那么严格的规定呢？为什么我国那么严厉地打击吸食、注射、贩卖毒品的行为？</a:t>
            </a:r>
            <a:endParaRPr lang="zh-CN" altLang="en-US" sz="28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a:xfrm>
            <a:off x="0" y="0"/>
            <a:ext cx="12192000" cy="6950242"/>
          </a:xfrm>
          <a:prstGeom prst="rect">
            <a:avLst/>
          </a:prstGeom>
          <a:solidFill>
            <a:srgbClr val="19B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746900" y="2446095"/>
            <a:ext cx="1643449" cy="1643449"/>
          </a:xfrm>
          <a:prstGeom prst="ellipse">
            <a:avLst/>
          </a:prstGeom>
          <a:noFill/>
          <a:ln>
            <a:solidFill>
              <a:srgbClr val="FFFF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2364369" y="3055692"/>
            <a:ext cx="1643449" cy="630195"/>
          </a:xfrm>
          <a:prstGeom prst="line">
            <a:avLst/>
          </a:prstGeom>
          <a:ln>
            <a:solidFill>
              <a:srgbClr val="22F1F6"/>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5394245" y="3389323"/>
            <a:ext cx="1492696" cy="402124"/>
          </a:xfrm>
          <a:prstGeom prst="line">
            <a:avLst/>
          </a:prstGeom>
          <a:ln>
            <a:solidFill>
              <a:srgbClr val="22F1F6"/>
            </a:solidFill>
            <a:prstDash val="sysDash"/>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348114" y="4938509"/>
            <a:ext cx="2711492" cy="830997"/>
          </a:xfrm>
          <a:prstGeom prst="rect">
            <a:avLst/>
          </a:prstGeom>
          <a:noFill/>
        </p:spPr>
        <p:txBody>
          <a:bodyPr wrap="square" rtlCol="0">
            <a:spAutoFit/>
          </a:bodyPr>
          <a:lstStyle/>
          <a:p>
            <a:r>
              <a:rPr lang="zh-CN" altLang="en-US" sz="2400" b="1" dirty="0">
                <a:solidFill>
                  <a:schemeClr val="bg1"/>
                </a:solidFill>
                <a:latin typeface="微软雅黑" panose="020B0503020204020204" charset="-122"/>
                <a:ea typeface="微软雅黑" panose="020B0503020204020204" charset="-122"/>
              </a:rPr>
              <a:t>心理扭曲，甚至自杀、杀人</a:t>
            </a:r>
            <a:endParaRPr lang="zh-CN" altLang="en-US" sz="2400" b="1" dirty="0">
              <a:solidFill>
                <a:schemeClr val="bg1"/>
              </a:solidFill>
              <a:latin typeface="微软雅黑" panose="020B0503020204020204" charset="-122"/>
              <a:ea typeface="微软雅黑" panose="020B0503020204020204" charset="-122"/>
            </a:endParaRPr>
          </a:p>
        </p:txBody>
      </p:sp>
      <p:sp>
        <p:nvSpPr>
          <p:cNvPr id="10" name="文本框 9"/>
          <p:cNvSpPr txBox="1"/>
          <p:nvPr/>
        </p:nvSpPr>
        <p:spPr>
          <a:xfrm>
            <a:off x="6655736" y="4354664"/>
            <a:ext cx="2120275" cy="830997"/>
          </a:xfrm>
          <a:prstGeom prst="rect">
            <a:avLst/>
          </a:prstGeom>
          <a:noFill/>
        </p:spPr>
        <p:txBody>
          <a:bodyPr wrap="square" rtlCol="0">
            <a:spAutoFit/>
          </a:bodyPr>
          <a:lstStyle/>
          <a:p>
            <a:r>
              <a:rPr lang="zh-CN" altLang="en-US" sz="2400" b="1" dirty="0">
                <a:solidFill>
                  <a:schemeClr val="bg1"/>
                </a:solidFill>
                <a:latin typeface="微软雅黑" panose="020B0503020204020204" charset="-122"/>
                <a:ea typeface="微软雅黑" panose="020B0503020204020204" charset="-122"/>
              </a:rPr>
              <a:t>传染艾滋病、肝炎等疾病</a:t>
            </a:r>
            <a:endParaRPr lang="zh-CN" altLang="en-US" sz="2400" b="1" dirty="0">
              <a:solidFill>
                <a:schemeClr val="bg1"/>
              </a:solidFill>
              <a:latin typeface="微软雅黑" panose="020B0503020204020204" charset="-122"/>
              <a:ea typeface="微软雅黑" panose="020B0503020204020204" charset="-122"/>
            </a:endParaRPr>
          </a:p>
        </p:txBody>
      </p:sp>
      <p:sp>
        <p:nvSpPr>
          <p:cNvPr id="11" name="文本框 10"/>
          <p:cNvSpPr txBox="1"/>
          <p:nvPr/>
        </p:nvSpPr>
        <p:spPr>
          <a:xfrm>
            <a:off x="892461" y="3731906"/>
            <a:ext cx="1810635" cy="830997"/>
          </a:xfrm>
          <a:prstGeom prst="rect">
            <a:avLst/>
          </a:prstGeom>
          <a:noFill/>
        </p:spPr>
        <p:txBody>
          <a:bodyPr wrap="square" rtlCol="0">
            <a:spAutoFit/>
          </a:bodyPr>
          <a:lstStyle/>
          <a:p>
            <a:r>
              <a:rPr lang="zh-CN" altLang="en-US" sz="2400" b="1" dirty="0">
                <a:solidFill>
                  <a:schemeClr val="bg1"/>
                </a:solidFill>
                <a:latin typeface="微软雅黑" panose="020B0503020204020204" charset="-122"/>
                <a:ea typeface="微软雅黑" panose="020B0503020204020204" charset="-122"/>
              </a:rPr>
              <a:t>摧残身体甚至导致死亡</a:t>
            </a:r>
            <a:endParaRPr lang="zh-CN" altLang="en-US" sz="2400" b="1" dirty="0">
              <a:solidFill>
                <a:schemeClr val="bg1"/>
              </a:solidFill>
              <a:latin typeface="微软雅黑" panose="020B0503020204020204" charset="-122"/>
              <a:ea typeface="微软雅黑" panose="020B0503020204020204" charset="-122"/>
            </a:endParaRPr>
          </a:p>
        </p:txBody>
      </p:sp>
      <p:sp>
        <p:nvSpPr>
          <p:cNvPr id="12" name="文本框 11"/>
          <p:cNvSpPr txBox="1"/>
          <p:nvPr/>
        </p:nvSpPr>
        <p:spPr>
          <a:xfrm>
            <a:off x="9471226" y="4653969"/>
            <a:ext cx="2297693" cy="1200329"/>
          </a:xfrm>
          <a:prstGeom prst="rect">
            <a:avLst/>
          </a:prstGeom>
          <a:noFill/>
        </p:spPr>
        <p:txBody>
          <a:bodyPr wrap="square" rtlCol="0">
            <a:spAutoFit/>
          </a:bodyPr>
          <a:lstStyle/>
          <a:p>
            <a:r>
              <a:rPr lang="zh-CN" altLang="en-US" sz="2400" b="1" dirty="0">
                <a:solidFill>
                  <a:schemeClr val="bg1"/>
                </a:solidFill>
                <a:latin typeface="微软雅黑" panose="020B0503020204020204" charset="-122"/>
                <a:ea typeface="微软雅黑" panose="020B0503020204020204" charset="-122"/>
              </a:rPr>
              <a:t>眼里只有毒品和金钱，引发违法犯罪</a:t>
            </a:r>
            <a:endParaRPr lang="zh-CN" altLang="en-US" sz="2400" b="1" dirty="0">
              <a:solidFill>
                <a:schemeClr val="bg1"/>
              </a:solidFill>
              <a:latin typeface="微软雅黑" panose="020B0503020204020204" charset="-122"/>
              <a:ea typeface="微软雅黑" panose="020B0503020204020204" charset="-122"/>
            </a:endParaRPr>
          </a:p>
        </p:txBody>
      </p:sp>
      <p:sp>
        <p:nvSpPr>
          <p:cNvPr id="13" name="十字星 12"/>
          <p:cNvSpPr/>
          <p:nvPr/>
        </p:nvSpPr>
        <p:spPr>
          <a:xfrm>
            <a:off x="4928594" y="3031727"/>
            <a:ext cx="317500" cy="317500"/>
          </a:xfrm>
          <a:prstGeom prst="star4">
            <a:avLst/>
          </a:prstGeom>
          <a:solidFill>
            <a:srgbClr val="D6F1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6F133"/>
              </a:solidFill>
            </a:endParaRPr>
          </a:p>
        </p:txBody>
      </p:sp>
      <p:sp>
        <p:nvSpPr>
          <p:cNvPr id="14" name="十字星 13"/>
          <p:cNvSpPr/>
          <p:nvPr/>
        </p:nvSpPr>
        <p:spPr>
          <a:xfrm>
            <a:off x="7898921" y="2458028"/>
            <a:ext cx="317500" cy="317500"/>
          </a:xfrm>
          <a:prstGeom prst="star4">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十字星 14"/>
          <p:cNvSpPr/>
          <p:nvPr/>
        </p:nvSpPr>
        <p:spPr>
          <a:xfrm rot="1004115">
            <a:off x="10998075" y="3056531"/>
            <a:ext cx="317500" cy="317500"/>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5"/>
          <p:cNvGrpSpPr/>
          <p:nvPr/>
        </p:nvGrpSpPr>
        <p:grpSpPr>
          <a:xfrm>
            <a:off x="1234395" y="2101417"/>
            <a:ext cx="1172591" cy="1179462"/>
            <a:chOff x="1267237" y="4149067"/>
            <a:chExt cx="1172591" cy="1179462"/>
          </a:xfrm>
        </p:grpSpPr>
        <p:sp>
          <p:nvSpPr>
            <p:cNvPr id="17" name="五角星 2"/>
            <p:cNvSpPr/>
            <p:nvPr/>
          </p:nvSpPr>
          <p:spPr>
            <a:xfrm rot="1013228">
              <a:off x="1267237" y="4149067"/>
              <a:ext cx="1172591" cy="1179462"/>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0BEEF9"/>
            </a:solidFill>
            <a:ln w="63500">
              <a:noFill/>
            </a:ln>
            <a:effectLst>
              <a:outerShdw blurRad="190500" dist="63500" dir="5400000" algn="t" rotWithShape="0">
                <a:prstClr val="black">
                  <a:alpha val="20000"/>
                </a:prstClr>
              </a:outerShdw>
            </a:effectLst>
            <a:scene3d>
              <a:camera prst="orthographicFront"/>
              <a:lightRig rig="threePt" dir="t"/>
            </a:scene3d>
            <a:sp3d extrusionH="76200" contourW="31750" prstMaterial="plastic">
              <a:bevelT w="438150" h="158750" prst="angle"/>
              <a:bevelB w="88900"/>
              <a:extrusionClr>
                <a:srgbClr val="0DDBF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496257" y="4521472"/>
              <a:ext cx="495649" cy="584775"/>
            </a:xfrm>
            <a:prstGeom prst="rect">
              <a:avLst/>
            </a:prstGeom>
            <a:noFill/>
            <a:ln>
              <a:noFill/>
            </a:ln>
          </p:spPr>
          <p:txBody>
            <a:bodyPr wrap="none" rtlCol="0">
              <a:spAutoFit/>
            </a:bodyPr>
            <a:lstStyle/>
            <a:p>
              <a:r>
                <a:rPr lang="en-US" altLang="zh-CN" sz="3200" dirty="0" smtClean="0">
                  <a:ln w="25400">
                    <a:solidFill>
                      <a:srgbClr val="FF8FA7"/>
                    </a:solidFill>
                  </a:ln>
                  <a:solidFill>
                    <a:schemeClr val="bg1"/>
                  </a:solidFill>
                  <a:latin typeface="方正超粗黑简体" panose="03000509000000000000" pitchFamily="65" charset="-122"/>
                  <a:ea typeface="方正超粗黑简体" panose="03000509000000000000" pitchFamily="65" charset="-122"/>
                </a:rPr>
                <a:t>01</a:t>
              </a:r>
              <a:endParaRPr lang="zh-CN" altLang="en-US" sz="3200" dirty="0">
                <a:ln w="25400">
                  <a:solidFill>
                    <a:srgbClr val="FF8FA7"/>
                  </a:solidFill>
                </a:ln>
                <a:solidFill>
                  <a:schemeClr val="bg1"/>
                </a:solidFill>
                <a:latin typeface="方正超粗黑简体" panose="03000509000000000000" pitchFamily="65" charset="-122"/>
                <a:ea typeface="方正超粗黑简体" panose="03000509000000000000" pitchFamily="65" charset="-122"/>
              </a:endParaRPr>
            </a:p>
          </p:txBody>
        </p:sp>
      </p:grpSp>
      <p:grpSp>
        <p:nvGrpSpPr>
          <p:cNvPr id="3" name="组合 18"/>
          <p:cNvGrpSpPr/>
          <p:nvPr/>
        </p:nvGrpSpPr>
        <p:grpSpPr>
          <a:xfrm>
            <a:off x="4131337" y="3358256"/>
            <a:ext cx="1133041" cy="1139680"/>
            <a:chOff x="4287746" y="3033409"/>
            <a:chExt cx="1133041" cy="1139680"/>
          </a:xfrm>
        </p:grpSpPr>
        <p:sp>
          <p:nvSpPr>
            <p:cNvPr id="20" name="五角星 2"/>
            <p:cNvSpPr/>
            <p:nvPr/>
          </p:nvSpPr>
          <p:spPr>
            <a:xfrm rot="20712691">
              <a:off x="4287746" y="3033409"/>
              <a:ext cx="1133041" cy="1139680"/>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85E80E"/>
            </a:solidFill>
            <a:ln w="63500">
              <a:noFill/>
            </a:ln>
            <a:effectLst>
              <a:outerShdw blurRad="190500" dist="63500" dir="5400000" algn="t" rotWithShape="0">
                <a:prstClr val="black">
                  <a:alpha val="20000"/>
                </a:prstClr>
              </a:outerShdw>
            </a:effectLst>
            <a:scene3d>
              <a:camera prst="orthographicFront"/>
              <a:lightRig rig="threePt" dir="t"/>
            </a:scene3d>
            <a:sp3d extrusionH="76200" contourW="31750">
              <a:bevelT w="438150" h="158750" prst="angle"/>
              <a:bevelB w="88900"/>
              <a:extrusionClr>
                <a:srgbClr val="0DDBF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493999" y="3307130"/>
              <a:ext cx="643125" cy="584775"/>
            </a:xfrm>
            <a:prstGeom prst="rect">
              <a:avLst/>
            </a:prstGeom>
            <a:noFill/>
            <a:ln>
              <a:noFill/>
            </a:ln>
          </p:spPr>
          <p:txBody>
            <a:bodyPr wrap="none" rtlCol="0">
              <a:spAutoFit/>
            </a:bodyPr>
            <a:lstStyle/>
            <a:p>
              <a:r>
                <a:rPr lang="en-US" altLang="zh-CN" sz="3200" dirty="0" smtClean="0">
                  <a:ln w="25400">
                    <a:solidFill>
                      <a:schemeClr val="bg1"/>
                    </a:solidFill>
                  </a:ln>
                  <a:solidFill>
                    <a:srgbClr val="F5AF01"/>
                  </a:solidFill>
                  <a:latin typeface="方正超粗黑简体" panose="03000509000000000000" pitchFamily="65" charset="-122"/>
                  <a:ea typeface="方正超粗黑简体" panose="03000509000000000000" pitchFamily="65" charset="-122"/>
                </a:rPr>
                <a:t>02</a:t>
              </a:r>
              <a:endParaRPr lang="zh-CN" altLang="en-US" sz="3200" dirty="0">
                <a:ln w="25400">
                  <a:solidFill>
                    <a:schemeClr val="bg1"/>
                  </a:solidFill>
                </a:ln>
                <a:solidFill>
                  <a:srgbClr val="F5AF01"/>
                </a:solidFill>
                <a:latin typeface="方正超粗黑简体" panose="03000509000000000000" pitchFamily="65" charset="-122"/>
                <a:ea typeface="方正超粗黑简体" panose="03000509000000000000" pitchFamily="65" charset="-122"/>
              </a:endParaRPr>
            </a:p>
          </p:txBody>
        </p:sp>
      </p:grpSp>
      <p:grpSp>
        <p:nvGrpSpPr>
          <p:cNvPr id="4" name="组合 21"/>
          <p:cNvGrpSpPr/>
          <p:nvPr/>
        </p:nvGrpSpPr>
        <p:grpSpPr>
          <a:xfrm>
            <a:off x="6947338" y="2636878"/>
            <a:ext cx="1172591" cy="1179462"/>
            <a:chOff x="7103746" y="2312031"/>
            <a:chExt cx="1172591" cy="1179462"/>
          </a:xfrm>
        </p:grpSpPr>
        <p:sp>
          <p:nvSpPr>
            <p:cNvPr id="23" name="五角星 2"/>
            <p:cNvSpPr/>
            <p:nvPr/>
          </p:nvSpPr>
          <p:spPr>
            <a:xfrm rot="21134272">
              <a:off x="7103746" y="2312031"/>
              <a:ext cx="1172591" cy="1179462"/>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C000"/>
            </a:solidFill>
            <a:ln w="63500">
              <a:noFill/>
            </a:ln>
            <a:effectLst>
              <a:outerShdw blurRad="190500" dist="63500" dir="5400000" algn="t" rotWithShape="0">
                <a:prstClr val="black">
                  <a:alpha val="20000"/>
                </a:prstClr>
              </a:outerShdw>
            </a:effectLst>
            <a:scene3d>
              <a:camera prst="orthographicFront"/>
              <a:lightRig rig="threePt" dir="t"/>
            </a:scene3d>
            <a:sp3d extrusionH="76200" contourW="31750" prstMaterial="plastic">
              <a:bevelT w="438150" h="158750" prst="angle"/>
              <a:bevelB w="88900"/>
              <a:extrusionClr>
                <a:srgbClr val="0DDBF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7342314" y="2649400"/>
              <a:ext cx="562975" cy="584775"/>
            </a:xfrm>
            <a:prstGeom prst="rect">
              <a:avLst/>
            </a:prstGeom>
            <a:noFill/>
            <a:ln>
              <a:noFill/>
            </a:ln>
          </p:spPr>
          <p:txBody>
            <a:bodyPr wrap="none" rtlCol="0">
              <a:spAutoFit/>
            </a:bodyPr>
            <a:lstStyle/>
            <a:p>
              <a:r>
                <a:rPr lang="en-US" altLang="zh-CN" sz="3200" dirty="0" smtClean="0">
                  <a:ln w="25400">
                    <a:solidFill>
                      <a:schemeClr val="bg1"/>
                    </a:solidFill>
                  </a:ln>
                  <a:solidFill>
                    <a:srgbClr val="76CE0C"/>
                  </a:solidFill>
                  <a:latin typeface="方正超粗黑简体" panose="03000509000000000000" pitchFamily="65" charset="-122"/>
                  <a:ea typeface="方正超粗黑简体" panose="03000509000000000000" pitchFamily="65" charset="-122"/>
                </a:rPr>
                <a:t>03</a:t>
              </a:r>
              <a:endParaRPr lang="zh-CN" altLang="en-US" sz="3200" dirty="0">
                <a:ln w="25400">
                  <a:solidFill>
                    <a:schemeClr val="bg1"/>
                  </a:solidFill>
                </a:ln>
                <a:solidFill>
                  <a:srgbClr val="76CE0C"/>
                </a:solidFill>
                <a:latin typeface="方正超粗黑简体" panose="03000509000000000000" pitchFamily="65" charset="-122"/>
                <a:ea typeface="方正超粗黑简体" panose="03000509000000000000" pitchFamily="65" charset="-122"/>
              </a:endParaRPr>
            </a:p>
          </p:txBody>
        </p:sp>
      </p:grpSp>
      <p:grpSp>
        <p:nvGrpSpPr>
          <p:cNvPr id="5" name="组合 24"/>
          <p:cNvGrpSpPr/>
          <p:nvPr/>
        </p:nvGrpSpPr>
        <p:grpSpPr>
          <a:xfrm>
            <a:off x="9954150" y="3098195"/>
            <a:ext cx="1172591" cy="1179462"/>
            <a:chOff x="10110558" y="2773348"/>
            <a:chExt cx="1172591" cy="1179462"/>
          </a:xfrm>
        </p:grpSpPr>
        <p:sp>
          <p:nvSpPr>
            <p:cNvPr id="26" name="五角星 2"/>
            <p:cNvSpPr/>
            <p:nvPr/>
          </p:nvSpPr>
          <p:spPr>
            <a:xfrm rot="1517109">
              <a:off x="10110558" y="2773348"/>
              <a:ext cx="1172591" cy="1179462"/>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5B76"/>
            </a:solidFill>
            <a:ln w="63500">
              <a:noFill/>
            </a:ln>
            <a:effectLst>
              <a:outerShdw blurRad="190500" dist="63500" dir="5400000" algn="t" rotWithShape="0">
                <a:prstClr val="black">
                  <a:alpha val="20000"/>
                </a:prstClr>
              </a:outerShdw>
            </a:effectLst>
            <a:scene3d>
              <a:camera prst="orthographicFront"/>
              <a:lightRig rig="threePt" dir="t"/>
            </a:scene3d>
            <a:sp3d extrusionH="76200" contourW="31750">
              <a:bevelT w="438150" h="158750" prst="angle"/>
              <a:bevelB w="88900"/>
              <a:extrusionClr>
                <a:srgbClr val="FF798F"/>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0315547" y="3143073"/>
              <a:ext cx="625492" cy="584775"/>
            </a:xfrm>
            <a:prstGeom prst="rect">
              <a:avLst/>
            </a:prstGeom>
            <a:noFill/>
            <a:ln>
              <a:noFill/>
            </a:ln>
          </p:spPr>
          <p:txBody>
            <a:bodyPr wrap="none" rtlCol="0">
              <a:spAutoFit/>
            </a:bodyPr>
            <a:lstStyle/>
            <a:p>
              <a:r>
                <a:rPr lang="en-US" altLang="zh-CN" sz="3200" dirty="0" smtClean="0">
                  <a:ln w="25400">
                    <a:solidFill>
                      <a:schemeClr val="bg1"/>
                    </a:solidFill>
                  </a:ln>
                  <a:solidFill>
                    <a:srgbClr val="19B4C9"/>
                  </a:solidFill>
                  <a:latin typeface="方正超粗黑简体" panose="03000509000000000000" pitchFamily="65" charset="-122"/>
                  <a:ea typeface="方正超粗黑简体" panose="03000509000000000000" pitchFamily="65" charset="-122"/>
                </a:rPr>
                <a:t>04</a:t>
              </a:r>
              <a:endParaRPr lang="zh-CN" altLang="en-US" sz="3200" dirty="0">
                <a:ln w="25400">
                  <a:solidFill>
                    <a:schemeClr val="bg1"/>
                  </a:solidFill>
                </a:ln>
                <a:solidFill>
                  <a:srgbClr val="19B4C9"/>
                </a:solidFill>
                <a:latin typeface="方正超粗黑简体" panose="03000509000000000000" pitchFamily="65" charset="-122"/>
                <a:ea typeface="方正超粗黑简体" panose="03000509000000000000" pitchFamily="65" charset="-122"/>
              </a:endParaRPr>
            </a:p>
          </p:txBody>
        </p:sp>
      </p:grpSp>
      <p:sp>
        <p:nvSpPr>
          <p:cNvPr id="28" name="椭圆 27"/>
          <p:cNvSpPr/>
          <p:nvPr/>
        </p:nvSpPr>
        <p:spPr>
          <a:xfrm>
            <a:off x="1017482" y="1906515"/>
            <a:ext cx="1643449" cy="1643449"/>
          </a:xfrm>
          <a:prstGeom prst="ellipse">
            <a:avLst/>
          </a:prstGeom>
          <a:noFill/>
          <a:ln>
            <a:solidFill>
              <a:srgbClr val="22F1F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十字星 28"/>
          <p:cNvSpPr/>
          <p:nvPr/>
        </p:nvSpPr>
        <p:spPr>
          <a:xfrm rot="20953261">
            <a:off x="2208355" y="1920255"/>
            <a:ext cx="317500" cy="317500"/>
          </a:xfrm>
          <a:prstGeom prst="star4">
            <a:avLst/>
          </a:prstGeom>
          <a:solidFill>
            <a:srgbClr val="06E5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3863656" y="3158667"/>
            <a:ext cx="1643449" cy="1643449"/>
          </a:xfrm>
          <a:prstGeom prst="ellipse">
            <a:avLst/>
          </a:prstGeom>
          <a:noFill/>
          <a:ln>
            <a:solidFill>
              <a:srgbClr val="D6F13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9667213" y="2882701"/>
            <a:ext cx="1643449" cy="1643449"/>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p:nvPr/>
        </p:nvCxnSpPr>
        <p:spPr>
          <a:xfrm>
            <a:off x="8394189" y="3237473"/>
            <a:ext cx="1251563" cy="292326"/>
          </a:xfrm>
          <a:prstGeom prst="line">
            <a:avLst/>
          </a:prstGeom>
          <a:ln>
            <a:solidFill>
              <a:srgbClr val="22F1F6"/>
            </a:solidFill>
            <a:prstDash val="sysDash"/>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4253371" y="1364085"/>
            <a:ext cx="7756659" cy="523220"/>
          </a:xfrm>
          <a:prstGeom prst="rect">
            <a:avLst/>
          </a:prstGeom>
          <a:noFill/>
        </p:spPr>
        <p:txBody>
          <a:bodyPr wrap="square" rtlCol="0">
            <a:spAutoFit/>
          </a:bodyPr>
          <a:lstStyle/>
          <a:p>
            <a:r>
              <a:rPr lang="zh-CN" altLang="en-US" sz="2800" b="1" dirty="0">
                <a:solidFill>
                  <a:srgbClr val="FFFF00"/>
                </a:solidFill>
                <a:latin typeface="微软雅黑" panose="020B0503020204020204" charset="-122"/>
                <a:ea typeface="微软雅黑" panose="020B0503020204020204" charset="-122"/>
              </a:rPr>
              <a:t>吸食毒品的危害</a:t>
            </a:r>
            <a:r>
              <a:rPr lang="en-US" altLang="zh-CN" sz="2800" b="1" dirty="0">
                <a:solidFill>
                  <a:srgbClr val="FFFF00"/>
                </a:solidFill>
                <a:latin typeface="微软雅黑" panose="020B0503020204020204" charset="-122"/>
                <a:ea typeface="微软雅黑" panose="020B0503020204020204" charset="-122"/>
              </a:rPr>
              <a:t>——</a:t>
            </a:r>
            <a:r>
              <a:rPr lang="zh-CN" altLang="en-US" sz="2800" b="1" dirty="0">
                <a:solidFill>
                  <a:srgbClr val="FFFF00"/>
                </a:solidFill>
                <a:latin typeface="微软雅黑" panose="020B0503020204020204" charset="-122"/>
                <a:ea typeface="微软雅黑" panose="020B0503020204020204" charset="-122"/>
              </a:rPr>
              <a:t>对个人的危害</a:t>
            </a:r>
            <a:endParaRPr lang="zh-CN" altLang="en-US" sz="2800" b="1" dirty="0">
              <a:solidFill>
                <a:srgbClr val="FFFF00"/>
              </a:solidFill>
              <a:latin typeface="微软雅黑" panose="020B0503020204020204" charset="-122"/>
              <a:ea typeface="微软雅黑" panose="020B0503020204020204" charset="-122"/>
            </a:endParaRPr>
          </a:p>
        </p:txBody>
      </p:sp>
      <p:grpSp>
        <p:nvGrpSpPr>
          <p:cNvPr id="16" name="组合 33"/>
          <p:cNvGrpSpPr/>
          <p:nvPr/>
        </p:nvGrpSpPr>
        <p:grpSpPr>
          <a:xfrm flipV="1">
            <a:off x="1" y="0"/>
            <a:ext cx="12192000" cy="2326245"/>
            <a:chOff x="0" y="4546271"/>
            <a:chExt cx="12192000" cy="2326245"/>
          </a:xfrm>
        </p:grpSpPr>
        <p:sp>
          <p:nvSpPr>
            <p:cNvPr id="35" name="任意多边形 34"/>
            <p:cNvSpPr/>
            <p:nvPr/>
          </p:nvSpPr>
          <p:spPr>
            <a:xfrm>
              <a:off x="1" y="4546271"/>
              <a:ext cx="12191999" cy="2311729"/>
            </a:xfrm>
            <a:custGeom>
              <a:avLst/>
              <a:gdLst>
                <a:gd name="connsiteX0" fmla="*/ 12191999 w 12191999"/>
                <a:gd name="connsiteY0" fmla="*/ 0 h 2311729"/>
                <a:gd name="connsiteX1" fmla="*/ 12191999 w 12191999"/>
                <a:gd name="connsiteY1" fmla="*/ 2311729 h 2311729"/>
                <a:gd name="connsiteX2" fmla="*/ 0 w 12191999"/>
                <a:gd name="connsiteY2" fmla="*/ 2311729 h 2311729"/>
                <a:gd name="connsiteX3" fmla="*/ 0 w 12191999"/>
                <a:gd name="connsiteY3" fmla="*/ 2020458 h 2311729"/>
                <a:gd name="connsiteX4" fmla="*/ 0 w 12191999"/>
                <a:gd name="connsiteY4" fmla="*/ 237172 h 2311729"/>
                <a:gd name="connsiteX5" fmla="*/ 63480 w 12191999"/>
                <a:gd name="connsiteY5" fmla="*/ 213939 h 2311729"/>
                <a:gd name="connsiteX6" fmla="*/ 348343 w 12191999"/>
                <a:gd name="connsiteY6" fmla="*/ 170871 h 2311729"/>
                <a:gd name="connsiteX7" fmla="*/ 1306287 w 12191999"/>
                <a:gd name="connsiteY7" fmla="*/ 1128815 h 2311729"/>
                <a:gd name="connsiteX8" fmla="*/ 1286825 w 12191999"/>
                <a:gd name="connsiteY8" fmla="*/ 1321874 h 2311729"/>
                <a:gd name="connsiteX9" fmla="*/ 1256605 w 12191999"/>
                <a:gd name="connsiteY9" fmla="*/ 1419229 h 2311729"/>
                <a:gd name="connsiteX10" fmla="*/ 1344679 w 12191999"/>
                <a:gd name="connsiteY10" fmla="*/ 1371424 h 2311729"/>
                <a:gd name="connsiteX11" fmla="*/ 1683656 w 12191999"/>
                <a:gd name="connsiteY11" fmla="*/ 1302987 h 2311729"/>
                <a:gd name="connsiteX12" fmla="*/ 2299446 w 12191999"/>
                <a:gd name="connsiteY12" fmla="*/ 1558056 h 2311729"/>
                <a:gd name="connsiteX13" fmla="*/ 2381189 w 12191999"/>
                <a:gd name="connsiteY13" fmla="*/ 1657129 h 2311729"/>
                <a:gd name="connsiteX14" fmla="*/ 2427737 w 12191999"/>
                <a:gd name="connsiteY14" fmla="*/ 1596410 h 2311729"/>
                <a:gd name="connsiteX15" fmla="*/ 3069771 w 12191999"/>
                <a:gd name="connsiteY15" fmla="*/ 1302987 h 2311729"/>
                <a:gd name="connsiteX16" fmla="*/ 3544503 w 12191999"/>
                <a:gd name="connsiteY16" fmla="*/ 1447998 h 2311729"/>
                <a:gd name="connsiteX17" fmla="*/ 3657745 w 12191999"/>
                <a:gd name="connsiteY17" fmla="*/ 1541431 h 2311729"/>
                <a:gd name="connsiteX18" fmla="*/ 3713651 w 12191999"/>
                <a:gd name="connsiteY18" fmla="*/ 1519404 h 2311729"/>
                <a:gd name="connsiteX19" fmla="*/ 3897086 w 12191999"/>
                <a:gd name="connsiteY19" fmla="*/ 1491671 h 2311729"/>
                <a:gd name="connsiteX20" fmla="*/ 4241977 w 12191999"/>
                <a:gd name="connsiteY20" fmla="*/ 1597020 h 2311729"/>
                <a:gd name="connsiteX21" fmla="*/ 4317999 w 12191999"/>
                <a:gd name="connsiteY21" fmla="*/ 1659743 h 2311729"/>
                <a:gd name="connsiteX22" fmla="*/ 4359994 w 12191999"/>
                <a:gd name="connsiteY22" fmla="*/ 1582372 h 2311729"/>
                <a:gd name="connsiteX23" fmla="*/ 5021945 w 12191999"/>
                <a:gd name="connsiteY23" fmla="*/ 1230415 h 2311729"/>
                <a:gd name="connsiteX24" fmla="*/ 5757498 w 12191999"/>
                <a:gd name="connsiteY24" fmla="*/ 1717972 h 2311729"/>
                <a:gd name="connsiteX25" fmla="*/ 5775109 w 12191999"/>
                <a:gd name="connsiteY25" fmla="*/ 1774705 h 2311729"/>
                <a:gd name="connsiteX26" fmla="*/ 5877396 w 12191999"/>
                <a:gd name="connsiteY26" fmla="*/ 1742952 h 2311729"/>
                <a:gd name="connsiteX27" fmla="*/ 5994403 w 12191999"/>
                <a:gd name="connsiteY27" fmla="*/ 1731157 h 2311729"/>
                <a:gd name="connsiteX28" fmla="*/ 6319003 w 12191999"/>
                <a:gd name="connsiteY28" fmla="*/ 1830310 h 2311729"/>
                <a:gd name="connsiteX29" fmla="*/ 6349718 w 12191999"/>
                <a:gd name="connsiteY29" fmla="*/ 1855653 h 2311729"/>
                <a:gd name="connsiteX30" fmla="*/ 6372196 w 12191999"/>
                <a:gd name="connsiteY30" fmla="*/ 1783240 h 2311729"/>
                <a:gd name="connsiteX31" fmla="*/ 7228113 w 12191999"/>
                <a:gd name="connsiteY31" fmla="*/ 1215901 h 2311729"/>
                <a:gd name="connsiteX32" fmla="*/ 7884955 w 12191999"/>
                <a:gd name="connsiteY32" fmla="*/ 1487974 h 2311729"/>
                <a:gd name="connsiteX33" fmla="*/ 7933395 w 12191999"/>
                <a:gd name="connsiteY33" fmla="*/ 1546684 h 2311729"/>
                <a:gd name="connsiteX34" fmla="*/ 8036368 w 12191999"/>
                <a:gd name="connsiteY34" fmla="*/ 1487498 h 2311729"/>
                <a:gd name="connsiteX35" fmla="*/ 8432799 w 12191999"/>
                <a:gd name="connsiteY35" fmla="*/ 1397328 h 2311729"/>
                <a:gd name="connsiteX36" fmla="*/ 9191035 w 12191999"/>
                <a:gd name="connsiteY36" fmla="*/ 1800479 h 2311729"/>
                <a:gd name="connsiteX37" fmla="*/ 9210518 w 12191999"/>
                <a:gd name="connsiteY37" fmla="*/ 1836373 h 2311729"/>
                <a:gd name="connsiteX38" fmla="*/ 9258709 w 12191999"/>
                <a:gd name="connsiteY38" fmla="*/ 1810216 h 2311729"/>
                <a:gd name="connsiteX39" fmla="*/ 9470570 w 12191999"/>
                <a:gd name="connsiteY39" fmla="*/ 1767443 h 2311729"/>
                <a:gd name="connsiteX40" fmla="*/ 9682431 w 12191999"/>
                <a:gd name="connsiteY40" fmla="*/ 1810216 h 2311729"/>
                <a:gd name="connsiteX41" fmla="*/ 9768141 w 12191999"/>
                <a:gd name="connsiteY41" fmla="*/ 1856738 h 2311729"/>
                <a:gd name="connsiteX42" fmla="*/ 9791010 w 12191999"/>
                <a:gd name="connsiteY42" fmla="*/ 1783067 h 2311729"/>
                <a:gd name="connsiteX43" fmla="*/ 10570028 w 12191999"/>
                <a:gd name="connsiteY43" fmla="*/ 1266699 h 2311729"/>
                <a:gd name="connsiteX44" fmla="*/ 10821441 w 12191999"/>
                <a:gd name="connsiteY44" fmla="*/ 1304709 h 2311729"/>
                <a:gd name="connsiteX45" fmla="*/ 10893902 w 12191999"/>
                <a:gd name="connsiteY45" fmla="*/ 1333259 h 2311729"/>
                <a:gd name="connsiteX46" fmla="*/ 10916253 w 12191999"/>
                <a:gd name="connsiteY46" fmla="*/ 1261255 h 2311729"/>
                <a:gd name="connsiteX47" fmla="*/ 11444514 w 12191999"/>
                <a:gd name="connsiteY47" fmla="*/ 911100 h 2311729"/>
                <a:gd name="connsiteX48" fmla="*/ 11446790 w 12191999"/>
                <a:gd name="connsiteY48" fmla="*/ 911330 h 2311729"/>
                <a:gd name="connsiteX49" fmla="*/ 11437256 w 12191999"/>
                <a:gd name="connsiteY49" fmla="*/ 816759 h 2311729"/>
                <a:gd name="connsiteX50" fmla="*/ 12173467 w 12191999"/>
                <a:gd name="connsiteY50" fmla="*/ 936 h 2311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2191999" h="2311729">
                  <a:moveTo>
                    <a:pt x="12191999" y="0"/>
                  </a:moveTo>
                  <a:lnTo>
                    <a:pt x="12191999" y="2311729"/>
                  </a:lnTo>
                  <a:lnTo>
                    <a:pt x="0" y="2311729"/>
                  </a:lnTo>
                  <a:lnTo>
                    <a:pt x="0" y="2020458"/>
                  </a:lnTo>
                  <a:lnTo>
                    <a:pt x="0" y="237172"/>
                  </a:lnTo>
                  <a:lnTo>
                    <a:pt x="63480" y="213939"/>
                  </a:lnTo>
                  <a:cubicBezTo>
                    <a:pt x="153468" y="185949"/>
                    <a:pt x="249145" y="170871"/>
                    <a:pt x="348343" y="170871"/>
                  </a:cubicBezTo>
                  <a:cubicBezTo>
                    <a:pt x="877401" y="170871"/>
                    <a:pt x="1306287" y="599757"/>
                    <a:pt x="1306287" y="1128815"/>
                  </a:cubicBezTo>
                  <a:cubicBezTo>
                    <a:pt x="1306287" y="1194948"/>
                    <a:pt x="1299586" y="1259515"/>
                    <a:pt x="1286825" y="1321874"/>
                  </a:cubicBezTo>
                  <a:lnTo>
                    <a:pt x="1256605" y="1419229"/>
                  </a:lnTo>
                  <a:lnTo>
                    <a:pt x="1344679" y="1371424"/>
                  </a:lnTo>
                  <a:cubicBezTo>
                    <a:pt x="1448867" y="1327356"/>
                    <a:pt x="1563416" y="1302987"/>
                    <a:pt x="1683656" y="1302987"/>
                  </a:cubicBezTo>
                  <a:cubicBezTo>
                    <a:pt x="1924137" y="1302987"/>
                    <a:pt x="2141852" y="1400461"/>
                    <a:pt x="2299446" y="1558056"/>
                  </a:cubicBezTo>
                  <a:lnTo>
                    <a:pt x="2381189" y="1657129"/>
                  </a:lnTo>
                  <a:lnTo>
                    <a:pt x="2427737" y="1596410"/>
                  </a:lnTo>
                  <a:cubicBezTo>
                    <a:pt x="2583425" y="1416679"/>
                    <a:pt x="2813321" y="1302987"/>
                    <a:pt x="3069771" y="1302987"/>
                  </a:cubicBezTo>
                  <a:cubicBezTo>
                    <a:pt x="3245622" y="1302987"/>
                    <a:pt x="3408987" y="1356446"/>
                    <a:pt x="3544503" y="1447998"/>
                  </a:cubicBezTo>
                  <a:lnTo>
                    <a:pt x="3657745" y="1541431"/>
                  </a:lnTo>
                  <a:lnTo>
                    <a:pt x="3713651" y="1519404"/>
                  </a:lnTo>
                  <a:cubicBezTo>
                    <a:pt x="3771598" y="1501381"/>
                    <a:pt x="3833208" y="1491671"/>
                    <a:pt x="3897086" y="1491671"/>
                  </a:cubicBezTo>
                  <a:cubicBezTo>
                    <a:pt x="4024841" y="1491671"/>
                    <a:pt x="4143526" y="1530508"/>
                    <a:pt x="4241977" y="1597020"/>
                  </a:cubicBezTo>
                  <a:lnTo>
                    <a:pt x="4317999" y="1659743"/>
                  </a:lnTo>
                  <a:lnTo>
                    <a:pt x="4359994" y="1582372"/>
                  </a:lnTo>
                  <a:cubicBezTo>
                    <a:pt x="4503453" y="1370026"/>
                    <a:pt x="4746395" y="1230415"/>
                    <a:pt x="5021945" y="1230415"/>
                  </a:cubicBezTo>
                  <a:cubicBezTo>
                    <a:pt x="5352605" y="1230415"/>
                    <a:pt x="5636309" y="1431455"/>
                    <a:pt x="5757498" y="1717972"/>
                  </a:cubicBezTo>
                  <a:lnTo>
                    <a:pt x="5775109" y="1774705"/>
                  </a:lnTo>
                  <a:lnTo>
                    <a:pt x="5877396" y="1742952"/>
                  </a:lnTo>
                  <a:cubicBezTo>
                    <a:pt x="5915189" y="1735219"/>
                    <a:pt x="5954321" y="1731157"/>
                    <a:pt x="5994403" y="1731157"/>
                  </a:cubicBezTo>
                  <a:cubicBezTo>
                    <a:pt x="6114640" y="1731157"/>
                    <a:pt x="6226343" y="1767710"/>
                    <a:pt x="6319003" y="1830310"/>
                  </a:cubicBezTo>
                  <a:lnTo>
                    <a:pt x="6349718" y="1855653"/>
                  </a:lnTo>
                  <a:lnTo>
                    <a:pt x="6372196" y="1783240"/>
                  </a:lnTo>
                  <a:cubicBezTo>
                    <a:pt x="6513213" y="1449839"/>
                    <a:pt x="6843343" y="1215901"/>
                    <a:pt x="7228113" y="1215901"/>
                  </a:cubicBezTo>
                  <a:cubicBezTo>
                    <a:pt x="7484626" y="1215901"/>
                    <a:pt x="7716855" y="1319874"/>
                    <a:pt x="7884955" y="1487974"/>
                  </a:cubicBezTo>
                  <a:lnTo>
                    <a:pt x="7933395" y="1546684"/>
                  </a:lnTo>
                  <a:lnTo>
                    <a:pt x="8036368" y="1487498"/>
                  </a:lnTo>
                  <a:cubicBezTo>
                    <a:pt x="8156294" y="1429711"/>
                    <a:pt x="8290765" y="1397328"/>
                    <a:pt x="8432799" y="1397328"/>
                  </a:cubicBezTo>
                  <a:cubicBezTo>
                    <a:pt x="8748430" y="1397328"/>
                    <a:pt x="9026710" y="1557246"/>
                    <a:pt x="9191035" y="1800479"/>
                  </a:cubicBezTo>
                  <a:lnTo>
                    <a:pt x="9210518" y="1836373"/>
                  </a:lnTo>
                  <a:lnTo>
                    <a:pt x="9258709" y="1810216"/>
                  </a:lnTo>
                  <a:cubicBezTo>
                    <a:pt x="9323827" y="1782674"/>
                    <a:pt x="9395420" y="1767443"/>
                    <a:pt x="9470570" y="1767443"/>
                  </a:cubicBezTo>
                  <a:cubicBezTo>
                    <a:pt x="9545720" y="1767443"/>
                    <a:pt x="9617313" y="1782674"/>
                    <a:pt x="9682431" y="1810216"/>
                  </a:cubicBezTo>
                  <a:lnTo>
                    <a:pt x="9768141" y="1856738"/>
                  </a:lnTo>
                  <a:lnTo>
                    <a:pt x="9791010" y="1783067"/>
                  </a:lnTo>
                  <a:cubicBezTo>
                    <a:pt x="9919358" y="1479619"/>
                    <a:pt x="10219827" y="1266699"/>
                    <a:pt x="10570028" y="1266699"/>
                  </a:cubicBezTo>
                  <a:cubicBezTo>
                    <a:pt x="10657578" y="1266699"/>
                    <a:pt x="10742020" y="1280007"/>
                    <a:pt x="10821441" y="1304709"/>
                  </a:cubicBezTo>
                  <a:lnTo>
                    <a:pt x="10893902" y="1333259"/>
                  </a:lnTo>
                  <a:lnTo>
                    <a:pt x="10916253" y="1261255"/>
                  </a:lnTo>
                  <a:cubicBezTo>
                    <a:pt x="11003287" y="1055484"/>
                    <a:pt x="11207039" y="911100"/>
                    <a:pt x="11444514" y="911100"/>
                  </a:cubicBezTo>
                  <a:lnTo>
                    <a:pt x="11446790" y="911330"/>
                  </a:lnTo>
                  <a:lnTo>
                    <a:pt x="11437256" y="816759"/>
                  </a:lnTo>
                  <a:cubicBezTo>
                    <a:pt x="11437256" y="392161"/>
                    <a:pt x="11759948" y="42931"/>
                    <a:pt x="12173467" y="936"/>
                  </a:cubicBezTo>
                  <a:close/>
                </a:path>
              </a:pathLst>
            </a:custGeom>
            <a:solidFill>
              <a:schemeClr val="bg1"/>
            </a:solidFill>
            <a:ln>
              <a:noFill/>
            </a:ln>
            <a:effectLst>
              <a:outerShdw blurRad="1905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0" y="4560787"/>
              <a:ext cx="12191999" cy="2311729"/>
            </a:xfrm>
            <a:custGeom>
              <a:avLst/>
              <a:gdLst>
                <a:gd name="connsiteX0" fmla="*/ 12191999 w 12191999"/>
                <a:gd name="connsiteY0" fmla="*/ 0 h 2311729"/>
                <a:gd name="connsiteX1" fmla="*/ 12191999 w 12191999"/>
                <a:gd name="connsiteY1" fmla="*/ 2311729 h 2311729"/>
                <a:gd name="connsiteX2" fmla="*/ 0 w 12191999"/>
                <a:gd name="connsiteY2" fmla="*/ 2311729 h 2311729"/>
                <a:gd name="connsiteX3" fmla="*/ 0 w 12191999"/>
                <a:gd name="connsiteY3" fmla="*/ 2020458 h 2311729"/>
                <a:gd name="connsiteX4" fmla="*/ 0 w 12191999"/>
                <a:gd name="connsiteY4" fmla="*/ 237172 h 2311729"/>
                <a:gd name="connsiteX5" fmla="*/ 63480 w 12191999"/>
                <a:gd name="connsiteY5" fmla="*/ 213939 h 2311729"/>
                <a:gd name="connsiteX6" fmla="*/ 348343 w 12191999"/>
                <a:gd name="connsiteY6" fmla="*/ 170871 h 2311729"/>
                <a:gd name="connsiteX7" fmla="*/ 1306287 w 12191999"/>
                <a:gd name="connsiteY7" fmla="*/ 1128815 h 2311729"/>
                <a:gd name="connsiteX8" fmla="*/ 1286825 w 12191999"/>
                <a:gd name="connsiteY8" fmla="*/ 1321874 h 2311729"/>
                <a:gd name="connsiteX9" fmla="*/ 1256605 w 12191999"/>
                <a:gd name="connsiteY9" fmla="*/ 1419229 h 2311729"/>
                <a:gd name="connsiteX10" fmla="*/ 1344679 w 12191999"/>
                <a:gd name="connsiteY10" fmla="*/ 1371424 h 2311729"/>
                <a:gd name="connsiteX11" fmla="*/ 1683656 w 12191999"/>
                <a:gd name="connsiteY11" fmla="*/ 1302987 h 2311729"/>
                <a:gd name="connsiteX12" fmla="*/ 2299446 w 12191999"/>
                <a:gd name="connsiteY12" fmla="*/ 1558056 h 2311729"/>
                <a:gd name="connsiteX13" fmla="*/ 2381189 w 12191999"/>
                <a:gd name="connsiteY13" fmla="*/ 1657129 h 2311729"/>
                <a:gd name="connsiteX14" fmla="*/ 2427737 w 12191999"/>
                <a:gd name="connsiteY14" fmla="*/ 1596410 h 2311729"/>
                <a:gd name="connsiteX15" fmla="*/ 3069771 w 12191999"/>
                <a:gd name="connsiteY15" fmla="*/ 1302987 h 2311729"/>
                <a:gd name="connsiteX16" fmla="*/ 3544503 w 12191999"/>
                <a:gd name="connsiteY16" fmla="*/ 1447998 h 2311729"/>
                <a:gd name="connsiteX17" fmla="*/ 3657745 w 12191999"/>
                <a:gd name="connsiteY17" fmla="*/ 1541431 h 2311729"/>
                <a:gd name="connsiteX18" fmla="*/ 3713651 w 12191999"/>
                <a:gd name="connsiteY18" fmla="*/ 1519404 h 2311729"/>
                <a:gd name="connsiteX19" fmla="*/ 3897086 w 12191999"/>
                <a:gd name="connsiteY19" fmla="*/ 1491671 h 2311729"/>
                <a:gd name="connsiteX20" fmla="*/ 4241977 w 12191999"/>
                <a:gd name="connsiteY20" fmla="*/ 1597020 h 2311729"/>
                <a:gd name="connsiteX21" fmla="*/ 4317999 w 12191999"/>
                <a:gd name="connsiteY21" fmla="*/ 1659743 h 2311729"/>
                <a:gd name="connsiteX22" fmla="*/ 4359994 w 12191999"/>
                <a:gd name="connsiteY22" fmla="*/ 1582372 h 2311729"/>
                <a:gd name="connsiteX23" fmla="*/ 5021945 w 12191999"/>
                <a:gd name="connsiteY23" fmla="*/ 1230415 h 2311729"/>
                <a:gd name="connsiteX24" fmla="*/ 5757498 w 12191999"/>
                <a:gd name="connsiteY24" fmla="*/ 1717972 h 2311729"/>
                <a:gd name="connsiteX25" fmla="*/ 5775109 w 12191999"/>
                <a:gd name="connsiteY25" fmla="*/ 1774705 h 2311729"/>
                <a:gd name="connsiteX26" fmla="*/ 5877396 w 12191999"/>
                <a:gd name="connsiteY26" fmla="*/ 1742952 h 2311729"/>
                <a:gd name="connsiteX27" fmla="*/ 5994403 w 12191999"/>
                <a:gd name="connsiteY27" fmla="*/ 1731157 h 2311729"/>
                <a:gd name="connsiteX28" fmla="*/ 6319003 w 12191999"/>
                <a:gd name="connsiteY28" fmla="*/ 1830310 h 2311729"/>
                <a:gd name="connsiteX29" fmla="*/ 6349718 w 12191999"/>
                <a:gd name="connsiteY29" fmla="*/ 1855653 h 2311729"/>
                <a:gd name="connsiteX30" fmla="*/ 6372196 w 12191999"/>
                <a:gd name="connsiteY30" fmla="*/ 1783240 h 2311729"/>
                <a:gd name="connsiteX31" fmla="*/ 7228113 w 12191999"/>
                <a:gd name="connsiteY31" fmla="*/ 1215901 h 2311729"/>
                <a:gd name="connsiteX32" fmla="*/ 7884955 w 12191999"/>
                <a:gd name="connsiteY32" fmla="*/ 1487974 h 2311729"/>
                <a:gd name="connsiteX33" fmla="*/ 7933395 w 12191999"/>
                <a:gd name="connsiteY33" fmla="*/ 1546684 h 2311729"/>
                <a:gd name="connsiteX34" fmla="*/ 8036368 w 12191999"/>
                <a:gd name="connsiteY34" fmla="*/ 1487498 h 2311729"/>
                <a:gd name="connsiteX35" fmla="*/ 8432799 w 12191999"/>
                <a:gd name="connsiteY35" fmla="*/ 1397328 h 2311729"/>
                <a:gd name="connsiteX36" fmla="*/ 9191035 w 12191999"/>
                <a:gd name="connsiteY36" fmla="*/ 1800479 h 2311729"/>
                <a:gd name="connsiteX37" fmla="*/ 9210518 w 12191999"/>
                <a:gd name="connsiteY37" fmla="*/ 1836373 h 2311729"/>
                <a:gd name="connsiteX38" fmla="*/ 9258709 w 12191999"/>
                <a:gd name="connsiteY38" fmla="*/ 1810216 h 2311729"/>
                <a:gd name="connsiteX39" fmla="*/ 9470570 w 12191999"/>
                <a:gd name="connsiteY39" fmla="*/ 1767443 h 2311729"/>
                <a:gd name="connsiteX40" fmla="*/ 9682431 w 12191999"/>
                <a:gd name="connsiteY40" fmla="*/ 1810216 h 2311729"/>
                <a:gd name="connsiteX41" fmla="*/ 9768141 w 12191999"/>
                <a:gd name="connsiteY41" fmla="*/ 1856738 h 2311729"/>
                <a:gd name="connsiteX42" fmla="*/ 9791010 w 12191999"/>
                <a:gd name="connsiteY42" fmla="*/ 1783067 h 2311729"/>
                <a:gd name="connsiteX43" fmla="*/ 10570028 w 12191999"/>
                <a:gd name="connsiteY43" fmla="*/ 1266699 h 2311729"/>
                <a:gd name="connsiteX44" fmla="*/ 10821441 w 12191999"/>
                <a:gd name="connsiteY44" fmla="*/ 1304709 h 2311729"/>
                <a:gd name="connsiteX45" fmla="*/ 10893902 w 12191999"/>
                <a:gd name="connsiteY45" fmla="*/ 1333259 h 2311729"/>
                <a:gd name="connsiteX46" fmla="*/ 10916253 w 12191999"/>
                <a:gd name="connsiteY46" fmla="*/ 1261255 h 2311729"/>
                <a:gd name="connsiteX47" fmla="*/ 11444514 w 12191999"/>
                <a:gd name="connsiteY47" fmla="*/ 911100 h 2311729"/>
                <a:gd name="connsiteX48" fmla="*/ 11446790 w 12191999"/>
                <a:gd name="connsiteY48" fmla="*/ 911330 h 2311729"/>
                <a:gd name="connsiteX49" fmla="*/ 11437256 w 12191999"/>
                <a:gd name="connsiteY49" fmla="*/ 816759 h 2311729"/>
                <a:gd name="connsiteX50" fmla="*/ 12173467 w 12191999"/>
                <a:gd name="connsiteY50" fmla="*/ 936 h 2311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2191999" h="2311729">
                  <a:moveTo>
                    <a:pt x="12191999" y="0"/>
                  </a:moveTo>
                  <a:lnTo>
                    <a:pt x="12191999" y="2311729"/>
                  </a:lnTo>
                  <a:lnTo>
                    <a:pt x="0" y="2311729"/>
                  </a:lnTo>
                  <a:lnTo>
                    <a:pt x="0" y="2020458"/>
                  </a:lnTo>
                  <a:lnTo>
                    <a:pt x="0" y="237172"/>
                  </a:lnTo>
                  <a:lnTo>
                    <a:pt x="63480" y="213939"/>
                  </a:lnTo>
                  <a:cubicBezTo>
                    <a:pt x="153468" y="185949"/>
                    <a:pt x="249145" y="170871"/>
                    <a:pt x="348343" y="170871"/>
                  </a:cubicBezTo>
                  <a:cubicBezTo>
                    <a:pt x="877401" y="170871"/>
                    <a:pt x="1306287" y="599757"/>
                    <a:pt x="1306287" y="1128815"/>
                  </a:cubicBezTo>
                  <a:cubicBezTo>
                    <a:pt x="1306287" y="1194948"/>
                    <a:pt x="1299586" y="1259515"/>
                    <a:pt x="1286825" y="1321874"/>
                  </a:cubicBezTo>
                  <a:lnTo>
                    <a:pt x="1256605" y="1419229"/>
                  </a:lnTo>
                  <a:lnTo>
                    <a:pt x="1344679" y="1371424"/>
                  </a:lnTo>
                  <a:cubicBezTo>
                    <a:pt x="1448867" y="1327356"/>
                    <a:pt x="1563416" y="1302987"/>
                    <a:pt x="1683656" y="1302987"/>
                  </a:cubicBezTo>
                  <a:cubicBezTo>
                    <a:pt x="1924137" y="1302987"/>
                    <a:pt x="2141852" y="1400461"/>
                    <a:pt x="2299446" y="1558056"/>
                  </a:cubicBezTo>
                  <a:lnTo>
                    <a:pt x="2381189" y="1657129"/>
                  </a:lnTo>
                  <a:lnTo>
                    <a:pt x="2427737" y="1596410"/>
                  </a:lnTo>
                  <a:cubicBezTo>
                    <a:pt x="2583425" y="1416679"/>
                    <a:pt x="2813321" y="1302987"/>
                    <a:pt x="3069771" y="1302987"/>
                  </a:cubicBezTo>
                  <a:cubicBezTo>
                    <a:pt x="3245622" y="1302987"/>
                    <a:pt x="3408987" y="1356446"/>
                    <a:pt x="3544503" y="1447998"/>
                  </a:cubicBezTo>
                  <a:lnTo>
                    <a:pt x="3657745" y="1541431"/>
                  </a:lnTo>
                  <a:lnTo>
                    <a:pt x="3713651" y="1519404"/>
                  </a:lnTo>
                  <a:cubicBezTo>
                    <a:pt x="3771598" y="1501381"/>
                    <a:pt x="3833208" y="1491671"/>
                    <a:pt x="3897086" y="1491671"/>
                  </a:cubicBezTo>
                  <a:cubicBezTo>
                    <a:pt x="4024841" y="1491671"/>
                    <a:pt x="4143526" y="1530508"/>
                    <a:pt x="4241977" y="1597020"/>
                  </a:cubicBezTo>
                  <a:lnTo>
                    <a:pt x="4317999" y="1659743"/>
                  </a:lnTo>
                  <a:lnTo>
                    <a:pt x="4359994" y="1582372"/>
                  </a:lnTo>
                  <a:cubicBezTo>
                    <a:pt x="4503453" y="1370026"/>
                    <a:pt x="4746395" y="1230415"/>
                    <a:pt x="5021945" y="1230415"/>
                  </a:cubicBezTo>
                  <a:cubicBezTo>
                    <a:pt x="5352605" y="1230415"/>
                    <a:pt x="5636309" y="1431455"/>
                    <a:pt x="5757498" y="1717972"/>
                  </a:cubicBezTo>
                  <a:lnTo>
                    <a:pt x="5775109" y="1774705"/>
                  </a:lnTo>
                  <a:lnTo>
                    <a:pt x="5877396" y="1742952"/>
                  </a:lnTo>
                  <a:cubicBezTo>
                    <a:pt x="5915189" y="1735219"/>
                    <a:pt x="5954321" y="1731157"/>
                    <a:pt x="5994403" y="1731157"/>
                  </a:cubicBezTo>
                  <a:cubicBezTo>
                    <a:pt x="6114640" y="1731157"/>
                    <a:pt x="6226343" y="1767710"/>
                    <a:pt x="6319003" y="1830310"/>
                  </a:cubicBezTo>
                  <a:lnTo>
                    <a:pt x="6349718" y="1855653"/>
                  </a:lnTo>
                  <a:lnTo>
                    <a:pt x="6372196" y="1783240"/>
                  </a:lnTo>
                  <a:cubicBezTo>
                    <a:pt x="6513213" y="1449839"/>
                    <a:pt x="6843343" y="1215901"/>
                    <a:pt x="7228113" y="1215901"/>
                  </a:cubicBezTo>
                  <a:cubicBezTo>
                    <a:pt x="7484626" y="1215901"/>
                    <a:pt x="7716855" y="1319874"/>
                    <a:pt x="7884955" y="1487974"/>
                  </a:cubicBezTo>
                  <a:lnTo>
                    <a:pt x="7933395" y="1546684"/>
                  </a:lnTo>
                  <a:lnTo>
                    <a:pt x="8036368" y="1487498"/>
                  </a:lnTo>
                  <a:cubicBezTo>
                    <a:pt x="8156294" y="1429711"/>
                    <a:pt x="8290765" y="1397328"/>
                    <a:pt x="8432799" y="1397328"/>
                  </a:cubicBezTo>
                  <a:cubicBezTo>
                    <a:pt x="8748430" y="1397328"/>
                    <a:pt x="9026710" y="1557246"/>
                    <a:pt x="9191035" y="1800479"/>
                  </a:cubicBezTo>
                  <a:lnTo>
                    <a:pt x="9210518" y="1836373"/>
                  </a:lnTo>
                  <a:lnTo>
                    <a:pt x="9258709" y="1810216"/>
                  </a:lnTo>
                  <a:cubicBezTo>
                    <a:pt x="9323827" y="1782674"/>
                    <a:pt x="9395420" y="1767443"/>
                    <a:pt x="9470570" y="1767443"/>
                  </a:cubicBezTo>
                  <a:cubicBezTo>
                    <a:pt x="9545720" y="1767443"/>
                    <a:pt x="9617313" y="1782674"/>
                    <a:pt x="9682431" y="1810216"/>
                  </a:cubicBezTo>
                  <a:lnTo>
                    <a:pt x="9768141" y="1856738"/>
                  </a:lnTo>
                  <a:lnTo>
                    <a:pt x="9791010" y="1783067"/>
                  </a:lnTo>
                  <a:cubicBezTo>
                    <a:pt x="9919358" y="1479619"/>
                    <a:pt x="10219827" y="1266699"/>
                    <a:pt x="10570028" y="1266699"/>
                  </a:cubicBezTo>
                  <a:cubicBezTo>
                    <a:pt x="10657578" y="1266699"/>
                    <a:pt x="10742020" y="1280007"/>
                    <a:pt x="10821441" y="1304709"/>
                  </a:cubicBezTo>
                  <a:lnTo>
                    <a:pt x="10893902" y="1333259"/>
                  </a:lnTo>
                  <a:lnTo>
                    <a:pt x="10916253" y="1261255"/>
                  </a:lnTo>
                  <a:cubicBezTo>
                    <a:pt x="11003287" y="1055484"/>
                    <a:pt x="11207039" y="911100"/>
                    <a:pt x="11444514" y="911100"/>
                  </a:cubicBezTo>
                  <a:lnTo>
                    <a:pt x="11446790" y="911330"/>
                  </a:lnTo>
                  <a:lnTo>
                    <a:pt x="11437256" y="816759"/>
                  </a:lnTo>
                  <a:cubicBezTo>
                    <a:pt x="11437256" y="392161"/>
                    <a:pt x="11759948" y="42931"/>
                    <a:pt x="12173467" y="936"/>
                  </a:cubicBezTo>
                  <a:close/>
                </a:path>
              </a:pathLst>
            </a:custGeom>
            <a:solidFill>
              <a:schemeClr val="bg1"/>
            </a:solidFill>
            <a:ln w="28575">
              <a:solidFill>
                <a:schemeClr val="bg1"/>
              </a:solidFill>
            </a:ln>
            <a:effectLst>
              <a:innerShdw blurRad="266700" dist="139700" dir="16200000">
                <a:srgbClr val="18ACCA">
                  <a:alpha val="3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44"/>
          <p:cNvGrpSpPr/>
          <p:nvPr/>
        </p:nvGrpSpPr>
        <p:grpSpPr>
          <a:xfrm rot="1845734">
            <a:off x="2822883" y="1103319"/>
            <a:ext cx="1270929" cy="938559"/>
            <a:chOff x="467955" y="825830"/>
            <a:chExt cx="1688486" cy="1246918"/>
          </a:xfrm>
        </p:grpSpPr>
        <p:sp>
          <p:nvSpPr>
            <p:cNvPr id="46" name="梯形 96"/>
            <p:cNvSpPr/>
            <p:nvPr/>
          </p:nvSpPr>
          <p:spPr>
            <a:xfrm rot="4183552">
              <a:off x="756190" y="835010"/>
              <a:ext cx="949503" cy="1525973"/>
            </a:xfrm>
            <a:custGeom>
              <a:avLst/>
              <a:gdLst/>
              <a:ahLst/>
              <a:cxnLst/>
              <a:rect l="l" t="t" r="r" b="b"/>
              <a:pathLst>
                <a:path w="1638954" h="2632273">
                  <a:moveTo>
                    <a:pt x="460131" y="0"/>
                  </a:moveTo>
                  <a:lnTo>
                    <a:pt x="985333" y="24657"/>
                  </a:lnTo>
                  <a:cubicBezTo>
                    <a:pt x="904127" y="674964"/>
                    <a:pt x="987214" y="1517335"/>
                    <a:pt x="1638954" y="2440233"/>
                  </a:cubicBezTo>
                  <a:lnTo>
                    <a:pt x="1063128" y="2071125"/>
                  </a:lnTo>
                  <a:lnTo>
                    <a:pt x="678579" y="2632273"/>
                  </a:lnTo>
                  <a:lnTo>
                    <a:pt x="262163" y="2020459"/>
                  </a:lnTo>
                  <a:cubicBezTo>
                    <a:pt x="141403" y="2335233"/>
                    <a:pt x="143936" y="2337566"/>
                    <a:pt x="68760" y="2596304"/>
                  </a:cubicBezTo>
                  <a:cubicBezTo>
                    <a:pt x="-118888" y="1450551"/>
                    <a:pt x="99284" y="691656"/>
                    <a:pt x="460131" y="0"/>
                  </a:cubicBezTo>
                  <a:close/>
                </a:path>
              </a:pathLst>
            </a:custGeom>
            <a:solidFill>
              <a:srgbClr val="19B4C9"/>
            </a:solidFill>
            <a:ln w="38100">
              <a:solidFill>
                <a:srgbClr val="73E0E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47" name="梯形 96"/>
            <p:cNvSpPr/>
            <p:nvPr/>
          </p:nvSpPr>
          <p:spPr>
            <a:xfrm rot="4183552">
              <a:off x="1234404" y="1194710"/>
              <a:ext cx="198553" cy="840519"/>
            </a:xfrm>
            <a:custGeom>
              <a:avLst/>
              <a:gdLst/>
              <a:ahLst/>
              <a:cxnLst/>
              <a:rect l="l" t="t" r="r" b="b"/>
              <a:pathLst>
                <a:path w="420536" h="1778648">
                  <a:moveTo>
                    <a:pt x="21975" y="0"/>
                  </a:moveTo>
                  <a:lnTo>
                    <a:pt x="139673" y="5525"/>
                  </a:lnTo>
                  <a:cubicBezTo>
                    <a:pt x="77745" y="501457"/>
                    <a:pt x="111365" y="1109088"/>
                    <a:pt x="420536" y="1778648"/>
                  </a:cubicBezTo>
                  <a:lnTo>
                    <a:pt x="279766" y="1771733"/>
                  </a:lnTo>
                  <a:cubicBezTo>
                    <a:pt x="2200" y="1106360"/>
                    <a:pt x="-33067" y="500890"/>
                    <a:pt x="21975" y="0"/>
                  </a:cubicBezTo>
                  <a:close/>
                </a:path>
              </a:pathLst>
            </a:custGeom>
            <a:solidFill>
              <a:srgbClr val="73E0E3"/>
            </a:solidFill>
            <a:ln>
              <a:solidFill>
                <a:srgbClr val="73E0E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grpSp>
          <p:nvGrpSpPr>
            <p:cNvPr id="22" name="组合 47"/>
            <p:cNvGrpSpPr/>
            <p:nvPr/>
          </p:nvGrpSpPr>
          <p:grpSpPr>
            <a:xfrm rot="21335217">
              <a:off x="1363234" y="825830"/>
              <a:ext cx="793207" cy="804046"/>
              <a:chOff x="7973454" y="5027358"/>
              <a:chExt cx="1573288" cy="1594782"/>
            </a:xfrm>
          </p:grpSpPr>
          <p:sp>
            <p:nvSpPr>
              <p:cNvPr id="50" name="五角星 2"/>
              <p:cNvSpPr/>
              <p:nvPr/>
            </p:nvSpPr>
            <p:spPr>
              <a:xfrm rot="20480842">
                <a:off x="7975659" y="5027358"/>
                <a:ext cx="1571083" cy="1580289"/>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C4EF39"/>
              </a:solidFill>
              <a:ln w="63500">
                <a:noFill/>
              </a:ln>
              <a:effectLst>
                <a:outerShdw blurRad="1905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五角星 2"/>
              <p:cNvSpPr/>
              <p:nvPr/>
            </p:nvSpPr>
            <p:spPr>
              <a:xfrm rot="20480842">
                <a:off x="7973454" y="5041849"/>
                <a:ext cx="1571084" cy="1580291"/>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A3C4"/>
              </a:solidFill>
              <a:ln w="666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53" name="图片 52"/>
          <p:cNvPicPr>
            <a:picLocks noChangeAspect="1"/>
          </p:cNvPicPr>
          <p:nvPr/>
        </p:nvPicPr>
        <p:blipFill rotWithShape="1">
          <a:blip r:embed="rId1" cstate="screen"/>
          <a:srcRect t="38159" b="42760"/>
          <a:stretch>
            <a:fillRect/>
          </a:stretch>
        </p:blipFill>
        <p:spPr>
          <a:xfrm>
            <a:off x="1084768" y="5872253"/>
            <a:ext cx="10058400" cy="1079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5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1250"/>
                                        <p:tgtEl>
                                          <p:spTgt spid="53"/>
                                        </p:tgtEl>
                                      </p:cBhvr>
                                    </p:animEffect>
                                    <p:anim calcmode="lin" valueType="num">
                                      <p:cBhvr>
                                        <p:cTn id="13" dur="1250" fill="hold"/>
                                        <p:tgtEl>
                                          <p:spTgt spid="53"/>
                                        </p:tgtEl>
                                        <p:attrNameLst>
                                          <p:attrName>ppt_x</p:attrName>
                                        </p:attrNameLst>
                                      </p:cBhvr>
                                      <p:tavLst>
                                        <p:tav tm="0">
                                          <p:val>
                                            <p:strVal val="#ppt_x"/>
                                          </p:val>
                                        </p:tav>
                                        <p:tav tm="100000">
                                          <p:val>
                                            <p:strVal val="#ppt_x"/>
                                          </p:val>
                                        </p:tav>
                                      </p:tavLst>
                                    </p:anim>
                                    <p:anim calcmode="lin" valueType="num">
                                      <p:cBhvr>
                                        <p:cTn id="14" dur="1250" fill="hold"/>
                                        <p:tgtEl>
                                          <p:spTgt spid="53"/>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175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1000"/>
                                        <p:tgtEl>
                                          <p:spTgt spid="19"/>
                                        </p:tgtEl>
                                      </p:cBhvr>
                                    </p:animEffect>
                                  </p:childTnLst>
                                </p:cTn>
                              </p:par>
                              <p:par>
                                <p:cTn id="18" presetID="42" presetClass="entr" presetSubtype="0" fill="hold" grpId="0" nodeType="withEffect">
                                  <p:stCondLst>
                                    <p:cond delay="2500"/>
                                  </p:stCondLst>
                                  <p:iterate type="lt">
                                    <p:tmPct val="20000"/>
                                  </p:iterate>
                                  <p:childTnLst>
                                    <p:set>
                                      <p:cBhvr>
                                        <p:cTn id="19" dur="1" fill="hold">
                                          <p:stCondLst>
                                            <p:cond delay="0"/>
                                          </p:stCondLst>
                                        </p:cTn>
                                        <p:tgtEl>
                                          <p:spTgt spid="37"/>
                                        </p:tgtEl>
                                        <p:attrNameLst>
                                          <p:attrName>style.visibility</p:attrName>
                                        </p:attrNameLst>
                                      </p:cBhvr>
                                      <p:to>
                                        <p:strVal val="visible"/>
                                      </p:to>
                                    </p:set>
                                    <p:animEffect transition="in" filter="fade">
                                      <p:cBhvr>
                                        <p:cTn id="20" dur="1000"/>
                                        <p:tgtEl>
                                          <p:spTgt spid="37"/>
                                        </p:tgtEl>
                                      </p:cBhvr>
                                    </p:animEffect>
                                    <p:anim calcmode="lin" valueType="num">
                                      <p:cBhvr>
                                        <p:cTn id="21" dur="1000" fill="hold"/>
                                        <p:tgtEl>
                                          <p:spTgt spid="37"/>
                                        </p:tgtEl>
                                        <p:attrNameLst>
                                          <p:attrName>ppt_x</p:attrName>
                                        </p:attrNameLst>
                                      </p:cBhvr>
                                      <p:tavLst>
                                        <p:tav tm="0">
                                          <p:val>
                                            <p:strVal val="#ppt_x"/>
                                          </p:val>
                                        </p:tav>
                                        <p:tav tm="100000">
                                          <p:val>
                                            <p:strVal val="#ppt_x"/>
                                          </p:val>
                                        </p:tav>
                                      </p:tavLst>
                                    </p:anim>
                                    <p:anim calcmode="lin" valueType="num">
                                      <p:cBhvr>
                                        <p:cTn id="22" dur="1000" fill="hold"/>
                                        <p:tgtEl>
                                          <p:spTgt spid="37"/>
                                        </p:tgtEl>
                                        <p:attrNameLst>
                                          <p:attrName>ppt_y</p:attrName>
                                        </p:attrNameLst>
                                      </p:cBhvr>
                                      <p:tavLst>
                                        <p:tav tm="0">
                                          <p:val>
                                            <p:strVal val="#ppt_y+.1"/>
                                          </p:val>
                                        </p:tav>
                                        <p:tav tm="100000">
                                          <p:val>
                                            <p:strVal val="#ppt_y"/>
                                          </p:val>
                                        </p:tav>
                                      </p:tavLst>
                                    </p:anim>
                                  </p:childTnLst>
                                </p:cTn>
                              </p:par>
                              <p:par>
                                <p:cTn id="23" presetID="31" presetClass="entr" presetSubtype="0" fill="hold" grpId="0" nodeType="withEffect">
                                  <p:stCondLst>
                                    <p:cond delay="500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0" fill="hold"/>
                                        <p:tgtEl>
                                          <p:spTgt spid="29"/>
                                        </p:tgtEl>
                                        <p:attrNameLst>
                                          <p:attrName>ppt_w</p:attrName>
                                        </p:attrNameLst>
                                      </p:cBhvr>
                                      <p:tavLst>
                                        <p:tav tm="0">
                                          <p:val>
                                            <p:fltVal val="0"/>
                                          </p:val>
                                        </p:tav>
                                        <p:tav tm="100000">
                                          <p:val>
                                            <p:strVal val="#ppt_w"/>
                                          </p:val>
                                        </p:tav>
                                      </p:tavLst>
                                    </p:anim>
                                    <p:anim calcmode="lin" valueType="num">
                                      <p:cBhvr>
                                        <p:cTn id="26" dur="1000" fill="hold"/>
                                        <p:tgtEl>
                                          <p:spTgt spid="29"/>
                                        </p:tgtEl>
                                        <p:attrNameLst>
                                          <p:attrName>ppt_h</p:attrName>
                                        </p:attrNameLst>
                                      </p:cBhvr>
                                      <p:tavLst>
                                        <p:tav tm="0">
                                          <p:val>
                                            <p:fltVal val="0"/>
                                          </p:val>
                                        </p:tav>
                                        <p:tav tm="100000">
                                          <p:val>
                                            <p:strVal val="#ppt_h"/>
                                          </p:val>
                                        </p:tav>
                                      </p:tavLst>
                                    </p:anim>
                                    <p:anim calcmode="lin" valueType="num">
                                      <p:cBhvr>
                                        <p:cTn id="27" dur="1000" fill="hold"/>
                                        <p:tgtEl>
                                          <p:spTgt spid="29"/>
                                        </p:tgtEl>
                                        <p:attrNameLst>
                                          <p:attrName>style.rotation</p:attrName>
                                        </p:attrNameLst>
                                      </p:cBhvr>
                                      <p:tavLst>
                                        <p:tav tm="0">
                                          <p:val>
                                            <p:fltVal val="90"/>
                                          </p:val>
                                        </p:tav>
                                        <p:tav tm="100000">
                                          <p:val>
                                            <p:fltVal val="0"/>
                                          </p:val>
                                        </p:tav>
                                      </p:tavLst>
                                    </p:anim>
                                    <p:animEffect transition="in" filter="fade">
                                      <p:cBhvr>
                                        <p:cTn id="28" dur="1000"/>
                                        <p:tgtEl>
                                          <p:spTgt spid="29"/>
                                        </p:tgtEl>
                                      </p:cBhvr>
                                    </p:animEffect>
                                  </p:childTnLst>
                                </p:cTn>
                              </p:par>
                              <p:par>
                                <p:cTn id="29" presetID="53" presetClass="entr" presetSubtype="16" fill="hold" nodeType="withEffect">
                                  <p:stCondLst>
                                    <p:cond delay="6000"/>
                                  </p:stCondLst>
                                  <p:childTnLst>
                                    <p:set>
                                      <p:cBhvr>
                                        <p:cTn id="30" dur="1" fill="hold">
                                          <p:stCondLst>
                                            <p:cond delay="0"/>
                                          </p:stCondLst>
                                        </p:cTn>
                                        <p:tgtEl>
                                          <p:spTgt spid="2"/>
                                        </p:tgtEl>
                                        <p:attrNameLst>
                                          <p:attrName>style.visibility</p:attrName>
                                        </p:attrNameLst>
                                      </p:cBhvr>
                                      <p:to>
                                        <p:strVal val="visible"/>
                                      </p:to>
                                    </p:set>
                                    <p:anim calcmode="lin" valueType="num">
                                      <p:cBhvr>
                                        <p:cTn id="31" dur="750" fill="hold"/>
                                        <p:tgtEl>
                                          <p:spTgt spid="2"/>
                                        </p:tgtEl>
                                        <p:attrNameLst>
                                          <p:attrName>ppt_w</p:attrName>
                                        </p:attrNameLst>
                                      </p:cBhvr>
                                      <p:tavLst>
                                        <p:tav tm="0">
                                          <p:val>
                                            <p:fltVal val="0"/>
                                          </p:val>
                                        </p:tav>
                                        <p:tav tm="100000">
                                          <p:val>
                                            <p:strVal val="#ppt_w"/>
                                          </p:val>
                                        </p:tav>
                                      </p:tavLst>
                                    </p:anim>
                                    <p:anim calcmode="lin" valueType="num">
                                      <p:cBhvr>
                                        <p:cTn id="32" dur="750" fill="hold"/>
                                        <p:tgtEl>
                                          <p:spTgt spid="2"/>
                                        </p:tgtEl>
                                        <p:attrNameLst>
                                          <p:attrName>ppt_h</p:attrName>
                                        </p:attrNameLst>
                                      </p:cBhvr>
                                      <p:tavLst>
                                        <p:tav tm="0">
                                          <p:val>
                                            <p:fltVal val="0"/>
                                          </p:val>
                                        </p:tav>
                                        <p:tav tm="100000">
                                          <p:val>
                                            <p:strVal val="#ppt_h"/>
                                          </p:val>
                                        </p:tav>
                                      </p:tavLst>
                                    </p:anim>
                                    <p:animEffect transition="in" filter="fade">
                                      <p:cBhvr>
                                        <p:cTn id="33" dur="750"/>
                                        <p:tgtEl>
                                          <p:spTgt spid="2"/>
                                        </p:tgtEl>
                                      </p:cBhvr>
                                    </p:animEffect>
                                  </p:childTnLst>
                                </p:cTn>
                              </p:par>
                              <p:par>
                                <p:cTn id="34" presetID="53" presetClass="entr" presetSubtype="16" fill="hold" grpId="0" nodeType="withEffect">
                                  <p:stCondLst>
                                    <p:cond delay="675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par>
                                <p:cTn id="39" presetID="8" presetClass="emph" presetSubtype="0" fill="hold" grpId="1" nodeType="withEffect">
                                  <p:stCondLst>
                                    <p:cond delay="7250"/>
                                  </p:stCondLst>
                                  <p:childTnLst>
                                    <p:animRot by="21600000">
                                      <p:cBhvr>
                                        <p:cTn id="40" dur="11500" fill="hold"/>
                                        <p:tgtEl>
                                          <p:spTgt spid="28"/>
                                        </p:tgtEl>
                                        <p:attrNameLst>
                                          <p:attrName>r</p:attrName>
                                        </p:attrNameLst>
                                      </p:cBhvr>
                                    </p:animRot>
                                  </p:childTnLst>
                                </p:cTn>
                              </p:par>
                              <p:par>
                                <p:cTn id="41" presetID="22" presetClass="entr" presetSubtype="8" fill="hold" nodeType="withEffect">
                                  <p:stCondLst>
                                    <p:cond delay="725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31" presetClass="entr" presetSubtype="0" fill="hold" grpId="0" nodeType="withEffect">
                                  <p:stCondLst>
                                    <p:cond delay="7750"/>
                                  </p:stCondLst>
                                  <p:childTnLst>
                                    <p:set>
                                      <p:cBhvr>
                                        <p:cTn id="45" dur="1" fill="hold">
                                          <p:stCondLst>
                                            <p:cond delay="0"/>
                                          </p:stCondLst>
                                        </p:cTn>
                                        <p:tgtEl>
                                          <p:spTgt spid="13"/>
                                        </p:tgtEl>
                                        <p:attrNameLst>
                                          <p:attrName>style.visibility</p:attrName>
                                        </p:attrNameLst>
                                      </p:cBhvr>
                                      <p:to>
                                        <p:strVal val="visible"/>
                                      </p:to>
                                    </p:set>
                                    <p:anim calcmode="lin" valueType="num">
                                      <p:cBhvr>
                                        <p:cTn id="46" dur="1000" fill="hold"/>
                                        <p:tgtEl>
                                          <p:spTgt spid="13"/>
                                        </p:tgtEl>
                                        <p:attrNameLst>
                                          <p:attrName>ppt_w</p:attrName>
                                        </p:attrNameLst>
                                      </p:cBhvr>
                                      <p:tavLst>
                                        <p:tav tm="0">
                                          <p:val>
                                            <p:fltVal val="0"/>
                                          </p:val>
                                        </p:tav>
                                        <p:tav tm="100000">
                                          <p:val>
                                            <p:strVal val="#ppt_w"/>
                                          </p:val>
                                        </p:tav>
                                      </p:tavLst>
                                    </p:anim>
                                    <p:anim calcmode="lin" valueType="num">
                                      <p:cBhvr>
                                        <p:cTn id="47" dur="1000" fill="hold"/>
                                        <p:tgtEl>
                                          <p:spTgt spid="13"/>
                                        </p:tgtEl>
                                        <p:attrNameLst>
                                          <p:attrName>ppt_h</p:attrName>
                                        </p:attrNameLst>
                                      </p:cBhvr>
                                      <p:tavLst>
                                        <p:tav tm="0">
                                          <p:val>
                                            <p:fltVal val="0"/>
                                          </p:val>
                                        </p:tav>
                                        <p:tav tm="100000">
                                          <p:val>
                                            <p:strVal val="#ppt_h"/>
                                          </p:val>
                                        </p:tav>
                                      </p:tavLst>
                                    </p:anim>
                                    <p:anim calcmode="lin" valueType="num">
                                      <p:cBhvr>
                                        <p:cTn id="48" dur="1000" fill="hold"/>
                                        <p:tgtEl>
                                          <p:spTgt spid="13"/>
                                        </p:tgtEl>
                                        <p:attrNameLst>
                                          <p:attrName>style.rotation</p:attrName>
                                        </p:attrNameLst>
                                      </p:cBhvr>
                                      <p:tavLst>
                                        <p:tav tm="0">
                                          <p:val>
                                            <p:fltVal val="90"/>
                                          </p:val>
                                        </p:tav>
                                        <p:tav tm="100000">
                                          <p:val>
                                            <p:fltVal val="0"/>
                                          </p:val>
                                        </p:tav>
                                      </p:tavLst>
                                    </p:anim>
                                    <p:animEffect transition="in" filter="fade">
                                      <p:cBhvr>
                                        <p:cTn id="49" dur="1000"/>
                                        <p:tgtEl>
                                          <p:spTgt spid="13"/>
                                        </p:tgtEl>
                                      </p:cBhvr>
                                    </p:animEffect>
                                  </p:childTnLst>
                                </p:cTn>
                              </p:par>
                              <p:par>
                                <p:cTn id="50" presetID="53" presetClass="entr" presetSubtype="16" fill="hold" nodeType="withEffect">
                                  <p:stCondLst>
                                    <p:cond delay="875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par>
                                <p:cTn id="55" presetID="53" presetClass="entr" presetSubtype="16" fill="hold" grpId="0" nodeType="withEffect">
                                  <p:stCondLst>
                                    <p:cond delay="925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8" presetClass="emph" presetSubtype="0" fill="hold" grpId="1" nodeType="withEffect">
                                  <p:stCondLst>
                                    <p:cond delay="9750"/>
                                  </p:stCondLst>
                                  <p:childTnLst>
                                    <p:animRot by="21600000">
                                      <p:cBhvr>
                                        <p:cTn id="61" dur="9500" fill="hold"/>
                                        <p:tgtEl>
                                          <p:spTgt spid="30"/>
                                        </p:tgtEl>
                                        <p:attrNameLst>
                                          <p:attrName>r</p:attrName>
                                        </p:attrNameLst>
                                      </p:cBhvr>
                                    </p:animRot>
                                  </p:childTnLst>
                                </p:cTn>
                              </p:par>
                              <p:par>
                                <p:cTn id="62" presetID="22" presetClass="entr" presetSubtype="8" fill="hold" nodeType="withEffect">
                                  <p:stCondLst>
                                    <p:cond delay="9750"/>
                                  </p:stCondLst>
                                  <p:childTnLst>
                                    <p:set>
                                      <p:cBhvr>
                                        <p:cTn id="63" dur="1" fill="hold">
                                          <p:stCondLst>
                                            <p:cond delay="0"/>
                                          </p:stCondLst>
                                        </p:cTn>
                                        <p:tgtEl>
                                          <p:spTgt spid="8"/>
                                        </p:tgtEl>
                                        <p:attrNameLst>
                                          <p:attrName>style.visibility</p:attrName>
                                        </p:attrNameLst>
                                      </p:cBhvr>
                                      <p:to>
                                        <p:strVal val="visible"/>
                                      </p:to>
                                    </p:set>
                                    <p:animEffect transition="in" filter="wipe(left)">
                                      <p:cBhvr>
                                        <p:cTn id="64" dur="500"/>
                                        <p:tgtEl>
                                          <p:spTgt spid="8"/>
                                        </p:tgtEl>
                                      </p:cBhvr>
                                    </p:animEffect>
                                  </p:childTnLst>
                                </p:cTn>
                              </p:par>
                              <p:par>
                                <p:cTn id="65" presetID="31" presetClass="entr" presetSubtype="0" fill="hold" grpId="0" nodeType="withEffect">
                                  <p:stCondLst>
                                    <p:cond delay="10250"/>
                                  </p:stCondLst>
                                  <p:childTnLst>
                                    <p:set>
                                      <p:cBhvr>
                                        <p:cTn id="66" dur="1" fill="hold">
                                          <p:stCondLst>
                                            <p:cond delay="0"/>
                                          </p:stCondLst>
                                        </p:cTn>
                                        <p:tgtEl>
                                          <p:spTgt spid="14"/>
                                        </p:tgtEl>
                                        <p:attrNameLst>
                                          <p:attrName>style.visibility</p:attrName>
                                        </p:attrNameLst>
                                      </p:cBhvr>
                                      <p:to>
                                        <p:strVal val="visible"/>
                                      </p:to>
                                    </p:set>
                                    <p:anim calcmode="lin" valueType="num">
                                      <p:cBhvr>
                                        <p:cTn id="67" dur="1000" fill="hold"/>
                                        <p:tgtEl>
                                          <p:spTgt spid="14"/>
                                        </p:tgtEl>
                                        <p:attrNameLst>
                                          <p:attrName>ppt_w</p:attrName>
                                        </p:attrNameLst>
                                      </p:cBhvr>
                                      <p:tavLst>
                                        <p:tav tm="0">
                                          <p:val>
                                            <p:fltVal val="0"/>
                                          </p:val>
                                        </p:tav>
                                        <p:tav tm="100000">
                                          <p:val>
                                            <p:strVal val="#ppt_w"/>
                                          </p:val>
                                        </p:tav>
                                      </p:tavLst>
                                    </p:anim>
                                    <p:anim calcmode="lin" valueType="num">
                                      <p:cBhvr>
                                        <p:cTn id="68" dur="1000" fill="hold"/>
                                        <p:tgtEl>
                                          <p:spTgt spid="14"/>
                                        </p:tgtEl>
                                        <p:attrNameLst>
                                          <p:attrName>ppt_h</p:attrName>
                                        </p:attrNameLst>
                                      </p:cBhvr>
                                      <p:tavLst>
                                        <p:tav tm="0">
                                          <p:val>
                                            <p:fltVal val="0"/>
                                          </p:val>
                                        </p:tav>
                                        <p:tav tm="100000">
                                          <p:val>
                                            <p:strVal val="#ppt_h"/>
                                          </p:val>
                                        </p:tav>
                                      </p:tavLst>
                                    </p:anim>
                                    <p:anim calcmode="lin" valueType="num">
                                      <p:cBhvr>
                                        <p:cTn id="69" dur="1000" fill="hold"/>
                                        <p:tgtEl>
                                          <p:spTgt spid="14"/>
                                        </p:tgtEl>
                                        <p:attrNameLst>
                                          <p:attrName>style.rotation</p:attrName>
                                        </p:attrNameLst>
                                      </p:cBhvr>
                                      <p:tavLst>
                                        <p:tav tm="0">
                                          <p:val>
                                            <p:fltVal val="90"/>
                                          </p:val>
                                        </p:tav>
                                        <p:tav tm="100000">
                                          <p:val>
                                            <p:fltVal val="0"/>
                                          </p:val>
                                        </p:tav>
                                      </p:tavLst>
                                    </p:anim>
                                    <p:animEffect transition="in" filter="fade">
                                      <p:cBhvr>
                                        <p:cTn id="70" dur="1000"/>
                                        <p:tgtEl>
                                          <p:spTgt spid="14"/>
                                        </p:tgtEl>
                                      </p:cBhvr>
                                    </p:animEffect>
                                  </p:childTnLst>
                                </p:cTn>
                              </p:par>
                              <p:par>
                                <p:cTn id="71" presetID="53" presetClass="entr" presetSubtype="16" fill="hold" nodeType="withEffect">
                                  <p:stCondLst>
                                    <p:cond delay="11250"/>
                                  </p:stCondLst>
                                  <p:childTnLst>
                                    <p:set>
                                      <p:cBhvr>
                                        <p:cTn id="72" dur="1" fill="hold">
                                          <p:stCondLst>
                                            <p:cond delay="0"/>
                                          </p:stCondLst>
                                        </p:cTn>
                                        <p:tgtEl>
                                          <p:spTgt spid="4"/>
                                        </p:tgtEl>
                                        <p:attrNameLst>
                                          <p:attrName>style.visibility</p:attrName>
                                        </p:attrNameLst>
                                      </p:cBhvr>
                                      <p:to>
                                        <p:strVal val="visible"/>
                                      </p:to>
                                    </p:set>
                                    <p:anim calcmode="lin" valueType="num">
                                      <p:cBhvr>
                                        <p:cTn id="73" dur="500" fill="hold"/>
                                        <p:tgtEl>
                                          <p:spTgt spid="4"/>
                                        </p:tgtEl>
                                        <p:attrNameLst>
                                          <p:attrName>ppt_w</p:attrName>
                                        </p:attrNameLst>
                                      </p:cBhvr>
                                      <p:tavLst>
                                        <p:tav tm="0">
                                          <p:val>
                                            <p:fltVal val="0"/>
                                          </p:val>
                                        </p:tav>
                                        <p:tav tm="100000">
                                          <p:val>
                                            <p:strVal val="#ppt_w"/>
                                          </p:val>
                                        </p:tav>
                                      </p:tavLst>
                                    </p:anim>
                                    <p:anim calcmode="lin" valueType="num">
                                      <p:cBhvr>
                                        <p:cTn id="74" dur="500" fill="hold"/>
                                        <p:tgtEl>
                                          <p:spTgt spid="4"/>
                                        </p:tgtEl>
                                        <p:attrNameLst>
                                          <p:attrName>ppt_h</p:attrName>
                                        </p:attrNameLst>
                                      </p:cBhvr>
                                      <p:tavLst>
                                        <p:tav tm="0">
                                          <p:val>
                                            <p:fltVal val="0"/>
                                          </p:val>
                                        </p:tav>
                                        <p:tav tm="100000">
                                          <p:val>
                                            <p:strVal val="#ppt_h"/>
                                          </p:val>
                                        </p:tav>
                                      </p:tavLst>
                                    </p:anim>
                                    <p:animEffect transition="in" filter="fade">
                                      <p:cBhvr>
                                        <p:cTn id="75" dur="500"/>
                                        <p:tgtEl>
                                          <p:spTgt spid="4"/>
                                        </p:tgtEl>
                                      </p:cBhvr>
                                    </p:animEffect>
                                  </p:childTnLst>
                                </p:cTn>
                              </p:par>
                              <p:par>
                                <p:cTn id="76" presetID="53" presetClass="entr" presetSubtype="16" fill="hold" grpId="0" nodeType="withEffect">
                                  <p:stCondLst>
                                    <p:cond delay="11750"/>
                                  </p:stCondLst>
                                  <p:childTnLst>
                                    <p:set>
                                      <p:cBhvr>
                                        <p:cTn id="77" dur="1" fill="hold">
                                          <p:stCondLst>
                                            <p:cond delay="0"/>
                                          </p:stCondLst>
                                        </p:cTn>
                                        <p:tgtEl>
                                          <p:spTgt spid="6"/>
                                        </p:tgtEl>
                                        <p:attrNameLst>
                                          <p:attrName>style.visibility</p:attrName>
                                        </p:attrNameLst>
                                      </p:cBhvr>
                                      <p:to>
                                        <p:strVal val="visible"/>
                                      </p:to>
                                    </p:set>
                                    <p:anim calcmode="lin" valueType="num">
                                      <p:cBhvr>
                                        <p:cTn id="78" dur="500" fill="hold"/>
                                        <p:tgtEl>
                                          <p:spTgt spid="6"/>
                                        </p:tgtEl>
                                        <p:attrNameLst>
                                          <p:attrName>ppt_w</p:attrName>
                                        </p:attrNameLst>
                                      </p:cBhvr>
                                      <p:tavLst>
                                        <p:tav tm="0">
                                          <p:val>
                                            <p:fltVal val="0"/>
                                          </p:val>
                                        </p:tav>
                                        <p:tav tm="100000">
                                          <p:val>
                                            <p:strVal val="#ppt_w"/>
                                          </p:val>
                                        </p:tav>
                                      </p:tavLst>
                                    </p:anim>
                                    <p:anim calcmode="lin" valueType="num">
                                      <p:cBhvr>
                                        <p:cTn id="79" dur="500" fill="hold"/>
                                        <p:tgtEl>
                                          <p:spTgt spid="6"/>
                                        </p:tgtEl>
                                        <p:attrNameLst>
                                          <p:attrName>ppt_h</p:attrName>
                                        </p:attrNameLst>
                                      </p:cBhvr>
                                      <p:tavLst>
                                        <p:tav tm="0">
                                          <p:val>
                                            <p:fltVal val="0"/>
                                          </p:val>
                                        </p:tav>
                                        <p:tav tm="100000">
                                          <p:val>
                                            <p:strVal val="#ppt_h"/>
                                          </p:val>
                                        </p:tav>
                                      </p:tavLst>
                                    </p:anim>
                                    <p:animEffect transition="in" filter="fade">
                                      <p:cBhvr>
                                        <p:cTn id="80" dur="500"/>
                                        <p:tgtEl>
                                          <p:spTgt spid="6"/>
                                        </p:tgtEl>
                                      </p:cBhvr>
                                    </p:animEffect>
                                  </p:childTnLst>
                                </p:cTn>
                              </p:par>
                              <p:par>
                                <p:cTn id="81" presetID="8" presetClass="emph" presetSubtype="0" fill="hold" grpId="1" nodeType="withEffect">
                                  <p:stCondLst>
                                    <p:cond delay="12250"/>
                                  </p:stCondLst>
                                  <p:childTnLst>
                                    <p:animRot by="10800000">
                                      <p:cBhvr>
                                        <p:cTn id="82" dur="7000" fill="hold"/>
                                        <p:tgtEl>
                                          <p:spTgt spid="6"/>
                                        </p:tgtEl>
                                        <p:attrNameLst>
                                          <p:attrName>r</p:attrName>
                                        </p:attrNameLst>
                                      </p:cBhvr>
                                    </p:animRot>
                                  </p:childTnLst>
                                </p:cTn>
                              </p:par>
                              <p:par>
                                <p:cTn id="83" presetID="22" presetClass="entr" presetSubtype="8" fill="hold" nodeType="withEffect">
                                  <p:stCondLst>
                                    <p:cond delay="12250"/>
                                  </p:stCondLst>
                                  <p:childTnLst>
                                    <p:set>
                                      <p:cBhvr>
                                        <p:cTn id="84" dur="1" fill="hold">
                                          <p:stCondLst>
                                            <p:cond delay="0"/>
                                          </p:stCondLst>
                                        </p:cTn>
                                        <p:tgtEl>
                                          <p:spTgt spid="33"/>
                                        </p:tgtEl>
                                        <p:attrNameLst>
                                          <p:attrName>style.visibility</p:attrName>
                                        </p:attrNameLst>
                                      </p:cBhvr>
                                      <p:to>
                                        <p:strVal val="visible"/>
                                      </p:to>
                                    </p:set>
                                    <p:animEffect transition="in" filter="wipe(left)">
                                      <p:cBhvr>
                                        <p:cTn id="85" dur="500"/>
                                        <p:tgtEl>
                                          <p:spTgt spid="33"/>
                                        </p:tgtEl>
                                      </p:cBhvr>
                                    </p:animEffect>
                                  </p:childTnLst>
                                </p:cTn>
                              </p:par>
                              <p:par>
                                <p:cTn id="86" presetID="31" presetClass="entr" presetSubtype="0" fill="hold" grpId="0" nodeType="withEffect">
                                  <p:stCondLst>
                                    <p:cond delay="12750"/>
                                  </p:stCondLst>
                                  <p:childTnLst>
                                    <p:set>
                                      <p:cBhvr>
                                        <p:cTn id="87" dur="1" fill="hold">
                                          <p:stCondLst>
                                            <p:cond delay="0"/>
                                          </p:stCondLst>
                                        </p:cTn>
                                        <p:tgtEl>
                                          <p:spTgt spid="15"/>
                                        </p:tgtEl>
                                        <p:attrNameLst>
                                          <p:attrName>style.visibility</p:attrName>
                                        </p:attrNameLst>
                                      </p:cBhvr>
                                      <p:to>
                                        <p:strVal val="visible"/>
                                      </p:to>
                                    </p:set>
                                    <p:anim calcmode="lin" valueType="num">
                                      <p:cBhvr>
                                        <p:cTn id="88" dur="1000" fill="hold"/>
                                        <p:tgtEl>
                                          <p:spTgt spid="15"/>
                                        </p:tgtEl>
                                        <p:attrNameLst>
                                          <p:attrName>ppt_w</p:attrName>
                                        </p:attrNameLst>
                                      </p:cBhvr>
                                      <p:tavLst>
                                        <p:tav tm="0">
                                          <p:val>
                                            <p:fltVal val="0"/>
                                          </p:val>
                                        </p:tav>
                                        <p:tav tm="100000">
                                          <p:val>
                                            <p:strVal val="#ppt_w"/>
                                          </p:val>
                                        </p:tav>
                                      </p:tavLst>
                                    </p:anim>
                                    <p:anim calcmode="lin" valueType="num">
                                      <p:cBhvr>
                                        <p:cTn id="89" dur="1000" fill="hold"/>
                                        <p:tgtEl>
                                          <p:spTgt spid="15"/>
                                        </p:tgtEl>
                                        <p:attrNameLst>
                                          <p:attrName>ppt_h</p:attrName>
                                        </p:attrNameLst>
                                      </p:cBhvr>
                                      <p:tavLst>
                                        <p:tav tm="0">
                                          <p:val>
                                            <p:fltVal val="0"/>
                                          </p:val>
                                        </p:tav>
                                        <p:tav tm="100000">
                                          <p:val>
                                            <p:strVal val="#ppt_h"/>
                                          </p:val>
                                        </p:tav>
                                      </p:tavLst>
                                    </p:anim>
                                    <p:anim calcmode="lin" valueType="num">
                                      <p:cBhvr>
                                        <p:cTn id="90" dur="1000" fill="hold"/>
                                        <p:tgtEl>
                                          <p:spTgt spid="15"/>
                                        </p:tgtEl>
                                        <p:attrNameLst>
                                          <p:attrName>style.rotation</p:attrName>
                                        </p:attrNameLst>
                                      </p:cBhvr>
                                      <p:tavLst>
                                        <p:tav tm="0">
                                          <p:val>
                                            <p:fltVal val="90"/>
                                          </p:val>
                                        </p:tav>
                                        <p:tav tm="100000">
                                          <p:val>
                                            <p:fltVal val="0"/>
                                          </p:val>
                                        </p:tav>
                                      </p:tavLst>
                                    </p:anim>
                                    <p:animEffect transition="in" filter="fade">
                                      <p:cBhvr>
                                        <p:cTn id="91" dur="1000"/>
                                        <p:tgtEl>
                                          <p:spTgt spid="15"/>
                                        </p:tgtEl>
                                      </p:cBhvr>
                                    </p:animEffect>
                                  </p:childTnLst>
                                </p:cTn>
                              </p:par>
                              <p:par>
                                <p:cTn id="92" presetID="53" presetClass="entr" presetSubtype="16" fill="hold" grpId="0" nodeType="withEffect">
                                  <p:stCondLst>
                                    <p:cond delay="13500"/>
                                  </p:stCondLst>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ppt_w</p:attrName>
                                        </p:attrNameLst>
                                      </p:cBhvr>
                                      <p:tavLst>
                                        <p:tav tm="0">
                                          <p:val>
                                            <p:fltVal val="0"/>
                                          </p:val>
                                        </p:tav>
                                        <p:tav tm="100000">
                                          <p:val>
                                            <p:strVal val="#ppt_w"/>
                                          </p:val>
                                        </p:tav>
                                      </p:tavLst>
                                    </p:anim>
                                    <p:anim calcmode="lin" valueType="num">
                                      <p:cBhvr>
                                        <p:cTn id="95" dur="500" fill="hold"/>
                                        <p:tgtEl>
                                          <p:spTgt spid="31"/>
                                        </p:tgtEl>
                                        <p:attrNameLst>
                                          <p:attrName>ppt_h</p:attrName>
                                        </p:attrNameLst>
                                      </p:cBhvr>
                                      <p:tavLst>
                                        <p:tav tm="0">
                                          <p:val>
                                            <p:fltVal val="0"/>
                                          </p:val>
                                        </p:tav>
                                        <p:tav tm="100000">
                                          <p:val>
                                            <p:strVal val="#ppt_h"/>
                                          </p:val>
                                        </p:tav>
                                      </p:tavLst>
                                    </p:anim>
                                    <p:animEffect transition="in" filter="fade">
                                      <p:cBhvr>
                                        <p:cTn id="96" dur="500"/>
                                        <p:tgtEl>
                                          <p:spTgt spid="31"/>
                                        </p:tgtEl>
                                      </p:cBhvr>
                                    </p:animEffect>
                                  </p:childTnLst>
                                </p:cTn>
                              </p:par>
                              <p:par>
                                <p:cTn id="97" presetID="53" presetClass="entr" presetSubtype="16" fill="hold" nodeType="withEffect">
                                  <p:stCondLst>
                                    <p:cond delay="14000"/>
                                  </p:stCondLst>
                                  <p:childTnLst>
                                    <p:set>
                                      <p:cBhvr>
                                        <p:cTn id="98" dur="1" fill="hold">
                                          <p:stCondLst>
                                            <p:cond delay="0"/>
                                          </p:stCondLst>
                                        </p:cTn>
                                        <p:tgtEl>
                                          <p:spTgt spid="5"/>
                                        </p:tgtEl>
                                        <p:attrNameLst>
                                          <p:attrName>style.visibility</p:attrName>
                                        </p:attrNameLst>
                                      </p:cBhvr>
                                      <p:to>
                                        <p:strVal val="visible"/>
                                      </p:to>
                                    </p:set>
                                    <p:anim calcmode="lin" valueType="num">
                                      <p:cBhvr>
                                        <p:cTn id="99" dur="500" fill="hold"/>
                                        <p:tgtEl>
                                          <p:spTgt spid="5"/>
                                        </p:tgtEl>
                                        <p:attrNameLst>
                                          <p:attrName>ppt_w</p:attrName>
                                        </p:attrNameLst>
                                      </p:cBhvr>
                                      <p:tavLst>
                                        <p:tav tm="0">
                                          <p:val>
                                            <p:fltVal val="0"/>
                                          </p:val>
                                        </p:tav>
                                        <p:tav tm="100000">
                                          <p:val>
                                            <p:strVal val="#ppt_w"/>
                                          </p:val>
                                        </p:tav>
                                      </p:tavLst>
                                    </p:anim>
                                    <p:anim calcmode="lin" valueType="num">
                                      <p:cBhvr>
                                        <p:cTn id="100" dur="500" fill="hold"/>
                                        <p:tgtEl>
                                          <p:spTgt spid="5"/>
                                        </p:tgtEl>
                                        <p:attrNameLst>
                                          <p:attrName>ppt_h</p:attrName>
                                        </p:attrNameLst>
                                      </p:cBhvr>
                                      <p:tavLst>
                                        <p:tav tm="0">
                                          <p:val>
                                            <p:fltVal val="0"/>
                                          </p:val>
                                        </p:tav>
                                        <p:tav tm="100000">
                                          <p:val>
                                            <p:strVal val="#ppt_h"/>
                                          </p:val>
                                        </p:tav>
                                      </p:tavLst>
                                    </p:anim>
                                    <p:animEffect transition="in" filter="fade">
                                      <p:cBhvr>
                                        <p:cTn id="101" dur="500"/>
                                        <p:tgtEl>
                                          <p:spTgt spid="5"/>
                                        </p:tgtEl>
                                      </p:cBhvr>
                                    </p:animEffect>
                                  </p:childTnLst>
                                </p:cTn>
                              </p:par>
                              <p:par>
                                <p:cTn id="102" presetID="8" presetClass="emph" presetSubtype="0" fill="hold" grpId="1" nodeType="withEffect">
                                  <p:stCondLst>
                                    <p:cond delay="14250"/>
                                  </p:stCondLst>
                                  <p:childTnLst>
                                    <p:animRot by="5400000">
                                      <p:cBhvr>
                                        <p:cTn id="103" dur="4500" fill="hold"/>
                                        <p:tgtEl>
                                          <p:spTgt spid="31"/>
                                        </p:tgtEl>
                                        <p:attrNameLst>
                                          <p:attrName>r</p:attrName>
                                        </p:attrNameLst>
                                      </p:cBhvr>
                                    </p:animRot>
                                  </p:childTnLst>
                                </p:cTn>
                              </p:par>
                              <p:par>
                                <p:cTn id="104" presetID="42" presetClass="entr" presetSubtype="0" fill="hold" grpId="0" nodeType="withEffect">
                                  <p:stCondLst>
                                    <p:cond delay="14750"/>
                                  </p:stCondLst>
                                  <p:childTnLst>
                                    <p:set>
                                      <p:cBhvr>
                                        <p:cTn id="105" dur="1" fill="hold">
                                          <p:stCondLst>
                                            <p:cond delay="0"/>
                                          </p:stCondLst>
                                        </p:cTn>
                                        <p:tgtEl>
                                          <p:spTgt spid="11"/>
                                        </p:tgtEl>
                                        <p:attrNameLst>
                                          <p:attrName>style.visibility</p:attrName>
                                        </p:attrNameLst>
                                      </p:cBhvr>
                                      <p:to>
                                        <p:strVal val="visible"/>
                                      </p:to>
                                    </p:set>
                                    <p:animEffect transition="in" filter="fade">
                                      <p:cBhvr>
                                        <p:cTn id="106" dur="1000"/>
                                        <p:tgtEl>
                                          <p:spTgt spid="11"/>
                                        </p:tgtEl>
                                      </p:cBhvr>
                                    </p:animEffect>
                                    <p:anim calcmode="lin" valueType="num">
                                      <p:cBhvr>
                                        <p:cTn id="107" dur="1000" fill="hold"/>
                                        <p:tgtEl>
                                          <p:spTgt spid="11"/>
                                        </p:tgtEl>
                                        <p:attrNameLst>
                                          <p:attrName>ppt_x</p:attrName>
                                        </p:attrNameLst>
                                      </p:cBhvr>
                                      <p:tavLst>
                                        <p:tav tm="0">
                                          <p:val>
                                            <p:strVal val="#ppt_x"/>
                                          </p:val>
                                        </p:tav>
                                        <p:tav tm="100000">
                                          <p:val>
                                            <p:strVal val="#ppt_x"/>
                                          </p:val>
                                        </p:tav>
                                      </p:tavLst>
                                    </p:anim>
                                    <p:anim calcmode="lin" valueType="num">
                                      <p:cBhvr>
                                        <p:cTn id="108" dur="1000" fill="hold"/>
                                        <p:tgtEl>
                                          <p:spTgt spid="11"/>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15500"/>
                                  </p:stCondLst>
                                  <p:childTnLst>
                                    <p:set>
                                      <p:cBhvr>
                                        <p:cTn id="110" dur="1" fill="hold">
                                          <p:stCondLst>
                                            <p:cond delay="0"/>
                                          </p:stCondLst>
                                        </p:cTn>
                                        <p:tgtEl>
                                          <p:spTgt spid="9"/>
                                        </p:tgtEl>
                                        <p:attrNameLst>
                                          <p:attrName>style.visibility</p:attrName>
                                        </p:attrNameLst>
                                      </p:cBhvr>
                                      <p:to>
                                        <p:strVal val="visible"/>
                                      </p:to>
                                    </p:set>
                                    <p:animEffect transition="in" filter="fade">
                                      <p:cBhvr>
                                        <p:cTn id="111" dur="1000"/>
                                        <p:tgtEl>
                                          <p:spTgt spid="9"/>
                                        </p:tgtEl>
                                      </p:cBhvr>
                                    </p:animEffect>
                                    <p:anim calcmode="lin" valueType="num">
                                      <p:cBhvr>
                                        <p:cTn id="112" dur="1000" fill="hold"/>
                                        <p:tgtEl>
                                          <p:spTgt spid="9"/>
                                        </p:tgtEl>
                                        <p:attrNameLst>
                                          <p:attrName>ppt_x</p:attrName>
                                        </p:attrNameLst>
                                      </p:cBhvr>
                                      <p:tavLst>
                                        <p:tav tm="0">
                                          <p:val>
                                            <p:strVal val="#ppt_x"/>
                                          </p:val>
                                        </p:tav>
                                        <p:tav tm="100000">
                                          <p:val>
                                            <p:strVal val="#ppt_x"/>
                                          </p:val>
                                        </p:tav>
                                      </p:tavLst>
                                    </p:anim>
                                    <p:anim calcmode="lin" valueType="num">
                                      <p:cBhvr>
                                        <p:cTn id="113" dur="1000" fill="hold"/>
                                        <p:tgtEl>
                                          <p:spTgt spid="9"/>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16250"/>
                                  </p:stCondLst>
                                  <p:childTnLst>
                                    <p:set>
                                      <p:cBhvr>
                                        <p:cTn id="115" dur="1" fill="hold">
                                          <p:stCondLst>
                                            <p:cond delay="0"/>
                                          </p:stCondLst>
                                        </p:cTn>
                                        <p:tgtEl>
                                          <p:spTgt spid="10"/>
                                        </p:tgtEl>
                                        <p:attrNameLst>
                                          <p:attrName>style.visibility</p:attrName>
                                        </p:attrNameLst>
                                      </p:cBhvr>
                                      <p:to>
                                        <p:strVal val="visible"/>
                                      </p:to>
                                    </p:set>
                                    <p:animEffect transition="in" filter="fade">
                                      <p:cBhvr>
                                        <p:cTn id="116" dur="1000"/>
                                        <p:tgtEl>
                                          <p:spTgt spid="10"/>
                                        </p:tgtEl>
                                      </p:cBhvr>
                                    </p:animEffect>
                                    <p:anim calcmode="lin" valueType="num">
                                      <p:cBhvr>
                                        <p:cTn id="117" dur="1000" fill="hold"/>
                                        <p:tgtEl>
                                          <p:spTgt spid="10"/>
                                        </p:tgtEl>
                                        <p:attrNameLst>
                                          <p:attrName>ppt_x</p:attrName>
                                        </p:attrNameLst>
                                      </p:cBhvr>
                                      <p:tavLst>
                                        <p:tav tm="0">
                                          <p:val>
                                            <p:strVal val="#ppt_x"/>
                                          </p:val>
                                        </p:tav>
                                        <p:tav tm="100000">
                                          <p:val>
                                            <p:strVal val="#ppt_x"/>
                                          </p:val>
                                        </p:tav>
                                      </p:tavLst>
                                    </p:anim>
                                    <p:anim calcmode="lin" valueType="num">
                                      <p:cBhvr>
                                        <p:cTn id="118" dur="1000" fill="hold"/>
                                        <p:tgtEl>
                                          <p:spTgt spid="10"/>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17000"/>
                                  </p:stCondLst>
                                  <p:childTnLst>
                                    <p:set>
                                      <p:cBhvr>
                                        <p:cTn id="120" dur="1" fill="hold">
                                          <p:stCondLst>
                                            <p:cond delay="0"/>
                                          </p:stCondLst>
                                        </p:cTn>
                                        <p:tgtEl>
                                          <p:spTgt spid="12"/>
                                        </p:tgtEl>
                                        <p:attrNameLst>
                                          <p:attrName>style.visibility</p:attrName>
                                        </p:attrNameLst>
                                      </p:cBhvr>
                                      <p:to>
                                        <p:strVal val="visible"/>
                                      </p:to>
                                    </p:set>
                                    <p:animEffect transition="in" filter="fade">
                                      <p:cBhvr>
                                        <p:cTn id="121" dur="1000"/>
                                        <p:tgtEl>
                                          <p:spTgt spid="12"/>
                                        </p:tgtEl>
                                      </p:cBhvr>
                                    </p:animEffect>
                                    <p:anim calcmode="lin" valueType="num">
                                      <p:cBhvr>
                                        <p:cTn id="122" dur="1000" fill="hold"/>
                                        <p:tgtEl>
                                          <p:spTgt spid="12"/>
                                        </p:tgtEl>
                                        <p:attrNameLst>
                                          <p:attrName>ppt_x</p:attrName>
                                        </p:attrNameLst>
                                      </p:cBhvr>
                                      <p:tavLst>
                                        <p:tav tm="0">
                                          <p:val>
                                            <p:strVal val="#ppt_x"/>
                                          </p:val>
                                        </p:tav>
                                        <p:tav tm="100000">
                                          <p:val>
                                            <p:strVal val="#ppt_x"/>
                                          </p:val>
                                        </p:tav>
                                      </p:tavLst>
                                    </p:anim>
                                    <p:anim calcmode="lin" valueType="num">
                                      <p:cBhvr>
                                        <p:cTn id="1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9" grpId="0"/>
      <p:bldP spid="10" grpId="0"/>
      <p:bldP spid="11" grpId="0"/>
      <p:bldP spid="12" grpId="0"/>
      <p:bldP spid="13" grpId="0" animBg="1"/>
      <p:bldP spid="14" grpId="0" animBg="1"/>
      <p:bldP spid="15" grpId="0" animBg="1"/>
      <p:bldP spid="28" grpId="0" animBg="1"/>
      <p:bldP spid="28" grpId="1" animBg="1"/>
      <p:bldP spid="29" grpId="0" animBg="1"/>
      <p:bldP spid="30" grpId="0" animBg="1"/>
      <p:bldP spid="30" grpId="1" animBg="1"/>
      <p:bldP spid="31" grpId="0" animBg="1"/>
      <p:bldP spid="31" grpId="1" animBg="1"/>
      <p:bldP spid="3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58353" y="1364777"/>
            <a:ext cx="7633648" cy="64078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740105" y="1440534"/>
            <a:ext cx="469530" cy="469530"/>
            <a:chOff x="7070971" y="788848"/>
            <a:chExt cx="1800200" cy="1800200"/>
          </a:xfrm>
        </p:grpSpPr>
        <p:sp>
          <p:nvSpPr>
            <p:cNvPr id="4" name="椭圆 3"/>
            <p:cNvSpPr/>
            <p:nvPr/>
          </p:nvSpPr>
          <p:spPr>
            <a:xfrm>
              <a:off x="7070971" y="788848"/>
              <a:ext cx="1800200" cy="18002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燕尾形 4"/>
            <p:cNvSpPr/>
            <p:nvPr/>
          </p:nvSpPr>
          <p:spPr>
            <a:xfrm>
              <a:off x="7575071" y="1166948"/>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TextBox 1"/>
          <p:cNvSpPr txBox="1"/>
          <p:nvPr/>
        </p:nvSpPr>
        <p:spPr>
          <a:xfrm>
            <a:off x="5264226" y="1393357"/>
            <a:ext cx="5258198" cy="584775"/>
          </a:xfrm>
          <a:prstGeom prst="rect">
            <a:avLst/>
          </a:prstGeom>
          <a:noFill/>
        </p:spPr>
        <p:txBody>
          <a:bodyPr wrap="square" rtlCol="0">
            <a:spAutoFit/>
          </a:bodyPr>
          <a:lstStyle/>
          <a:p>
            <a:r>
              <a:rPr lang="zh-CN" altLang="en-US" sz="3200" b="1" dirty="0">
                <a:solidFill>
                  <a:schemeClr val="bg1"/>
                </a:solidFill>
                <a:latin typeface="微软雅黑" panose="020B0503020204020204" charset="-122"/>
                <a:ea typeface="微软雅黑" panose="020B0503020204020204" charset="-122"/>
              </a:rPr>
              <a:t>小数据</a:t>
            </a:r>
            <a:endParaRPr lang="zh-CN" altLang="en-US" sz="3200" b="1" dirty="0">
              <a:solidFill>
                <a:schemeClr val="bg1"/>
              </a:solidFill>
              <a:latin typeface="微软雅黑" panose="020B0503020204020204" charset="-122"/>
              <a:ea typeface="微软雅黑" panose="020B0503020204020204" charset="-122"/>
            </a:endParaRPr>
          </a:p>
        </p:txBody>
      </p:sp>
      <p:sp>
        <p:nvSpPr>
          <p:cNvPr id="8" name="Text Box 44"/>
          <p:cNvSpPr txBox="1">
            <a:spLocks noChangeArrowheads="1"/>
          </p:cNvSpPr>
          <p:nvPr/>
        </p:nvSpPr>
        <p:spPr bwMode="auto">
          <a:xfrm>
            <a:off x="4542965" y="2215098"/>
            <a:ext cx="7649035" cy="34163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charset="-122"/>
                <a:ea typeface="微软雅黑" panose="020B050302020402020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marL="285750" indent="-285750">
              <a:lnSpc>
                <a:spcPct val="150000"/>
              </a:lnSpc>
              <a:buFont typeface="Wingdings" panose="05000000000000000000" pitchFamily="2" charset="2"/>
              <a:buChar char="n"/>
            </a:pPr>
            <a:r>
              <a:rPr lang="zh-CN" altLang="en-US" sz="2400" b="1" dirty="0">
                <a:solidFill>
                  <a:schemeClr val="tx1">
                    <a:lumMod val="65000"/>
                    <a:lumOff val="35000"/>
                  </a:schemeClr>
                </a:solidFill>
              </a:rPr>
              <a:t>全世界每年因吸食毒品而死亡的人数高达</a:t>
            </a:r>
            <a:r>
              <a:rPr lang="en-US" altLang="zh-CN" sz="2400" b="1" dirty="0">
                <a:solidFill>
                  <a:schemeClr val="tx1">
                    <a:lumMod val="65000"/>
                    <a:lumOff val="35000"/>
                  </a:schemeClr>
                </a:solidFill>
              </a:rPr>
              <a:t>10</a:t>
            </a:r>
            <a:r>
              <a:rPr lang="zh-CN" altLang="en-US" sz="2400" b="1" dirty="0">
                <a:solidFill>
                  <a:schemeClr val="tx1">
                    <a:lumMod val="65000"/>
                    <a:lumOff val="35000"/>
                  </a:schemeClr>
                </a:solidFill>
              </a:rPr>
              <a:t>万，因此而丧失劳动能力的人每年约有</a:t>
            </a:r>
            <a:r>
              <a:rPr lang="en-US" altLang="zh-CN" sz="2400" b="1" dirty="0">
                <a:solidFill>
                  <a:schemeClr val="tx1">
                    <a:lumMod val="65000"/>
                    <a:lumOff val="35000"/>
                  </a:schemeClr>
                </a:solidFill>
              </a:rPr>
              <a:t>1000</a:t>
            </a:r>
            <a:r>
              <a:rPr lang="zh-CN" altLang="en-US" sz="2400" b="1" dirty="0">
                <a:solidFill>
                  <a:schemeClr val="tx1">
                    <a:lumMod val="65000"/>
                    <a:lumOff val="35000"/>
                  </a:schemeClr>
                </a:solidFill>
              </a:rPr>
              <a:t>万，仅美国现在就有</a:t>
            </a:r>
            <a:r>
              <a:rPr lang="en-US" altLang="zh-CN" sz="2400" b="1" dirty="0">
                <a:solidFill>
                  <a:schemeClr val="tx1">
                    <a:lumMod val="65000"/>
                    <a:lumOff val="35000"/>
                  </a:schemeClr>
                </a:solidFill>
              </a:rPr>
              <a:t>1220</a:t>
            </a:r>
            <a:r>
              <a:rPr lang="zh-CN" altLang="en-US" sz="2400" b="1" dirty="0">
                <a:solidFill>
                  <a:schemeClr val="tx1">
                    <a:lumMod val="65000"/>
                    <a:lumOff val="35000"/>
                  </a:schemeClr>
                </a:solidFill>
              </a:rPr>
              <a:t>万人吸毒。泰国有</a:t>
            </a:r>
            <a:r>
              <a:rPr lang="en-US" altLang="zh-CN" sz="2400" b="1" dirty="0">
                <a:solidFill>
                  <a:schemeClr val="tx1">
                    <a:lumMod val="65000"/>
                    <a:lumOff val="35000"/>
                  </a:schemeClr>
                </a:solidFill>
              </a:rPr>
              <a:t>50</a:t>
            </a:r>
            <a:r>
              <a:rPr lang="zh-CN" altLang="en-US" sz="2400" b="1" dirty="0">
                <a:solidFill>
                  <a:schemeClr val="tx1">
                    <a:lumMod val="65000"/>
                    <a:lumOff val="35000"/>
                  </a:schemeClr>
                </a:solidFill>
              </a:rPr>
              <a:t>万人吸毒，缅甸有</a:t>
            </a:r>
            <a:r>
              <a:rPr lang="en-US" altLang="zh-CN" sz="2400" b="1" dirty="0">
                <a:solidFill>
                  <a:schemeClr val="tx1">
                    <a:lumMod val="65000"/>
                    <a:lumOff val="35000"/>
                  </a:schemeClr>
                </a:solidFill>
              </a:rPr>
              <a:t>60</a:t>
            </a:r>
            <a:r>
              <a:rPr lang="zh-CN" altLang="en-US" sz="2400" b="1" dirty="0">
                <a:solidFill>
                  <a:schemeClr val="tx1">
                    <a:lumMod val="65000"/>
                    <a:lumOff val="35000"/>
                  </a:schemeClr>
                </a:solidFill>
              </a:rPr>
              <a:t>万人吸毒。我国全国登记在册的吸毒人员超过</a:t>
            </a:r>
            <a:r>
              <a:rPr lang="en-US" altLang="zh-CN" sz="2400" b="1" dirty="0">
                <a:solidFill>
                  <a:schemeClr val="tx1">
                    <a:lumMod val="65000"/>
                    <a:lumOff val="35000"/>
                  </a:schemeClr>
                </a:solidFill>
              </a:rPr>
              <a:t>54</a:t>
            </a:r>
            <a:r>
              <a:rPr lang="zh-CN" altLang="en-US" sz="2400" b="1" dirty="0">
                <a:solidFill>
                  <a:schemeClr val="tx1">
                    <a:lumMod val="65000"/>
                    <a:lumOff val="35000"/>
                  </a:schemeClr>
                </a:solidFill>
              </a:rPr>
              <a:t>万，其中约</a:t>
            </a:r>
            <a:r>
              <a:rPr lang="en-US" altLang="zh-CN" sz="2400" b="1" dirty="0">
                <a:solidFill>
                  <a:schemeClr val="tx1">
                    <a:lumMod val="65000"/>
                    <a:lumOff val="35000"/>
                  </a:schemeClr>
                </a:solidFill>
              </a:rPr>
              <a:t>75%</a:t>
            </a:r>
            <a:r>
              <a:rPr lang="zh-CN" altLang="en-US" sz="2400" b="1" dirty="0">
                <a:solidFill>
                  <a:schemeClr val="tx1">
                    <a:lumMod val="65000"/>
                    <a:lumOff val="35000"/>
                  </a:schemeClr>
                </a:solidFill>
              </a:rPr>
              <a:t>是</a:t>
            </a:r>
            <a:r>
              <a:rPr lang="en-US" altLang="zh-CN" sz="2400" b="1" dirty="0">
                <a:solidFill>
                  <a:schemeClr val="tx1">
                    <a:lumMod val="65000"/>
                    <a:lumOff val="35000"/>
                  </a:schemeClr>
                </a:solidFill>
              </a:rPr>
              <a:t>25</a:t>
            </a:r>
            <a:r>
              <a:rPr lang="zh-CN" altLang="en-US" sz="2400" b="1" dirty="0">
                <a:solidFill>
                  <a:schemeClr val="tx1">
                    <a:lumMod val="65000"/>
                    <a:lumOff val="35000"/>
                  </a:schemeClr>
                </a:solidFill>
              </a:rPr>
              <a:t>岁以下的青少年。中国已不再是一片净土，中国又一次处于毒品的危害之中。</a:t>
            </a:r>
            <a:endParaRPr lang="zh-CN" altLang="en-US" sz="2400" b="1" dirty="0">
              <a:solidFill>
                <a:schemeClr val="tx1">
                  <a:lumMod val="65000"/>
                  <a:lumOff val="35000"/>
                </a:schemeClr>
              </a:solidFill>
            </a:endParaRPr>
          </a:p>
        </p:txBody>
      </p:sp>
      <p:pic>
        <p:nvPicPr>
          <p:cNvPr id="7" name="图片 6"/>
          <p:cNvPicPr>
            <a:picLocks noChangeAspect="1"/>
          </p:cNvPicPr>
          <p:nvPr/>
        </p:nvPicPr>
        <p:blipFill>
          <a:blip r:embed="rId1"/>
          <a:stretch>
            <a:fillRect/>
          </a:stretch>
        </p:blipFill>
        <p:spPr>
          <a:xfrm>
            <a:off x="221278" y="1358806"/>
            <a:ext cx="3973077" cy="4182186"/>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12192000" cy="64690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p:cNvPicPr>
            <a:picLocks noChangeAspect="1"/>
          </p:cNvPicPr>
          <p:nvPr/>
        </p:nvPicPr>
        <p:blipFill rotWithShape="1">
          <a:blip r:embed="rId1" cstate="screen"/>
          <a:srcRect/>
          <a:stretch>
            <a:fillRect/>
          </a:stretch>
        </p:blipFill>
        <p:spPr>
          <a:xfrm rot="17117363">
            <a:off x="7663765" y="4287751"/>
            <a:ext cx="1456040" cy="578335"/>
          </a:xfrm>
          <a:prstGeom prst="rect">
            <a:avLst/>
          </a:prstGeom>
        </p:spPr>
      </p:pic>
      <p:sp>
        <p:nvSpPr>
          <p:cNvPr id="15" name="椭圆 14"/>
          <p:cNvSpPr/>
          <p:nvPr/>
        </p:nvSpPr>
        <p:spPr>
          <a:xfrm>
            <a:off x="3867666" y="1668162"/>
            <a:ext cx="4312508" cy="4312508"/>
          </a:xfrm>
          <a:prstGeom prst="ellipse">
            <a:avLst/>
          </a:prstGeom>
          <a:solidFill>
            <a:schemeClr val="bg1"/>
          </a:solidFill>
          <a:ln>
            <a:solidFill>
              <a:srgbClr val="20B6B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39"/>
          <p:cNvGrpSpPr/>
          <p:nvPr/>
        </p:nvGrpSpPr>
        <p:grpSpPr>
          <a:xfrm>
            <a:off x="4156140" y="1222540"/>
            <a:ext cx="3740640" cy="4449210"/>
            <a:chOff x="4156140" y="1222540"/>
            <a:chExt cx="3740640" cy="4449210"/>
          </a:xfrm>
        </p:grpSpPr>
        <p:sp>
          <p:nvSpPr>
            <p:cNvPr id="5" name="饼形 4"/>
            <p:cNvSpPr/>
            <p:nvPr/>
          </p:nvSpPr>
          <p:spPr>
            <a:xfrm rot="21166599">
              <a:off x="4156140" y="2157171"/>
              <a:ext cx="3658330" cy="3336614"/>
            </a:xfrm>
            <a:prstGeom prst="pie">
              <a:avLst>
                <a:gd name="adj1" fmla="val 16839525"/>
                <a:gd name="adj2" fmla="val 3421820"/>
              </a:avLst>
            </a:prstGeom>
            <a:solidFill>
              <a:srgbClr val="FF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 name="饼形 5"/>
            <p:cNvSpPr/>
            <p:nvPr/>
          </p:nvSpPr>
          <p:spPr>
            <a:xfrm rot="244502">
              <a:off x="4314407" y="2124584"/>
              <a:ext cx="3359102" cy="3359102"/>
            </a:xfrm>
            <a:prstGeom prst="pie">
              <a:avLst>
                <a:gd name="adj1" fmla="val 10068659"/>
                <a:gd name="adj2" fmla="val 16538062"/>
              </a:avLst>
            </a:prstGeom>
            <a:solidFill>
              <a:srgbClr val="1CD8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pic>
          <p:nvPicPr>
            <p:cNvPr id="7" name="图片 6"/>
            <p:cNvPicPr>
              <a:picLocks noChangeAspect="1"/>
            </p:cNvPicPr>
            <p:nvPr/>
          </p:nvPicPr>
          <p:blipFill>
            <a:blip r:embed="rId2" cstate="screen">
              <a:extLst>
                <a:ext uri="{BEBA8EAE-BF5A-486C-A8C5-ECC9F3942E4B}">
                  <a14:imgProps xmlns:a14="http://schemas.microsoft.com/office/drawing/2010/main">
                    <a14:imgLayer r:embed="rId3">
                      <a14:imgEffect>
                        <a14:backgroundRemoval t="9938" b="94565" l="9790" r="89977"/>
                      </a14:imgEffect>
                    </a14:imgLayer>
                  </a14:imgProps>
                </a:ext>
              </a:extLst>
            </a:blip>
            <a:stretch>
              <a:fillRect/>
            </a:stretch>
          </p:blipFill>
          <p:spPr>
            <a:xfrm>
              <a:off x="4637460" y="1222540"/>
              <a:ext cx="2596244" cy="3906010"/>
            </a:xfrm>
            <a:prstGeom prst="rect">
              <a:avLst/>
            </a:prstGeom>
          </p:spPr>
        </p:pic>
        <p:sp>
          <p:nvSpPr>
            <p:cNvPr id="8" name="饼形 7"/>
            <p:cNvSpPr/>
            <p:nvPr/>
          </p:nvSpPr>
          <p:spPr>
            <a:xfrm>
              <a:off x="4197636" y="1806709"/>
              <a:ext cx="3699144" cy="3865041"/>
            </a:xfrm>
            <a:prstGeom prst="pie">
              <a:avLst>
                <a:gd name="adj1" fmla="val 1786714"/>
                <a:gd name="adj2" fmla="val 10315773"/>
              </a:avLst>
            </a:prstGeom>
            <a:solidFill>
              <a:srgbClr val="D6F1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9" name="TextBox 14"/>
          <p:cNvSpPr txBox="1"/>
          <p:nvPr/>
        </p:nvSpPr>
        <p:spPr>
          <a:xfrm>
            <a:off x="4509597" y="3256200"/>
            <a:ext cx="718145" cy="430887"/>
          </a:xfrm>
          <a:prstGeom prst="rect">
            <a:avLst/>
          </a:prstGeom>
          <a:noFill/>
        </p:spPr>
        <p:txBody>
          <a:bodyPr wrap="none" lIns="0" tIns="0" rIns="0" bIns="0" rtlCol="0">
            <a:spAutoFit/>
          </a:bodyPr>
          <a:lstStyle/>
          <a:p>
            <a:r>
              <a:rPr lang="zh-CN" altLang="en-US" sz="2800" b="1" dirty="0" smtClean="0">
                <a:solidFill>
                  <a:schemeClr val="bg1"/>
                </a:solidFill>
                <a:latin typeface="微软雅黑" panose="020B0503020204020204" charset="-122"/>
                <a:ea typeface="微软雅黑" panose="020B0503020204020204" charset="-122"/>
              </a:rPr>
              <a:t>毒品</a:t>
            </a:r>
            <a:endParaRPr lang="zh-CN" altLang="en-US" sz="2800" b="1" dirty="0">
              <a:solidFill>
                <a:schemeClr val="bg1"/>
              </a:solidFill>
              <a:latin typeface="微软雅黑" panose="020B0503020204020204" charset="-122"/>
              <a:ea typeface="微软雅黑" panose="020B0503020204020204" charset="-122"/>
            </a:endParaRPr>
          </a:p>
        </p:txBody>
      </p:sp>
      <p:sp>
        <p:nvSpPr>
          <p:cNvPr id="10" name="TextBox 15"/>
          <p:cNvSpPr txBox="1"/>
          <p:nvPr/>
        </p:nvSpPr>
        <p:spPr>
          <a:xfrm>
            <a:off x="5724017" y="4395352"/>
            <a:ext cx="359073" cy="430887"/>
          </a:xfrm>
          <a:prstGeom prst="rect">
            <a:avLst/>
          </a:prstGeom>
          <a:noFill/>
        </p:spPr>
        <p:txBody>
          <a:bodyPr wrap="none" lIns="0" tIns="0" rIns="0" bIns="0" rtlCol="0">
            <a:spAutoFit/>
          </a:bodyPr>
          <a:lstStyle/>
          <a:p>
            <a:r>
              <a:rPr lang="zh-CN" altLang="en-US" sz="2800" b="1" dirty="0" smtClean="0">
                <a:solidFill>
                  <a:schemeClr val="bg1"/>
                </a:solidFill>
                <a:latin typeface="微软雅黑" panose="020B0503020204020204" charset="-122"/>
                <a:ea typeface="微软雅黑" panose="020B0503020204020204" charset="-122"/>
              </a:rPr>
              <a:t>大</a:t>
            </a:r>
            <a:endParaRPr lang="zh-CN" altLang="en-US" sz="2800" b="1" dirty="0">
              <a:solidFill>
                <a:schemeClr val="bg1"/>
              </a:solidFill>
              <a:latin typeface="微软雅黑" panose="020B0503020204020204" charset="-122"/>
              <a:ea typeface="微软雅黑" panose="020B0503020204020204" charset="-122"/>
            </a:endParaRPr>
          </a:p>
        </p:txBody>
      </p:sp>
      <p:sp>
        <p:nvSpPr>
          <p:cNvPr id="11" name="TextBox 16"/>
          <p:cNvSpPr txBox="1"/>
          <p:nvPr/>
        </p:nvSpPr>
        <p:spPr>
          <a:xfrm>
            <a:off x="6776673" y="3258218"/>
            <a:ext cx="718145" cy="430887"/>
          </a:xfrm>
          <a:prstGeom prst="rect">
            <a:avLst/>
          </a:prstGeom>
          <a:noFill/>
        </p:spPr>
        <p:txBody>
          <a:bodyPr wrap="none" lIns="0" tIns="0" rIns="0" bIns="0" rtlCol="0">
            <a:spAutoFit/>
          </a:bodyPr>
          <a:lstStyle/>
          <a:p>
            <a:r>
              <a:rPr lang="zh-CN" altLang="en-US" sz="2800" b="1" dirty="0" smtClean="0">
                <a:solidFill>
                  <a:schemeClr val="bg1"/>
                </a:solidFill>
                <a:latin typeface="微软雅黑" panose="020B0503020204020204" charset="-122"/>
                <a:ea typeface="微软雅黑" panose="020B0503020204020204" charset="-122"/>
              </a:rPr>
              <a:t>危害</a:t>
            </a:r>
            <a:endParaRPr lang="zh-CN" altLang="en-US" sz="2800" b="1" dirty="0">
              <a:solidFill>
                <a:schemeClr val="bg1"/>
              </a:solidFill>
              <a:latin typeface="微软雅黑" panose="020B0503020204020204" charset="-122"/>
              <a:ea typeface="微软雅黑" panose="020B0503020204020204" charset="-122"/>
            </a:endParaRPr>
          </a:p>
        </p:txBody>
      </p:sp>
      <p:sp>
        <p:nvSpPr>
          <p:cNvPr id="12" name="TextBox 4"/>
          <p:cNvSpPr txBox="1"/>
          <p:nvPr/>
        </p:nvSpPr>
        <p:spPr>
          <a:xfrm>
            <a:off x="1287397" y="4470051"/>
            <a:ext cx="856325" cy="400110"/>
          </a:xfrm>
          <a:prstGeom prst="rect">
            <a:avLst/>
          </a:prstGeom>
          <a:noFill/>
        </p:spPr>
        <p:txBody>
          <a:bodyPr wrap="none" rtlCol="0">
            <a:spAutoFit/>
          </a:bodyPr>
          <a:lstStyle/>
          <a:p>
            <a:r>
              <a:rPr lang="zh-CN" altLang="en-US" sz="2000" b="1" dirty="0" smtClean="0">
                <a:solidFill>
                  <a:srgbClr val="20B6BE"/>
                </a:solidFill>
                <a:latin typeface="微软雅黑" panose="020B0503020204020204" charset="-122"/>
                <a:ea typeface="微软雅黑" panose="020B0503020204020204" charset="-122"/>
              </a:rPr>
              <a:t>危害</a:t>
            </a:r>
            <a:r>
              <a:rPr lang="en-US" altLang="zh-CN" sz="2000" b="1" dirty="0" smtClean="0">
                <a:solidFill>
                  <a:srgbClr val="20B6BE"/>
                </a:solidFill>
                <a:latin typeface="微软雅黑" panose="020B0503020204020204" charset="-122"/>
                <a:ea typeface="微软雅黑" panose="020B0503020204020204" charset="-122"/>
              </a:rPr>
              <a:t>2</a:t>
            </a:r>
            <a:endParaRPr lang="zh-CN" altLang="en-US" sz="2000" b="1" dirty="0">
              <a:solidFill>
                <a:srgbClr val="20B6BE"/>
              </a:solidFill>
              <a:latin typeface="微软雅黑" panose="020B0503020204020204" charset="-122"/>
              <a:ea typeface="微软雅黑" panose="020B0503020204020204" charset="-122"/>
            </a:endParaRPr>
          </a:p>
        </p:txBody>
      </p:sp>
      <p:sp>
        <p:nvSpPr>
          <p:cNvPr id="13" name="TextBox 5"/>
          <p:cNvSpPr txBox="1"/>
          <p:nvPr/>
        </p:nvSpPr>
        <p:spPr>
          <a:xfrm>
            <a:off x="1216838" y="1883598"/>
            <a:ext cx="856325" cy="400110"/>
          </a:xfrm>
          <a:prstGeom prst="rect">
            <a:avLst/>
          </a:prstGeom>
          <a:noFill/>
        </p:spPr>
        <p:txBody>
          <a:bodyPr wrap="none" rtlCol="0">
            <a:spAutoFit/>
          </a:bodyPr>
          <a:lstStyle/>
          <a:p>
            <a:r>
              <a:rPr lang="zh-CN" altLang="en-US" sz="2000" b="1" dirty="0" smtClean="0">
                <a:solidFill>
                  <a:srgbClr val="20B6BE"/>
                </a:solidFill>
                <a:latin typeface="微软雅黑" panose="020B0503020204020204" charset="-122"/>
                <a:ea typeface="微软雅黑" panose="020B0503020204020204" charset="-122"/>
              </a:rPr>
              <a:t>危害</a:t>
            </a:r>
            <a:r>
              <a:rPr lang="en-US" altLang="zh-CN" sz="2000" b="1" dirty="0" smtClean="0">
                <a:solidFill>
                  <a:srgbClr val="20B6BE"/>
                </a:solidFill>
                <a:latin typeface="微软雅黑" panose="020B0503020204020204" charset="-122"/>
                <a:ea typeface="微软雅黑" panose="020B0503020204020204" charset="-122"/>
              </a:rPr>
              <a:t>1</a:t>
            </a:r>
            <a:endParaRPr lang="zh-CN" altLang="en-US" sz="2000" b="1" dirty="0">
              <a:solidFill>
                <a:srgbClr val="20B6BE"/>
              </a:solidFill>
              <a:latin typeface="微软雅黑" panose="020B0503020204020204" charset="-122"/>
              <a:ea typeface="微软雅黑" panose="020B0503020204020204" charset="-122"/>
            </a:endParaRPr>
          </a:p>
        </p:txBody>
      </p:sp>
      <p:sp>
        <p:nvSpPr>
          <p:cNvPr id="14" name="TextBox 6"/>
          <p:cNvSpPr txBox="1"/>
          <p:nvPr/>
        </p:nvSpPr>
        <p:spPr>
          <a:xfrm>
            <a:off x="8632473" y="2445344"/>
            <a:ext cx="856325" cy="400110"/>
          </a:xfrm>
          <a:prstGeom prst="rect">
            <a:avLst/>
          </a:prstGeom>
          <a:noFill/>
        </p:spPr>
        <p:txBody>
          <a:bodyPr wrap="none" rtlCol="0">
            <a:spAutoFit/>
          </a:bodyPr>
          <a:lstStyle/>
          <a:p>
            <a:r>
              <a:rPr lang="zh-CN" altLang="en-US" sz="2000" b="1" dirty="0" smtClean="0">
                <a:solidFill>
                  <a:srgbClr val="20B6BE"/>
                </a:solidFill>
                <a:latin typeface="微软雅黑" panose="020B0503020204020204" charset="-122"/>
                <a:ea typeface="微软雅黑" panose="020B0503020204020204" charset="-122"/>
              </a:rPr>
              <a:t>危害</a:t>
            </a:r>
            <a:r>
              <a:rPr lang="en-US" altLang="zh-CN" sz="2000" b="1" dirty="0" smtClean="0">
                <a:solidFill>
                  <a:srgbClr val="20B6BE"/>
                </a:solidFill>
                <a:latin typeface="微软雅黑" panose="020B0503020204020204" charset="-122"/>
                <a:ea typeface="微软雅黑" panose="020B0503020204020204" charset="-122"/>
              </a:rPr>
              <a:t>3</a:t>
            </a:r>
            <a:endParaRPr lang="zh-CN" altLang="en-US" sz="2000" b="1" dirty="0">
              <a:solidFill>
                <a:srgbClr val="20B6BE"/>
              </a:solidFill>
              <a:latin typeface="微软雅黑" panose="020B0503020204020204" charset="-122"/>
              <a:ea typeface="微软雅黑" panose="020B0503020204020204" charset="-122"/>
            </a:endParaRPr>
          </a:p>
        </p:txBody>
      </p:sp>
      <p:sp>
        <p:nvSpPr>
          <p:cNvPr id="16" name="椭圆 15"/>
          <p:cNvSpPr/>
          <p:nvPr/>
        </p:nvSpPr>
        <p:spPr>
          <a:xfrm>
            <a:off x="4143632" y="2450759"/>
            <a:ext cx="222421" cy="222421"/>
          </a:xfrm>
          <a:prstGeom prst="ellipse">
            <a:avLst/>
          </a:prstGeom>
          <a:solidFill>
            <a:schemeClr val="bg1"/>
          </a:solidFill>
          <a:ln w="38100">
            <a:solidFill>
              <a:srgbClr val="20B6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024184" y="4753234"/>
            <a:ext cx="222421" cy="222421"/>
          </a:xfrm>
          <a:prstGeom prst="ellipse">
            <a:avLst/>
          </a:prstGeom>
          <a:solidFill>
            <a:schemeClr val="bg1"/>
          </a:solidFill>
          <a:ln w="38100">
            <a:solidFill>
              <a:srgbClr val="20B6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8093676" y="3447536"/>
            <a:ext cx="222421" cy="222421"/>
          </a:xfrm>
          <a:prstGeom prst="ellipse">
            <a:avLst/>
          </a:prstGeom>
          <a:solidFill>
            <a:schemeClr val="bg1"/>
          </a:solidFill>
          <a:ln w="38100">
            <a:solidFill>
              <a:srgbClr val="20B6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050250" y="741405"/>
            <a:ext cx="6705682" cy="523220"/>
          </a:xfrm>
          <a:prstGeom prst="rect">
            <a:avLst/>
          </a:prstGeom>
          <a:noFill/>
        </p:spPr>
        <p:txBody>
          <a:bodyPr wrap="none" rtlCol="0">
            <a:spAutoFit/>
          </a:bodyPr>
          <a:lstStyle/>
          <a:p>
            <a:r>
              <a:rPr lang="zh-CN" altLang="en-US" sz="2800" b="1" dirty="0">
                <a:solidFill>
                  <a:srgbClr val="20B6BE"/>
                </a:solidFill>
                <a:latin typeface="微软雅黑" panose="020B0503020204020204" charset="-122"/>
                <a:ea typeface="微软雅黑" panose="020B0503020204020204" charset="-122"/>
              </a:rPr>
              <a:t>吸食毒品的危害</a:t>
            </a:r>
            <a:r>
              <a:rPr lang="en-US" altLang="zh-CN" sz="2800" b="1" dirty="0">
                <a:solidFill>
                  <a:srgbClr val="20B6BE"/>
                </a:solidFill>
                <a:latin typeface="微软雅黑" panose="020B0503020204020204" charset="-122"/>
                <a:ea typeface="微软雅黑" panose="020B0503020204020204" charset="-122"/>
              </a:rPr>
              <a:t>——</a:t>
            </a:r>
            <a:r>
              <a:rPr lang="zh-CN" altLang="en-US" sz="2800" b="1" dirty="0">
                <a:solidFill>
                  <a:srgbClr val="20B6BE"/>
                </a:solidFill>
                <a:latin typeface="微软雅黑" panose="020B0503020204020204" charset="-122"/>
                <a:ea typeface="微软雅黑" panose="020B0503020204020204" charset="-122"/>
              </a:rPr>
              <a:t>对国家、社会的危害</a:t>
            </a:r>
            <a:endParaRPr lang="zh-CN" altLang="en-US" sz="2800" b="1" dirty="0">
              <a:solidFill>
                <a:srgbClr val="20B6BE"/>
              </a:solidFill>
              <a:latin typeface="微软雅黑" panose="020B0503020204020204" charset="-122"/>
              <a:ea typeface="微软雅黑" panose="020B0503020204020204" charset="-122"/>
            </a:endParaRPr>
          </a:p>
        </p:txBody>
      </p:sp>
      <p:sp>
        <p:nvSpPr>
          <p:cNvPr id="20" name="任意多边形 19"/>
          <p:cNvSpPr/>
          <p:nvPr/>
        </p:nvSpPr>
        <p:spPr>
          <a:xfrm>
            <a:off x="0" y="6302328"/>
            <a:ext cx="12192000" cy="675249"/>
          </a:xfrm>
          <a:custGeom>
            <a:avLst/>
            <a:gdLst>
              <a:gd name="connsiteX0" fmla="*/ 1848026 w 12192000"/>
              <a:gd name="connsiteY0" fmla="*/ 1 h 1096647"/>
              <a:gd name="connsiteX1" fmla="*/ 3002111 w 12192000"/>
              <a:gd name="connsiteY1" fmla="*/ 237513 h 1096647"/>
              <a:gd name="connsiteX2" fmla="*/ 3047089 w 12192000"/>
              <a:gd name="connsiteY2" fmla="*/ 186452 h 1096647"/>
              <a:gd name="connsiteX3" fmla="*/ 3047089 w 12192000"/>
              <a:gd name="connsiteY3" fmla="*/ 186090 h 1096647"/>
              <a:gd name="connsiteX4" fmla="*/ 4571971 w 12192000"/>
              <a:gd name="connsiteY4" fmla="*/ 186090 h 1096647"/>
              <a:gd name="connsiteX5" fmla="*/ 6096853 w 12192000"/>
              <a:gd name="connsiteY5" fmla="*/ 186090 h 1096647"/>
              <a:gd name="connsiteX6" fmla="*/ 6096853 w 12192000"/>
              <a:gd name="connsiteY6" fmla="*/ 188511 h 1096647"/>
              <a:gd name="connsiteX7" fmla="*/ 6136844 w 12192000"/>
              <a:gd name="connsiteY7" fmla="*/ 142548 h 1096647"/>
              <a:gd name="connsiteX8" fmla="*/ 6428715 w 12192000"/>
              <a:gd name="connsiteY8" fmla="*/ 7236 h 1096647"/>
              <a:gd name="connsiteX9" fmla="*/ 7620030 w 12192000"/>
              <a:gd name="connsiteY9" fmla="*/ 190470 h 1096647"/>
              <a:gd name="connsiteX10" fmla="*/ 9097259 w 12192000"/>
              <a:gd name="connsiteY10" fmla="*/ 244568 h 1096647"/>
              <a:gd name="connsiteX11" fmla="*/ 9142236 w 12192000"/>
              <a:gd name="connsiteY11" fmla="*/ 193507 h 1096647"/>
              <a:gd name="connsiteX12" fmla="*/ 9142236 w 12192000"/>
              <a:gd name="connsiteY12" fmla="*/ 193146 h 1096647"/>
              <a:gd name="connsiteX13" fmla="*/ 10667118 w 12192000"/>
              <a:gd name="connsiteY13" fmla="*/ 193146 h 1096647"/>
              <a:gd name="connsiteX14" fmla="*/ 12192000 w 12192000"/>
              <a:gd name="connsiteY14" fmla="*/ 193146 h 1096647"/>
              <a:gd name="connsiteX15" fmla="*/ 12192000 w 12192000"/>
              <a:gd name="connsiteY15" fmla="*/ 1096647 h 1096647"/>
              <a:gd name="connsiteX16" fmla="*/ 0 w 12192000"/>
              <a:gd name="connsiteY16" fmla="*/ 1096647 h 1096647"/>
              <a:gd name="connsiteX17" fmla="*/ 0 w 12192000"/>
              <a:gd name="connsiteY17" fmla="*/ 183415 h 1096647"/>
              <a:gd name="connsiteX18" fmla="*/ 333568 w 12192000"/>
              <a:gd name="connsiteY18" fmla="*/ 181 h 1096647"/>
              <a:gd name="connsiteX19" fmla="*/ 1524882 w 12192000"/>
              <a:gd name="connsiteY19" fmla="*/ 183415 h 1096647"/>
              <a:gd name="connsiteX20" fmla="*/ 1848026 w 12192000"/>
              <a:gd name="connsiteY20" fmla="*/ 1 h 1096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192000" h="1096647">
                <a:moveTo>
                  <a:pt x="1848026" y="1"/>
                </a:moveTo>
                <a:cubicBezTo>
                  <a:pt x="2232722" y="981"/>
                  <a:pt x="2617417" y="631037"/>
                  <a:pt x="3002111" y="237513"/>
                </a:cubicBezTo>
                <a:lnTo>
                  <a:pt x="3047089" y="186452"/>
                </a:lnTo>
                <a:lnTo>
                  <a:pt x="3047089" y="186090"/>
                </a:lnTo>
                <a:cubicBezTo>
                  <a:pt x="3555383" y="-449278"/>
                  <a:pt x="4063678" y="821458"/>
                  <a:pt x="4571971" y="186090"/>
                </a:cubicBezTo>
                <a:cubicBezTo>
                  <a:pt x="5080265" y="-449278"/>
                  <a:pt x="5588560" y="821458"/>
                  <a:pt x="6096853" y="186090"/>
                </a:cubicBezTo>
                <a:lnTo>
                  <a:pt x="6096853" y="188511"/>
                </a:lnTo>
                <a:lnTo>
                  <a:pt x="6136844" y="142548"/>
                </a:lnTo>
                <a:cubicBezTo>
                  <a:pt x="6234135" y="40341"/>
                  <a:pt x="6331425" y="4148"/>
                  <a:pt x="6428715" y="7236"/>
                </a:cubicBezTo>
                <a:cubicBezTo>
                  <a:pt x="6825820" y="19839"/>
                  <a:pt x="7222925" y="686852"/>
                  <a:pt x="7620030" y="190470"/>
                </a:cubicBezTo>
                <a:cubicBezTo>
                  <a:pt x="8112439" y="-425043"/>
                  <a:pt x="8604849" y="748279"/>
                  <a:pt x="9097259" y="244568"/>
                </a:cubicBezTo>
                <a:lnTo>
                  <a:pt x="9142236" y="193507"/>
                </a:lnTo>
                <a:lnTo>
                  <a:pt x="9142236" y="193146"/>
                </a:lnTo>
                <a:cubicBezTo>
                  <a:pt x="9650530" y="-442223"/>
                  <a:pt x="10158824" y="828513"/>
                  <a:pt x="10667118" y="193146"/>
                </a:cubicBezTo>
                <a:cubicBezTo>
                  <a:pt x="11175412" y="-442223"/>
                  <a:pt x="11683706" y="828513"/>
                  <a:pt x="12192000" y="193146"/>
                </a:cubicBezTo>
                <a:lnTo>
                  <a:pt x="12192000" y="1096647"/>
                </a:lnTo>
                <a:lnTo>
                  <a:pt x="0" y="1096647"/>
                </a:lnTo>
                <a:lnTo>
                  <a:pt x="0" y="183415"/>
                </a:lnTo>
                <a:cubicBezTo>
                  <a:pt x="111190" y="44428"/>
                  <a:pt x="222379" y="-3349"/>
                  <a:pt x="333568" y="181"/>
                </a:cubicBezTo>
                <a:cubicBezTo>
                  <a:pt x="730673" y="12784"/>
                  <a:pt x="1127777" y="679796"/>
                  <a:pt x="1524882" y="183415"/>
                </a:cubicBezTo>
                <a:cubicBezTo>
                  <a:pt x="1632597" y="48772"/>
                  <a:pt x="1740311" y="-274"/>
                  <a:pt x="1848026" y="1"/>
                </a:cubicBezTo>
                <a:close/>
              </a:path>
            </a:pathLst>
          </a:custGeom>
          <a:solidFill>
            <a:srgbClr val="68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flipH="1">
            <a:off x="0" y="6231989"/>
            <a:ext cx="12192000" cy="626013"/>
          </a:xfrm>
          <a:custGeom>
            <a:avLst/>
            <a:gdLst>
              <a:gd name="connsiteX0" fmla="*/ 1848026 w 12192000"/>
              <a:gd name="connsiteY0" fmla="*/ 1 h 944247"/>
              <a:gd name="connsiteX1" fmla="*/ 1524882 w 12192000"/>
              <a:gd name="connsiteY1" fmla="*/ 183415 h 944247"/>
              <a:gd name="connsiteX2" fmla="*/ 333568 w 12192000"/>
              <a:gd name="connsiteY2" fmla="*/ 181 h 944247"/>
              <a:gd name="connsiteX3" fmla="*/ 0 w 12192000"/>
              <a:gd name="connsiteY3" fmla="*/ 183415 h 944247"/>
              <a:gd name="connsiteX4" fmla="*/ 0 w 12192000"/>
              <a:gd name="connsiteY4" fmla="*/ 944247 h 944247"/>
              <a:gd name="connsiteX5" fmla="*/ 12192000 w 12192000"/>
              <a:gd name="connsiteY5" fmla="*/ 944247 h 944247"/>
              <a:gd name="connsiteX6" fmla="*/ 12192000 w 12192000"/>
              <a:gd name="connsiteY6" fmla="*/ 193146 h 944247"/>
              <a:gd name="connsiteX7" fmla="*/ 10667118 w 12192000"/>
              <a:gd name="connsiteY7" fmla="*/ 193146 h 944247"/>
              <a:gd name="connsiteX8" fmla="*/ 9142236 w 12192000"/>
              <a:gd name="connsiteY8" fmla="*/ 193146 h 944247"/>
              <a:gd name="connsiteX9" fmla="*/ 9142236 w 12192000"/>
              <a:gd name="connsiteY9" fmla="*/ 193507 h 944247"/>
              <a:gd name="connsiteX10" fmla="*/ 9097259 w 12192000"/>
              <a:gd name="connsiteY10" fmla="*/ 244568 h 944247"/>
              <a:gd name="connsiteX11" fmla="*/ 7620030 w 12192000"/>
              <a:gd name="connsiteY11" fmla="*/ 190470 h 944247"/>
              <a:gd name="connsiteX12" fmla="*/ 6428715 w 12192000"/>
              <a:gd name="connsiteY12" fmla="*/ 7236 h 944247"/>
              <a:gd name="connsiteX13" fmla="*/ 6136844 w 12192000"/>
              <a:gd name="connsiteY13" fmla="*/ 142548 h 944247"/>
              <a:gd name="connsiteX14" fmla="*/ 6096852 w 12192000"/>
              <a:gd name="connsiteY14" fmla="*/ 188511 h 944247"/>
              <a:gd name="connsiteX15" fmla="*/ 6096852 w 12192000"/>
              <a:gd name="connsiteY15" fmla="*/ 186090 h 944247"/>
              <a:gd name="connsiteX16" fmla="*/ 4571971 w 12192000"/>
              <a:gd name="connsiteY16" fmla="*/ 186090 h 944247"/>
              <a:gd name="connsiteX17" fmla="*/ 3047088 w 12192000"/>
              <a:gd name="connsiteY17" fmla="*/ 186090 h 944247"/>
              <a:gd name="connsiteX18" fmla="*/ 3047088 w 12192000"/>
              <a:gd name="connsiteY18" fmla="*/ 186452 h 944247"/>
              <a:gd name="connsiteX19" fmla="*/ 3002111 w 12192000"/>
              <a:gd name="connsiteY19" fmla="*/ 237513 h 944247"/>
              <a:gd name="connsiteX20" fmla="*/ 1848026 w 12192000"/>
              <a:gd name="connsiteY20" fmla="*/ 1 h 944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192000" h="944247">
                <a:moveTo>
                  <a:pt x="1848026" y="1"/>
                </a:moveTo>
                <a:cubicBezTo>
                  <a:pt x="1740311" y="-274"/>
                  <a:pt x="1632597" y="48772"/>
                  <a:pt x="1524882" y="183415"/>
                </a:cubicBezTo>
                <a:cubicBezTo>
                  <a:pt x="1127777" y="679796"/>
                  <a:pt x="730672" y="12784"/>
                  <a:pt x="333568" y="181"/>
                </a:cubicBezTo>
                <a:cubicBezTo>
                  <a:pt x="222378" y="-3349"/>
                  <a:pt x="111189" y="44428"/>
                  <a:pt x="0" y="183415"/>
                </a:cubicBezTo>
                <a:lnTo>
                  <a:pt x="0" y="944247"/>
                </a:lnTo>
                <a:lnTo>
                  <a:pt x="12192000" y="944247"/>
                </a:lnTo>
                <a:lnTo>
                  <a:pt x="12192000" y="193146"/>
                </a:lnTo>
                <a:cubicBezTo>
                  <a:pt x="11683706" y="828513"/>
                  <a:pt x="11175412" y="-442223"/>
                  <a:pt x="10667118" y="193146"/>
                </a:cubicBezTo>
                <a:cubicBezTo>
                  <a:pt x="10158824" y="828513"/>
                  <a:pt x="9650530" y="-442223"/>
                  <a:pt x="9142236" y="193146"/>
                </a:cubicBezTo>
                <a:lnTo>
                  <a:pt x="9142236" y="193507"/>
                </a:lnTo>
                <a:lnTo>
                  <a:pt x="9097259" y="244568"/>
                </a:lnTo>
                <a:cubicBezTo>
                  <a:pt x="8604849" y="748279"/>
                  <a:pt x="8112439" y="-425043"/>
                  <a:pt x="7620030" y="190470"/>
                </a:cubicBezTo>
                <a:cubicBezTo>
                  <a:pt x="7222925" y="686852"/>
                  <a:pt x="6825820" y="19839"/>
                  <a:pt x="6428715" y="7236"/>
                </a:cubicBezTo>
                <a:cubicBezTo>
                  <a:pt x="6331425" y="4148"/>
                  <a:pt x="6234135" y="40341"/>
                  <a:pt x="6136844" y="142548"/>
                </a:cubicBezTo>
                <a:lnTo>
                  <a:pt x="6096852" y="188511"/>
                </a:lnTo>
                <a:lnTo>
                  <a:pt x="6096852" y="186090"/>
                </a:lnTo>
                <a:cubicBezTo>
                  <a:pt x="5588559" y="821458"/>
                  <a:pt x="5080265" y="-449278"/>
                  <a:pt x="4571971" y="186090"/>
                </a:cubicBezTo>
                <a:cubicBezTo>
                  <a:pt x="4063677" y="821458"/>
                  <a:pt x="3555382" y="-449278"/>
                  <a:pt x="3047088" y="186090"/>
                </a:cubicBezTo>
                <a:lnTo>
                  <a:pt x="3047088" y="186452"/>
                </a:lnTo>
                <a:lnTo>
                  <a:pt x="3002111" y="237513"/>
                </a:lnTo>
                <a:cubicBezTo>
                  <a:pt x="2617416" y="631037"/>
                  <a:pt x="2232722" y="981"/>
                  <a:pt x="1848026" y="1"/>
                </a:cubicBezTo>
                <a:close/>
              </a:path>
            </a:pathLst>
          </a:custGeom>
          <a:solidFill>
            <a:srgbClr val="0BB5C7">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22"/>
          <p:cNvGrpSpPr/>
          <p:nvPr/>
        </p:nvGrpSpPr>
        <p:grpSpPr>
          <a:xfrm>
            <a:off x="6971591" y="4383166"/>
            <a:ext cx="2135339" cy="1310382"/>
            <a:chOff x="8726219" y="-661205"/>
            <a:chExt cx="2154936" cy="1322409"/>
          </a:xfrm>
        </p:grpSpPr>
        <p:sp>
          <p:nvSpPr>
            <p:cNvPr id="24" name="任意多边形 23"/>
            <p:cNvSpPr/>
            <p:nvPr/>
          </p:nvSpPr>
          <p:spPr>
            <a:xfrm rot="21387068">
              <a:off x="8737941" y="-661205"/>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outerShdw blurRad="215900" dist="76200" dir="66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21387068">
              <a:off x="8726219" y="-661204"/>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innerShdw blurRad="355600" dist="114300" dir="3600000">
                <a:srgbClr val="19B4C9">
                  <a:alpha val="3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5"/>
          <p:cNvGrpSpPr/>
          <p:nvPr/>
        </p:nvGrpSpPr>
        <p:grpSpPr>
          <a:xfrm rot="2126588">
            <a:off x="2430059" y="330568"/>
            <a:ext cx="1492243" cy="1101996"/>
            <a:chOff x="467955" y="825830"/>
            <a:chExt cx="1688486" cy="1246918"/>
          </a:xfrm>
        </p:grpSpPr>
        <p:sp>
          <p:nvSpPr>
            <p:cNvPr id="27" name="梯形 96"/>
            <p:cNvSpPr/>
            <p:nvPr/>
          </p:nvSpPr>
          <p:spPr>
            <a:xfrm rot="4183552">
              <a:off x="756190" y="835010"/>
              <a:ext cx="949503" cy="1525973"/>
            </a:xfrm>
            <a:custGeom>
              <a:avLst/>
              <a:gdLst/>
              <a:ahLst/>
              <a:cxnLst/>
              <a:rect l="l" t="t" r="r" b="b"/>
              <a:pathLst>
                <a:path w="1638954" h="2632273">
                  <a:moveTo>
                    <a:pt x="460131" y="0"/>
                  </a:moveTo>
                  <a:lnTo>
                    <a:pt x="985333" y="24657"/>
                  </a:lnTo>
                  <a:cubicBezTo>
                    <a:pt x="904127" y="674964"/>
                    <a:pt x="987214" y="1517335"/>
                    <a:pt x="1638954" y="2440233"/>
                  </a:cubicBezTo>
                  <a:lnTo>
                    <a:pt x="1063128" y="2071125"/>
                  </a:lnTo>
                  <a:lnTo>
                    <a:pt x="678579" y="2632273"/>
                  </a:lnTo>
                  <a:lnTo>
                    <a:pt x="262163" y="2020459"/>
                  </a:lnTo>
                  <a:cubicBezTo>
                    <a:pt x="141403" y="2335233"/>
                    <a:pt x="143936" y="2337566"/>
                    <a:pt x="68760" y="2596304"/>
                  </a:cubicBezTo>
                  <a:cubicBezTo>
                    <a:pt x="-118888" y="1450551"/>
                    <a:pt x="99284" y="691656"/>
                    <a:pt x="460131" y="0"/>
                  </a:cubicBezTo>
                  <a:close/>
                </a:path>
              </a:pathLst>
            </a:custGeom>
            <a:noFill/>
            <a:ln w="38100">
              <a:solidFill>
                <a:srgbClr val="1CD8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28" name="梯形 96"/>
            <p:cNvSpPr/>
            <p:nvPr/>
          </p:nvSpPr>
          <p:spPr>
            <a:xfrm rot="4183552">
              <a:off x="1234404" y="1194710"/>
              <a:ext cx="198553" cy="840519"/>
            </a:xfrm>
            <a:custGeom>
              <a:avLst/>
              <a:gdLst/>
              <a:ahLst/>
              <a:cxnLst/>
              <a:rect l="l" t="t" r="r" b="b"/>
              <a:pathLst>
                <a:path w="420536" h="1778648">
                  <a:moveTo>
                    <a:pt x="21975" y="0"/>
                  </a:moveTo>
                  <a:lnTo>
                    <a:pt x="139673" y="5525"/>
                  </a:lnTo>
                  <a:cubicBezTo>
                    <a:pt x="77745" y="501457"/>
                    <a:pt x="111365" y="1109088"/>
                    <a:pt x="420536" y="1778648"/>
                  </a:cubicBezTo>
                  <a:lnTo>
                    <a:pt x="279766" y="1771733"/>
                  </a:lnTo>
                  <a:cubicBezTo>
                    <a:pt x="2200" y="1106360"/>
                    <a:pt x="-33067" y="500890"/>
                    <a:pt x="21975" y="0"/>
                  </a:cubicBezTo>
                  <a:close/>
                </a:path>
              </a:pathLst>
            </a:custGeom>
            <a:solidFill>
              <a:srgbClr val="1CD8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grpSp>
          <p:nvGrpSpPr>
            <p:cNvPr id="23" name="组合 28"/>
            <p:cNvGrpSpPr/>
            <p:nvPr/>
          </p:nvGrpSpPr>
          <p:grpSpPr>
            <a:xfrm rot="21335217">
              <a:off x="1363234" y="825830"/>
              <a:ext cx="793207" cy="804046"/>
              <a:chOff x="7973454" y="5027358"/>
              <a:chExt cx="1573288" cy="1594782"/>
            </a:xfrm>
          </p:grpSpPr>
          <p:sp>
            <p:nvSpPr>
              <p:cNvPr id="31" name="五角星 2"/>
              <p:cNvSpPr/>
              <p:nvPr/>
            </p:nvSpPr>
            <p:spPr>
              <a:xfrm rot="20480842">
                <a:off x="7975659" y="5027358"/>
                <a:ext cx="1571083" cy="1580289"/>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C4EF39"/>
              </a:solidFill>
              <a:ln w="63500">
                <a:noFill/>
              </a:ln>
              <a:effectLst>
                <a:outerShdw blurRad="1905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五角星 2"/>
              <p:cNvSpPr/>
              <p:nvPr/>
            </p:nvSpPr>
            <p:spPr>
              <a:xfrm rot="20480842">
                <a:off x="7973454" y="5041849"/>
                <a:ext cx="1571084" cy="1580291"/>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FF00"/>
              </a:solidFill>
              <a:ln w="66675">
                <a:solidFill>
                  <a:srgbClr val="1CD8E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矩形 36"/>
          <p:cNvSpPr/>
          <p:nvPr/>
        </p:nvSpPr>
        <p:spPr>
          <a:xfrm>
            <a:off x="1213081" y="2243777"/>
            <a:ext cx="2665643" cy="961289"/>
          </a:xfrm>
          <a:prstGeom prst="rect">
            <a:avLst/>
          </a:prstGeom>
        </p:spPr>
        <p:txBody>
          <a:bodyPr wrap="square">
            <a:spAutoFit/>
          </a:bodyPr>
          <a:lstStyle/>
          <a:p>
            <a:pPr>
              <a:lnSpc>
                <a:spcPct val="150000"/>
              </a:lnSpc>
            </a:pPr>
            <a:r>
              <a:rPr lang="zh-CN" altLang="en-US" sz="2000" dirty="0">
                <a:solidFill>
                  <a:schemeClr val="bg1">
                    <a:lumMod val="50000"/>
                  </a:schemeClr>
                </a:solidFill>
                <a:latin typeface="微软雅黑" panose="020B0503020204020204" charset="-122"/>
                <a:ea typeface="微软雅黑" panose="020B0503020204020204" charset="-122"/>
              </a:rPr>
              <a:t>吸毒诱发犯罪，影响社会稳定</a:t>
            </a:r>
            <a:endParaRPr lang="zh-CN" altLang="en-US" sz="2000" dirty="0">
              <a:solidFill>
                <a:schemeClr val="bg1">
                  <a:lumMod val="50000"/>
                </a:schemeClr>
              </a:solidFill>
              <a:latin typeface="微软雅黑" panose="020B0503020204020204" charset="-122"/>
              <a:ea typeface="微软雅黑" panose="020B0503020204020204" charset="-122"/>
            </a:endParaRPr>
          </a:p>
        </p:txBody>
      </p:sp>
      <p:sp>
        <p:nvSpPr>
          <p:cNvPr id="38" name="矩形 37"/>
          <p:cNvSpPr/>
          <p:nvPr/>
        </p:nvSpPr>
        <p:spPr>
          <a:xfrm>
            <a:off x="1312733" y="4895377"/>
            <a:ext cx="2665643" cy="961289"/>
          </a:xfrm>
          <a:prstGeom prst="rect">
            <a:avLst/>
          </a:prstGeom>
        </p:spPr>
        <p:txBody>
          <a:bodyPr wrap="square">
            <a:spAutoFit/>
          </a:bodyPr>
          <a:lstStyle/>
          <a:p>
            <a:pPr>
              <a:lnSpc>
                <a:spcPct val="150000"/>
              </a:lnSpc>
            </a:pPr>
            <a:r>
              <a:rPr lang="zh-CN" altLang="en-US" sz="2000" dirty="0">
                <a:solidFill>
                  <a:schemeClr val="bg1">
                    <a:lumMod val="50000"/>
                  </a:schemeClr>
                </a:solidFill>
                <a:latin typeface="微软雅黑" panose="020B0503020204020204" charset="-122"/>
                <a:ea typeface="微软雅黑" panose="020B0503020204020204" charset="-122"/>
              </a:rPr>
              <a:t>吸毒吞噬社会巨额财富</a:t>
            </a:r>
            <a:endParaRPr lang="zh-CN" altLang="en-US" sz="2000" dirty="0">
              <a:solidFill>
                <a:schemeClr val="bg1">
                  <a:lumMod val="50000"/>
                </a:schemeClr>
              </a:solidFill>
              <a:latin typeface="微软雅黑" panose="020B0503020204020204" charset="-122"/>
              <a:ea typeface="微软雅黑" panose="020B0503020204020204" charset="-122"/>
            </a:endParaRPr>
          </a:p>
        </p:txBody>
      </p:sp>
      <p:sp>
        <p:nvSpPr>
          <p:cNvPr id="39" name="矩形 38"/>
          <p:cNvSpPr/>
          <p:nvPr/>
        </p:nvSpPr>
        <p:spPr>
          <a:xfrm>
            <a:off x="8644409" y="2835918"/>
            <a:ext cx="2665643" cy="581057"/>
          </a:xfrm>
          <a:prstGeom prst="rect">
            <a:avLst/>
          </a:prstGeom>
        </p:spPr>
        <p:txBody>
          <a:bodyPr wrap="square">
            <a:spAutoFit/>
          </a:bodyPr>
          <a:lstStyle/>
          <a:p>
            <a:pPr>
              <a:lnSpc>
                <a:spcPct val="150000"/>
              </a:lnSpc>
            </a:pPr>
            <a:r>
              <a:rPr lang="zh-CN" altLang="en-US" sz="2400" dirty="0">
                <a:solidFill>
                  <a:schemeClr val="bg1">
                    <a:lumMod val="50000"/>
                  </a:schemeClr>
                </a:solidFill>
                <a:latin typeface="微软雅黑" panose="020B0503020204020204" charset="-122"/>
                <a:ea typeface="微软雅黑" panose="020B0503020204020204" charset="-122"/>
              </a:rPr>
              <a:t>吸毒毒害社会风气</a:t>
            </a:r>
            <a:endParaRPr lang="zh-CN" altLang="en-US" sz="24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250"/>
                                        <p:tgtEl>
                                          <p:spTgt spid="21"/>
                                        </p:tgtEl>
                                      </p:cBhvr>
                                    </p:animEffect>
                                    <p:anim calcmode="lin" valueType="num">
                                      <p:cBhvr>
                                        <p:cTn id="8" dur="1250" fill="hold"/>
                                        <p:tgtEl>
                                          <p:spTgt spid="21"/>
                                        </p:tgtEl>
                                        <p:attrNameLst>
                                          <p:attrName>ppt_x</p:attrName>
                                        </p:attrNameLst>
                                      </p:cBhvr>
                                      <p:tavLst>
                                        <p:tav tm="0">
                                          <p:val>
                                            <p:strVal val="#ppt_x"/>
                                          </p:val>
                                        </p:tav>
                                        <p:tav tm="100000">
                                          <p:val>
                                            <p:strVal val="#ppt_x"/>
                                          </p:val>
                                        </p:tav>
                                      </p:tavLst>
                                    </p:anim>
                                    <p:anim calcmode="lin" valueType="num">
                                      <p:cBhvr>
                                        <p:cTn id="9" dur="125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5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250"/>
                                        <p:tgtEl>
                                          <p:spTgt spid="20"/>
                                        </p:tgtEl>
                                      </p:cBhvr>
                                    </p:animEffect>
                                    <p:anim calcmode="lin" valueType="num">
                                      <p:cBhvr>
                                        <p:cTn id="13" dur="1250" fill="hold"/>
                                        <p:tgtEl>
                                          <p:spTgt spid="20"/>
                                        </p:tgtEl>
                                        <p:attrNameLst>
                                          <p:attrName>ppt_x</p:attrName>
                                        </p:attrNameLst>
                                      </p:cBhvr>
                                      <p:tavLst>
                                        <p:tav tm="0">
                                          <p:val>
                                            <p:strVal val="#ppt_x"/>
                                          </p:val>
                                        </p:tav>
                                        <p:tav tm="100000">
                                          <p:val>
                                            <p:strVal val="#ppt_x"/>
                                          </p:val>
                                        </p:tav>
                                      </p:tavLst>
                                    </p:anim>
                                    <p:anim calcmode="lin" valueType="num">
                                      <p:cBhvr>
                                        <p:cTn id="14" dur="1250" fill="hold"/>
                                        <p:tgtEl>
                                          <p:spTgt spid="20"/>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325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375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grpId="0" nodeType="withEffect">
                                  <p:stCondLst>
                                    <p:cond delay="425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4750"/>
                                  </p:stCondLst>
                                  <p:childTnLst>
                                    <p:set>
                                      <p:cBhvr>
                                        <p:cTn id="31" dur="1" fill="hold">
                                          <p:stCondLst>
                                            <p:cond delay="0"/>
                                          </p:stCondLst>
                                        </p:cTn>
                                        <p:tgtEl>
                                          <p:spTgt spid="15"/>
                                        </p:tgtEl>
                                        <p:attrNameLst>
                                          <p:attrName>style.visibility</p:attrName>
                                        </p:attrNameLst>
                                      </p:cBhvr>
                                      <p:to>
                                        <p:strVal val="visible"/>
                                      </p:to>
                                    </p:set>
                                    <p:anim calcmode="lin" valueType="num">
                                      <p:cBhvr>
                                        <p:cTn id="32" dur="750" fill="hold"/>
                                        <p:tgtEl>
                                          <p:spTgt spid="15"/>
                                        </p:tgtEl>
                                        <p:attrNameLst>
                                          <p:attrName>ppt_w</p:attrName>
                                        </p:attrNameLst>
                                      </p:cBhvr>
                                      <p:tavLst>
                                        <p:tav tm="0">
                                          <p:val>
                                            <p:fltVal val="0"/>
                                          </p:val>
                                        </p:tav>
                                        <p:tav tm="100000">
                                          <p:val>
                                            <p:strVal val="#ppt_w"/>
                                          </p:val>
                                        </p:tav>
                                      </p:tavLst>
                                    </p:anim>
                                    <p:anim calcmode="lin" valueType="num">
                                      <p:cBhvr>
                                        <p:cTn id="33" dur="750" fill="hold"/>
                                        <p:tgtEl>
                                          <p:spTgt spid="15"/>
                                        </p:tgtEl>
                                        <p:attrNameLst>
                                          <p:attrName>ppt_h</p:attrName>
                                        </p:attrNameLst>
                                      </p:cBhvr>
                                      <p:tavLst>
                                        <p:tav tm="0">
                                          <p:val>
                                            <p:fltVal val="0"/>
                                          </p:val>
                                        </p:tav>
                                        <p:tav tm="100000">
                                          <p:val>
                                            <p:strVal val="#ppt_h"/>
                                          </p:val>
                                        </p:tav>
                                      </p:tavLst>
                                    </p:anim>
                                    <p:animEffect transition="in" filter="fade">
                                      <p:cBhvr>
                                        <p:cTn id="34" dur="750"/>
                                        <p:tgtEl>
                                          <p:spTgt spid="15"/>
                                        </p:tgtEl>
                                      </p:cBhvr>
                                    </p:animEffect>
                                  </p:childTnLst>
                                </p:cTn>
                              </p:par>
                              <p:par>
                                <p:cTn id="35" presetID="8" presetClass="emph" presetSubtype="0" fill="hold" grpId="1" nodeType="withEffect">
                                  <p:stCondLst>
                                    <p:cond delay="5250"/>
                                  </p:stCondLst>
                                  <p:childTnLst>
                                    <p:animRot by="10800000">
                                      <p:cBhvr>
                                        <p:cTn id="36" dur="8750" fill="hold"/>
                                        <p:tgtEl>
                                          <p:spTgt spid="15"/>
                                        </p:tgtEl>
                                        <p:attrNameLst>
                                          <p:attrName>r</p:attrName>
                                        </p:attrNameLst>
                                      </p:cBhvr>
                                    </p:animRot>
                                  </p:childTnLst>
                                </p:cTn>
                              </p:par>
                              <p:par>
                                <p:cTn id="37" presetID="22" presetClass="entr" presetSubtype="8" fill="hold" grpId="0" nodeType="withEffect">
                                  <p:stCondLst>
                                    <p:cond delay="625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1250"/>
                                        <p:tgtEl>
                                          <p:spTgt spid="19"/>
                                        </p:tgtEl>
                                      </p:cBhvr>
                                    </p:animEffect>
                                  </p:childTnLst>
                                </p:cTn>
                              </p:par>
                              <p:par>
                                <p:cTn id="40" presetID="10" presetClass="entr" presetSubtype="0" fill="hold" grpId="0" nodeType="withEffect">
                                  <p:stCondLst>
                                    <p:cond delay="750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par>
                                <p:cTn id="43" presetID="10" presetClass="entr" presetSubtype="0" fill="hold" grpId="0" nodeType="withEffect">
                                  <p:stCondLst>
                                    <p:cond delay="800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850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42" presetClass="entr" presetSubtype="0" fill="hold" grpId="0" nodeType="withEffect">
                                  <p:stCondLst>
                                    <p:cond delay="900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1000"/>
                                        <p:tgtEl>
                                          <p:spTgt spid="13"/>
                                        </p:tgtEl>
                                      </p:cBhvr>
                                    </p:animEffect>
                                    <p:anim calcmode="lin" valueType="num">
                                      <p:cBhvr>
                                        <p:cTn id="52" dur="1000" fill="hold"/>
                                        <p:tgtEl>
                                          <p:spTgt spid="13"/>
                                        </p:tgtEl>
                                        <p:attrNameLst>
                                          <p:attrName>ppt_x</p:attrName>
                                        </p:attrNameLst>
                                      </p:cBhvr>
                                      <p:tavLst>
                                        <p:tav tm="0">
                                          <p:val>
                                            <p:strVal val="#ppt_x"/>
                                          </p:val>
                                        </p:tav>
                                        <p:tav tm="100000">
                                          <p:val>
                                            <p:strVal val="#ppt_x"/>
                                          </p:val>
                                        </p:tav>
                                      </p:tavLst>
                                    </p:anim>
                                    <p:anim calcmode="lin" valueType="num">
                                      <p:cBhvr>
                                        <p:cTn id="53" dur="1000" fill="hold"/>
                                        <p:tgtEl>
                                          <p:spTgt spid="13"/>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900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1000"/>
                                        <p:tgtEl>
                                          <p:spTgt spid="37"/>
                                        </p:tgtEl>
                                      </p:cBhvr>
                                    </p:animEffect>
                                    <p:anim calcmode="lin" valueType="num">
                                      <p:cBhvr>
                                        <p:cTn id="57" dur="1000" fill="hold"/>
                                        <p:tgtEl>
                                          <p:spTgt spid="37"/>
                                        </p:tgtEl>
                                        <p:attrNameLst>
                                          <p:attrName>ppt_x</p:attrName>
                                        </p:attrNameLst>
                                      </p:cBhvr>
                                      <p:tavLst>
                                        <p:tav tm="0">
                                          <p:val>
                                            <p:strVal val="#ppt_x"/>
                                          </p:val>
                                        </p:tav>
                                        <p:tav tm="100000">
                                          <p:val>
                                            <p:strVal val="#ppt_x"/>
                                          </p:val>
                                        </p:tav>
                                      </p:tavLst>
                                    </p:anim>
                                    <p:anim calcmode="lin" valueType="num">
                                      <p:cBhvr>
                                        <p:cTn id="58" dur="1000" fill="hold"/>
                                        <p:tgtEl>
                                          <p:spTgt spid="3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975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1000"/>
                                        <p:tgtEl>
                                          <p:spTgt spid="12"/>
                                        </p:tgtEl>
                                      </p:cBhvr>
                                    </p:animEffect>
                                    <p:anim calcmode="lin" valueType="num">
                                      <p:cBhvr>
                                        <p:cTn id="62" dur="1000" fill="hold"/>
                                        <p:tgtEl>
                                          <p:spTgt spid="12"/>
                                        </p:tgtEl>
                                        <p:attrNameLst>
                                          <p:attrName>ppt_x</p:attrName>
                                        </p:attrNameLst>
                                      </p:cBhvr>
                                      <p:tavLst>
                                        <p:tav tm="0">
                                          <p:val>
                                            <p:strVal val="#ppt_x"/>
                                          </p:val>
                                        </p:tav>
                                        <p:tav tm="100000">
                                          <p:val>
                                            <p:strVal val="#ppt_x"/>
                                          </p:val>
                                        </p:tav>
                                      </p:tavLst>
                                    </p:anim>
                                    <p:anim calcmode="lin" valueType="num">
                                      <p:cBhvr>
                                        <p:cTn id="63" dur="1000" fill="hold"/>
                                        <p:tgtEl>
                                          <p:spTgt spid="12"/>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9750"/>
                                  </p:stCondLst>
                                  <p:childTnLst>
                                    <p:set>
                                      <p:cBhvr>
                                        <p:cTn id="65" dur="1" fill="hold">
                                          <p:stCondLst>
                                            <p:cond delay="0"/>
                                          </p:stCondLst>
                                        </p:cTn>
                                        <p:tgtEl>
                                          <p:spTgt spid="38"/>
                                        </p:tgtEl>
                                        <p:attrNameLst>
                                          <p:attrName>style.visibility</p:attrName>
                                        </p:attrNameLst>
                                      </p:cBhvr>
                                      <p:to>
                                        <p:strVal val="visible"/>
                                      </p:to>
                                    </p:set>
                                    <p:animEffect transition="in" filter="fade">
                                      <p:cBhvr>
                                        <p:cTn id="66" dur="1000"/>
                                        <p:tgtEl>
                                          <p:spTgt spid="38"/>
                                        </p:tgtEl>
                                      </p:cBhvr>
                                    </p:animEffect>
                                    <p:anim calcmode="lin" valueType="num">
                                      <p:cBhvr>
                                        <p:cTn id="67" dur="1000" fill="hold"/>
                                        <p:tgtEl>
                                          <p:spTgt spid="38"/>
                                        </p:tgtEl>
                                        <p:attrNameLst>
                                          <p:attrName>ppt_x</p:attrName>
                                        </p:attrNameLst>
                                      </p:cBhvr>
                                      <p:tavLst>
                                        <p:tav tm="0">
                                          <p:val>
                                            <p:strVal val="#ppt_x"/>
                                          </p:val>
                                        </p:tav>
                                        <p:tav tm="100000">
                                          <p:val>
                                            <p:strVal val="#ppt_x"/>
                                          </p:val>
                                        </p:tav>
                                      </p:tavLst>
                                    </p:anim>
                                    <p:anim calcmode="lin" valueType="num">
                                      <p:cBhvr>
                                        <p:cTn id="68" dur="1000" fill="hold"/>
                                        <p:tgtEl>
                                          <p:spTgt spid="38"/>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1050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1000"/>
                                        <p:tgtEl>
                                          <p:spTgt spid="14"/>
                                        </p:tgtEl>
                                      </p:cBhvr>
                                    </p:animEffect>
                                    <p:anim calcmode="lin" valueType="num">
                                      <p:cBhvr>
                                        <p:cTn id="72" dur="1000" fill="hold"/>
                                        <p:tgtEl>
                                          <p:spTgt spid="14"/>
                                        </p:tgtEl>
                                        <p:attrNameLst>
                                          <p:attrName>ppt_x</p:attrName>
                                        </p:attrNameLst>
                                      </p:cBhvr>
                                      <p:tavLst>
                                        <p:tav tm="0">
                                          <p:val>
                                            <p:strVal val="#ppt_x"/>
                                          </p:val>
                                        </p:tav>
                                        <p:tav tm="100000">
                                          <p:val>
                                            <p:strVal val="#ppt_x"/>
                                          </p:val>
                                        </p:tav>
                                      </p:tavLst>
                                    </p:anim>
                                    <p:anim calcmode="lin" valueType="num">
                                      <p:cBhvr>
                                        <p:cTn id="73" dur="1000" fill="hold"/>
                                        <p:tgtEl>
                                          <p:spTgt spid="1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10500"/>
                                  </p:stCondLst>
                                  <p:childTnLst>
                                    <p:set>
                                      <p:cBhvr>
                                        <p:cTn id="75" dur="1" fill="hold">
                                          <p:stCondLst>
                                            <p:cond delay="0"/>
                                          </p:stCondLst>
                                        </p:cTn>
                                        <p:tgtEl>
                                          <p:spTgt spid="39"/>
                                        </p:tgtEl>
                                        <p:attrNameLst>
                                          <p:attrName>style.visibility</p:attrName>
                                        </p:attrNameLst>
                                      </p:cBhvr>
                                      <p:to>
                                        <p:strVal val="visible"/>
                                      </p:to>
                                    </p:set>
                                    <p:animEffect transition="in" filter="fade">
                                      <p:cBhvr>
                                        <p:cTn id="76" dur="1000"/>
                                        <p:tgtEl>
                                          <p:spTgt spid="39"/>
                                        </p:tgtEl>
                                      </p:cBhvr>
                                    </p:animEffect>
                                    <p:anim calcmode="lin" valueType="num">
                                      <p:cBhvr>
                                        <p:cTn id="77" dur="1000" fill="hold"/>
                                        <p:tgtEl>
                                          <p:spTgt spid="39"/>
                                        </p:tgtEl>
                                        <p:attrNameLst>
                                          <p:attrName>ppt_x</p:attrName>
                                        </p:attrNameLst>
                                      </p:cBhvr>
                                      <p:tavLst>
                                        <p:tav tm="0">
                                          <p:val>
                                            <p:strVal val="#ppt_x"/>
                                          </p:val>
                                        </p:tav>
                                        <p:tav tm="100000">
                                          <p:val>
                                            <p:strVal val="#ppt_x"/>
                                          </p:val>
                                        </p:tav>
                                      </p:tavLst>
                                    </p:anim>
                                    <p:anim calcmode="lin" valueType="num">
                                      <p:cBhvr>
                                        <p:cTn id="78" dur="1000" fill="hold"/>
                                        <p:tgtEl>
                                          <p:spTgt spid="39"/>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12250"/>
                                  </p:stCondLst>
                                  <p:childTnLst>
                                    <p:set>
                                      <p:cBhvr>
                                        <p:cTn id="80" dur="1" fill="hold">
                                          <p:stCondLst>
                                            <p:cond delay="0"/>
                                          </p:stCondLst>
                                        </p:cTn>
                                        <p:tgtEl>
                                          <p:spTgt spid="35"/>
                                        </p:tgtEl>
                                        <p:attrNameLst>
                                          <p:attrName>style.visibility</p:attrName>
                                        </p:attrNameLst>
                                      </p:cBhvr>
                                      <p:to>
                                        <p:strVal val="visible"/>
                                      </p:to>
                                    </p:set>
                                    <p:animEffect transition="in" filter="fade">
                                      <p:cBhvr>
                                        <p:cTn id="81" dur="1000"/>
                                        <p:tgtEl>
                                          <p:spTgt spid="35"/>
                                        </p:tgtEl>
                                      </p:cBhvr>
                                    </p:animEffect>
                                    <p:anim calcmode="lin" valueType="num">
                                      <p:cBhvr>
                                        <p:cTn id="82" dur="1000" fill="hold"/>
                                        <p:tgtEl>
                                          <p:spTgt spid="35"/>
                                        </p:tgtEl>
                                        <p:attrNameLst>
                                          <p:attrName>ppt_x</p:attrName>
                                        </p:attrNameLst>
                                      </p:cBhvr>
                                      <p:tavLst>
                                        <p:tav tm="0">
                                          <p:val>
                                            <p:strVal val="#ppt_x"/>
                                          </p:val>
                                        </p:tav>
                                        <p:tav tm="100000">
                                          <p:val>
                                            <p:strVal val="#ppt_x"/>
                                          </p:val>
                                        </p:tav>
                                      </p:tavLst>
                                    </p:anim>
                                    <p:anim calcmode="lin" valueType="num">
                                      <p:cBhvr>
                                        <p:cTn id="83"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9" grpId="0"/>
      <p:bldP spid="10" grpId="0"/>
      <p:bldP spid="11" grpId="0"/>
      <p:bldP spid="12" grpId="0"/>
      <p:bldP spid="13" grpId="0"/>
      <p:bldP spid="14" grpId="0"/>
      <p:bldP spid="16" grpId="0" animBg="1"/>
      <p:bldP spid="17" grpId="0" animBg="1"/>
      <p:bldP spid="18" grpId="0" animBg="1"/>
      <p:bldP spid="19" grpId="0"/>
      <p:bldP spid="20" grpId="0" animBg="1"/>
      <p:bldP spid="21" grpId="0" animBg="1"/>
      <p:bldP spid="37" grpId="0"/>
      <p:bldP spid="38" grpId="0"/>
      <p:bldP spid="3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63774" y="2308504"/>
            <a:ext cx="3587087" cy="28003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4592" y="2301573"/>
            <a:ext cx="4304506" cy="28117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7413" y="2294856"/>
            <a:ext cx="3587084" cy="27912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1133950" y="6019455"/>
            <a:ext cx="9143830" cy="369332"/>
          </a:xfrm>
          <a:prstGeom prst="rect">
            <a:avLst/>
          </a:prstGeom>
          <a:noFill/>
        </p:spPr>
        <p:txBody>
          <a:bodyPr wrap="square" rtlCol="0">
            <a:spAutoFit/>
          </a:bodyPr>
          <a:lstStyle/>
          <a:p>
            <a:endParaRPr lang="zh-CN" altLang="en-US" dirty="0"/>
          </a:p>
        </p:txBody>
      </p:sp>
      <p:grpSp>
        <p:nvGrpSpPr>
          <p:cNvPr id="5" name="组合 6"/>
          <p:cNvGrpSpPr/>
          <p:nvPr/>
        </p:nvGrpSpPr>
        <p:grpSpPr>
          <a:xfrm>
            <a:off x="513028" y="1684644"/>
            <a:ext cx="5250876" cy="50570"/>
            <a:chOff x="317411" y="1300558"/>
            <a:chExt cx="4929453" cy="45719"/>
          </a:xfrm>
        </p:grpSpPr>
        <p:cxnSp>
          <p:nvCxnSpPr>
            <p:cNvPr id="8" name="Straight Connector 4"/>
            <p:cNvCxnSpPr/>
            <p:nvPr/>
          </p:nvCxnSpPr>
          <p:spPr>
            <a:xfrm>
              <a:off x="317411" y="1300558"/>
              <a:ext cx="4929453" cy="1609"/>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9" name="Straight Connector 5"/>
            <p:cNvCxnSpPr/>
            <p:nvPr/>
          </p:nvCxnSpPr>
          <p:spPr>
            <a:xfrm>
              <a:off x="317411" y="1344668"/>
              <a:ext cx="4929453" cy="1609"/>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grpSp>
      <p:grpSp>
        <p:nvGrpSpPr>
          <p:cNvPr id="7" name="组合 9"/>
          <p:cNvGrpSpPr/>
          <p:nvPr/>
        </p:nvGrpSpPr>
        <p:grpSpPr>
          <a:xfrm>
            <a:off x="6500884" y="1684644"/>
            <a:ext cx="5213444" cy="50570"/>
            <a:chOff x="6589257" y="1300558"/>
            <a:chExt cx="4929453" cy="45719"/>
          </a:xfrm>
        </p:grpSpPr>
        <p:cxnSp>
          <p:nvCxnSpPr>
            <p:cNvPr id="11" name="Straight Connector 6"/>
            <p:cNvCxnSpPr/>
            <p:nvPr/>
          </p:nvCxnSpPr>
          <p:spPr>
            <a:xfrm>
              <a:off x="6589257" y="1300558"/>
              <a:ext cx="4929453" cy="1609"/>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12" name="Straight Connector 7"/>
            <p:cNvCxnSpPr/>
            <p:nvPr/>
          </p:nvCxnSpPr>
          <p:spPr>
            <a:xfrm>
              <a:off x="6589257" y="1344668"/>
              <a:ext cx="4929453" cy="1609"/>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grpSp>
      <p:pic>
        <p:nvPicPr>
          <p:cNvPr id="13" name="Picture 8" descr="yellow.png"/>
          <p:cNvPicPr>
            <a:picLocks noChangeAspect="1"/>
          </p:cNvPicPr>
          <p:nvPr/>
        </p:nvPicPr>
        <p:blipFill>
          <a:blip r:embed="rId4" cstate="print"/>
          <a:stretch>
            <a:fillRect/>
          </a:stretch>
        </p:blipFill>
        <p:spPr>
          <a:xfrm>
            <a:off x="5837428" y="1436914"/>
            <a:ext cx="586740" cy="609600"/>
          </a:xfrm>
          <a:prstGeom prst="rect">
            <a:avLst/>
          </a:prstGeom>
        </p:spPr>
      </p:pic>
      <p:sp>
        <p:nvSpPr>
          <p:cNvPr id="14" name="TextBox 9"/>
          <p:cNvSpPr txBox="1"/>
          <p:nvPr/>
        </p:nvSpPr>
        <p:spPr>
          <a:xfrm>
            <a:off x="4391437" y="674547"/>
            <a:ext cx="3988287" cy="646331"/>
          </a:xfrm>
          <a:prstGeom prst="rect">
            <a:avLst/>
          </a:prstGeom>
          <a:noFill/>
        </p:spPr>
        <p:txBody>
          <a:bodyPr wrap="square" rtlCol="0">
            <a:spAutoFit/>
          </a:bodyPr>
          <a:lstStyle/>
          <a:p>
            <a:pPr lvl="0">
              <a:defRPr/>
            </a:pPr>
            <a:r>
              <a:rPr lang="zh-CN" altLang="en-US" sz="3600" b="1" dirty="0">
                <a:solidFill>
                  <a:srgbClr val="5DA156"/>
                </a:solidFill>
                <a:latin typeface="微软雅黑" panose="020B0503020204020204" charset="-122"/>
                <a:ea typeface="微软雅黑" panose="020B0503020204020204" charset="-122"/>
                <a:cs typeface="微软雅黑" panose="020B0503020204020204" charset="-122"/>
              </a:rPr>
              <a:t>社会观察与点评</a:t>
            </a:r>
            <a:endParaRPr lang="zh-CN" altLang="en-US" sz="3600" b="1" dirty="0">
              <a:solidFill>
                <a:srgbClr val="5DA156"/>
              </a:solidFill>
              <a:latin typeface="微软雅黑" panose="020B0503020204020204" charset="-122"/>
              <a:ea typeface="微软雅黑" panose="020B0503020204020204" charset="-122"/>
              <a:cs typeface="微软雅黑" panose="020B0503020204020204" charset="-122"/>
            </a:endParaRPr>
          </a:p>
        </p:txBody>
      </p:sp>
      <p:sp>
        <p:nvSpPr>
          <p:cNvPr id="15" name="圆角矩形 14"/>
          <p:cNvSpPr/>
          <p:nvPr/>
        </p:nvSpPr>
        <p:spPr>
          <a:xfrm rot="10800000" flipH="1">
            <a:off x="1070989" y="5532197"/>
            <a:ext cx="10407173" cy="904186"/>
          </a:xfrm>
          <a:prstGeom prst="roundRect">
            <a:avLst/>
          </a:prstGeom>
          <a:solidFill>
            <a:srgbClr val="FFDA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fontAlgn="base"/>
            <a:endParaRPr lang="zh-CN" altLang="en-US" sz="1400" strike="noStrike" noProof="1">
              <a:sym typeface="+mn-ea"/>
            </a:endParaRPr>
          </a:p>
        </p:txBody>
      </p:sp>
      <p:sp>
        <p:nvSpPr>
          <p:cNvPr id="16" name="圆角矩形 15"/>
          <p:cNvSpPr/>
          <p:nvPr/>
        </p:nvSpPr>
        <p:spPr>
          <a:xfrm rot="10800000" flipH="1">
            <a:off x="1012741" y="5486396"/>
            <a:ext cx="10524165" cy="1023585"/>
          </a:xfrm>
          <a:prstGeom prst="roundRect">
            <a:avLst/>
          </a:prstGeom>
          <a:noFill/>
          <a:ln w="28575">
            <a:solidFill>
              <a:srgbClr val="0070C0"/>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fontAlgn="base"/>
            <a:endParaRPr lang="zh-CN" altLang="en-US" sz="1400" strike="noStrike" noProof="1">
              <a:sym typeface="+mn-ea"/>
            </a:endParaRPr>
          </a:p>
        </p:txBody>
      </p:sp>
      <p:sp>
        <p:nvSpPr>
          <p:cNvPr id="17" name="文本框 22"/>
          <p:cNvSpPr txBox="1"/>
          <p:nvPr/>
        </p:nvSpPr>
        <p:spPr>
          <a:xfrm flipH="1">
            <a:off x="1266599" y="5527446"/>
            <a:ext cx="10056762" cy="954107"/>
          </a:xfrm>
          <a:prstGeom prst="rect">
            <a:avLst/>
          </a:prstGeom>
          <a:noFill/>
          <a:ln w="9525">
            <a:noFill/>
          </a:ln>
          <a:effectLst>
            <a:outerShdw sx="999" sy="999" algn="ctr" rotWithShape="0">
              <a:srgbClr val="000000"/>
            </a:outerShdw>
          </a:effectLst>
        </p:spPr>
        <p:txBody>
          <a:bodyPr wrap="square" anchor="t">
            <a:spAutoFit/>
          </a:bodyPr>
          <a:lstStyle/>
          <a:p>
            <a:pPr lvl="0"/>
            <a:r>
              <a:rPr lang="zh-CN" altLang="en-US" sz="2800" b="1"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讨论：在日常生活中，你会见到吸烟、喝酒的现象吗？你对这些行为是如何看待的？你喜欢别人吸烟、喝酒吗？为什么？</a:t>
            </a:r>
            <a:endParaRPr lang="zh-CN" altLang="en-US" sz="2800" b="1"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pic>
        <p:nvPicPr>
          <p:cNvPr id="3" name="图片 2"/>
          <p:cNvPicPr>
            <a:picLocks noChangeAspect="1"/>
          </p:cNvPicPr>
          <p:nvPr/>
        </p:nvPicPr>
        <p:blipFill>
          <a:blip r:embed="rId5" cstate="print">
            <a:clrChange>
              <a:clrFrom>
                <a:srgbClr val="F6F6F6"/>
              </a:clrFrom>
              <a:clrTo>
                <a:srgbClr val="F6F6F6">
                  <a:alpha val="0"/>
                </a:srgbClr>
              </a:clrTo>
            </a:clrChange>
          </a:blip>
          <a:stretch>
            <a:fillRect/>
          </a:stretch>
        </p:blipFill>
        <p:spPr>
          <a:xfrm>
            <a:off x="3027671" y="627797"/>
            <a:ext cx="1463816" cy="1466068"/>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Other_1"/>
          <p:cNvSpPr/>
          <p:nvPr>
            <p:custDataLst>
              <p:tags r:id="rId1"/>
            </p:custDataLst>
          </p:nvPr>
        </p:nvSpPr>
        <p:spPr>
          <a:xfrm>
            <a:off x="10421366" y="921217"/>
            <a:ext cx="1231900" cy="1274763"/>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endParaRPr>
          </a:p>
        </p:txBody>
      </p:sp>
      <p:sp>
        <p:nvSpPr>
          <p:cNvPr id="8" name="MH_SubTitle_1"/>
          <p:cNvSpPr/>
          <p:nvPr>
            <p:custDataLst>
              <p:tags r:id="rId2"/>
            </p:custDataLst>
          </p:nvPr>
        </p:nvSpPr>
        <p:spPr>
          <a:xfrm rot="588792">
            <a:off x="9960044" y="1881654"/>
            <a:ext cx="1936750" cy="965200"/>
          </a:xfrm>
          <a:prstGeom prst="roundRect">
            <a:avLst>
              <a:gd name="adj" fmla="val 11293"/>
            </a:avLst>
          </a:prstGeom>
          <a:solidFill>
            <a:schemeClr val="accent1"/>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4000" b="1" dirty="0" smtClean="0">
                <a:solidFill>
                  <a:srgbClr val="FFFFFF"/>
                </a:solidFill>
                <a:latin typeface="+mj-ea"/>
                <a:ea typeface="+mj-ea"/>
              </a:rPr>
              <a:t>故事一</a:t>
            </a:r>
            <a:endParaRPr lang="en-US" altLang="zh-CN" sz="4000" b="1" dirty="0">
              <a:solidFill>
                <a:srgbClr val="FFFFFF"/>
              </a:solidFill>
              <a:latin typeface="+mj-ea"/>
              <a:ea typeface="+mj-ea"/>
            </a:endParaRPr>
          </a:p>
        </p:txBody>
      </p:sp>
      <p:sp>
        <p:nvSpPr>
          <p:cNvPr id="9" name="MH_Other_2"/>
          <p:cNvSpPr/>
          <p:nvPr>
            <p:custDataLst>
              <p:tags r:id="rId3"/>
            </p:custDataLst>
          </p:nvPr>
        </p:nvSpPr>
        <p:spPr>
          <a:xfrm rot="19833143">
            <a:off x="10755634" y="661769"/>
            <a:ext cx="563362" cy="53318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1" name="Freeform 5"/>
          <p:cNvSpPr>
            <a:spLocks noEditPoints="1"/>
          </p:cNvSpPr>
          <p:nvPr/>
        </p:nvSpPr>
        <p:spPr>
          <a:xfrm>
            <a:off x="585048" y="876823"/>
            <a:ext cx="689024" cy="693498"/>
          </a:xfrm>
          <a:custGeom>
            <a:avLst/>
            <a:gdLst/>
            <a:ahLst/>
            <a:cxnLst>
              <a:cxn ang="0">
                <a:pos x="482277" y="85269"/>
              </a:cxn>
              <a:cxn ang="0">
                <a:pos x="457920" y="107195"/>
              </a:cxn>
              <a:cxn ang="0">
                <a:pos x="382412" y="31671"/>
              </a:cxn>
              <a:cxn ang="0">
                <a:pos x="406769" y="9745"/>
              </a:cxn>
              <a:cxn ang="0">
                <a:pos x="435998" y="7308"/>
              </a:cxn>
              <a:cxn ang="0">
                <a:pos x="482277" y="56034"/>
              </a:cxn>
              <a:cxn ang="0">
                <a:pos x="482277" y="85269"/>
              </a:cxn>
              <a:cxn ang="0">
                <a:pos x="280110" y="285042"/>
              </a:cxn>
              <a:cxn ang="0">
                <a:pos x="204602" y="209518"/>
              </a:cxn>
              <a:cxn ang="0">
                <a:pos x="372669" y="43852"/>
              </a:cxn>
              <a:cxn ang="0">
                <a:pos x="448177" y="119376"/>
              </a:cxn>
              <a:cxn ang="0">
                <a:pos x="280110" y="285042"/>
              </a:cxn>
              <a:cxn ang="0">
                <a:pos x="270367" y="294787"/>
              </a:cxn>
              <a:cxn ang="0">
                <a:pos x="163195" y="324022"/>
              </a:cxn>
              <a:cxn ang="0">
                <a:pos x="194859" y="219263"/>
              </a:cxn>
              <a:cxn ang="0">
                <a:pos x="270367" y="294787"/>
              </a:cxn>
              <a:cxn ang="0">
                <a:pos x="94994" y="63342"/>
              </a:cxn>
              <a:cxn ang="0">
                <a:pos x="48714" y="109631"/>
              </a:cxn>
              <a:cxn ang="0">
                <a:pos x="48714" y="394674"/>
              </a:cxn>
              <a:cxn ang="0">
                <a:pos x="94994" y="443399"/>
              </a:cxn>
              <a:cxn ang="0">
                <a:pos x="379976" y="443399"/>
              </a:cxn>
              <a:cxn ang="0">
                <a:pos x="428691" y="394674"/>
              </a:cxn>
              <a:cxn ang="0">
                <a:pos x="428691" y="207082"/>
              </a:cxn>
              <a:cxn ang="0">
                <a:pos x="477406" y="160793"/>
              </a:cxn>
              <a:cxn ang="0">
                <a:pos x="477406" y="411728"/>
              </a:cxn>
              <a:cxn ang="0">
                <a:pos x="397026" y="492125"/>
              </a:cxn>
              <a:cxn ang="0">
                <a:pos x="77943" y="492125"/>
              </a:cxn>
              <a:cxn ang="0">
                <a:pos x="0" y="411728"/>
              </a:cxn>
              <a:cxn ang="0">
                <a:pos x="0" y="97450"/>
              </a:cxn>
              <a:cxn ang="0">
                <a:pos x="77943" y="14617"/>
              </a:cxn>
              <a:cxn ang="0">
                <a:pos x="331261" y="14617"/>
              </a:cxn>
              <a:cxn ang="0">
                <a:pos x="282546" y="63342"/>
              </a:cxn>
              <a:cxn ang="0">
                <a:pos x="94994" y="63342"/>
              </a:cxn>
            </a:cxnLst>
            <a:rect l="0" t="0" r="0" b="0"/>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accent2"/>
          </a:solidFill>
          <a:ln w="9525">
            <a:noFill/>
          </a:ln>
        </p:spPr>
        <p:txBody>
          <a:bodyPr/>
          <a:lstStyle/>
          <a:p>
            <a:endParaRPr lang="zh-CN" altLang="en-US">
              <a:solidFill>
                <a:schemeClr val="tx1">
                  <a:lumMod val="75000"/>
                  <a:lumOff val="25000"/>
                </a:schemeClr>
              </a:solidFill>
            </a:endParaRPr>
          </a:p>
        </p:txBody>
      </p:sp>
      <p:sp>
        <p:nvSpPr>
          <p:cNvPr id="12" name="文本框 20"/>
          <p:cNvSpPr txBox="1"/>
          <p:nvPr/>
        </p:nvSpPr>
        <p:spPr>
          <a:xfrm flipH="1">
            <a:off x="1382506" y="862783"/>
            <a:ext cx="4431441" cy="707886"/>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40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花季少年的噩梦</a:t>
            </a:r>
            <a:endParaRPr lang="zh-CN" altLang="en-US" sz="40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cxnSp>
        <p:nvCxnSpPr>
          <p:cNvPr id="14" name="直接连接符 13"/>
          <p:cNvCxnSpPr/>
          <p:nvPr/>
        </p:nvCxnSpPr>
        <p:spPr>
          <a:xfrm>
            <a:off x="596860" y="1811134"/>
            <a:ext cx="5039667" cy="4017"/>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grpSp>
        <p:nvGrpSpPr>
          <p:cNvPr id="2" name="组合 14"/>
          <p:cNvGrpSpPr/>
          <p:nvPr/>
        </p:nvGrpSpPr>
        <p:grpSpPr>
          <a:xfrm>
            <a:off x="411707" y="2199564"/>
            <a:ext cx="9223612" cy="4051111"/>
            <a:chOff x="3004782" y="875732"/>
            <a:chExt cx="8882418" cy="4951861"/>
          </a:xfrm>
        </p:grpSpPr>
        <p:sp>
          <p:nvSpPr>
            <p:cNvPr id="16" name="圆角矩形 15"/>
            <p:cNvSpPr/>
            <p:nvPr/>
          </p:nvSpPr>
          <p:spPr>
            <a:xfrm>
              <a:off x="3084394" y="968992"/>
              <a:ext cx="8734568" cy="4790364"/>
            </a:xfrm>
            <a:prstGeom prst="roundRect">
              <a:avLst>
                <a:gd name="adj" fmla="val 2992"/>
              </a:avLst>
            </a:prstGeom>
            <a:solidFill>
              <a:srgbClr val="FFD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3004782" y="875732"/>
              <a:ext cx="8882418" cy="4951861"/>
            </a:xfrm>
            <a:prstGeom prst="roundRect">
              <a:avLst>
                <a:gd name="adj" fmla="val 2992"/>
              </a:avLst>
            </a:prstGeom>
            <a:noFill/>
            <a:ln w="2857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650344" y="2283725"/>
            <a:ext cx="8998623" cy="3970318"/>
          </a:xfrm>
          <a:prstGeom prst="rect">
            <a:avLst/>
          </a:prstGeom>
          <a:noFill/>
        </p:spPr>
        <p:txBody>
          <a:bodyPr wrap="square" rtlCol="0">
            <a:spAutoFit/>
          </a:bodyPr>
          <a:lstStyle/>
          <a:p>
            <a:pPr indent="457200"/>
            <a:r>
              <a:rPr lang="zh-CN" altLang="en-US" sz="2800" dirty="0">
                <a:latin typeface="微软雅黑" panose="020B0503020204020204" charset="-122"/>
                <a:ea typeface="微软雅黑" panose="020B0503020204020204" charset="-122"/>
              </a:rPr>
              <a:t>阿辉经常和社会青年一起玩，在好奇心的驱使和社会青年的劝说下，他很快成了一个“瘾君子”，陷入毒品的泥沼中无法自拔。得知他偷钱去吸毒后，父亲狠狠地骂了他、打他，母亲被气得卧床不起。不就，他因偷窃而入狱。</a:t>
            </a:r>
            <a:endParaRPr lang="zh-CN" altLang="en-US" sz="2800" dirty="0">
              <a:latin typeface="微软雅黑" panose="020B0503020204020204" charset="-122"/>
              <a:ea typeface="微软雅黑" panose="020B0503020204020204" charset="-122"/>
            </a:endParaRPr>
          </a:p>
          <a:p>
            <a:pPr indent="457200"/>
            <a:r>
              <a:rPr lang="zh-CN" altLang="en-US" sz="2800" dirty="0">
                <a:latin typeface="微软雅黑" panose="020B0503020204020204" charset="-122"/>
                <a:ea typeface="微软雅黑" panose="020B0503020204020204" charset="-122"/>
              </a:rPr>
              <a:t>后来，阿辉被送去强制戒毒。期满后，他说：“我不愿回家，我怕再见到那帮‘朋友’。”据戒毒所民警介绍，戒毒者离开戒毒所后的复吸率很高，因为一回到以前的环境，很难摆脱其他吸毒者的影响。</a:t>
            </a:r>
            <a:endParaRPr lang="zh-CN" altLang="en-US" sz="28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4">
            <a:clrChange>
              <a:clrFrom>
                <a:srgbClr val="FFFFFF"/>
              </a:clrFrom>
              <a:clrTo>
                <a:srgbClr val="FFFFFF">
                  <a:alpha val="0"/>
                </a:srgbClr>
              </a:clrTo>
            </a:clrChange>
          </a:blip>
          <a:stretch>
            <a:fillRect/>
          </a:stretch>
        </p:blipFill>
        <p:spPr>
          <a:xfrm>
            <a:off x="9298675" y="4291808"/>
            <a:ext cx="2670412" cy="2144675"/>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r="13162"/>
          <a:stretch>
            <a:fillRect/>
          </a:stretch>
        </p:blipFill>
        <p:spPr>
          <a:xfrm>
            <a:off x="9130636" y="3608580"/>
            <a:ext cx="3061364" cy="2879649"/>
          </a:xfrm>
          <a:prstGeom prst="rect">
            <a:avLst/>
          </a:prstGeom>
        </p:spPr>
      </p:pic>
      <p:sp>
        <p:nvSpPr>
          <p:cNvPr id="7" name="MH_Other_1"/>
          <p:cNvSpPr/>
          <p:nvPr>
            <p:custDataLst>
              <p:tags r:id="rId2"/>
            </p:custDataLst>
          </p:nvPr>
        </p:nvSpPr>
        <p:spPr>
          <a:xfrm>
            <a:off x="10421366" y="921217"/>
            <a:ext cx="1231900" cy="1274763"/>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endParaRPr>
          </a:p>
        </p:txBody>
      </p:sp>
      <p:sp>
        <p:nvSpPr>
          <p:cNvPr id="8" name="MH_SubTitle_1"/>
          <p:cNvSpPr/>
          <p:nvPr>
            <p:custDataLst>
              <p:tags r:id="rId3"/>
            </p:custDataLst>
          </p:nvPr>
        </p:nvSpPr>
        <p:spPr>
          <a:xfrm rot="588792">
            <a:off x="9960044" y="1881654"/>
            <a:ext cx="1936750" cy="965200"/>
          </a:xfrm>
          <a:prstGeom prst="roundRect">
            <a:avLst>
              <a:gd name="adj" fmla="val 11293"/>
            </a:avLst>
          </a:prstGeom>
          <a:solidFill>
            <a:schemeClr val="accent1"/>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4000" b="1" dirty="0" smtClean="0">
                <a:solidFill>
                  <a:srgbClr val="FFFFFF"/>
                </a:solidFill>
                <a:latin typeface="+mj-ea"/>
                <a:ea typeface="+mj-ea"/>
              </a:rPr>
              <a:t>故事二</a:t>
            </a:r>
            <a:endParaRPr lang="en-US" altLang="zh-CN" sz="4000" b="1" dirty="0">
              <a:solidFill>
                <a:srgbClr val="FFFFFF"/>
              </a:solidFill>
              <a:latin typeface="+mj-ea"/>
              <a:ea typeface="+mj-ea"/>
            </a:endParaRPr>
          </a:p>
        </p:txBody>
      </p:sp>
      <p:sp>
        <p:nvSpPr>
          <p:cNvPr id="9" name="MH_Other_2"/>
          <p:cNvSpPr/>
          <p:nvPr>
            <p:custDataLst>
              <p:tags r:id="rId4"/>
            </p:custDataLst>
          </p:nvPr>
        </p:nvSpPr>
        <p:spPr>
          <a:xfrm rot="19833143">
            <a:off x="10755634" y="661769"/>
            <a:ext cx="563362" cy="53318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1" name="Freeform 5"/>
          <p:cNvSpPr>
            <a:spLocks noEditPoints="1"/>
          </p:cNvSpPr>
          <p:nvPr/>
        </p:nvSpPr>
        <p:spPr>
          <a:xfrm>
            <a:off x="585048" y="876823"/>
            <a:ext cx="689024" cy="693498"/>
          </a:xfrm>
          <a:custGeom>
            <a:avLst/>
            <a:gdLst/>
            <a:ahLst/>
            <a:cxnLst>
              <a:cxn ang="0">
                <a:pos x="482277" y="85269"/>
              </a:cxn>
              <a:cxn ang="0">
                <a:pos x="457920" y="107195"/>
              </a:cxn>
              <a:cxn ang="0">
                <a:pos x="382412" y="31671"/>
              </a:cxn>
              <a:cxn ang="0">
                <a:pos x="406769" y="9745"/>
              </a:cxn>
              <a:cxn ang="0">
                <a:pos x="435998" y="7308"/>
              </a:cxn>
              <a:cxn ang="0">
                <a:pos x="482277" y="56034"/>
              </a:cxn>
              <a:cxn ang="0">
                <a:pos x="482277" y="85269"/>
              </a:cxn>
              <a:cxn ang="0">
                <a:pos x="280110" y="285042"/>
              </a:cxn>
              <a:cxn ang="0">
                <a:pos x="204602" y="209518"/>
              </a:cxn>
              <a:cxn ang="0">
                <a:pos x="372669" y="43852"/>
              </a:cxn>
              <a:cxn ang="0">
                <a:pos x="448177" y="119376"/>
              </a:cxn>
              <a:cxn ang="0">
                <a:pos x="280110" y="285042"/>
              </a:cxn>
              <a:cxn ang="0">
                <a:pos x="270367" y="294787"/>
              </a:cxn>
              <a:cxn ang="0">
                <a:pos x="163195" y="324022"/>
              </a:cxn>
              <a:cxn ang="0">
                <a:pos x="194859" y="219263"/>
              </a:cxn>
              <a:cxn ang="0">
                <a:pos x="270367" y="294787"/>
              </a:cxn>
              <a:cxn ang="0">
                <a:pos x="94994" y="63342"/>
              </a:cxn>
              <a:cxn ang="0">
                <a:pos x="48714" y="109631"/>
              </a:cxn>
              <a:cxn ang="0">
                <a:pos x="48714" y="394674"/>
              </a:cxn>
              <a:cxn ang="0">
                <a:pos x="94994" y="443399"/>
              </a:cxn>
              <a:cxn ang="0">
                <a:pos x="379976" y="443399"/>
              </a:cxn>
              <a:cxn ang="0">
                <a:pos x="428691" y="394674"/>
              </a:cxn>
              <a:cxn ang="0">
                <a:pos x="428691" y="207082"/>
              </a:cxn>
              <a:cxn ang="0">
                <a:pos x="477406" y="160793"/>
              </a:cxn>
              <a:cxn ang="0">
                <a:pos x="477406" y="411728"/>
              </a:cxn>
              <a:cxn ang="0">
                <a:pos x="397026" y="492125"/>
              </a:cxn>
              <a:cxn ang="0">
                <a:pos x="77943" y="492125"/>
              </a:cxn>
              <a:cxn ang="0">
                <a:pos x="0" y="411728"/>
              </a:cxn>
              <a:cxn ang="0">
                <a:pos x="0" y="97450"/>
              </a:cxn>
              <a:cxn ang="0">
                <a:pos x="77943" y="14617"/>
              </a:cxn>
              <a:cxn ang="0">
                <a:pos x="331261" y="14617"/>
              </a:cxn>
              <a:cxn ang="0">
                <a:pos x="282546" y="63342"/>
              </a:cxn>
              <a:cxn ang="0">
                <a:pos x="94994" y="63342"/>
              </a:cxn>
            </a:cxnLst>
            <a:rect l="0" t="0" r="0" b="0"/>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accent2"/>
          </a:solidFill>
          <a:ln w="9525">
            <a:noFill/>
          </a:ln>
        </p:spPr>
        <p:txBody>
          <a:bodyPr/>
          <a:lstStyle/>
          <a:p>
            <a:endParaRPr lang="zh-CN" altLang="en-US">
              <a:solidFill>
                <a:schemeClr val="tx1">
                  <a:lumMod val="75000"/>
                  <a:lumOff val="25000"/>
                </a:schemeClr>
              </a:solidFill>
            </a:endParaRPr>
          </a:p>
        </p:txBody>
      </p:sp>
      <p:sp>
        <p:nvSpPr>
          <p:cNvPr id="12" name="文本框 20"/>
          <p:cNvSpPr txBox="1"/>
          <p:nvPr/>
        </p:nvSpPr>
        <p:spPr>
          <a:xfrm flipH="1">
            <a:off x="1437097" y="944669"/>
            <a:ext cx="4431441" cy="707886"/>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40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危险的好奇</a:t>
            </a:r>
            <a:endParaRPr lang="zh-CN" altLang="en-US" sz="40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cxnSp>
        <p:nvCxnSpPr>
          <p:cNvPr id="14" name="直接连接符 13"/>
          <p:cNvCxnSpPr/>
          <p:nvPr/>
        </p:nvCxnSpPr>
        <p:spPr>
          <a:xfrm>
            <a:off x="596860" y="1811134"/>
            <a:ext cx="5039667" cy="4017"/>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grpSp>
        <p:nvGrpSpPr>
          <p:cNvPr id="3" name="组合 14"/>
          <p:cNvGrpSpPr/>
          <p:nvPr/>
        </p:nvGrpSpPr>
        <p:grpSpPr>
          <a:xfrm>
            <a:off x="411707" y="2199564"/>
            <a:ext cx="9223612" cy="4310418"/>
            <a:chOff x="3004782" y="875732"/>
            <a:chExt cx="8882418" cy="4951861"/>
          </a:xfrm>
        </p:grpSpPr>
        <p:sp>
          <p:nvSpPr>
            <p:cNvPr id="16" name="圆角矩形 15"/>
            <p:cNvSpPr/>
            <p:nvPr/>
          </p:nvSpPr>
          <p:spPr>
            <a:xfrm>
              <a:off x="3084394" y="968992"/>
              <a:ext cx="8734568" cy="4790364"/>
            </a:xfrm>
            <a:prstGeom prst="roundRect">
              <a:avLst>
                <a:gd name="adj" fmla="val 2992"/>
              </a:avLst>
            </a:prstGeom>
            <a:solidFill>
              <a:srgbClr val="FFD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3004782" y="875732"/>
              <a:ext cx="8882418" cy="4951861"/>
            </a:xfrm>
            <a:prstGeom prst="roundRect">
              <a:avLst>
                <a:gd name="adj" fmla="val 2992"/>
              </a:avLst>
            </a:prstGeom>
            <a:noFill/>
            <a:ln w="2857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486571" y="2311021"/>
            <a:ext cx="8998623" cy="4154984"/>
          </a:xfrm>
          <a:prstGeom prst="rect">
            <a:avLst/>
          </a:prstGeom>
          <a:noFill/>
        </p:spPr>
        <p:txBody>
          <a:bodyPr wrap="square" rtlCol="0">
            <a:spAutoFit/>
          </a:bodyPr>
          <a:lstStyle/>
          <a:p>
            <a:pPr indent="457200"/>
            <a:r>
              <a:rPr lang="zh-CN" altLang="en-US" sz="2400" dirty="0">
                <a:latin typeface="微软雅黑" panose="020B0503020204020204" charset="-122"/>
                <a:ea typeface="微软雅黑" panose="020B0503020204020204" charset="-122"/>
              </a:rPr>
              <a:t>有一天，我发现同路回家的小赵有点奇怪。出校门的时候，他还是蔫头耷脑的。到附近小卖部买瓶饮料后，他从口袋里拿出一颗药片泡了喝。没过多久，他就亢奋起来，开始摇头晃脑。</a:t>
            </a:r>
            <a:endParaRPr lang="zh-CN" altLang="en-US" sz="2400" dirty="0">
              <a:latin typeface="微软雅黑" panose="020B0503020204020204" charset="-122"/>
              <a:ea typeface="微软雅黑" panose="020B0503020204020204" charset="-122"/>
            </a:endParaRPr>
          </a:p>
          <a:p>
            <a:pPr indent="457200"/>
            <a:r>
              <a:rPr lang="zh-CN" altLang="en-US" sz="2400" dirty="0">
                <a:latin typeface="微软雅黑" panose="020B0503020204020204" charset="-122"/>
                <a:ea typeface="微软雅黑" panose="020B0503020204020204" charset="-122"/>
              </a:rPr>
              <a:t>我很好奇：什么药片这么神奇？他从哪里买的？为什么他很神秘地对我说那是“提神保健品”？既然是保健品，为什么又不让我告诉别人呢？</a:t>
            </a:r>
            <a:endParaRPr lang="zh-CN" altLang="en-US" sz="2400" dirty="0">
              <a:latin typeface="微软雅黑" panose="020B0503020204020204" charset="-122"/>
              <a:ea typeface="微软雅黑" panose="020B0503020204020204" charset="-122"/>
            </a:endParaRPr>
          </a:p>
          <a:p>
            <a:pPr indent="457200"/>
            <a:r>
              <a:rPr lang="zh-CN" altLang="en-US" sz="2400" dirty="0">
                <a:latin typeface="微软雅黑" panose="020B0503020204020204" charset="-122"/>
                <a:ea typeface="微软雅黑" panose="020B0503020204020204" charset="-122"/>
              </a:rPr>
              <a:t>他越是神秘，我就越是好奇。带着这份好奇，我打算哪天放学时跟他要一颗，我也泡瓶饮料试试看。</a:t>
            </a:r>
            <a:endParaRPr lang="zh-CN" altLang="en-US" sz="2400" dirty="0">
              <a:latin typeface="微软雅黑" panose="020B0503020204020204" charset="-122"/>
              <a:ea typeface="微软雅黑" panose="020B0503020204020204" charset="-122"/>
            </a:endParaRPr>
          </a:p>
          <a:p>
            <a:pPr indent="457200"/>
            <a:r>
              <a:rPr lang="zh-CN" altLang="en-US" sz="2400" dirty="0">
                <a:latin typeface="微软雅黑" panose="020B0503020204020204" charset="-122"/>
                <a:ea typeface="微软雅黑" panose="020B0503020204020204" charset="-122"/>
              </a:rPr>
              <a:t>可是，上了今天这堂课，我终于明白所谓“提神保健品”就是毒品。我被自己的好奇吓出一身冷汗，真是危险的好奇啊！我为他的行为感到担忧，必须想办法阻止他。</a:t>
            </a:r>
            <a:endParaRPr lang="zh-CN" altLang="en-US" sz="2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348418" y="678714"/>
            <a:ext cx="11403107" cy="5612039"/>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panose="020B0604030504040204"/>
              <a:ea typeface="微软雅黑" panose="020B0503020204020204" charset="-122"/>
            </a:endParaRPr>
          </a:p>
        </p:txBody>
      </p:sp>
      <p:pic>
        <p:nvPicPr>
          <p:cNvPr id="18" name="Picture 2" descr="E:\仝德志文件，勿删！\03-参考文档\！PPT图片及版面资源\PPT精美插图\图标\羽毛笔.png"/>
          <p:cNvPicPr>
            <a:picLocks noChangeAspect="1" noChangeArrowheads="1"/>
          </p:cNvPicPr>
          <p:nvPr/>
        </p:nvPicPr>
        <p:blipFill>
          <a:blip r:embed="rId1" cstate="screen"/>
          <a:srcRect/>
          <a:stretch>
            <a:fillRect/>
          </a:stretch>
        </p:blipFill>
        <p:spPr bwMode="auto">
          <a:xfrm>
            <a:off x="10895047" y="2731638"/>
            <a:ext cx="1151209" cy="1340283"/>
          </a:xfrm>
          <a:prstGeom prst="rect">
            <a:avLst/>
          </a:prstGeom>
          <a:noFill/>
          <a:extLst>
            <a:ext uri="{909E8E84-426E-40DD-AFC4-6F175D3DCCD1}">
              <a14:hiddenFill xmlns:a14="http://schemas.microsoft.com/office/drawing/2010/main">
                <a:solidFill>
                  <a:srgbClr val="FFFFFF"/>
                </a:solidFill>
              </a14:hiddenFill>
            </a:ext>
          </a:extLst>
        </p:spPr>
      </p:pic>
      <p:pic>
        <p:nvPicPr>
          <p:cNvPr id="13" name="图片 12" descr="timg (13).jpg"/>
          <p:cNvPicPr>
            <a:picLocks noChangeAspect="1"/>
          </p:cNvPicPr>
          <p:nvPr/>
        </p:nvPicPr>
        <p:blipFill>
          <a:blip r:embed="rId2"/>
          <a:srcRect r="40235"/>
          <a:stretch>
            <a:fillRect/>
          </a:stretch>
        </p:blipFill>
        <p:spPr>
          <a:xfrm>
            <a:off x="753969" y="977360"/>
            <a:ext cx="2746497" cy="3112290"/>
          </a:xfrm>
          <a:prstGeom prst="rect">
            <a:avLst/>
          </a:prstGeom>
          <a:ln>
            <a:noFill/>
          </a:ln>
          <a:effectLst>
            <a:outerShdw blurRad="292100" dist="139700" dir="2700000" algn="tl" rotWithShape="0">
              <a:srgbClr val="333333">
                <a:alpha val="65000"/>
              </a:srgbClr>
            </a:outerShdw>
          </a:effectLst>
        </p:spPr>
      </p:pic>
      <p:pic>
        <p:nvPicPr>
          <p:cNvPr id="15" name="图片 14" descr="timg (14).jpg"/>
          <p:cNvPicPr>
            <a:picLocks noChangeAspect="1"/>
          </p:cNvPicPr>
          <p:nvPr/>
        </p:nvPicPr>
        <p:blipFill>
          <a:blip r:embed="rId3"/>
          <a:srcRect t="4314" r="6116"/>
          <a:stretch>
            <a:fillRect/>
          </a:stretch>
        </p:blipFill>
        <p:spPr>
          <a:xfrm>
            <a:off x="1841411" y="2355782"/>
            <a:ext cx="2744236" cy="3480781"/>
          </a:xfrm>
          <a:prstGeom prst="rect">
            <a:avLst/>
          </a:prstGeom>
          <a:ln>
            <a:noFill/>
          </a:ln>
          <a:effectLst>
            <a:outerShdw blurRad="292100" dist="139700" dir="2700000" algn="tl" rotWithShape="0">
              <a:srgbClr val="333333">
                <a:alpha val="65000"/>
              </a:srgbClr>
            </a:outerShdw>
          </a:effectLst>
        </p:spPr>
      </p:pic>
      <p:sp>
        <p:nvSpPr>
          <p:cNvPr id="7" name="文本框 6"/>
          <p:cNvSpPr txBox="1"/>
          <p:nvPr/>
        </p:nvSpPr>
        <p:spPr>
          <a:xfrm>
            <a:off x="6296180" y="1113497"/>
            <a:ext cx="4392172" cy="769441"/>
          </a:xfrm>
          <a:prstGeom prst="rect">
            <a:avLst/>
          </a:prstGeom>
          <a:noFill/>
        </p:spPr>
        <p:txBody>
          <a:bodyPr wrap="square" rtlCol="0">
            <a:spAutoFit/>
          </a:bodyPr>
          <a:lstStyle/>
          <a:p>
            <a:pPr lvl="0" algn="ctr" eaLnBrk="1" fontAlgn="auto" hangingPunct="1">
              <a:spcBef>
                <a:spcPts val="0"/>
              </a:spcBef>
              <a:spcAft>
                <a:spcPts val="0"/>
              </a:spcAft>
              <a:defRPr/>
            </a:pPr>
            <a:r>
              <a:rPr lang="zh-CN" altLang="en-US" sz="4400" b="1" dirty="0" smtClean="0">
                <a:solidFill>
                  <a:srgbClr val="FF0000"/>
                </a:solidFill>
                <a:latin typeface="微软雅黑" panose="020B0503020204020204" charset="-122"/>
                <a:ea typeface="微软雅黑" panose="020B0503020204020204" charset="-122"/>
              </a:rPr>
              <a:t>小 讨 论</a:t>
            </a:r>
            <a:endParaRPr lang="zh-CN" altLang="en-US" sz="4400" b="1" dirty="0">
              <a:solidFill>
                <a:srgbClr val="FF0000"/>
              </a:solidFill>
              <a:latin typeface="微软雅黑" panose="020B0503020204020204" charset="-122"/>
              <a:ea typeface="微软雅黑" panose="020B0503020204020204" charset="-122"/>
            </a:endParaRPr>
          </a:p>
        </p:txBody>
      </p:sp>
      <p:cxnSp>
        <p:nvCxnSpPr>
          <p:cNvPr id="8" name="直接连接符 7"/>
          <p:cNvCxnSpPr/>
          <p:nvPr/>
        </p:nvCxnSpPr>
        <p:spPr>
          <a:xfrm>
            <a:off x="6296180" y="1049484"/>
            <a:ext cx="4392172"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296180" y="1946951"/>
            <a:ext cx="4392172"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5382692" y="2109847"/>
            <a:ext cx="6286144" cy="2012859"/>
          </a:xfrm>
          <a:prstGeom prst="rect">
            <a:avLst/>
          </a:prstGeom>
        </p:spPr>
        <p:txBody>
          <a:bodyPr wrap="square">
            <a:spAutoFit/>
          </a:bodyPr>
          <a:lstStyle/>
          <a:p>
            <a:pPr lvl="0">
              <a:lnSpc>
                <a:spcPct val="130000"/>
              </a:lnSpc>
              <a:defRPr/>
            </a:pPr>
            <a:r>
              <a:rPr lang="en-US" altLang="zh-CN" sz="24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rPr>
              <a:t>1</a:t>
            </a:r>
            <a:r>
              <a:rPr lang="zh-CN" altLang="en-US" sz="24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rPr>
              <a:t>、阿辉是如何走上吸食毒品的道路的？</a:t>
            </a:r>
            <a:endParaRPr lang="zh-CN" altLang="en-US" sz="24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endParaRPr>
          </a:p>
          <a:p>
            <a:pPr lvl="0">
              <a:lnSpc>
                <a:spcPct val="130000"/>
              </a:lnSpc>
              <a:defRPr/>
            </a:pPr>
            <a:r>
              <a:rPr lang="en-US" altLang="zh-CN" sz="24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rPr>
              <a:t>2</a:t>
            </a:r>
            <a:r>
              <a:rPr lang="zh-CN" altLang="en-US" sz="24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rPr>
              <a:t>、故事二中的“我”与阿辉之间的经历有何不同？</a:t>
            </a:r>
            <a:endParaRPr lang="zh-CN" altLang="en-US" sz="24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endParaRPr>
          </a:p>
          <a:p>
            <a:pPr lvl="0">
              <a:lnSpc>
                <a:spcPct val="130000"/>
              </a:lnSpc>
              <a:defRPr/>
            </a:pPr>
            <a:r>
              <a:rPr lang="en-US" altLang="zh-CN" sz="24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rPr>
              <a:t>3</a:t>
            </a:r>
            <a:r>
              <a:rPr lang="zh-CN" altLang="en-US" sz="24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rPr>
              <a:t>、两则故事对你有何启示？</a:t>
            </a:r>
            <a:endParaRPr lang="zh-CN" altLang="en-US" sz="24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endParaRPr>
          </a:p>
        </p:txBody>
      </p:sp>
      <p:sp>
        <p:nvSpPr>
          <p:cNvPr id="11" name="文本框 10"/>
          <p:cNvSpPr txBox="1"/>
          <p:nvPr/>
        </p:nvSpPr>
        <p:spPr>
          <a:xfrm>
            <a:off x="5405107" y="4357047"/>
            <a:ext cx="6127252" cy="1384995"/>
          </a:xfrm>
          <a:prstGeom prst="rect">
            <a:avLst/>
          </a:prstGeom>
          <a:solidFill>
            <a:schemeClr val="accent2"/>
          </a:solidFill>
        </p:spPr>
        <p:txBody>
          <a:bodyPr wrap="square" rtlCol="0">
            <a:spAutoFit/>
          </a:bodyPr>
          <a:lstStyle/>
          <a:p>
            <a:r>
              <a:rPr lang="en-US" altLang="zh-CN" sz="2800" b="1" dirty="0">
                <a:solidFill>
                  <a:schemeClr val="bg1"/>
                </a:solidFill>
                <a:latin typeface="微软雅黑" panose="020B0503020204020204" charset="-122"/>
                <a:ea typeface="微软雅黑" panose="020B0503020204020204" charset="-122"/>
              </a:rPr>
              <a:t>1</a:t>
            </a:r>
            <a:r>
              <a:rPr lang="zh-CN" altLang="en-US" sz="2800" b="1" dirty="0">
                <a:solidFill>
                  <a:schemeClr val="bg1"/>
                </a:solidFill>
                <a:latin typeface="微软雅黑" panose="020B0503020204020204" charset="-122"/>
                <a:ea typeface="微软雅黑" panose="020B0503020204020204" charset="-122"/>
              </a:rPr>
              <a:t>、好奇心的驱使。</a:t>
            </a:r>
            <a:endParaRPr lang="en-US" altLang="zh-CN" sz="2800" b="1" dirty="0">
              <a:solidFill>
                <a:schemeClr val="bg1"/>
              </a:solidFill>
              <a:latin typeface="微软雅黑" panose="020B0503020204020204" charset="-122"/>
              <a:ea typeface="微软雅黑" panose="020B0503020204020204" charset="-122"/>
            </a:endParaRPr>
          </a:p>
          <a:p>
            <a:r>
              <a:rPr lang="en-US" altLang="zh-CN" sz="2800" b="1" dirty="0">
                <a:solidFill>
                  <a:schemeClr val="bg1"/>
                </a:solidFill>
                <a:latin typeface="微软雅黑" panose="020B0503020204020204" charset="-122"/>
                <a:ea typeface="微软雅黑" panose="020B0503020204020204" charset="-122"/>
              </a:rPr>
              <a:t>2</a:t>
            </a:r>
            <a:r>
              <a:rPr lang="zh-CN" altLang="en-US" sz="2800" b="1" dirty="0">
                <a:solidFill>
                  <a:schemeClr val="bg1"/>
                </a:solidFill>
                <a:latin typeface="微软雅黑" panose="020B0503020204020204" charset="-122"/>
                <a:ea typeface="微软雅黑" panose="020B0503020204020204" charset="-122"/>
              </a:rPr>
              <a:t>、在好奇心面前，及时停住了脚步。</a:t>
            </a:r>
            <a:endParaRPr lang="en-US" altLang="zh-CN" sz="2800" b="1" dirty="0">
              <a:solidFill>
                <a:schemeClr val="bg1"/>
              </a:solidFill>
              <a:latin typeface="微软雅黑" panose="020B0503020204020204" charset="-122"/>
              <a:ea typeface="微软雅黑" panose="020B0503020204020204" charset="-122"/>
            </a:endParaRPr>
          </a:p>
          <a:p>
            <a:r>
              <a:rPr lang="en-US" altLang="zh-CN" sz="2800" b="1" dirty="0">
                <a:solidFill>
                  <a:schemeClr val="bg1"/>
                </a:solidFill>
                <a:latin typeface="微软雅黑" panose="020B0503020204020204" charset="-122"/>
                <a:ea typeface="微软雅黑" panose="020B0503020204020204" charset="-122"/>
              </a:rPr>
              <a:t>3</a:t>
            </a:r>
            <a:r>
              <a:rPr lang="zh-CN" altLang="en-US" sz="2800" b="1" dirty="0">
                <a:solidFill>
                  <a:schemeClr val="bg1"/>
                </a:solidFill>
                <a:latin typeface="微软雅黑" panose="020B0503020204020204" charset="-122"/>
                <a:ea typeface="微软雅黑" panose="020B0503020204020204" charset="-122"/>
              </a:rPr>
              <a:t>、我们不能有危险的好奇心。</a:t>
            </a:r>
            <a:endParaRPr lang="zh-CN" altLang="en-US" sz="2800" b="1"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47207" y="3536293"/>
            <a:ext cx="4337334" cy="1938992"/>
          </a:xfrm>
          <a:prstGeom prst="rect">
            <a:avLst/>
          </a:prstGeom>
          <a:noFill/>
        </p:spPr>
        <p:txBody>
          <a:bodyPr wrap="square" rtlCol="0">
            <a:spAutoFit/>
          </a:bodyPr>
          <a:lstStyle/>
          <a:p>
            <a:r>
              <a:rPr lang="zh-CN" altLang="en-US" sz="2000" dirty="0">
                <a:latin typeface="微软雅黑" panose="020B0503020204020204" charset="-122"/>
                <a:ea typeface="微软雅黑" panose="020B0503020204020204" charset="-122"/>
              </a:rPr>
              <a:t>放在展台上的看起来明明是奶茶，其实里面含有新型毒品。这类毒品遇水即溶，即冲即饮，与各种饮料混合后，口味都不发生变化。所以，面对真假难辨的饮料，我们一定要保持警惕，以免误入歧途，遗憾终生。</a:t>
            </a:r>
            <a:endParaRPr lang="zh-CN" altLang="en-US" sz="2000" dirty="0">
              <a:latin typeface="微软雅黑" panose="020B0503020204020204" charset="-122"/>
              <a:ea typeface="微软雅黑" panose="020B0503020204020204" charset="-122"/>
            </a:endParaRPr>
          </a:p>
        </p:txBody>
      </p:sp>
      <p:sp>
        <p:nvSpPr>
          <p:cNvPr id="6" name="文本框 5"/>
          <p:cNvSpPr txBox="1"/>
          <p:nvPr/>
        </p:nvSpPr>
        <p:spPr>
          <a:xfrm>
            <a:off x="7624688" y="3591127"/>
            <a:ext cx="4318782" cy="1938992"/>
          </a:xfrm>
          <a:prstGeom prst="rect">
            <a:avLst/>
          </a:prstGeom>
          <a:noFill/>
        </p:spPr>
        <p:txBody>
          <a:bodyPr wrap="square" rtlCol="0">
            <a:spAutoFit/>
          </a:bodyPr>
          <a:lstStyle/>
          <a:p>
            <a:r>
              <a:rPr lang="zh-CN" altLang="en-US" sz="2000" dirty="0">
                <a:latin typeface="微软雅黑" panose="020B0503020204020204" charset="-122"/>
                <a:ea typeface="微软雅黑" panose="020B0503020204020204" charset="-122"/>
              </a:rPr>
              <a:t>听讲解员说，一些毒贩为了牟利，就把毒品掺杂在香烟里面，让人们在不知不觉中染上毒瘾。当你有抽烟的不良嗜好时，就有可能遇到危险。所以，对于隐藏的危险，我们不仅要小心提防，更要懂得避免沾染不良嗜好。</a:t>
            </a:r>
            <a:endParaRPr lang="zh-CN" altLang="en-US" sz="2000" dirty="0">
              <a:latin typeface="微软雅黑" panose="020B0503020204020204" charset="-122"/>
              <a:ea typeface="微软雅黑" panose="020B0503020204020204" charset="-122"/>
            </a:endParaRPr>
          </a:p>
        </p:txBody>
      </p:sp>
      <p:grpSp>
        <p:nvGrpSpPr>
          <p:cNvPr id="2" name="组合 6"/>
          <p:cNvGrpSpPr/>
          <p:nvPr/>
        </p:nvGrpSpPr>
        <p:grpSpPr>
          <a:xfrm>
            <a:off x="534958" y="1673033"/>
            <a:ext cx="5250876" cy="50570"/>
            <a:chOff x="317411" y="1300558"/>
            <a:chExt cx="4929453" cy="45719"/>
          </a:xfrm>
        </p:grpSpPr>
        <p:cxnSp>
          <p:nvCxnSpPr>
            <p:cNvPr id="8" name="Straight Connector 4"/>
            <p:cNvCxnSpPr/>
            <p:nvPr/>
          </p:nvCxnSpPr>
          <p:spPr>
            <a:xfrm>
              <a:off x="317411" y="1300558"/>
              <a:ext cx="4929453" cy="1609"/>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9" name="Straight Connector 5"/>
            <p:cNvCxnSpPr/>
            <p:nvPr/>
          </p:nvCxnSpPr>
          <p:spPr>
            <a:xfrm>
              <a:off x="317411" y="1344668"/>
              <a:ext cx="4929453" cy="1609"/>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grpSp>
      <p:grpSp>
        <p:nvGrpSpPr>
          <p:cNvPr id="3" name="组合 9"/>
          <p:cNvGrpSpPr/>
          <p:nvPr/>
        </p:nvGrpSpPr>
        <p:grpSpPr>
          <a:xfrm>
            <a:off x="6522814" y="1673033"/>
            <a:ext cx="5213444" cy="50570"/>
            <a:chOff x="6589257" y="1300558"/>
            <a:chExt cx="4929453" cy="45719"/>
          </a:xfrm>
        </p:grpSpPr>
        <p:cxnSp>
          <p:nvCxnSpPr>
            <p:cNvPr id="11" name="Straight Connector 6"/>
            <p:cNvCxnSpPr/>
            <p:nvPr/>
          </p:nvCxnSpPr>
          <p:spPr>
            <a:xfrm>
              <a:off x="6589257" y="1300558"/>
              <a:ext cx="4929453" cy="1609"/>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12" name="Straight Connector 7"/>
            <p:cNvCxnSpPr/>
            <p:nvPr/>
          </p:nvCxnSpPr>
          <p:spPr>
            <a:xfrm>
              <a:off x="6589257" y="1344668"/>
              <a:ext cx="4929453" cy="1609"/>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grpSp>
      <p:pic>
        <p:nvPicPr>
          <p:cNvPr id="13" name="Picture 8" descr="yellow.png"/>
          <p:cNvPicPr>
            <a:picLocks noChangeAspect="1"/>
          </p:cNvPicPr>
          <p:nvPr/>
        </p:nvPicPr>
        <p:blipFill>
          <a:blip r:embed="rId1" cstate="print"/>
          <a:stretch>
            <a:fillRect/>
          </a:stretch>
        </p:blipFill>
        <p:spPr>
          <a:xfrm>
            <a:off x="5875822" y="1493541"/>
            <a:ext cx="586740" cy="493364"/>
          </a:xfrm>
          <a:prstGeom prst="rect">
            <a:avLst/>
          </a:prstGeom>
        </p:spPr>
      </p:pic>
      <p:sp>
        <p:nvSpPr>
          <p:cNvPr id="14" name="TextBox 9"/>
          <p:cNvSpPr txBox="1"/>
          <p:nvPr/>
        </p:nvSpPr>
        <p:spPr>
          <a:xfrm>
            <a:off x="5163682" y="680168"/>
            <a:ext cx="6405862" cy="769441"/>
          </a:xfrm>
          <a:prstGeom prst="rect">
            <a:avLst/>
          </a:prstGeom>
          <a:noFill/>
        </p:spPr>
        <p:txBody>
          <a:bodyPr wrap="square" rtlCol="0">
            <a:spAutoFit/>
          </a:bodyPr>
          <a:lstStyle/>
          <a:p>
            <a:r>
              <a:rPr lang="zh-CN" altLang="en-US" sz="4400" b="1" dirty="0">
                <a:solidFill>
                  <a:srgbClr val="5DA156"/>
                </a:solidFill>
                <a:latin typeface="微软雅黑" panose="020B0503020204020204" charset="-122"/>
                <a:ea typeface="微软雅黑" panose="020B0503020204020204" charset="-122"/>
                <a:cs typeface="微软雅黑" panose="020B0503020204020204" charset="-122"/>
              </a:rPr>
              <a:t>活动园</a:t>
            </a:r>
            <a:endParaRPr lang="zh-CN" altLang="en-US" sz="4400" b="1" dirty="0">
              <a:solidFill>
                <a:srgbClr val="5DA156"/>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205135" y="2064890"/>
            <a:ext cx="11653929" cy="830997"/>
          </a:xfrm>
          <a:prstGeom prst="rect">
            <a:avLst/>
          </a:prstGeom>
          <a:noFill/>
        </p:spPr>
        <p:txBody>
          <a:bodyPr wrap="square" rtlCol="0">
            <a:spAutoFit/>
          </a:bodyPr>
          <a:lstStyle/>
          <a:p>
            <a:pPr lvl="1"/>
            <a:r>
              <a:rPr lang="zh-CN" altLang="en-US" sz="2400" b="1" dirty="0">
                <a:latin typeface="微软雅黑" panose="020B0503020204020204" charset="-122"/>
                <a:ea typeface="微软雅黑" panose="020B0503020204020204" charset="-122"/>
                <a:cs typeface="微软雅黑" panose="020B0503020204020204" charset="-122"/>
              </a:rPr>
              <a:t>参观“禁毒教育展览”归来，两位同学向大家分享了学习体会。阅读他们的学习体会，说说你从中得到的启示。</a:t>
            </a:r>
            <a:endParaRPr lang="zh-CN" altLang="en-US" sz="2400" b="1" dirty="0">
              <a:latin typeface="微软雅黑" panose="020B0503020204020204" charset="-122"/>
              <a:ea typeface="微软雅黑" panose="020B0503020204020204" charset="-122"/>
              <a:cs typeface="微软雅黑" panose="020B0503020204020204" charset="-122"/>
            </a:endParaRPr>
          </a:p>
        </p:txBody>
      </p:sp>
      <p:pic>
        <p:nvPicPr>
          <p:cNvPr id="16" name="图片 15"/>
          <p:cNvPicPr>
            <a:picLocks noChangeAspect="1"/>
          </p:cNvPicPr>
          <p:nvPr/>
        </p:nvPicPr>
        <p:blipFill rotWithShape="1">
          <a:blip r:embed="rId2">
            <a:extLst>
              <a:ext uri="{BEBA8EAE-BF5A-486C-A8C5-ECC9F3942E4B}">
                <a14:imgProps xmlns:a14="http://schemas.microsoft.com/office/drawing/2010/main">
                  <a14:imgLayer r:embed="rId3">
                    <a14:imgEffect>
                      <a14:backgroundRemoval t="65828" b="93082" l="78308" r="87846">
                        <a14:foregroundMark x1="81231" y1="89518" x2="84615" y2="90566"/>
                        <a14:foregroundMark x1="79692" y1="86583" x2="81077" y2="92034"/>
                      </a14:backgroundRemoval>
                    </a14:imgEffect>
                  </a14:imgLayer>
                </a14:imgProps>
              </a:ext>
            </a:extLst>
          </a:blip>
          <a:srcRect l="77142" t="62750" r="10854" b="5686"/>
          <a:stretch>
            <a:fillRect/>
          </a:stretch>
        </p:blipFill>
        <p:spPr>
          <a:xfrm>
            <a:off x="6344528" y="3052688"/>
            <a:ext cx="1505244" cy="2904486"/>
          </a:xfrm>
          <a:prstGeom prst="rect">
            <a:avLst/>
          </a:prstGeom>
        </p:spPr>
      </p:pic>
      <p:pic>
        <p:nvPicPr>
          <p:cNvPr id="17" name="图片 16"/>
          <p:cNvPicPr>
            <a:picLocks noChangeAspect="1"/>
          </p:cNvPicPr>
          <p:nvPr/>
        </p:nvPicPr>
        <p:blipFill rotWithShape="1">
          <a:blip r:embed="rId4">
            <a:clrChange>
              <a:clrFrom>
                <a:srgbClr val="F9F4EE"/>
              </a:clrFrom>
              <a:clrTo>
                <a:srgbClr val="F9F4EE">
                  <a:alpha val="0"/>
                </a:srgbClr>
              </a:clrTo>
            </a:clrChange>
            <a:extLst>
              <a:ext uri="{BEBA8EAE-BF5A-486C-A8C5-ECC9F3942E4B}">
                <a14:imgProps xmlns:a14="http://schemas.microsoft.com/office/drawing/2010/main">
                  <a14:imgLayer r:embed="rId3">
                    <a14:imgEffect>
                      <a14:backgroundRemoval t="31824" b="58528" l="11891" r="22576"/>
                    </a14:imgEffect>
                  </a14:imgLayer>
                </a14:imgProps>
              </a:ext>
            </a:extLst>
          </a:blip>
          <a:srcRect l="10555" t="28486" r="76088" b="38134"/>
          <a:stretch>
            <a:fillRect/>
          </a:stretch>
        </p:blipFill>
        <p:spPr>
          <a:xfrm>
            <a:off x="4571999" y="2729132"/>
            <a:ext cx="1702192" cy="3369790"/>
          </a:xfrm>
          <a:prstGeom prst="rect">
            <a:avLst/>
          </a:prstGeom>
        </p:spPr>
      </p:pic>
      <p:cxnSp>
        <p:nvCxnSpPr>
          <p:cNvPr id="19" name="直接连接符 18"/>
          <p:cNvCxnSpPr/>
          <p:nvPr/>
        </p:nvCxnSpPr>
        <p:spPr>
          <a:xfrm flipV="1">
            <a:off x="211015" y="5767754"/>
            <a:ext cx="4529797" cy="42203"/>
          </a:xfrm>
          <a:prstGeom prst="line">
            <a:avLst/>
          </a:prstGeom>
          <a:ln>
            <a:solidFill>
              <a:srgbClr val="E5AC3C"/>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549661" y="5807612"/>
            <a:ext cx="4529797" cy="42203"/>
          </a:xfrm>
          <a:prstGeom prst="line">
            <a:avLst/>
          </a:prstGeom>
          <a:ln>
            <a:solidFill>
              <a:srgbClr val="E5AC3C"/>
            </a:solidFill>
          </a:ln>
        </p:spPr>
        <p:style>
          <a:lnRef idx="1">
            <a:schemeClr val="accent1"/>
          </a:lnRef>
          <a:fillRef idx="0">
            <a:schemeClr val="accent1"/>
          </a:fillRef>
          <a:effectRef idx="0">
            <a:schemeClr val="accent1"/>
          </a:effectRef>
          <a:fontRef idx="minor">
            <a:schemeClr val="tx1"/>
          </a:fontRef>
        </p:style>
      </p:cxnSp>
      <p:sp>
        <p:nvSpPr>
          <p:cNvPr id="22" name="爆炸形 2 21"/>
          <p:cNvSpPr/>
          <p:nvPr/>
        </p:nvSpPr>
        <p:spPr>
          <a:xfrm>
            <a:off x="2841675" y="5331656"/>
            <a:ext cx="2405575" cy="1230923"/>
          </a:xfrm>
          <a:prstGeom prst="irregularSeal2">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3" name="矩形 22"/>
          <p:cNvSpPr/>
          <p:nvPr/>
        </p:nvSpPr>
        <p:spPr>
          <a:xfrm>
            <a:off x="3151249" y="5706180"/>
            <a:ext cx="1620957" cy="523220"/>
          </a:xfrm>
          <a:prstGeom prst="rect">
            <a:avLst/>
          </a:prstGeom>
        </p:spPr>
        <p:txBody>
          <a:bodyPr wrap="none">
            <a:spAutoFit/>
          </a:bodyPr>
          <a:lstStyle/>
          <a:p>
            <a:r>
              <a:rPr lang="zh-CN" altLang="en-US" sz="2800" dirty="0" smtClean="0">
                <a:solidFill>
                  <a:schemeClr val="bg1"/>
                </a:solidFill>
                <a:latin typeface="微软雅黑" panose="020B0503020204020204" charset="-122"/>
                <a:ea typeface="微软雅黑" panose="020B0503020204020204" charset="-122"/>
              </a:rPr>
              <a:t>真假难辨</a:t>
            </a:r>
            <a:endParaRPr lang="zh-CN" altLang="en-US" sz="2800" dirty="0">
              <a:solidFill>
                <a:schemeClr val="bg1"/>
              </a:solidFill>
            </a:endParaRPr>
          </a:p>
        </p:txBody>
      </p:sp>
      <p:sp>
        <p:nvSpPr>
          <p:cNvPr id="24" name="爆炸形 2 23"/>
          <p:cNvSpPr/>
          <p:nvPr/>
        </p:nvSpPr>
        <p:spPr>
          <a:xfrm>
            <a:off x="6215576" y="5399650"/>
            <a:ext cx="2405575" cy="1230923"/>
          </a:xfrm>
          <a:prstGeom prst="irregularSeal2">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5" name="矩形 24"/>
          <p:cNvSpPr/>
          <p:nvPr/>
        </p:nvSpPr>
        <p:spPr>
          <a:xfrm>
            <a:off x="6525150" y="5774174"/>
            <a:ext cx="1620957" cy="523220"/>
          </a:xfrm>
          <a:prstGeom prst="rect">
            <a:avLst/>
          </a:prstGeom>
        </p:spPr>
        <p:txBody>
          <a:bodyPr wrap="none">
            <a:spAutoFit/>
          </a:bodyPr>
          <a:lstStyle/>
          <a:p>
            <a:r>
              <a:rPr lang="zh-CN" altLang="en-US" sz="2800" dirty="0" smtClean="0">
                <a:solidFill>
                  <a:schemeClr val="bg1"/>
                </a:solidFill>
              </a:rPr>
              <a:t>隐藏危险</a:t>
            </a:r>
            <a:endParaRPr lang="zh-CN" altLang="en-US" sz="2800" dirty="0">
              <a:solidFill>
                <a:schemeClr val="bg1"/>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0335" y="2661315"/>
            <a:ext cx="8593540" cy="3684894"/>
          </a:xfrm>
          <a:prstGeom prst="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lum bright="18000"/>
          </a:blip>
          <a:srcRect l="4743" t="8052" r="50353" b="61640"/>
          <a:stretch>
            <a:fillRect/>
          </a:stretch>
        </p:blipFill>
        <p:spPr>
          <a:xfrm>
            <a:off x="137511" y="487358"/>
            <a:ext cx="2712085" cy="1206500"/>
          </a:xfrm>
          <a:prstGeom prst="rect">
            <a:avLst/>
          </a:prstGeom>
        </p:spPr>
      </p:pic>
      <p:sp>
        <p:nvSpPr>
          <p:cNvPr id="5" name="文本框 4"/>
          <p:cNvSpPr txBox="1"/>
          <p:nvPr/>
        </p:nvSpPr>
        <p:spPr>
          <a:xfrm>
            <a:off x="429250" y="863638"/>
            <a:ext cx="1728358" cy="707886"/>
          </a:xfrm>
          <a:prstGeom prst="rect">
            <a:avLst/>
          </a:prstGeom>
          <a:noFill/>
        </p:spPr>
        <p:txBody>
          <a:bodyPr wrap="none" rtlCol="0">
            <a:spAutoFit/>
          </a:bodyPr>
          <a:lstStyle/>
          <a:p>
            <a:pPr lvl="0">
              <a:defRPr/>
            </a:pPr>
            <a:r>
              <a:rPr lang="zh-CN" altLang="en-US" sz="4000" b="1" dirty="0">
                <a:solidFill>
                  <a:srgbClr val="1D41D5"/>
                </a:solidFill>
                <a:latin typeface="黑体" panose="02010609060101010101" charset="-122"/>
                <a:ea typeface="黑体" panose="02010609060101010101" charset="-122"/>
              </a:rPr>
              <a:t>阅读角</a:t>
            </a:r>
            <a:endParaRPr lang="zh-CN" altLang="en-US" sz="4000" b="1" dirty="0">
              <a:solidFill>
                <a:srgbClr val="1D41D5"/>
              </a:solidFill>
              <a:latin typeface="黑体" panose="02010609060101010101" charset="-122"/>
              <a:ea typeface="黑体" panose="02010609060101010101" charset="-122"/>
            </a:endParaRPr>
          </a:p>
        </p:txBody>
      </p:sp>
      <p:sp>
        <p:nvSpPr>
          <p:cNvPr id="20483" name="文本框 20482"/>
          <p:cNvSpPr txBox="1"/>
          <p:nvPr/>
        </p:nvSpPr>
        <p:spPr>
          <a:xfrm>
            <a:off x="610937" y="2812454"/>
            <a:ext cx="8232812" cy="3323987"/>
          </a:xfrm>
          <a:prstGeom prst="rect">
            <a:avLst/>
          </a:prstGeom>
          <a:noFill/>
          <a:ln w="28575">
            <a:solidFill>
              <a:srgbClr val="1D41D5"/>
            </a:solidFill>
            <a:prstDash val="lgDash"/>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1905" lvl="2" indent="454025" eaLnBrk="1">
              <a:lnSpc>
                <a:spcPct val="150000"/>
              </a:lnSpc>
              <a:spcBef>
                <a:spcPts val="0"/>
              </a:spcBef>
              <a:spcAft>
                <a:spcPts val="0"/>
              </a:spcAft>
              <a:buNone/>
              <a:defRPr/>
            </a:pPr>
            <a:r>
              <a:rPr lang="zh-CN" altLang="en-US" sz="2800" dirty="0">
                <a:solidFill>
                  <a:srgbClr val="000000"/>
                </a:solidFill>
                <a:latin typeface="微软雅黑" panose="020B0503020204020204" charset="-122"/>
                <a:ea typeface="微软雅黑" panose="020B0503020204020204" charset="-122"/>
                <a:cs typeface="微软雅黑" panose="020B0503020204020204" charset="-122"/>
              </a:rPr>
              <a:t>新型毒品打着“时尚”“娱乐”“刺激”的旗号，有的甚至伪装成果汁、跳跳糖等。它们的毒性比传统毒品更厉害，并且更容易让人成瘾。我们一定要学会识破它们“时尚”的伪装，认清它们害人的实质。</a:t>
            </a:r>
            <a:endParaRPr lang="zh-CN" altLang="en-US" sz="280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796302" y="1712075"/>
            <a:ext cx="5753498" cy="830997"/>
          </a:xfrm>
          <a:prstGeom prst="rect">
            <a:avLst/>
          </a:prstGeom>
          <a:noFill/>
        </p:spPr>
        <p:txBody>
          <a:bodyPr wrap="none" rtlCol="0">
            <a:spAutoFit/>
          </a:bodyPr>
          <a:lstStyle/>
          <a:p>
            <a:pPr lvl="0">
              <a:defRPr/>
            </a:pPr>
            <a:r>
              <a:rPr lang="zh-CN" altLang="en-US" sz="4800" b="1" dirty="0">
                <a:solidFill>
                  <a:srgbClr val="1D41D5"/>
                </a:solidFill>
                <a:latin typeface="黑体" panose="02010609060101010101" charset="-122"/>
                <a:ea typeface="黑体" panose="02010609060101010101" charset="-122"/>
              </a:rPr>
              <a:t>识破新型毒品的伪装</a:t>
            </a:r>
            <a:endParaRPr lang="zh-CN" altLang="en-US" sz="4800" b="1" dirty="0">
              <a:solidFill>
                <a:srgbClr val="1D41D5"/>
              </a:solidFill>
              <a:latin typeface="黑体" panose="02010609060101010101" charset="-122"/>
              <a:ea typeface="黑体" panose="02010609060101010101" charset="-122"/>
            </a:endParaRPr>
          </a:p>
        </p:txBody>
      </p:sp>
      <p:pic>
        <p:nvPicPr>
          <p:cNvPr id="8" name="图片 7"/>
          <p:cNvPicPr>
            <a:picLocks noChangeAspect="1"/>
          </p:cNvPicPr>
          <p:nvPr/>
        </p:nvPicPr>
        <p:blipFill rotWithShape="1">
          <a:blip r:embed="rId2"/>
          <a:srcRect l="62195" t="29685" r="7743" b="27875"/>
          <a:stretch>
            <a:fillRect/>
          </a:stretch>
        </p:blipFill>
        <p:spPr>
          <a:xfrm>
            <a:off x="9036005" y="3391565"/>
            <a:ext cx="2960377" cy="2296541"/>
          </a:xfrm>
          <a:prstGeom prst="rect">
            <a:avLst/>
          </a:prstGeom>
        </p:spPr>
      </p:pic>
      <p:sp>
        <p:nvSpPr>
          <p:cNvPr id="9" name="文本框 8"/>
          <p:cNvSpPr txBox="1"/>
          <p:nvPr/>
        </p:nvSpPr>
        <p:spPr>
          <a:xfrm>
            <a:off x="9401132" y="5839264"/>
            <a:ext cx="2915478" cy="400110"/>
          </a:xfrm>
          <a:prstGeom prst="rect">
            <a:avLst/>
          </a:prstGeom>
          <a:noFill/>
        </p:spPr>
        <p:txBody>
          <a:bodyPr wrap="square" rtlCol="0">
            <a:spAutoFit/>
          </a:bodyPr>
          <a:lstStyle/>
          <a:p>
            <a:r>
              <a:rPr lang="zh-CN" altLang="en-US" sz="2000" dirty="0"/>
              <a:t>警方缴获的伪装毒品</a:t>
            </a:r>
            <a:endParaRPr lang="zh-CN" altLang="en-US" sz="2000" dirty="0"/>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fade">
                                      <p:cBhvr>
                                        <p:cTn id="7" dur="1000"/>
                                        <p:tgtEl>
                                          <p:spTgt spid="20483"/>
                                        </p:tgtEl>
                                      </p:cBhvr>
                                    </p:animEffect>
                                    <p:anim calcmode="lin" valueType="num">
                                      <p:cBhvr additive="base">
                                        <p:cTn id="8" dur="1000" fill="hold"/>
                                        <p:tgtEl>
                                          <p:spTgt spid="20483"/>
                                        </p:tgtEl>
                                        <p:attrNameLst>
                                          <p:attrName>ppt_x</p:attrName>
                                        </p:attrNameLst>
                                      </p:cBhvr>
                                      <p:tavLst>
                                        <p:tav tm="0">
                                          <p:val>
                                            <p:strVal val="#ppt_x"/>
                                          </p:val>
                                        </p:tav>
                                        <p:tav tm="100000">
                                          <p:val>
                                            <p:strVal val="#ppt_x"/>
                                          </p:val>
                                        </p:tav>
                                      </p:tavLst>
                                    </p:anim>
                                    <p:anim calcmode="lin" valueType="num">
                                      <p:cBhvr additive="base">
                                        <p:cTn id="9" dur="1000" fill="hold"/>
                                        <p:tgtEl>
                                          <p:spTgt spid="20483"/>
                                        </p:tgtEl>
                                        <p:attrNameLst>
                                          <p:attrName>ppt_y</p:attrName>
                                        </p:attrNameLst>
                                      </p:cBhvr>
                                      <p:tavLst>
                                        <p:tav tm="0">
                                          <p:val>
                                            <p:strVal val="#ppt_y+.1"/>
                                          </p:val>
                                        </p:tav>
                                        <p:tav tm="100000">
                                          <p:val>
                                            <p:strVal val="#ppt_y"/>
                                          </p:val>
                                        </p:tav>
                                      </p:tavLst>
                                    </p:anim>
                                  </p:childTnLst>
                                </p:cTn>
                              </p:par>
                              <p:par>
                                <p:cTn id="10" presetID="18" presetClass="entr" presetSubtype="12"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483"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38084" y="214290"/>
            <a:ext cx="11715832" cy="6429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167570" y="1864618"/>
            <a:ext cx="4786345" cy="4463140"/>
          </a:xfrm>
          <a:prstGeom prst="ellipse">
            <a:avLst/>
          </a:prstGeom>
          <a:solidFill>
            <a:schemeClr val="bg1"/>
          </a:solidFill>
          <a:ln w="57150">
            <a:solidFill>
              <a:srgbClr val="92D050"/>
            </a:solidFill>
          </a:ln>
        </p:spPr>
        <p:style>
          <a:lnRef idx="2">
            <a:schemeClr val="accent3"/>
          </a:lnRef>
          <a:fillRef idx="1">
            <a:schemeClr val="lt1"/>
          </a:fillRef>
          <a:effectRef idx="0">
            <a:schemeClr val="accent3"/>
          </a:effectRef>
          <a:fontRef idx="minor">
            <a:schemeClr val="dk1"/>
          </a:fontRef>
        </p:style>
        <p:txBody>
          <a:bodyPr rtlCol="0" anchor="ctr"/>
          <a:lstStyle/>
          <a:p>
            <a:pPr indent="457200">
              <a:lnSpc>
                <a:spcPct val="150000"/>
              </a:lnSpc>
            </a:pPr>
            <a:endParaRPr lang="zh-CN" altLang="en-US" dirty="0">
              <a:solidFill>
                <a:schemeClr val="bg1">
                  <a:lumMod val="50000"/>
                </a:schemeClr>
              </a:solidFill>
              <a:latin typeface="微软雅黑" panose="020B0503020204020204" charset="-122"/>
              <a:ea typeface="微软雅黑" panose="020B0503020204020204" charset="-122"/>
            </a:endParaRPr>
          </a:p>
        </p:txBody>
      </p:sp>
      <p:pic>
        <p:nvPicPr>
          <p:cNvPr id="6" name="Picture 3" descr="E:\UCDownloaded\！PPT图片及版面资源\06-PPT精选插图\03-人物\女孩NPG05.png"/>
          <p:cNvPicPr>
            <a:picLocks noChangeAspect="1" noChangeArrowheads="1"/>
          </p:cNvPicPr>
          <p:nvPr/>
        </p:nvPicPr>
        <p:blipFill>
          <a:blip r:embed="rId1"/>
          <a:stretch>
            <a:fillRect/>
          </a:stretch>
        </p:blipFill>
        <p:spPr bwMode="auto">
          <a:xfrm>
            <a:off x="7167570" y="2307490"/>
            <a:ext cx="5047011" cy="4336220"/>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p:cNvSpPr txBox="1"/>
          <p:nvPr/>
        </p:nvSpPr>
        <p:spPr>
          <a:xfrm>
            <a:off x="1683237" y="1604817"/>
            <a:ext cx="4392172" cy="769441"/>
          </a:xfrm>
          <a:prstGeom prst="rect">
            <a:avLst/>
          </a:prstGeom>
          <a:noFill/>
        </p:spPr>
        <p:txBody>
          <a:bodyPr wrap="square" rtlCol="0">
            <a:spAutoFit/>
          </a:bodyPr>
          <a:lstStyle/>
          <a:p>
            <a:pPr lvl="0" algn="ctr" eaLnBrk="1" fontAlgn="auto" hangingPunct="1">
              <a:spcBef>
                <a:spcPts val="0"/>
              </a:spcBef>
              <a:spcAft>
                <a:spcPts val="0"/>
              </a:spcAft>
              <a:defRPr/>
            </a:pPr>
            <a:r>
              <a:rPr lang="zh-CN" altLang="en-US" sz="4400" b="1" dirty="0" smtClean="0">
                <a:solidFill>
                  <a:srgbClr val="FF0000"/>
                </a:solidFill>
                <a:latin typeface="微软雅黑" panose="020B0503020204020204" charset="-122"/>
                <a:ea typeface="微软雅黑" panose="020B0503020204020204" charset="-122"/>
              </a:rPr>
              <a:t>思 考</a:t>
            </a:r>
            <a:endParaRPr lang="zh-CN" altLang="en-US" sz="4400" b="1" dirty="0">
              <a:solidFill>
                <a:srgbClr val="FF0000"/>
              </a:solidFill>
              <a:latin typeface="微软雅黑" panose="020B0503020204020204" charset="-122"/>
              <a:ea typeface="微软雅黑" panose="020B0503020204020204" charset="-122"/>
            </a:endParaRPr>
          </a:p>
        </p:txBody>
      </p:sp>
      <p:cxnSp>
        <p:nvCxnSpPr>
          <p:cNvPr id="9" name="直接连接符 8"/>
          <p:cNvCxnSpPr/>
          <p:nvPr/>
        </p:nvCxnSpPr>
        <p:spPr>
          <a:xfrm>
            <a:off x="1683237" y="1540804"/>
            <a:ext cx="4392172"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683237" y="2438271"/>
            <a:ext cx="4392172"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960817" y="2901418"/>
            <a:ext cx="5822120" cy="1772793"/>
          </a:xfrm>
          <a:prstGeom prst="rect">
            <a:avLst/>
          </a:prstGeom>
        </p:spPr>
        <p:txBody>
          <a:bodyPr wrap="square">
            <a:spAutoFit/>
          </a:bodyPr>
          <a:lstStyle/>
          <a:p>
            <a:pPr lvl="0">
              <a:lnSpc>
                <a:spcPct val="130000"/>
              </a:lnSpc>
              <a:defRPr/>
            </a:pPr>
            <a:r>
              <a:rPr lang="zh-CN" altLang="en-US" sz="28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rPr>
              <a:t>毒品的危害那么大，而且还那么善于“伪装”，我们要怎样才能避免沾染毒品呢？</a:t>
            </a:r>
            <a:endParaRPr lang="zh-CN" altLang="en-US" sz="28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84524" y="2866624"/>
            <a:ext cx="4068829" cy="1200329"/>
          </a:xfrm>
          <a:prstGeom prst="rect">
            <a:avLst/>
          </a:prstGeom>
          <a:noFill/>
        </p:spPr>
        <p:txBody>
          <a:bodyPr wrap="square" rtlCol="0">
            <a:spAutoFit/>
          </a:bodyPr>
          <a:lstStyle/>
          <a:p>
            <a:r>
              <a:rPr lang="zh-CN" altLang="en-US" sz="2400" b="1" dirty="0">
                <a:solidFill>
                  <a:srgbClr val="5DA156"/>
                </a:solidFill>
                <a:latin typeface="微软雅黑" panose="020B0503020204020204" charset="-122"/>
                <a:ea typeface="微软雅黑" panose="020B0503020204020204" charset="-122"/>
              </a:rPr>
              <a:t>情境</a:t>
            </a:r>
            <a:r>
              <a:rPr lang="en-US" altLang="zh-CN" sz="2400" b="1" dirty="0">
                <a:solidFill>
                  <a:srgbClr val="5DA156"/>
                </a:solidFill>
                <a:latin typeface="微软雅黑" panose="020B0503020204020204" charset="-122"/>
                <a:ea typeface="微软雅黑" panose="020B0503020204020204" charset="-122"/>
              </a:rPr>
              <a:t>1</a:t>
            </a:r>
            <a:r>
              <a:rPr lang="zh-CN" altLang="en-US" sz="2400" b="1" dirty="0">
                <a:solidFill>
                  <a:srgbClr val="5DA156"/>
                </a:solidFill>
                <a:latin typeface="微软雅黑" panose="020B0503020204020204" charset="-122"/>
                <a:ea typeface="微软雅黑" panose="020B0503020204020204" charset="-122"/>
              </a:rPr>
              <a:t>：放学路上，同学递给你一支烟，说：“抽一支吧，反正老师也看不见。”</a:t>
            </a:r>
            <a:endParaRPr lang="zh-CN" altLang="en-US" sz="2400" b="1" dirty="0">
              <a:solidFill>
                <a:srgbClr val="5DA156"/>
              </a:solidFill>
              <a:latin typeface="微软雅黑" panose="020B0503020204020204" charset="-122"/>
              <a:ea typeface="微软雅黑" panose="020B0503020204020204" charset="-122"/>
            </a:endParaRPr>
          </a:p>
        </p:txBody>
      </p:sp>
      <p:sp>
        <p:nvSpPr>
          <p:cNvPr id="6" name="文本框 5"/>
          <p:cNvSpPr txBox="1"/>
          <p:nvPr/>
        </p:nvSpPr>
        <p:spPr>
          <a:xfrm>
            <a:off x="770456" y="4257328"/>
            <a:ext cx="4054761" cy="1200329"/>
          </a:xfrm>
          <a:prstGeom prst="rect">
            <a:avLst/>
          </a:prstGeom>
          <a:noFill/>
        </p:spPr>
        <p:txBody>
          <a:bodyPr wrap="square" rtlCol="0">
            <a:spAutoFit/>
          </a:bodyPr>
          <a:lstStyle/>
          <a:p>
            <a:r>
              <a:rPr lang="zh-CN" altLang="en-US" sz="2400" b="1" dirty="0">
                <a:solidFill>
                  <a:srgbClr val="5DA156"/>
                </a:solidFill>
                <a:latin typeface="微软雅黑" panose="020B0503020204020204" charset="-122"/>
                <a:ea typeface="微软雅黑" panose="020B0503020204020204" charset="-122"/>
              </a:rPr>
              <a:t>情境</a:t>
            </a:r>
            <a:r>
              <a:rPr lang="en-US" altLang="zh-CN" sz="2400" b="1" dirty="0">
                <a:solidFill>
                  <a:srgbClr val="5DA156"/>
                </a:solidFill>
                <a:latin typeface="微软雅黑" panose="020B0503020204020204" charset="-122"/>
                <a:ea typeface="微软雅黑" panose="020B0503020204020204" charset="-122"/>
              </a:rPr>
              <a:t>2</a:t>
            </a:r>
            <a:r>
              <a:rPr lang="zh-CN" altLang="en-US" sz="2400" b="1" dirty="0">
                <a:solidFill>
                  <a:srgbClr val="5DA156"/>
                </a:solidFill>
                <a:latin typeface="微软雅黑" panose="020B0503020204020204" charset="-122"/>
                <a:ea typeface="微软雅黑" panose="020B0503020204020204" charset="-122"/>
              </a:rPr>
              <a:t>：同学过程日，提议喝点酒庆祝，还说低度酒喝了也不会醉。</a:t>
            </a:r>
            <a:endParaRPr lang="zh-CN" altLang="en-US" sz="2400" b="1" dirty="0">
              <a:solidFill>
                <a:srgbClr val="5DA156"/>
              </a:solidFill>
              <a:latin typeface="微软雅黑" panose="020B0503020204020204" charset="-122"/>
              <a:ea typeface="微软雅黑" panose="020B0503020204020204" charset="-122"/>
            </a:endParaRPr>
          </a:p>
        </p:txBody>
      </p:sp>
      <p:sp>
        <p:nvSpPr>
          <p:cNvPr id="7" name="文本框 6"/>
          <p:cNvSpPr txBox="1"/>
          <p:nvPr/>
        </p:nvSpPr>
        <p:spPr>
          <a:xfrm>
            <a:off x="840796" y="5577693"/>
            <a:ext cx="3900016" cy="830997"/>
          </a:xfrm>
          <a:prstGeom prst="rect">
            <a:avLst/>
          </a:prstGeom>
          <a:noFill/>
        </p:spPr>
        <p:txBody>
          <a:bodyPr wrap="square" rtlCol="0">
            <a:spAutoFit/>
          </a:bodyPr>
          <a:lstStyle/>
          <a:p>
            <a:r>
              <a:rPr lang="zh-CN" altLang="en-US" sz="2400" b="1" dirty="0">
                <a:solidFill>
                  <a:srgbClr val="5DA156"/>
                </a:solidFill>
                <a:latin typeface="微软雅黑" panose="020B0503020204020204" charset="-122"/>
                <a:ea typeface="微软雅黑" panose="020B0503020204020204" charset="-122"/>
              </a:rPr>
              <a:t>情境</a:t>
            </a:r>
            <a:r>
              <a:rPr lang="en-US" altLang="zh-CN" sz="2400" b="1" dirty="0">
                <a:solidFill>
                  <a:srgbClr val="5DA156"/>
                </a:solidFill>
                <a:latin typeface="微软雅黑" panose="020B0503020204020204" charset="-122"/>
                <a:ea typeface="微软雅黑" panose="020B0503020204020204" charset="-122"/>
              </a:rPr>
              <a:t>3</a:t>
            </a:r>
            <a:r>
              <a:rPr lang="zh-CN" altLang="en-US" sz="2400" b="1" dirty="0">
                <a:solidFill>
                  <a:srgbClr val="5DA156"/>
                </a:solidFill>
                <a:latin typeface="微软雅黑" panose="020B0503020204020204" charset="-122"/>
                <a:ea typeface="微软雅黑" panose="020B0503020204020204" charset="-122"/>
              </a:rPr>
              <a:t>：坐火车时，对面的人递给你一瓶饮料。</a:t>
            </a:r>
            <a:endParaRPr lang="zh-CN" altLang="en-US" sz="2400" b="1" dirty="0">
              <a:solidFill>
                <a:srgbClr val="5DA156"/>
              </a:solidFill>
              <a:latin typeface="微软雅黑" panose="020B0503020204020204" charset="-122"/>
              <a:ea typeface="微软雅黑" panose="020B0503020204020204" charset="-122"/>
            </a:endParaRPr>
          </a:p>
        </p:txBody>
      </p:sp>
      <p:sp>
        <p:nvSpPr>
          <p:cNvPr id="8" name="箭头: 右 7"/>
          <p:cNvSpPr/>
          <p:nvPr/>
        </p:nvSpPr>
        <p:spPr>
          <a:xfrm>
            <a:off x="5275692" y="3195698"/>
            <a:ext cx="463826" cy="4770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右 8"/>
          <p:cNvSpPr/>
          <p:nvPr/>
        </p:nvSpPr>
        <p:spPr>
          <a:xfrm>
            <a:off x="5236848" y="4470509"/>
            <a:ext cx="463826" cy="4770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右 9"/>
          <p:cNvSpPr/>
          <p:nvPr/>
        </p:nvSpPr>
        <p:spPr>
          <a:xfrm>
            <a:off x="5250916" y="5648031"/>
            <a:ext cx="463826" cy="4770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150612" y="2699491"/>
            <a:ext cx="5469302" cy="1200329"/>
          </a:xfrm>
          <a:prstGeom prst="rect">
            <a:avLst/>
          </a:prstGeom>
          <a:noFill/>
          <a:ln>
            <a:solidFill>
              <a:srgbClr val="5DA156"/>
            </a:solidFill>
          </a:ln>
        </p:spPr>
        <p:txBody>
          <a:bodyPr wrap="square" rtlCol="0">
            <a:spAutoFit/>
          </a:bodyPr>
          <a:lstStyle/>
          <a:p>
            <a:pPr marL="342900" indent="-342900">
              <a:buFont typeface="Wingdings" panose="05000000000000000000" pitchFamily="2" charset="2"/>
              <a:buChar char="l"/>
            </a:pPr>
            <a:r>
              <a:rPr lang="zh-CN" altLang="en-US" sz="2400" dirty="0">
                <a:latin typeface="微软雅黑" panose="020B0503020204020204" charset="-122"/>
                <a:ea typeface="微软雅黑" panose="020B0503020204020204" charset="-122"/>
              </a:rPr>
              <a:t>不用！我劝你不要抽烟，抽烟对你的身体没有好处。</a:t>
            </a:r>
            <a:endParaRPr lang="en-US" altLang="zh-CN" sz="2400" dirty="0">
              <a:latin typeface="微软雅黑" panose="020B0503020204020204" charset="-122"/>
              <a:ea typeface="微软雅黑" panose="020B0503020204020204" charset="-122"/>
            </a:endParaRPr>
          </a:p>
          <a:p>
            <a:pPr marL="342900" indent="-342900">
              <a:buFont typeface="Wingdings" panose="05000000000000000000" pitchFamily="2" charset="2"/>
              <a:buChar char="l"/>
            </a:pPr>
            <a:r>
              <a:rPr lang="en-US" altLang="zh-CN" sz="2400" dirty="0">
                <a:latin typeface="微软雅黑" panose="020B0503020204020204" charset="-122"/>
                <a:ea typeface="微软雅黑" panose="020B0503020204020204" charset="-122"/>
              </a:rPr>
              <a:t>________________</a:t>
            </a:r>
            <a:endParaRPr lang="zh-CN" altLang="en-US" sz="2400" dirty="0">
              <a:latin typeface="微软雅黑" panose="020B0503020204020204" charset="-122"/>
              <a:ea typeface="微软雅黑" panose="020B0503020204020204" charset="-122"/>
            </a:endParaRPr>
          </a:p>
        </p:txBody>
      </p:sp>
      <p:sp>
        <p:nvSpPr>
          <p:cNvPr id="12" name="文本框 11"/>
          <p:cNvSpPr txBox="1"/>
          <p:nvPr/>
        </p:nvSpPr>
        <p:spPr>
          <a:xfrm>
            <a:off x="6158444" y="4331789"/>
            <a:ext cx="5491907" cy="830997"/>
          </a:xfrm>
          <a:prstGeom prst="rect">
            <a:avLst/>
          </a:prstGeom>
          <a:noFill/>
          <a:ln>
            <a:solidFill>
              <a:srgbClr val="5DA156"/>
            </a:solidFill>
          </a:ln>
        </p:spPr>
        <p:txBody>
          <a:bodyPr wrap="square" rtlCol="0">
            <a:spAutoFit/>
          </a:bodyPr>
          <a:lstStyle/>
          <a:p>
            <a:pPr marL="342900" indent="-342900">
              <a:buFont typeface="Wingdings" panose="05000000000000000000" pitchFamily="2" charset="2"/>
              <a:buChar char="l"/>
            </a:pPr>
            <a:r>
              <a:rPr lang="zh-CN" altLang="en-US" sz="2400" dirty="0">
                <a:latin typeface="微软雅黑" panose="020B0503020204020204" charset="-122"/>
                <a:ea typeface="微软雅黑" panose="020B0503020204020204" charset="-122"/>
              </a:rPr>
              <a:t>我不能喝酒，还是用饮料代替吧。</a:t>
            </a:r>
            <a:r>
              <a:rPr lang="en-US" altLang="zh-CN" sz="2400" dirty="0">
                <a:latin typeface="微软雅黑" panose="020B0503020204020204" charset="-122"/>
                <a:ea typeface="微软雅黑" panose="020B0503020204020204" charset="-122"/>
              </a:rPr>
              <a:t>________________</a:t>
            </a:r>
            <a:endParaRPr lang="zh-CN" altLang="en-US" sz="2400" dirty="0">
              <a:latin typeface="微软雅黑" panose="020B0503020204020204" charset="-122"/>
              <a:ea typeface="微软雅黑" panose="020B0503020204020204" charset="-122"/>
            </a:endParaRPr>
          </a:p>
        </p:txBody>
      </p:sp>
      <p:sp>
        <p:nvSpPr>
          <p:cNvPr id="13" name="文本框 12"/>
          <p:cNvSpPr txBox="1"/>
          <p:nvPr/>
        </p:nvSpPr>
        <p:spPr>
          <a:xfrm>
            <a:off x="6081112" y="5542876"/>
            <a:ext cx="5552869" cy="830997"/>
          </a:xfrm>
          <a:prstGeom prst="rect">
            <a:avLst/>
          </a:prstGeom>
          <a:noFill/>
          <a:ln>
            <a:solidFill>
              <a:srgbClr val="5DA156"/>
            </a:solidFill>
          </a:ln>
        </p:spPr>
        <p:txBody>
          <a:bodyPr wrap="square" rtlCol="0">
            <a:spAutoFit/>
          </a:bodyPr>
          <a:lstStyle/>
          <a:p>
            <a:pPr marL="342900" indent="-342900">
              <a:buFont typeface="Wingdings" panose="05000000000000000000" pitchFamily="2" charset="2"/>
              <a:buChar char="l"/>
            </a:pPr>
            <a:r>
              <a:rPr lang="en-US" altLang="zh-CN" sz="2400" dirty="0" smtClean="0">
                <a:latin typeface="微软雅黑" panose="020B0503020204020204" charset="-122"/>
                <a:ea typeface="微软雅黑" panose="020B0503020204020204" charset="-122"/>
              </a:rPr>
              <a:t>_________________________________</a:t>
            </a:r>
            <a:r>
              <a:rPr lang="en-US" altLang="zh-CN" sz="2400" dirty="0">
                <a:latin typeface="微软雅黑" panose="020B0503020204020204" charset="-122"/>
                <a:ea typeface="微软雅黑" panose="020B0503020204020204" charset="-122"/>
              </a:rPr>
              <a:t>__</a:t>
            </a:r>
            <a:r>
              <a:rPr lang="en-US" altLang="zh-CN" sz="2400" dirty="0" smtClean="0">
                <a:latin typeface="微软雅黑" panose="020B0503020204020204" charset="-122"/>
                <a:ea typeface="微软雅黑" panose="020B0503020204020204" charset="-122"/>
              </a:rPr>
              <a:t>_</a:t>
            </a:r>
            <a:endParaRPr lang="en-US" altLang="zh-CN" sz="2400" dirty="0">
              <a:latin typeface="微软雅黑" panose="020B0503020204020204" charset="-122"/>
              <a:ea typeface="微软雅黑" panose="020B0503020204020204" charset="-122"/>
            </a:endParaRPr>
          </a:p>
          <a:p>
            <a:pPr marL="342900" indent="-342900">
              <a:buFont typeface="Wingdings" panose="05000000000000000000" pitchFamily="2" charset="2"/>
              <a:buChar char="l"/>
            </a:pPr>
            <a:r>
              <a:rPr lang="en-US" altLang="zh-CN" sz="2400" dirty="0" smtClean="0">
                <a:latin typeface="微软雅黑" panose="020B0503020204020204" charset="-122"/>
                <a:ea typeface="微软雅黑" panose="020B0503020204020204" charset="-122"/>
              </a:rPr>
              <a:t>____________________________________</a:t>
            </a:r>
            <a:endParaRPr lang="zh-CN" altLang="en-US" sz="2400" dirty="0">
              <a:latin typeface="微软雅黑" panose="020B0503020204020204" charset="-122"/>
              <a:ea typeface="微软雅黑" panose="020B0503020204020204" charset="-122"/>
            </a:endParaRPr>
          </a:p>
        </p:txBody>
      </p:sp>
      <p:grpSp>
        <p:nvGrpSpPr>
          <p:cNvPr id="2" name="组合 13"/>
          <p:cNvGrpSpPr/>
          <p:nvPr/>
        </p:nvGrpSpPr>
        <p:grpSpPr>
          <a:xfrm>
            <a:off x="594380" y="1379501"/>
            <a:ext cx="5250876" cy="50570"/>
            <a:chOff x="317411" y="1300558"/>
            <a:chExt cx="4929453" cy="45719"/>
          </a:xfrm>
        </p:grpSpPr>
        <p:cxnSp>
          <p:nvCxnSpPr>
            <p:cNvPr id="15" name="Straight Connector 4"/>
            <p:cNvCxnSpPr/>
            <p:nvPr/>
          </p:nvCxnSpPr>
          <p:spPr>
            <a:xfrm>
              <a:off x="317411" y="1300558"/>
              <a:ext cx="4929453" cy="1609"/>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16" name="Straight Connector 5"/>
            <p:cNvCxnSpPr/>
            <p:nvPr/>
          </p:nvCxnSpPr>
          <p:spPr>
            <a:xfrm>
              <a:off x="317411" y="1344668"/>
              <a:ext cx="4929453" cy="1609"/>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grpSp>
      <p:grpSp>
        <p:nvGrpSpPr>
          <p:cNvPr id="3" name="组合 16"/>
          <p:cNvGrpSpPr/>
          <p:nvPr/>
        </p:nvGrpSpPr>
        <p:grpSpPr>
          <a:xfrm>
            <a:off x="6582236" y="1379501"/>
            <a:ext cx="5213444" cy="50570"/>
            <a:chOff x="6589257" y="1300558"/>
            <a:chExt cx="4929453" cy="45719"/>
          </a:xfrm>
        </p:grpSpPr>
        <p:cxnSp>
          <p:nvCxnSpPr>
            <p:cNvPr id="18" name="Straight Connector 6"/>
            <p:cNvCxnSpPr/>
            <p:nvPr/>
          </p:nvCxnSpPr>
          <p:spPr>
            <a:xfrm>
              <a:off x="6589257" y="1300558"/>
              <a:ext cx="4929453" cy="1609"/>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19" name="Straight Connector 7"/>
            <p:cNvCxnSpPr/>
            <p:nvPr/>
          </p:nvCxnSpPr>
          <p:spPr>
            <a:xfrm>
              <a:off x="6589257" y="1344668"/>
              <a:ext cx="4929453" cy="1609"/>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grpSp>
      <p:pic>
        <p:nvPicPr>
          <p:cNvPr id="20" name="Picture 8" descr="yellow.png"/>
          <p:cNvPicPr>
            <a:picLocks noChangeAspect="1"/>
          </p:cNvPicPr>
          <p:nvPr/>
        </p:nvPicPr>
        <p:blipFill>
          <a:blip r:embed="rId1" cstate="print"/>
          <a:stretch>
            <a:fillRect/>
          </a:stretch>
        </p:blipFill>
        <p:spPr>
          <a:xfrm>
            <a:off x="5935244" y="1200009"/>
            <a:ext cx="586740" cy="493364"/>
          </a:xfrm>
          <a:prstGeom prst="rect">
            <a:avLst/>
          </a:prstGeom>
        </p:spPr>
      </p:pic>
      <p:sp>
        <p:nvSpPr>
          <p:cNvPr id="21" name="TextBox 9"/>
          <p:cNvSpPr txBox="1"/>
          <p:nvPr/>
        </p:nvSpPr>
        <p:spPr>
          <a:xfrm>
            <a:off x="5138698" y="471042"/>
            <a:ext cx="6405862" cy="769441"/>
          </a:xfrm>
          <a:prstGeom prst="rect">
            <a:avLst/>
          </a:prstGeom>
          <a:noFill/>
        </p:spPr>
        <p:txBody>
          <a:bodyPr wrap="square" rtlCol="0">
            <a:spAutoFit/>
          </a:bodyPr>
          <a:lstStyle/>
          <a:p>
            <a:r>
              <a:rPr lang="zh-CN" altLang="en-US" sz="4400" b="1" dirty="0">
                <a:solidFill>
                  <a:srgbClr val="5DA156"/>
                </a:solidFill>
                <a:latin typeface="微软雅黑" panose="020B0503020204020204" charset="-122"/>
                <a:ea typeface="微软雅黑" panose="020B0503020204020204" charset="-122"/>
                <a:cs typeface="微软雅黑" panose="020B0503020204020204" charset="-122"/>
              </a:rPr>
              <a:t>活动园</a:t>
            </a:r>
            <a:endParaRPr lang="zh-CN" altLang="en-US" sz="4400" b="1" dirty="0">
              <a:solidFill>
                <a:srgbClr val="5DA156"/>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nvSpPr>
        <p:spPr>
          <a:xfrm>
            <a:off x="250489" y="1701019"/>
            <a:ext cx="11636711" cy="830997"/>
          </a:xfrm>
          <a:prstGeom prst="rect">
            <a:avLst/>
          </a:prstGeom>
          <a:noFill/>
        </p:spPr>
        <p:txBody>
          <a:bodyPr wrap="square" rtlCol="0">
            <a:spAutoFit/>
          </a:bodyPr>
          <a:lstStyle/>
          <a:p>
            <a:pPr lvl="1"/>
            <a:r>
              <a:rPr lang="zh-CN" altLang="en-US" sz="2400" b="1" dirty="0">
                <a:latin typeface="微软雅黑" panose="020B0503020204020204" charset="-122"/>
                <a:ea typeface="微软雅黑" panose="020B0503020204020204" charset="-122"/>
                <a:cs typeface="微软雅黑" panose="020B0503020204020204" charset="-122"/>
              </a:rPr>
              <a:t>面对一些危险情境时，我们可以根据实际情况，果断或委婉地拒绝，以摆脱困境。请结合下面情境，续写对策。</a:t>
            </a:r>
            <a:endParaRPr lang="zh-CN" altLang="en-US" sz="2400" b="1"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387611" y="2271281"/>
            <a:ext cx="5580000" cy="0"/>
          </a:xfrm>
          <a:prstGeom prst="line">
            <a:avLst/>
          </a:prstGeom>
          <a:ln>
            <a:solidFill>
              <a:srgbClr val="FF0000">
                <a:alpha val="65098"/>
              </a:srgbClr>
            </a:solidFill>
          </a:ln>
        </p:spPr>
        <p:style>
          <a:lnRef idx="1">
            <a:schemeClr val="accent1"/>
          </a:lnRef>
          <a:fillRef idx="0">
            <a:schemeClr val="accent1"/>
          </a:fillRef>
          <a:effectRef idx="0">
            <a:schemeClr val="accent1"/>
          </a:effectRef>
          <a:fontRef idx="minor">
            <a:schemeClr val="tx1"/>
          </a:fontRef>
        </p:style>
      </p:cxnSp>
      <p:sp>
        <p:nvSpPr>
          <p:cNvPr id="3" name="Text Box 44"/>
          <p:cNvSpPr txBox="1">
            <a:spLocks noChangeArrowheads="1"/>
          </p:cNvSpPr>
          <p:nvPr/>
        </p:nvSpPr>
        <p:spPr bwMode="auto">
          <a:xfrm>
            <a:off x="163774" y="2338611"/>
            <a:ext cx="5909480" cy="267765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charset="-122"/>
                <a:ea typeface="微软雅黑" panose="020B050302020402020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marL="285750" indent="-285750">
              <a:lnSpc>
                <a:spcPct val="150000"/>
              </a:lnSpc>
              <a:buFont typeface="Wingdings" panose="05000000000000000000" pitchFamily="2" charset="2"/>
              <a:buChar char="Ø"/>
            </a:pPr>
            <a:r>
              <a:rPr lang="zh-CN" altLang="en-US" sz="2800" dirty="0">
                <a:solidFill>
                  <a:schemeClr val="tx1">
                    <a:lumMod val="65000"/>
                    <a:lumOff val="35000"/>
                  </a:schemeClr>
                </a:solidFill>
              </a:rPr>
              <a:t>远离烟酒，拒绝毒品，首先要提高防范意识。意识不到有危险才是最大的危险。我们要“远离第一支烟、第一口酒、第一次毒。”</a:t>
            </a:r>
            <a:endParaRPr lang="zh-CN" altLang="en-US" sz="2800" dirty="0">
              <a:solidFill>
                <a:schemeClr val="tx1">
                  <a:lumMod val="65000"/>
                  <a:lumOff val="35000"/>
                </a:schemeClr>
              </a:solidFill>
            </a:endParaRPr>
          </a:p>
        </p:txBody>
      </p:sp>
      <p:cxnSp>
        <p:nvCxnSpPr>
          <p:cNvPr id="4" name="直接连接符 3"/>
          <p:cNvCxnSpPr/>
          <p:nvPr/>
        </p:nvCxnSpPr>
        <p:spPr>
          <a:xfrm>
            <a:off x="6212721" y="1739751"/>
            <a:ext cx="0" cy="3699882"/>
          </a:xfrm>
          <a:prstGeom prst="line">
            <a:avLst/>
          </a:prstGeom>
          <a:ln>
            <a:solidFill>
              <a:srgbClr val="FF0000">
                <a:alpha val="65098"/>
              </a:srgbClr>
            </a:solidFill>
          </a:ln>
        </p:spPr>
        <p:style>
          <a:lnRef idx="1">
            <a:schemeClr val="accent1"/>
          </a:lnRef>
          <a:fillRef idx="0">
            <a:schemeClr val="accent1"/>
          </a:fillRef>
          <a:effectRef idx="0">
            <a:schemeClr val="accent1"/>
          </a:effectRef>
          <a:fontRef idx="minor">
            <a:schemeClr val="tx1"/>
          </a:fontRef>
        </p:style>
      </p:cxnSp>
      <p:sp>
        <p:nvSpPr>
          <p:cNvPr id="5" name="TextBox 17"/>
          <p:cNvSpPr txBox="1"/>
          <p:nvPr/>
        </p:nvSpPr>
        <p:spPr>
          <a:xfrm>
            <a:off x="10246894" y="5806317"/>
            <a:ext cx="1945106" cy="523220"/>
          </a:xfrm>
          <a:prstGeom prst="rect">
            <a:avLst/>
          </a:prstGeom>
          <a:noFill/>
          <a:effectLst>
            <a:reflection blurRad="6350" stA="50000" endA="300" endPos="38500" dist="50800" dir="5400000" sy="-100000" algn="bl" rotWithShape="0"/>
          </a:effectLst>
        </p:spPr>
        <p:txBody>
          <a:bodyPr wrap="square" rtlCol="0">
            <a:spAutoFit/>
          </a:bodyPr>
          <a:lstStyle/>
          <a:p>
            <a:pPr algn="ctr" defTabSz="1218565"/>
            <a:r>
              <a:rPr lang="zh-CN" altLang="en-US" sz="2800" b="1" dirty="0" smtClean="0">
                <a:solidFill>
                  <a:srgbClr val="FFC000"/>
                </a:solidFill>
                <a:effectLst>
                  <a:reflection blurRad="6350" stA="55000" endA="300" endPos="45500" dir="5400000" sy="-100000" algn="bl" rotWithShape="0"/>
                </a:effectLst>
                <a:latin typeface="Broadway" panose="04040905080B02020502" pitchFamily="82" charset="0"/>
                <a:ea typeface="楷体" panose="02010609060101010101" charset="-122"/>
                <a:cs typeface="经典繁仿黑" pitchFamily="49" charset="-122"/>
              </a:rPr>
              <a:t>主动拒绝</a:t>
            </a:r>
            <a:endParaRPr lang="zh-CN" altLang="en-US" sz="2800" b="1" dirty="0">
              <a:solidFill>
                <a:srgbClr val="FFC000"/>
              </a:solidFill>
              <a:effectLst>
                <a:reflection blurRad="6350" stA="55000" endA="300" endPos="45500" dir="5400000" sy="-100000" algn="bl" rotWithShape="0"/>
              </a:effectLst>
              <a:latin typeface="Broadway" panose="04040905080B02020502" pitchFamily="82" charset="0"/>
              <a:ea typeface="楷体" panose="02010609060101010101" charset="-122"/>
              <a:cs typeface="经典繁仿黑" pitchFamily="49" charset="-122"/>
            </a:endParaRPr>
          </a:p>
        </p:txBody>
      </p:sp>
      <p:cxnSp>
        <p:nvCxnSpPr>
          <p:cNvPr id="6" name="直接连接符 5"/>
          <p:cNvCxnSpPr/>
          <p:nvPr/>
        </p:nvCxnSpPr>
        <p:spPr>
          <a:xfrm>
            <a:off x="0" y="6253182"/>
            <a:ext cx="10199662" cy="0"/>
          </a:xfrm>
          <a:prstGeom prst="line">
            <a:avLst/>
          </a:prstGeom>
          <a:noFill/>
          <a:ln w="9525" cap="flat" cmpd="sng" algn="ctr">
            <a:solidFill>
              <a:sysClr val="window" lastClr="FFFFFF">
                <a:lumMod val="65000"/>
              </a:sysClr>
            </a:solidFill>
            <a:prstDash val="solid"/>
          </a:ln>
          <a:effectLst/>
        </p:spPr>
      </p:cxnSp>
      <p:cxnSp>
        <p:nvCxnSpPr>
          <p:cNvPr id="7" name="直接连接符 6"/>
          <p:cNvCxnSpPr/>
          <p:nvPr/>
        </p:nvCxnSpPr>
        <p:spPr>
          <a:xfrm flipV="1">
            <a:off x="10199662" y="5821134"/>
            <a:ext cx="0" cy="431800"/>
          </a:xfrm>
          <a:prstGeom prst="line">
            <a:avLst/>
          </a:prstGeom>
          <a:noFill/>
          <a:ln w="38100" cap="flat" cmpd="sng" algn="ctr">
            <a:solidFill>
              <a:sysClr val="window" lastClr="FFFFFF">
                <a:lumMod val="65000"/>
              </a:sysClr>
            </a:solidFill>
            <a:prstDash val="solid"/>
          </a:ln>
          <a:effectLst/>
        </p:spPr>
      </p:cxnSp>
      <p:cxnSp>
        <p:nvCxnSpPr>
          <p:cNvPr id="8" name="直接连接符 7"/>
          <p:cNvCxnSpPr/>
          <p:nvPr/>
        </p:nvCxnSpPr>
        <p:spPr>
          <a:xfrm flipV="1">
            <a:off x="10283799" y="5964009"/>
            <a:ext cx="0" cy="288925"/>
          </a:xfrm>
          <a:prstGeom prst="line">
            <a:avLst/>
          </a:prstGeom>
          <a:noFill/>
          <a:ln w="38100" cap="flat" cmpd="sng" algn="ctr">
            <a:solidFill>
              <a:srgbClr val="FFC000"/>
            </a:solidFill>
            <a:prstDash val="solid"/>
          </a:ln>
          <a:effectLst/>
        </p:spPr>
      </p:cxnSp>
      <p:sp>
        <p:nvSpPr>
          <p:cNvPr id="11" name="矩形 10"/>
          <p:cNvSpPr/>
          <p:nvPr/>
        </p:nvSpPr>
        <p:spPr>
          <a:xfrm>
            <a:off x="363267" y="1388239"/>
            <a:ext cx="5827236" cy="769441"/>
          </a:xfrm>
          <a:prstGeom prst="rect">
            <a:avLst/>
          </a:prstGeom>
        </p:spPr>
        <p:txBody>
          <a:bodyPr wrap="none">
            <a:spAutoFit/>
          </a:bodyPr>
          <a:lstStyle/>
          <a:p>
            <a:r>
              <a:rPr lang="zh-CN" altLang="en-US" sz="4400" b="1" dirty="0">
                <a:solidFill>
                  <a:srgbClr val="7030A0"/>
                </a:solidFill>
                <a:latin typeface="微软雅黑" panose="020B0503020204020204" charset="-122"/>
                <a:ea typeface="微软雅黑" panose="020B0503020204020204" charset="-122"/>
              </a:rPr>
              <a:t>拒绝危害有方法（一）</a:t>
            </a:r>
            <a:endParaRPr lang="zh-CN" altLang="en-US" sz="4400" b="1" dirty="0">
              <a:solidFill>
                <a:srgbClr val="7030A0"/>
              </a:solidFill>
              <a:latin typeface="微软雅黑" panose="020B0503020204020204" charset="-122"/>
              <a:ea typeface="微软雅黑" panose="020B0503020204020204" charset="-122"/>
            </a:endParaRPr>
          </a:p>
        </p:txBody>
      </p:sp>
      <p:pic>
        <p:nvPicPr>
          <p:cNvPr id="13" name="图片 12"/>
          <p:cNvPicPr>
            <a:picLocks noChangeAspect="1"/>
          </p:cNvPicPr>
          <p:nvPr/>
        </p:nvPicPr>
        <p:blipFill rotWithShape="1">
          <a:blip r:embed="rId1"/>
          <a:srcRect l="41761"/>
          <a:stretch>
            <a:fillRect/>
          </a:stretch>
        </p:blipFill>
        <p:spPr>
          <a:xfrm>
            <a:off x="6679906" y="1760639"/>
            <a:ext cx="4743271" cy="3879350"/>
          </a:xfrm>
          <a:prstGeom prst="rect">
            <a:avLst/>
          </a:prstGeom>
        </p:spPr>
      </p:pic>
      <p:sp>
        <p:nvSpPr>
          <p:cNvPr id="9" name="圆角矩形标注 8"/>
          <p:cNvSpPr/>
          <p:nvPr/>
        </p:nvSpPr>
        <p:spPr>
          <a:xfrm>
            <a:off x="9526138" y="2183641"/>
            <a:ext cx="2074459" cy="777922"/>
          </a:xfrm>
          <a:prstGeom prst="wedgeRoundRectCallout">
            <a:avLst>
              <a:gd name="adj1" fmla="val -61458"/>
              <a:gd name="adj2" fmla="val 92325"/>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9620115" y="2155159"/>
            <a:ext cx="2144256" cy="830997"/>
          </a:xfrm>
          <a:prstGeom prst="rect">
            <a:avLst/>
          </a:prstGeom>
          <a:noFill/>
        </p:spPr>
        <p:txBody>
          <a:bodyPr wrap="square" rtlCol="0">
            <a:spAutoFit/>
          </a:bodyPr>
          <a:lstStyle/>
          <a:p>
            <a:r>
              <a:rPr lang="zh-CN" altLang="en-US" sz="2400" dirty="0"/>
              <a:t>只要一小口，叫你无处逃。</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a:xfrm>
            <a:off x="0" y="0"/>
            <a:ext cx="12192000" cy="6950242"/>
          </a:xfrm>
          <a:prstGeom prst="rect">
            <a:avLst/>
          </a:prstGeom>
          <a:solidFill>
            <a:srgbClr val="19B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746900" y="2446095"/>
            <a:ext cx="1643449" cy="1643449"/>
          </a:xfrm>
          <a:prstGeom prst="ellipse">
            <a:avLst/>
          </a:prstGeom>
          <a:noFill/>
          <a:ln>
            <a:solidFill>
              <a:srgbClr val="FFFF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2364369" y="3055692"/>
            <a:ext cx="1643449" cy="630195"/>
          </a:xfrm>
          <a:prstGeom prst="line">
            <a:avLst/>
          </a:prstGeom>
          <a:ln>
            <a:solidFill>
              <a:srgbClr val="22F1F6"/>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5394245" y="3389323"/>
            <a:ext cx="1492696" cy="402124"/>
          </a:xfrm>
          <a:prstGeom prst="line">
            <a:avLst/>
          </a:prstGeom>
          <a:ln>
            <a:solidFill>
              <a:srgbClr val="22F1F6"/>
            </a:solidFill>
            <a:prstDash val="sysDash"/>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348114" y="4938509"/>
            <a:ext cx="2711492" cy="461665"/>
          </a:xfrm>
          <a:prstGeom prst="rect">
            <a:avLst/>
          </a:prstGeom>
          <a:noFill/>
        </p:spPr>
        <p:txBody>
          <a:bodyPr wrap="square" rtlCol="0">
            <a:spAutoFit/>
          </a:bodyPr>
          <a:lstStyle/>
          <a:p>
            <a:r>
              <a:rPr lang="en-US" altLang="zh-CN" sz="2400" b="1" dirty="0">
                <a:solidFill>
                  <a:schemeClr val="bg1"/>
                </a:solidFill>
                <a:latin typeface="微软雅黑" panose="020B0503020204020204" charset="-122"/>
                <a:ea typeface="微软雅黑" panose="020B0503020204020204" charset="-122"/>
              </a:rPr>
              <a:t>No.2 </a:t>
            </a:r>
            <a:r>
              <a:rPr lang="zh-CN" altLang="en-US" sz="2400" b="1" dirty="0">
                <a:solidFill>
                  <a:schemeClr val="bg1"/>
                </a:solidFill>
                <a:latin typeface="微软雅黑" panose="020B0503020204020204" charset="-122"/>
                <a:ea typeface="微软雅黑" panose="020B0503020204020204" charset="-122"/>
              </a:rPr>
              <a:t>迪厅、</a:t>
            </a:r>
            <a:r>
              <a:rPr lang="en-US" altLang="zh-CN" sz="2400" b="1" dirty="0">
                <a:solidFill>
                  <a:schemeClr val="bg1"/>
                </a:solidFill>
                <a:latin typeface="微软雅黑" panose="020B0503020204020204" charset="-122"/>
                <a:ea typeface="微软雅黑" panose="020B0503020204020204" charset="-122"/>
              </a:rPr>
              <a:t>KTV</a:t>
            </a:r>
            <a:endParaRPr lang="en-US" altLang="zh-CN" sz="2400" b="1" dirty="0">
              <a:solidFill>
                <a:schemeClr val="bg1"/>
              </a:solidFill>
              <a:latin typeface="微软雅黑" panose="020B0503020204020204" charset="-122"/>
              <a:ea typeface="微软雅黑" panose="020B0503020204020204" charset="-122"/>
            </a:endParaRPr>
          </a:p>
        </p:txBody>
      </p:sp>
      <p:sp>
        <p:nvSpPr>
          <p:cNvPr id="10" name="文本框 9"/>
          <p:cNvSpPr txBox="1"/>
          <p:nvPr/>
        </p:nvSpPr>
        <p:spPr>
          <a:xfrm>
            <a:off x="6655736" y="4354664"/>
            <a:ext cx="2120275" cy="830997"/>
          </a:xfrm>
          <a:prstGeom prst="rect">
            <a:avLst/>
          </a:prstGeom>
          <a:noFill/>
        </p:spPr>
        <p:txBody>
          <a:bodyPr wrap="square" rtlCol="0">
            <a:spAutoFit/>
          </a:bodyPr>
          <a:lstStyle/>
          <a:p>
            <a:r>
              <a:rPr lang="en-US" altLang="zh-CN" sz="2400" b="1" dirty="0">
                <a:solidFill>
                  <a:schemeClr val="bg1"/>
                </a:solidFill>
                <a:latin typeface="微软雅黑" panose="020B0503020204020204" charset="-122"/>
                <a:ea typeface="微软雅黑" panose="020B0503020204020204" charset="-122"/>
              </a:rPr>
              <a:t>No.3</a:t>
            </a:r>
            <a:r>
              <a:rPr lang="zh-CN" altLang="en-US" sz="2400" b="1" dirty="0">
                <a:solidFill>
                  <a:schemeClr val="bg1"/>
                </a:solidFill>
                <a:latin typeface="微软雅黑" panose="020B0503020204020204" charset="-122"/>
                <a:ea typeface="微软雅黑" panose="020B0503020204020204" charset="-122"/>
              </a:rPr>
              <a:t>酒吧、网吧</a:t>
            </a:r>
            <a:endParaRPr lang="zh-CN" altLang="en-US" sz="2400" b="1" dirty="0">
              <a:solidFill>
                <a:schemeClr val="bg1"/>
              </a:solidFill>
              <a:latin typeface="微软雅黑" panose="020B0503020204020204" charset="-122"/>
              <a:ea typeface="微软雅黑" panose="020B0503020204020204" charset="-122"/>
            </a:endParaRPr>
          </a:p>
        </p:txBody>
      </p:sp>
      <p:sp>
        <p:nvSpPr>
          <p:cNvPr id="11" name="文本框 10"/>
          <p:cNvSpPr txBox="1"/>
          <p:nvPr/>
        </p:nvSpPr>
        <p:spPr>
          <a:xfrm>
            <a:off x="892461" y="3731906"/>
            <a:ext cx="1810635" cy="830997"/>
          </a:xfrm>
          <a:prstGeom prst="rect">
            <a:avLst/>
          </a:prstGeom>
          <a:noFill/>
        </p:spPr>
        <p:txBody>
          <a:bodyPr wrap="square" rtlCol="0">
            <a:spAutoFit/>
          </a:bodyPr>
          <a:lstStyle/>
          <a:p>
            <a:r>
              <a:rPr lang="en-US" altLang="zh-CN" sz="2400" b="1" dirty="0">
                <a:solidFill>
                  <a:schemeClr val="bg1"/>
                </a:solidFill>
                <a:latin typeface="微软雅黑" panose="020B0503020204020204" charset="-122"/>
                <a:ea typeface="微软雅黑" panose="020B0503020204020204" charset="-122"/>
              </a:rPr>
              <a:t>No.1 </a:t>
            </a:r>
            <a:r>
              <a:rPr lang="zh-CN" altLang="en-US" sz="2400" b="1" dirty="0">
                <a:solidFill>
                  <a:schemeClr val="bg1"/>
                </a:solidFill>
                <a:latin typeface="微软雅黑" panose="020B0503020204020204" charset="-122"/>
                <a:ea typeface="微软雅黑" panose="020B0503020204020204" charset="-122"/>
              </a:rPr>
              <a:t>宴会、夜总会</a:t>
            </a:r>
            <a:endParaRPr lang="zh-CN" altLang="en-US" sz="2400" b="1" dirty="0">
              <a:solidFill>
                <a:schemeClr val="bg1"/>
              </a:solidFill>
              <a:latin typeface="微软雅黑" panose="020B0503020204020204" charset="-122"/>
              <a:ea typeface="微软雅黑" panose="020B0503020204020204" charset="-122"/>
            </a:endParaRPr>
          </a:p>
        </p:txBody>
      </p:sp>
      <p:sp>
        <p:nvSpPr>
          <p:cNvPr id="12" name="文本框 11"/>
          <p:cNvSpPr txBox="1"/>
          <p:nvPr/>
        </p:nvSpPr>
        <p:spPr>
          <a:xfrm>
            <a:off x="9471226" y="4653969"/>
            <a:ext cx="2297693" cy="830997"/>
          </a:xfrm>
          <a:prstGeom prst="rect">
            <a:avLst/>
          </a:prstGeom>
          <a:noFill/>
        </p:spPr>
        <p:txBody>
          <a:bodyPr wrap="square" rtlCol="0">
            <a:spAutoFit/>
          </a:bodyPr>
          <a:lstStyle/>
          <a:p>
            <a:r>
              <a:rPr lang="en-US" altLang="zh-CN" sz="2400" b="1" dirty="0">
                <a:solidFill>
                  <a:schemeClr val="bg1"/>
                </a:solidFill>
                <a:latin typeface="微软雅黑" panose="020B0503020204020204" charset="-122"/>
                <a:ea typeface="微软雅黑" panose="020B0503020204020204" charset="-122"/>
              </a:rPr>
              <a:t>No.4</a:t>
            </a:r>
            <a:r>
              <a:rPr lang="zh-CN" altLang="en-US" sz="2400" b="1" dirty="0">
                <a:solidFill>
                  <a:schemeClr val="bg1"/>
                </a:solidFill>
                <a:latin typeface="微软雅黑" panose="020B0503020204020204" charset="-122"/>
                <a:ea typeface="微软雅黑" panose="020B0503020204020204" charset="-122"/>
              </a:rPr>
              <a:t>休闲会所、农家乐</a:t>
            </a:r>
            <a:endParaRPr lang="zh-CN" altLang="en-US" sz="2400" b="1" dirty="0">
              <a:solidFill>
                <a:schemeClr val="bg1"/>
              </a:solidFill>
              <a:latin typeface="微软雅黑" panose="020B0503020204020204" charset="-122"/>
              <a:ea typeface="微软雅黑" panose="020B0503020204020204" charset="-122"/>
            </a:endParaRPr>
          </a:p>
        </p:txBody>
      </p:sp>
      <p:sp>
        <p:nvSpPr>
          <p:cNvPr id="13" name="十字星 12"/>
          <p:cNvSpPr/>
          <p:nvPr/>
        </p:nvSpPr>
        <p:spPr>
          <a:xfrm>
            <a:off x="4928594" y="3031727"/>
            <a:ext cx="317500" cy="317500"/>
          </a:xfrm>
          <a:prstGeom prst="star4">
            <a:avLst/>
          </a:prstGeom>
          <a:solidFill>
            <a:srgbClr val="D6F1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6F133"/>
              </a:solidFill>
            </a:endParaRPr>
          </a:p>
        </p:txBody>
      </p:sp>
      <p:sp>
        <p:nvSpPr>
          <p:cNvPr id="14" name="十字星 13"/>
          <p:cNvSpPr/>
          <p:nvPr/>
        </p:nvSpPr>
        <p:spPr>
          <a:xfrm>
            <a:off x="7898921" y="2458028"/>
            <a:ext cx="317500" cy="317500"/>
          </a:xfrm>
          <a:prstGeom prst="star4">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十字星 14"/>
          <p:cNvSpPr/>
          <p:nvPr/>
        </p:nvSpPr>
        <p:spPr>
          <a:xfrm rot="1004115">
            <a:off x="10998075" y="3056531"/>
            <a:ext cx="317500" cy="317500"/>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5"/>
          <p:cNvGrpSpPr/>
          <p:nvPr/>
        </p:nvGrpSpPr>
        <p:grpSpPr>
          <a:xfrm>
            <a:off x="1234395" y="2101417"/>
            <a:ext cx="1172591" cy="1179462"/>
            <a:chOff x="1267237" y="4149067"/>
            <a:chExt cx="1172591" cy="1179462"/>
          </a:xfrm>
        </p:grpSpPr>
        <p:sp>
          <p:nvSpPr>
            <p:cNvPr id="17" name="五角星 2"/>
            <p:cNvSpPr/>
            <p:nvPr/>
          </p:nvSpPr>
          <p:spPr>
            <a:xfrm rot="1013228">
              <a:off x="1267237" y="4149067"/>
              <a:ext cx="1172591" cy="1179462"/>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0BEEF9"/>
            </a:solidFill>
            <a:ln w="63500">
              <a:noFill/>
            </a:ln>
            <a:effectLst>
              <a:outerShdw blurRad="190500" dist="63500" dir="5400000" algn="t" rotWithShape="0">
                <a:prstClr val="black">
                  <a:alpha val="20000"/>
                </a:prstClr>
              </a:outerShdw>
            </a:effectLst>
            <a:scene3d>
              <a:camera prst="orthographicFront"/>
              <a:lightRig rig="threePt" dir="t"/>
            </a:scene3d>
            <a:sp3d extrusionH="76200" contourW="31750" prstMaterial="plastic">
              <a:bevelT w="438150" h="158750" prst="angle"/>
              <a:bevelB w="88900"/>
              <a:extrusionClr>
                <a:srgbClr val="0DDBF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496257" y="4521472"/>
              <a:ext cx="495649" cy="584775"/>
            </a:xfrm>
            <a:prstGeom prst="rect">
              <a:avLst/>
            </a:prstGeom>
            <a:noFill/>
            <a:ln>
              <a:noFill/>
            </a:ln>
          </p:spPr>
          <p:txBody>
            <a:bodyPr wrap="none" rtlCol="0">
              <a:spAutoFit/>
            </a:bodyPr>
            <a:lstStyle/>
            <a:p>
              <a:r>
                <a:rPr lang="en-US" altLang="zh-CN" sz="3200" dirty="0" smtClean="0">
                  <a:ln w="25400">
                    <a:solidFill>
                      <a:srgbClr val="FF8FA7"/>
                    </a:solidFill>
                  </a:ln>
                  <a:solidFill>
                    <a:schemeClr val="bg1"/>
                  </a:solidFill>
                  <a:latin typeface="方正超粗黑简体" panose="03000509000000000000" pitchFamily="65" charset="-122"/>
                  <a:ea typeface="方正超粗黑简体" panose="03000509000000000000" pitchFamily="65" charset="-122"/>
                </a:rPr>
                <a:t>01</a:t>
              </a:r>
              <a:endParaRPr lang="zh-CN" altLang="en-US" sz="3200" dirty="0">
                <a:ln w="25400">
                  <a:solidFill>
                    <a:srgbClr val="FF8FA7"/>
                  </a:solidFill>
                </a:ln>
                <a:solidFill>
                  <a:schemeClr val="bg1"/>
                </a:solidFill>
                <a:latin typeface="方正超粗黑简体" panose="03000509000000000000" pitchFamily="65" charset="-122"/>
                <a:ea typeface="方正超粗黑简体" panose="03000509000000000000" pitchFamily="65" charset="-122"/>
              </a:endParaRPr>
            </a:p>
          </p:txBody>
        </p:sp>
      </p:grpSp>
      <p:grpSp>
        <p:nvGrpSpPr>
          <p:cNvPr id="3" name="组合 18"/>
          <p:cNvGrpSpPr/>
          <p:nvPr/>
        </p:nvGrpSpPr>
        <p:grpSpPr>
          <a:xfrm>
            <a:off x="4131337" y="3358256"/>
            <a:ext cx="1133041" cy="1139680"/>
            <a:chOff x="4287746" y="3033409"/>
            <a:chExt cx="1133041" cy="1139680"/>
          </a:xfrm>
        </p:grpSpPr>
        <p:sp>
          <p:nvSpPr>
            <p:cNvPr id="20" name="五角星 2"/>
            <p:cNvSpPr/>
            <p:nvPr/>
          </p:nvSpPr>
          <p:spPr>
            <a:xfrm rot="20712691">
              <a:off x="4287746" y="3033409"/>
              <a:ext cx="1133041" cy="1139680"/>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85E80E"/>
            </a:solidFill>
            <a:ln w="63500">
              <a:noFill/>
            </a:ln>
            <a:effectLst>
              <a:outerShdw blurRad="190500" dist="63500" dir="5400000" algn="t" rotWithShape="0">
                <a:prstClr val="black">
                  <a:alpha val="20000"/>
                </a:prstClr>
              </a:outerShdw>
            </a:effectLst>
            <a:scene3d>
              <a:camera prst="orthographicFront"/>
              <a:lightRig rig="threePt" dir="t"/>
            </a:scene3d>
            <a:sp3d extrusionH="76200" contourW="31750">
              <a:bevelT w="438150" h="158750" prst="angle"/>
              <a:bevelB w="88900"/>
              <a:extrusionClr>
                <a:srgbClr val="0DDBF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493999" y="3307130"/>
              <a:ext cx="643125" cy="584775"/>
            </a:xfrm>
            <a:prstGeom prst="rect">
              <a:avLst/>
            </a:prstGeom>
            <a:noFill/>
            <a:ln>
              <a:noFill/>
            </a:ln>
          </p:spPr>
          <p:txBody>
            <a:bodyPr wrap="none" rtlCol="0">
              <a:spAutoFit/>
            </a:bodyPr>
            <a:lstStyle/>
            <a:p>
              <a:r>
                <a:rPr lang="en-US" altLang="zh-CN" sz="3200" dirty="0" smtClean="0">
                  <a:ln w="25400">
                    <a:solidFill>
                      <a:schemeClr val="bg1"/>
                    </a:solidFill>
                  </a:ln>
                  <a:solidFill>
                    <a:srgbClr val="F5AF01"/>
                  </a:solidFill>
                  <a:latin typeface="方正超粗黑简体" panose="03000509000000000000" pitchFamily="65" charset="-122"/>
                  <a:ea typeface="方正超粗黑简体" panose="03000509000000000000" pitchFamily="65" charset="-122"/>
                </a:rPr>
                <a:t>02</a:t>
              </a:r>
              <a:endParaRPr lang="zh-CN" altLang="en-US" sz="3200" dirty="0">
                <a:ln w="25400">
                  <a:solidFill>
                    <a:schemeClr val="bg1"/>
                  </a:solidFill>
                </a:ln>
                <a:solidFill>
                  <a:srgbClr val="F5AF01"/>
                </a:solidFill>
                <a:latin typeface="方正超粗黑简体" panose="03000509000000000000" pitchFamily="65" charset="-122"/>
                <a:ea typeface="方正超粗黑简体" panose="03000509000000000000" pitchFamily="65" charset="-122"/>
              </a:endParaRPr>
            </a:p>
          </p:txBody>
        </p:sp>
      </p:grpSp>
      <p:grpSp>
        <p:nvGrpSpPr>
          <p:cNvPr id="4" name="组合 21"/>
          <p:cNvGrpSpPr/>
          <p:nvPr/>
        </p:nvGrpSpPr>
        <p:grpSpPr>
          <a:xfrm>
            <a:off x="6947338" y="2636878"/>
            <a:ext cx="1172591" cy="1179462"/>
            <a:chOff x="7103746" y="2312031"/>
            <a:chExt cx="1172591" cy="1179462"/>
          </a:xfrm>
        </p:grpSpPr>
        <p:sp>
          <p:nvSpPr>
            <p:cNvPr id="23" name="五角星 2"/>
            <p:cNvSpPr/>
            <p:nvPr/>
          </p:nvSpPr>
          <p:spPr>
            <a:xfrm rot="21134272">
              <a:off x="7103746" y="2312031"/>
              <a:ext cx="1172591" cy="1179462"/>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C000"/>
            </a:solidFill>
            <a:ln w="63500">
              <a:noFill/>
            </a:ln>
            <a:effectLst>
              <a:outerShdw blurRad="190500" dist="63500" dir="5400000" algn="t" rotWithShape="0">
                <a:prstClr val="black">
                  <a:alpha val="20000"/>
                </a:prstClr>
              </a:outerShdw>
            </a:effectLst>
            <a:scene3d>
              <a:camera prst="orthographicFront"/>
              <a:lightRig rig="threePt" dir="t"/>
            </a:scene3d>
            <a:sp3d extrusionH="76200" contourW="31750" prstMaterial="plastic">
              <a:bevelT w="438150" h="158750" prst="angle"/>
              <a:bevelB w="88900"/>
              <a:extrusionClr>
                <a:srgbClr val="0DDBF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7342314" y="2649400"/>
              <a:ext cx="562975" cy="584775"/>
            </a:xfrm>
            <a:prstGeom prst="rect">
              <a:avLst/>
            </a:prstGeom>
            <a:noFill/>
            <a:ln>
              <a:noFill/>
            </a:ln>
          </p:spPr>
          <p:txBody>
            <a:bodyPr wrap="none" rtlCol="0">
              <a:spAutoFit/>
            </a:bodyPr>
            <a:lstStyle/>
            <a:p>
              <a:r>
                <a:rPr lang="en-US" altLang="zh-CN" sz="3200" dirty="0" smtClean="0">
                  <a:ln w="25400">
                    <a:solidFill>
                      <a:schemeClr val="bg1"/>
                    </a:solidFill>
                  </a:ln>
                  <a:solidFill>
                    <a:srgbClr val="76CE0C"/>
                  </a:solidFill>
                  <a:latin typeface="方正超粗黑简体" panose="03000509000000000000" pitchFamily="65" charset="-122"/>
                  <a:ea typeface="方正超粗黑简体" panose="03000509000000000000" pitchFamily="65" charset="-122"/>
                </a:rPr>
                <a:t>03</a:t>
              </a:r>
              <a:endParaRPr lang="zh-CN" altLang="en-US" sz="3200" dirty="0">
                <a:ln w="25400">
                  <a:solidFill>
                    <a:schemeClr val="bg1"/>
                  </a:solidFill>
                </a:ln>
                <a:solidFill>
                  <a:srgbClr val="76CE0C"/>
                </a:solidFill>
                <a:latin typeface="方正超粗黑简体" panose="03000509000000000000" pitchFamily="65" charset="-122"/>
                <a:ea typeface="方正超粗黑简体" panose="03000509000000000000" pitchFamily="65" charset="-122"/>
              </a:endParaRPr>
            </a:p>
          </p:txBody>
        </p:sp>
      </p:grpSp>
      <p:grpSp>
        <p:nvGrpSpPr>
          <p:cNvPr id="5" name="组合 24"/>
          <p:cNvGrpSpPr/>
          <p:nvPr/>
        </p:nvGrpSpPr>
        <p:grpSpPr>
          <a:xfrm>
            <a:off x="9954150" y="3098195"/>
            <a:ext cx="1172591" cy="1179462"/>
            <a:chOff x="10110558" y="2773348"/>
            <a:chExt cx="1172591" cy="1179462"/>
          </a:xfrm>
        </p:grpSpPr>
        <p:sp>
          <p:nvSpPr>
            <p:cNvPr id="26" name="五角星 2"/>
            <p:cNvSpPr/>
            <p:nvPr/>
          </p:nvSpPr>
          <p:spPr>
            <a:xfrm rot="1517109">
              <a:off x="10110558" y="2773348"/>
              <a:ext cx="1172591" cy="1179462"/>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5B76"/>
            </a:solidFill>
            <a:ln w="63500">
              <a:noFill/>
            </a:ln>
            <a:effectLst>
              <a:outerShdw blurRad="190500" dist="63500" dir="5400000" algn="t" rotWithShape="0">
                <a:prstClr val="black">
                  <a:alpha val="20000"/>
                </a:prstClr>
              </a:outerShdw>
            </a:effectLst>
            <a:scene3d>
              <a:camera prst="orthographicFront"/>
              <a:lightRig rig="threePt" dir="t"/>
            </a:scene3d>
            <a:sp3d extrusionH="76200" contourW="31750">
              <a:bevelT w="438150" h="158750" prst="angle"/>
              <a:bevelB w="88900"/>
              <a:extrusionClr>
                <a:srgbClr val="FF798F"/>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0315547" y="3143073"/>
              <a:ext cx="625492" cy="584775"/>
            </a:xfrm>
            <a:prstGeom prst="rect">
              <a:avLst/>
            </a:prstGeom>
            <a:noFill/>
            <a:ln>
              <a:noFill/>
            </a:ln>
          </p:spPr>
          <p:txBody>
            <a:bodyPr wrap="none" rtlCol="0">
              <a:spAutoFit/>
            </a:bodyPr>
            <a:lstStyle/>
            <a:p>
              <a:r>
                <a:rPr lang="en-US" altLang="zh-CN" sz="3200" dirty="0" smtClean="0">
                  <a:ln w="25400">
                    <a:solidFill>
                      <a:schemeClr val="bg1"/>
                    </a:solidFill>
                  </a:ln>
                  <a:solidFill>
                    <a:srgbClr val="19B4C9"/>
                  </a:solidFill>
                  <a:latin typeface="方正超粗黑简体" panose="03000509000000000000" pitchFamily="65" charset="-122"/>
                  <a:ea typeface="方正超粗黑简体" panose="03000509000000000000" pitchFamily="65" charset="-122"/>
                </a:rPr>
                <a:t>04</a:t>
              </a:r>
              <a:endParaRPr lang="zh-CN" altLang="en-US" sz="3200" dirty="0">
                <a:ln w="25400">
                  <a:solidFill>
                    <a:schemeClr val="bg1"/>
                  </a:solidFill>
                </a:ln>
                <a:solidFill>
                  <a:srgbClr val="19B4C9"/>
                </a:solidFill>
                <a:latin typeface="方正超粗黑简体" panose="03000509000000000000" pitchFamily="65" charset="-122"/>
                <a:ea typeface="方正超粗黑简体" panose="03000509000000000000" pitchFamily="65" charset="-122"/>
              </a:endParaRPr>
            </a:p>
          </p:txBody>
        </p:sp>
      </p:grpSp>
      <p:sp>
        <p:nvSpPr>
          <p:cNvPr id="28" name="椭圆 27"/>
          <p:cNvSpPr/>
          <p:nvPr/>
        </p:nvSpPr>
        <p:spPr>
          <a:xfrm>
            <a:off x="1017482" y="1906515"/>
            <a:ext cx="1643449" cy="1643449"/>
          </a:xfrm>
          <a:prstGeom prst="ellipse">
            <a:avLst/>
          </a:prstGeom>
          <a:noFill/>
          <a:ln>
            <a:solidFill>
              <a:srgbClr val="22F1F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十字星 28"/>
          <p:cNvSpPr/>
          <p:nvPr/>
        </p:nvSpPr>
        <p:spPr>
          <a:xfrm rot="20953261">
            <a:off x="2208355" y="1920255"/>
            <a:ext cx="317500" cy="317500"/>
          </a:xfrm>
          <a:prstGeom prst="star4">
            <a:avLst/>
          </a:prstGeom>
          <a:solidFill>
            <a:srgbClr val="06E5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3863656" y="3158667"/>
            <a:ext cx="1643449" cy="1643449"/>
          </a:xfrm>
          <a:prstGeom prst="ellipse">
            <a:avLst/>
          </a:prstGeom>
          <a:noFill/>
          <a:ln>
            <a:solidFill>
              <a:srgbClr val="D6F13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9667213" y="2882701"/>
            <a:ext cx="1643449" cy="1643449"/>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p:nvPr/>
        </p:nvCxnSpPr>
        <p:spPr>
          <a:xfrm>
            <a:off x="8394189" y="3237473"/>
            <a:ext cx="1251563" cy="292326"/>
          </a:xfrm>
          <a:prstGeom prst="line">
            <a:avLst/>
          </a:prstGeom>
          <a:ln>
            <a:solidFill>
              <a:srgbClr val="22F1F6"/>
            </a:solidFill>
            <a:prstDash val="sysDash"/>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923317" y="790879"/>
            <a:ext cx="10827405" cy="523220"/>
          </a:xfrm>
          <a:prstGeom prst="rect">
            <a:avLst/>
          </a:prstGeom>
          <a:noFill/>
        </p:spPr>
        <p:txBody>
          <a:bodyPr wrap="square" rtlCol="0">
            <a:spAutoFit/>
          </a:bodyPr>
          <a:lstStyle/>
          <a:p>
            <a:r>
              <a:rPr lang="en-US" altLang="zh-CN" sz="2800" b="1" dirty="0">
                <a:solidFill>
                  <a:srgbClr val="FFFF00"/>
                </a:solidFill>
                <a:latin typeface="微软雅黑" panose="020B0503020204020204" charset="-122"/>
                <a:ea typeface="微软雅黑" panose="020B0503020204020204" charset="-122"/>
              </a:rPr>
              <a:t>【</a:t>
            </a:r>
            <a:r>
              <a:rPr lang="zh-CN" altLang="en-US" sz="2800" b="1" dirty="0">
                <a:solidFill>
                  <a:srgbClr val="FFFF00"/>
                </a:solidFill>
                <a:latin typeface="微软雅黑" panose="020B0503020204020204" charset="-122"/>
                <a:ea typeface="微软雅黑" panose="020B0503020204020204" charset="-122"/>
              </a:rPr>
              <a:t>禁毒知识</a:t>
            </a:r>
            <a:r>
              <a:rPr lang="en-US" altLang="zh-CN" sz="2800" b="1" dirty="0">
                <a:solidFill>
                  <a:srgbClr val="FFFF00"/>
                </a:solidFill>
                <a:latin typeface="微软雅黑" panose="020B0503020204020204" charset="-122"/>
                <a:ea typeface="微软雅黑" panose="020B0503020204020204" charset="-122"/>
              </a:rPr>
              <a:t>】 </a:t>
            </a:r>
            <a:r>
              <a:rPr lang="zh-CN" altLang="en-US" sz="2800" b="1" dirty="0">
                <a:solidFill>
                  <a:srgbClr val="FFFF00"/>
                </a:solidFill>
                <a:latin typeface="微软雅黑" panose="020B0503020204020204" charset="-122"/>
                <a:ea typeface="微软雅黑" panose="020B0503020204020204" charset="-122"/>
              </a:rPr>
              <a:t>快看看！这几个容易沾染毒品的地方，你是否去过？ </a:t>
            </a:r>
            <a:endParaRPr lang="zh-CN" altLang="en-US" sz="2800" b="1" dirty="0">
              <a:solidFill>
                <a:srgbClr val="FFFF00"/>
              </a:solidFill>
              <a:latin typeface="微软雅黑" panose="020B0503020204020204" charset="-122"/>
              <a:ea typeface="微软雅黑" panose="020B0503020204020204" charset="-122"/>
            </a:endParaRPr>
          </a:p>
        </p:txBody>
      </p:sp>
      <p:pic>
        <p:nvPicPr>
          <p:cNvPr id="53" name="图片 52"/>
          <p:cNvPicPr>
            <a:picLocks noChangeAspect="1"/>
          </p:cNvPicPr>
          <p:nvPr/>
        </p:nvPicPr>
        <p:blipFill rotWithShape="1">
          <a:blip r:embed="rId1" cstate="screen"/>
          <a:srcRect t="38159" b="42760"/>
          <a:stretch>
            <a:fillRect/>
          </a:stretch>
        </p:blipFill>
        <p:spPr>
          <a:xfrm>
            <a:off x="1084768" y="5872253"/>
            <a:ext cx="10058400" cy="1079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p:fade/>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387611" y="2271281"/>
            <a:ext cx="5580000" cy="0"/>
          </a:xfrm>
          <a:prstGeom prst="line">
            <a:avLst/>
          </a:prstGeom>
          <a:ln>
            <a:solidFill>
              <a:srgbClr val="FF0000">
                <a:alpha val="65098"/>
              </a:srgbClr>
            </a:solidFill>
          </a:ln>
        </p:spPr>
        <p:style>
          <a:lnRef idx="1">
            <a:schemeClr val="accent1"/>
          </a:lnRef>
          <a:fillRef idx="0">
            <a:schemeClr val="accent1"/>
          </a:fillRef>
          <a:effectRef idx="0">
            <a:schemeClr val="accent1"/>
          </a:effectRef>
          <a:fontRef idx="minor">
            <a:schemeClr val="tx1"/>
          </a:fontRef>
        </p:style>
      </p:cxnSp>
      <p:sp>
        <p:nvSpPr>
          <p:cNvPr id="3" name="Text Box 44"/>
          <p:cNvSpPr txBox="1">
            <a:spLocks noChangeArrowheads="1"/>
          </p:cNvSpPr>
          <p:nvPr/>
        </p:nvSpPr>
        <p:spPr bwMode="auto">
          <a:xfrm>
            <a:off x="163774" y="2338611"/>
            <a:ext cx="5909480" cy="267765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charset="-122"/>
                <a:ea typeface="微软雅黑" panose="020B050302020402020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marL="285750" indent="-285750">
              <a:lnSpc>
                <a:spcPct val="150000"/>
              </a:lnSpc>
              <a:buFont typeface="Wingdings" panose="05000000000000000000" pitchFamily="2" charset="2"/>
              <a:buChar char="Ø"/>
            </a:pPr>
            <a:r>
              <a:rPr lang="zh-CN" altLang="en-US" sz="2800" dirty="0">
                <a:solidFill>
                  <a:schemeClr val="tx1">
                    <a:lumMod val="65000"/>
                    <a:lumOff val="35000"/>
                  </a:schemeClr>
                </a:solidFill>
              </a:rPr>
              <a:t>要远离可能对我们产生危害的地方。坚决不去不适宜未成年人出入的场所，如酒吧、网吧、歌厅等，这就给自己的安全增加了保障。</a:t>
            </a:r>
            <a:endParaRPr lang="zh-CN" altLang="en-US" sz="2800" dirty="0">
              <a:solidFill>
                <a:schemeClr val="tx1">
                  <a:lumMod val="65000"/>
                  <a:lumOff val="35000"/>
                </a:schemeClr>
              </a:solidFill>
            </a:endParaRPr>
          </a:p>
        </p:txBody>
      </p:sp>
      <p:cxnSp>
        <p:nvCxnSpPr>
          <p:cNvPr id="4" name="直接连接符 3"/>
          <p:cNvCxnSpPr/>
          <p:nvPr/>
        </p:nvCxnSpPr>
        <p:spPr>
          <a:xfrm>
            <a:off x="6212721" y="1739751"/>
            <a:ext cx="0" cy="3699882"/>
          </a:xfrm>
          <a:prstGeom prst="line">
            <a:avLst/>
          </a:prstGeom>
          <a:ln>
            <a:solidFill>
              <a:srgbClr val="FF0000">
                <a:alpha val="65098"/>
              </a:srgbClr>
            </a:solidFill>
          </a:ln>
        </p:spPr>
        <p:style>
          <a:lnRef idx="1">
            <a:schemeClr val="accent1"/>
          </a:lnRef>
          <a:fillRef idx="0">
            <a:schemeClr val="accent1"/>
          </a:fillRef>
          <a:effectRef idx="0">
            <a:schemeClr val="accent1"/>
          </a:effectRef>
          <a:fontRef idx="minor">
            <a:schemeClr val="tx1"/>
          </a:fontRef>
        </p:style>
      </p:cxnSp>
      <p:sp>
        <p:nvSpPr>
          <p:cNvPr id="5" name="TextBox 17"/>
          <p:cNvSpPr txBox="1"/>
          <p:nvPr/>
        </p:nvSpPr>
        <p:spPr>
          <a:xfrm>
            <a:off x="10246894" y="5806317"/>
            <a:ext cx="1945106" cy="523220"/>
          </a:xfrm>
          <a:prstGeom prst="rect">
            <a:avLst/>
          </a:prstGeom>
          <a:noFill/>
          <a:effectLst>
            <a:reflection blurRad="6350" stA="50000" endA="300" endPos="38500" dist="50800" dir="5400000" sy="-100000" algn="bl" rotWithShape="0"/>
          </a:effectLst>
        </p:spPr>
        <p:txBody>
          <a:bodyPr wrap="square" rtlCol="0">
            <a:spAutoFit/>
          </a:bodyPr>
          <a:lstStyle/>
          <a:p>
            <a:pPr algn="ctr" defTabSz="1218565"/>
            <a:r>
              <a:rPr lang="zh-CN" altLang="en-US" sz="2800" b="1" dirty="0" smtClean="0">
                <a:solidFill>
                  <a:srgbClr val="FFC000"/>
                </a:solidFill>
                <a:effectLst>
                  <a:reflection blurRad="6350" stA="55000" endA="300" endPos="45500" dir="5400000" sy="-100000" algn="bl" rotWithShape="0"/>
                </a:effectLst>
                <a:latin typeface="Broadway" panose="04040905080B02020502" pitchFamily="82" charset="0"/>
                <a:ea typeface="楷体" panose="02010609060101010101" charset="-122"/>
                <a:cs typeface="经典繁仿黑" pitchFamily="49" charset="-122"/>
              </a:rPr>
              <a:t>主动拒绝</a:t>
            </a:r>
            <a:endParaRPr lang="zh-CN" altLang="en-US" sz="2800" b="1" dirty="0">
              <a:solidFill>
                <a:srgbClr val="FFC000"/>
              </a:solidFill>
              <a:effectLst>
                <a:reflection blurRad="6350" stA="55000" endA="300" endPos="45500" dir="5400000" sy="-100000" algn="bl" rotWithShape="0"/>
              </a:effectLst>
              <a:latin typeface="Broadway" panose="04040905080B02020502" pitchFamily="82" charset="0"/>
              <a:ea typeface="楷体" panose="02010609060101010101" charset="-122"/>
              <a:cs typeface="经典繁仿黑" pitchFamily="49" charset="-122"/>
            </a:endParaRPr>
          </a:p>
        </p:txBody>
      </p:sp>
      <p:cxnSp>
        <p:nvCxnSpPr>
          <p:cNvPr id="6" name="直接连接符 5"/>
          <p:cNvCxnSpPr/>
          <p:nvPr/>
        </p:nvCxnSpPr>
        <p:spPr>
          <a:xfrm>
            <a:off x="0" y="6253182"/>
            <a:ext cx="10199662" cy="0"/>
          </a:xfrm>
          <a:prstGeom prst="line">
            <a:avLst/>
          </a:prstGeom>
          <a:noFill/>
          <a:ln w="9525" cap="flat" cmpd="sng" algn="ctr">
            <a:solidFill>
              <a:sysClr val="window" lastClr="FFFFFF">
                <a:lumMod val="65000"/>
              </a:sysClr>
            </a:solidFill>
            <a:prstDash val="solid"/>
          </a:ln>
          <a:effectLst/>
        </p:spPr>
      </p:cxnSp>
      <p:cxnSp>
        <p:nvCxnSpPr>
          <p:cNvPr id="7" name="直接连接符 6"/>
          <p:cNvCxnSpPr/>
          <p:nvPr/>
        </p:nvCxnSpPr>
        <p:spPr>
          <a:xfrm flipV="1">
            <a:off x="10199662" y="5821134"/>
            <a:ext cx="0" cy="431800"/>
          </a:xfrm>
          <a:prstGeom prst="line">
            <a:avLst/>
          </a:prstGeom>
          <a:noFill/>
          <a:ln w="38100" cap="flat" cmpd="sng" algn="ctr">
            <a:solidFill>
              <a:sysClr val="window" lastClr="FFFFFF">
                <a:lumMod val="65000"/>
              </a:sysClr>
            </a:solidFill>
            <a:prstDash val="solid"/>
          </a:ln>
          <a:effectLst/>
        </p:spPr>
      </p:cxnSp>
      <p:cxnSp>
        <p:nvCxnSpPr>
          <p:cNvPr id="8" name="直接连接符 7"/>
          <p:cNvCxnSpPr/>
          <p:nvPr/>
        </p:nvCxnSpPr>
        <p:spPr>
          <a:xfrm flipV="1">
            <a:off x="10283799" y="5964009"/>
            <a:ext cx="0" cy="288925"/>
          </a:xfrm>
          <a:prstGeom prst="line">
            <a:avLst/>
          </a:prstGeom>
          <a:noFill/>
          <a:ln w="38100" cap="flat" cmpd="sng" algn="ctr">
            <a:solidFill>
              <a:srgbClr val="FFC000"/>
            </a:solidFill>
            <a:prstDash val="solid"/>
          </a:ln>
          <a:effectLst/>
        </p:spPr>
      </p:cxnSp>
      <p:sp>
        <p:nvSpPr>
          <p:cNvPr id="11" name="矩形 10"/>
          <p:cNvSpPr/>
          <p:nvPr/>
        </p:nvSpPr>
        <p:spPr>
          <a:xfrm>
            <a:off x="363267" y="1388239"/>
            <a:ext cx="5827236" cy="769441"/>
          </a:xfrm>
          <a:prstGeom prst="rect">
            <a:avLst/>
          </a:prstGeom>
        </p:spPr>
        <p:txBody>
          <a:bodyPr wrap="none">
            <a:spAutoFit/>
          </a:bodyPr>
          <a:lstStyle/>
          <a:p>
            <a:r>
              <a:rPr lang="zh-CN" altLang="en-US" sz="4400" b="1" dirty="0">
                <a:solidFill>
                  <a:srgbClr val="7030A0"/>
                </a:solidFill>
                <a:latin typeface="微软雅黑" panose="020B0503020204020204" charset="-122"/>
                <a:ea typeface="微软雅黑" panose="020B0503020204020204" charset="-122"/>
              </a:rPr>
              <a:t>拒绝危害有方法</a:t>
            </a:r>
            <a:r>
              <a:rPr lang="zh-CN" altLang="en-US" sz="4400" b="1" dirty="0" smtClean="0">
                <a:solidFill>
                  <a:srgbClr val="7030A0"/>
                </a:solidFill>
                <a:latin typeface="微软雅黑" panose="020B0503020204020204" charset="-122"/>
                <a:ea typeface="微软雅黑" panose="020B0503020204020204" charset="-122"/>
              </a:rPr>
              <a:t>（二）</a:t>
            </a:r>
            <a:endParaRPr lang="zh-CN" altLang="en-US" sz="4400" b="1" dirty="0">
              <a:solidFill>
                <a:srgbClr val="7030A0"/>
              </a:solidFill>
              <a:latin typeface="微软雅黑" panose="020B0503020204020204" charset="-122"/>
              <a:ea typeface="微软雅黑" panose="020B0503020204020204" charset="-122"/>
            </a:endParaRPr>
          </a:p>
        </p:txBody>
      </p:sp>
      <p:pic>
        <p:nvPicPr>
          <p:cNvPr id="15" name="图片 14"/>
          <p:cNvPicPr>
            <a:picLocks noChangeAspect="1"/>
          </p:cNvPicPr>
          <p:nvPr/>
        </p:nvPicPr>
        <p:blipFill rotWithShape="1">
          <a:blip r:embed="rId1"/>
          <a:srcRect l="11927" t="32385" r="38405" b="6069"/>
          <a:stretch>
            <a:fillRect/>
          </a:stretch>
        </p:blipFill>
        <p:spPr>
          <a:xfrm>
            <a:off x="6788475" y="1534461"/>
            <a:ext cx="4753278" cy="32149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6" name="文本框 15"/>
          <p:cNvSpPr txBox="1"/>
          <p:nvPr/>
        </p:nvSpPr>
        <p:spPr>
          <a:xfrm>
            <a:off x="6894690" y="4958783"/>
            <a:ext cx="5297310" cy="461665"/>
          </a:xfrm>
          <a:prstGeom prst="rect">
            <a:avLst/>
          </a:prstGeom>
          <a:noFill/>
        </p:spPr>
        <p:txBody>
          <a:bodyPr wrap="square" rtlCol="0">
            <a:spAutoFit/>
          </a:bodyPr>
          <a:lstStyle/>
          <a:p>
            <a:r>
              <a:rPr lang="zh-CN" altLang="en-US" sz="2400" dirty="0">
                <a:latin typeface="微软雅黑" panose="020B0503020204020204" charset="-122"/>
                <a:ea typeface="微软雅黑" panose="020B0503020204020204" charset="-122"/>
              </a:rPr>
              <a:t>中小学生签名承诺远离营业性网吧。</a:t>
            </a:r>
            <a:endParaRPr lang="zh-CN" altLang="en-US" sz="2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custDataLst>
              <p:tags r:id="rId1"/>
            </p:custDataLst>
          </p:nvPr>
        </p:nvSpPr>
        <p:spPr>
          <a:xfrm>
            <a:off x="1589613" y="3429000"/>
            <a:ext cx="2843214" cy="830997"/>
          </a:xfrm>
          <a:prstGeom prst="rect">
            <a:avLst/>
          </a:prstGeom>
          <a:noFill/>
        </p:spPr>
        <p:txBody>
          <a:bodyPr wrap="square" rtlCol="0">
            <a:normAutofit fontScale="97500"/>
          </a:bodyPr>
          <a:lstStyle/>
          <a:p>
            <a:r>
              <a:rPr lang="zh-CN" altLang="en-US" sz="4800" b="1" dirty="0">
                <a:solidFill>
                  <a:schemeClr val="tx1">
                    <a:lumMod val="85000"/>
                    <a:lumOff val="15000"/>
                  </a:schemeClr>
                </a:solidFill>
                <a:latin typeface="Arial" panose="020B0604020202020204" pitchFamily="34" charset="0"/>
                <a:ea typeface="微软雅黑" panose="020B0503020204020204" charset="-122"/>
                <a:cs typeface="钟齐王庆华毛笔简体" panose="02000600000000000000" pitchFamily="2" charset="-122"/>
              </a:rPr>
              <a:t>活动一</a:t>
            </a:r>
            <a:endParaRPr lang="zh-CN" altLang="en-US" sz="4800" b="1" dirty="0">
              <a:solidFill>
                <a:schemeClr val="tx1">
                  <a:lumMod val="85000"/>
                  <a:lumOff val="15000"/>
                </a:schemeClr>
              </a:solidFill>
              <a:latin typeface="Arial" panose="020B0604020202020204" pitchFamily="34" charset="0"/>
              <a:ea typeface="微软雅黑" panose="020B0503020204020204" charset="-122"/>
              <a:cs typeface="钟齐王庆华毛笔简体" panose="02000600000000000000" pitchFamily="2" charset="-122"/>
            </a:endParaRPr>
          </a:p>
        </p:txBody>
      </p:sp>
      <p:sp>
        <p:nvSpPr>
          <p:cNvPr id="5" name="标题 4"/>
          <p:cNvSpPr>
            <a:spLocks noGrp="1"/>
          </p:cNvSpPr>
          <p:nvPr>
            <p:ph type="title"/>
            <p:custDataLst>
              <p:tags r:id="rId2"/>
            </p:custDataLst>
          </p:nvPr>
        </p:nvSpPr>
        <p:spPr/>
        <p:txBody>
          <a:bodyPr>
            <a:normAutofit/>
          </a:bodyPr>
          <a:lstStyle/>
          <a:p>
            <a:r>
              <a:rPr lang="en-US" altLang="zh-CN"/>
              <a:t>“</a:t>
            </a:r>
            <a:r>
              <a:rPr lang="zh-CN" altLang="en-US"/>
              <a:t>图</a:t>
            </a:r>
            <a:r>
              <a:rPr lang="en-US" altLang="zh-CN"/>
              <a:t>”</a:t>
            </a:r>
            <a:r>
              <a:rPr lang="zh-CN" altLang="en-US"/>
              <a:t>说吸烟危害</a:t>
            </a:r>
            <a:endParaRPr lang="zh-CN" altLang="en-US"/>
          </a:p>
        </p:txBody>
      </p:sp>
    </p:spTree>
    <p:custDataLst>
      <p:tags r:id="rId3"/>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2709564" y="4479603"/>
            <a:ext cx="9068453" cy="1200329"/>
          </a:xfrm>
          <a:prstGeom prst="rect">
            <a:avLst/>
          </a:prstGeom>
          <a:solidFill>
            <a:schemeClr val="accent2"/>
          </a:solidFill>
        </p:spPr>
        <p:txBody>
          <a:bodyPr wrap="square" rtlCol="0">
            <a:spAutoFit/>
          </a:bodyPr>
          <a:lstStyle/>
          <a:p>
            <a:r>
              <a:rPr lang="zh-CN" altLang="en-US" sz="2400" b="1" dirty="0">
                <a:solidFill>
                  <a:schemeClr val="bg1"/>
                </a:solidFill>
                <a:latin typeface="微软雅黑" panose="020B0503020204020204" charset="-122"/>
                <a:ea typeface="微软雅黑" panose="020B0503020204020204" charset="-122"/>
              </a:rPr>
              <a:t>讨论：</a:t>
            </a:r>
            <a:endParaRPr lang="en-US" altLang="zh-CN" sz="2400" b="1" dirty="0">
              <a:solidFill>
                <a:schemeClr val="bg1"/>
              </a:solidFill>
              <a:latin typeface="微软雅黑" panose="020B0503020204020204" charset="-122"/>
              <a:ea typeface="微软雅黑" panose="020B0503020204020204" charset="-122"/>
            </a:endParaRPr>
          </a:p>
          <a:p>
            <a:r>
              <a:rPr lang="zh-CN" altLang="en-US" sz="2400" b="1" dirty="0">
                <a:solidFill>
                  <a:schemeClr val="bg1"/>
                </a:solidFill>
                <a:latin typeface="微软雅黑" panose="020B0503020204020204" charset="-122"/>
                <a:ea typeface="微软雅黑" panose="020B0503020204020204" charset="-122"/>
              </a:rPr>
              <a:t>（</a:t>
            </a:r>
            <a:r>
              <a:rPr lang="en-US" altLang="zh-CN" sz="2400" b="1" dirty="0">
                <a:solidFill>
                  <a:schemeClr val="bg1"/>
                </a:solidFill>
                <a:latin typeface="微软雅黑" panose="020B0503020204020204" charset="-122"/>
                <a:ea typeface="微软雅黑" panose="020B0503020204020204" charset="-122"/>
              </a:rPr>
              <a:t>1</a:t>
            </a:r>
            <a:r>
              <a:rPr lang="zh-CN" altLang="en-US" sz="2400" b="1" dirty="0">
                <a:solidFill>
                  <a:schemeClr val="bg1"/>
                </a:solidFill>
                <a:latin typeface="微软雅黑" panose="020B0503020204020204" charset="-122"/>
                <a:ea typeface="微软雅黑" panose="020B0503020204020204" charset="-122"/>
              </a:rPr>
              <a:t>）说一说我们身边有哪些场所设置“未成年人进入”的标志。</a:t>
            </a:r>
            <a:endParaRPr lang="en-US" altLang="zh-CN" sz="2400" b="1" dirty="0">
              <a:solidFill>
                <a:schemeClr val="bg1"/>
              </a:solidFill>
              <a:latin typeface="微软雅黑" panose="020B0503020204020204" charset="-122"/>
              <a:ea typeface="微软雅黑" panose="020B0503020204020204" charset="-122"/>
            </a:endParaRPr>
          </a:p>
          <a:p>
            <a:r>
              <a:rPr lang="zh-CN" altLang="en-US" sz="2400" b="1" dirty="0">
                <a:solidFill>
                  <a:schemeClr val="bg1"/>
                </a:solidFill>
                <a:latin typeface="微软雅黑" panose="020B0503020204020204" charset="-122"/>
                <a:ea typeface="微软雅黑" panose="020B0503020204020204" charset="-122"/>
              </a:rPr>
              <a:t>（</a:t>
            </a:r>
            <a:r>
              <a:rPr lang="en-US" altLang="zh-CN" sz="2400" b="1" dirty="0">
                <a:solidFill>
                  <a:schemeClr val="bg1"/>
                </a:solidFill>
                <a:latin typeface="微软雅黑" panose="020B0503020204020204" charset="-122"/>
                <a:ea typeface="微软雅黑" panose="020B0503020204020204" charset="-122"/>
              </a:rPr>
              <a:t>2</a:t>
            </a:r>
            <a:r>
              <a:rPr lang="zh-CN" altLang="en-US" sz="2400" b="1" dirty="0">
                <a:solidFill>
                  <a:schemeClr val="bg1"/>
                </a:solidFill>
                <a:latin typeface="微软雅黑" panose="020B0503020204020204" charset="-122"/>
                <a:ea typeface="微软雅黑" panose="020B0503020204020204" charset="-122"/>
              </a:rPr>
              <a:t>）想一想，上述法律规定对我们有什么作用？</a:t>
            </a:r>
            <a:endParaRPr lang="zh-CN" altLang="en-US" sz="2400" b="1" dirty="0">
              <a:solidFill>
                <a:schemeClr val="bg1"/>
              </a:solidFill>
              <a:latin typeface="微软雅黑" panose="020B0503020204020204" charset="-122"/>
              <a:ea typeface="微软雅黑" panose="020B0503020204020204" charset="-122"/>
            </a:endParaRPr>
          </a:p>
        </p:txBody>
      </p:sp>
      <p:sp>
        <p:nvSpPr>
          <p:cNvPr id="9" name="直升机"/>
          <p:cNvSpPr/>
          <p:nvPr/>
        </p:nvSpPr>
        <p:spPr>
          <a:xfrm>
            <a:off x="366593" y="727806"/>
            <a:ext cx="1648460" cy="1346200"/>
          </a:xfrm>
          <a:custGeom>
            <a:avLst/>
            <a:gdLst>
              <a:gd name="connsiteX0" fmla="*/ 4575765 w 8012499"/>
              <a:gd name="connsiteY0" fmla="*/ 3549014 h 4176464"/>
              <a:gd name="connsiteX1" fmla="*/ 4575765 w 8012499"/>
              <a:gd name="connsiteY1" fmla="*/ 3960778 h 4176464"/>
              <a:gd name="connsiteX2" fmla="*/ 5950459 w 8012499"/>
              <a:gd name="connsiteY2" fmla="*/ 3960778 h 4176464"/>
              <a:gd name="connsiteX3" fmla="*/ 5950459 w 8012499"/>
              <a:gd name="connsiteY3" fmla="*/ 3666661 h 4176464"/>
              <a:gd name="connsiteX4" fmla="*/ 5263112 w 8012499"/>
              <a:gd name="connsiteY4" fmla="*/ 3647053 h 4176464"/>
              <a:gd name="connsiteX5" fmla="*/ 4575765 w 8012499"/>
              <a:gd name="connsiteY5" fmla="*/ 3549014 h 4176464"/>
              <a:gd name="connsiteX6" fmla="*/ 6590994 w 8012499"/>
              <a:gd name="connsiteY6" fmla="*/ 2326472 h 4176464"/>
              <a:gd name="connsiteX7" fmla="*/ 6663002 w 8012499"/>
              <a:gd name="connsiteY7" fmla="*/ 2398480 h 4176464"/>
              <a:gd name="connsiteX8" fmla="*/ 6590994 w 8012499"/>
              <a:gd name="connsiteY8" fmla="*/ 2470488 h 4176464"/>
              <a:gd name="connsiteX9" fmla="*/ 6518986 w 8012499"/>
              <a:gd name="connsiteY9" fmla="*/ 2398480 h 4176464"/>
              <a:gd name="connsiteX10" fmla="*/ 6590994 w 8012499"/>
              <a:gd name="connsiteY10" fmla="*/ 2326472 h 4176464"/>
              <a:gd name="connsiteX11" fmla="*/ 235662 w 8012499"/>
              <a:gd name="connsiteY11" fmla="*/ 2196075 h 4176464"/>
              <a:gd name="connsiteX12" fmla="*/ 608793 w 8012499"/>
              <a:gd name="connsiteY12" fmla="*/ 2254898 h 4176464"/>
              <a:gd name="connsiteX13" fmla="*/ 353493 w 8012499"/>
              <a:gd name="connsiteY13" fmla="*/ 2647055 h 4176464"/>
              <a:gd name="connsiteX14" fmla="*/ 157108 w 8012499"/>
              <a:gd name="connsiteY14" fmla="*/ 2647055 h 4176464"/>
              <a:gd name="connsiteX15" fmla="*/ 6408712 w 8012499"/>
              <a:gd name="connsiteY15" fmla="*/ 2182456 h 4176464"/>
              <a:gd name="connsiteX16" fmla="*/ 6480720 w 8012499"/>
              <a:gd name="connsiteY16" fmla="*/ 2254464 h 4176464"/>
              <a:gd name="connsiteX17" fmla="*/ 6408712 w 8012499"/>
              <a:gd name="connsiteY17" fmla="*/ 2326472 h 4176464"/>
              <a:gd name="connsiteX18" fmla="*/ 6336704 w 8012499"/>
              <a:gd name="connsiteY18" fmla="*/ 2254464 h 4176464"/>
              <a:gd name="connsiteX19" fmla="*/ 6408712 w 8012499"/>
              <a:gd name="connsiteY19" fmla="*/ 2182456 h 4176464"/>
              <a:gd name="connsiteX20" fmla="*/ 6192688 w 8012499"/>
              <a:gd name="connsiteY20" fmla="*/ 2088232 h 4176464"/>
              <a:gd name="connsiteX21" fmla="*/ 6264696 w 8012499"/>
              <a:gd name="connsiteY21" fmla="*/ 2160240 h 4176464"/>
              <a:gd name="connsiteX22" fmla="*/ 6192688 w 8012499"/>
              <a:gd name="connsiteY22" fmla="*/ 2232248 h 4176464"/>
              <a:gd name="connsiteX23" fmla="*/ 6120680 w 8012499"/>
              <a:gd name="connsiteY23" fmla="*/ 2160240 h 4176464"/>
              <a:gd name="connsiteX24" fmla="*/ 6192688 w 8012499"/>
              <a:gd name="connsiteY24" fmla="*/ 2088232 h 4176464"/>
              <a:gd name="connsiteX25" fmla="*/ 5636243 w 8012499"/>
              <a:gd name="connsiteY25" fmla="*/ 1921565 h 4176464"/>
              <a:gd name="connsiteX26" fmla="*/ 4909619 w 8012499"/>
              <a:gd name="connsiteY26" fmla="*/ 1999997 h 4176464"/>
              <a:gd name="connsiteX27" fmla="*/ 5695158 w 8012499"/>
              <a:gd name="connsiteY27" fmla="*/ 2784309 h 4176464"/>
              <a:gd name="connsiteX28" fmla="*/ 7010937 w 8012499"/>
              <a:gd name="connsiteY28" fmla="*/ 3039211 h 4176464"/>
              <a:gd name="connsiteX29" fmla="*/ 7030575 w 8012499"/>
              <a:gd name="connsiteY29" fmla="*/ 2901956 h 4176464"/>
              <a:gd name="connsiteX30" fmla="*/ 5636243 w 8012499"/>
              <a:gd name="connsiteY30" fmla="*/ 1921565 h 4176464"/>
              <a:gd name="connsiteX31" fmla="*/ 0 w 8012499"/>
              <a:gd name="connsiteY31" fmla="*/ 568626 h 4176464"/>
              <a:gd name="connsiteX32" fmla="*/ 137470 w 8012499"/>
              <a:gd name="connsiteY32" fmla="*/ 568626 h 4176464"/>
              <a:gd name="connsiteX33" fmla="*/ 765901 w 8012499"/>
              <a:gd name="connsiteY33" fmla="*/ 1803919 h 4176464"/>
              <a:gd name="connsiteX34" fmla="*/ 4831065 w 8012499"/>
              <a:gd name="connsiteY34" fmla="*/ 1803919 h 4176464"/>
              <a:gd name="connsiteX35" fmla="*/ 7246599 w 8012499"/>
              <a:gd name="connsiteY35" fmla="*/ 2901956 h 4176464"/>
              <a:gd name="connsiteX36" fmla="*/ 6107566 w 8012499"/>
              <a:gd name="connsiteY36" fmla="*/ 3666661 h 4176464"/>
              <a:gd name="connsiteX37" fmla="*/ 6107566 w 8012499"/>
              <a:gd name="connsiteY37" fmla="*/ 3960778 h 4176464"/>
              <a:gd name="connsiteX38" fmla="*/ 6461059 w 8012499"/>
              <a:gd name="connsiteY38" fmla="*/ 3960778 h 4176464"/>
              <a:gd name="connsiteX39" fmla="*/ 7089491 w 8012499"/>
              <a:gd name="connsiteY39" fmla="*/ 3725484 h 4176464"/>
              <a:gd name="connsiteX40" fmla="*/ 7246599 w 8012499"/>
              <a:gd name="connsiteY40" fmla="*/ 3882347 h 4176464"/>
              <a:gd name="connsiteX41" fmla="*/ 6461059 w 8012499"/>
              <a:gd name="connsiteY41" fmla="*/ 4176464 h 4176464"/>
              <a:gd name="connsiteX42" fmla="*/ 3613480 w 8012499"/>
              <a:gd name="connsiteY42" fmla="*/ 4176464 h 4176464"/>
              <a:gd name="connsiteX43" fmla="*/ 3613480 w 8012499"/>
              <a:gd name="connsiteY43" fmla="*/ 3960778 h 4176464"/>
              <a:gd name="connsiteX44" fmla="*/ 4418657 w 8012499"/>
              <a:gd name="connsiteY44" fmla="*/ 3960778 h 4176464"/>
              <a:gd name="connsiteX45" fmla="*/ 4418657 w 8012499"/>
              <a:gd name="connsiteY45" fmla="*/ 3509799 h 4176464"/>
              <a:gd name="connsiteX46" fmla="*/ 3181434 w 8012499"/>
              <a:gd name="connsiteY46" fmla="*/ 2411761 h 4176464"/>
              <a:gd name="connsiteX47" fmla="*/ 294577 w 8012499"/>
              <a:gd name="connsiteY47" fmla="*/ 1980389 h 4176464"/>
              <a:gd name="connsiteX48" fmla="*/ 0 w 8012499"/>
              <a:gd name="connsiteY48" fmla="*/ 568626 h 4176464"/>
              <a:gd name="connsiteX49" fmla="*/ 4418657 w 8012499"/>
              <a:gd name="connsiteY49" fmla="*/ 0 h 4176464"/>
              <a:gd name="connsiteX50" fmla="*/ 4516850 w 8012499"/>
              <a:gd name="connsiteY50" fmla="*/ 117647 h 4176464"/>
              <a:gd name="connsiteX51" fmla="*/ 4516850 w 8012499"/>
              <a:gd name="connsiteY51" fmla="*/ 137255 h 4176464"/>
              <a:gd name="connsiteX52" fmla="*/ 7894668 w 8012499"/>
              <a:gd name="connsiteY52" fmla="*/ 137255 h 4176464"/>
              <a:gd name="connsiteX53" fmla="*/ 8012499 w 8012499"/>
              <a:gd name="connsiteY53" fmla="*/ 137255 h 4176464"/>
              <a:gd name="connsiteX54" fmla="*/ 7521537 w 8012499"/>
              <a:gd name="connsiteY54" fmla="*/ 470587 h 4176464"/>
              <a:gd name="connsiteX55" fmla="*/ 5204196 w 8012499"/>
              <a:gd name="connsiteY55" fmla="*/ 392156 h 4176464"/>
              <a:gd name="connsiteX56" fmla="*/ 5204196 w 8012499"/>
              <a:gd name="connsiteY56" fmla="*/ 294118 h 4176464"/>
              <a:gd name="connsiteX57" fmla="*/ 4516850 w 8012499"/>
              <a:gd name="connsiteY57" fmla="*/ 294118 h 4176464"/>
              <a:gd name="connsiteX58" fmla="*/ 4516850 w 8012499"/>
              <a:gd name="connsiteY58" fmla="*/ 529411 h 4176464"/>
              <a:gd name="connsiteX59" fmla="*/ 4693596 w 8012499"/>
              <a:gd name="connsiteY59" fmla="*/ 529411 h 4176464"/>
              <a:gd name="connsiteX60" fmla="*/ 4870342 w 8012499"/>
              <a:gd name="connsiteY60" fmla="*/ 1568625 h 4176464"/>
              <a:gd name="connsiteX61" fmla="*/ 4791788 w 8012499"/>
              <a:gd name="connsiteY61" fmla="*/ 1568625 h 4176464"/>
              <a:gd name="connsiteX62" fmla="*/ 3966972 w 8012499"/>
              <a:gd name="connsiteY62" fmla="*/ 1568625 h 4176464"/>
              <a:gd name="connsiteX63" fmla="*/ 4143719 w 8012499"/>
              <a:gd name="connsiteY63" fmla="*/ 529411 h 4176464"/>
              <a:gd name="connsiteX64" fmla="*/ 4300826 w 8012499"/>
              <a:gd name="connsiteY64" fmla="*/ 529411 h 4176464"/>
              <a:gd name="connsiteX65" fmla="*/ 4300826 w 8012499"/>
              <a:gd name="connsiteY65" fmla="*/ 294118 h 4176464"/>
              <a:gd name="connsiteX66" fmla="*/ 3633118 w 8012499"/>
              <a:gd name="connsiteY66" fmla="*/ 294118 h 4176464"/>
              <a:gd name="connsiteX67" fmla="*/ 3633118 w 8012499"/>
              <a:gd name="connsiteY67" fmla="*/ 392156 h 4176464"/>
              <a:gd name="connsiteX68" fmla="*/ 1315778 w 8012499"/>
              <a:gd name="connsiteY68" fmla="*/ 470587 h 4176464"/>
              <a:gd name="connsiteX69" fmla="*/ 824816 w 8012499"/>
              <a:gd name="connsiteY69" fmla="*/ 137255 h 4176464"/>
              <a:gd name="connsiteX70" fmla="*/ 942647 w 8012499"/>
              <a:gd name="connsiteY70" fmla="*/ 137255 h 4176464"/>
              <a:gd name="connsiteX71" fmla="*/ 4300826 w 8012499"/>
              <a:gd name="connsiteY71" fmla="*/ 137255 h 4176464"/>
              <a:gd name="connsiteX72" fmla="*/ 4300826 w 8012499"/>
              <a:gd name="connsiteY72" fmla="*/ 117647 h 4176464"/>
              <a:gd name="connsiteX73" fmla="*/ 4418657 w 8012499"/>
              <a:gd name="connsiteY73" fmla="*/ 0 h 4176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8012499" h="4176464">
                <a:moveTo>
                  <a:pt x="4575765" y="3549014"/>
                </a:moveTo>
                <a:cubicBezTo>
                  <a:pt x="4575765" y="3960778"/>
                  <a:pt x="4575765" y="3960778"/>
                  <a:pt x="4575765" y="3960778"/>
                </a:cubicBezTo>
                <a:cubicBezTo>
                  <a:pt x="5950459" y="3960778"/>
                  <a:pt x="5950459" y="3960778"/>
                  <a:pt x="5950459" y="3960778"/>
                </a:cubicBezTo>
                <a:lnTo>
                  <a:pt x="5950459" y="3666661"/>
                </a:lnTo>
                <a:cubicBezTo>
                  <a:pt x="5636243" y="3647053"/>
                  <a:pt x="5793351" y="3647053"/>
                  <a:pt x="5263112" y="3647053"/>
                </a:cubicBezTo>
                <a:cubicBezTo>
                  <a:pt x="5027450" y="3647053"/>
                  <a:pt x="4791788" y="3607838"/>
                  <a:pt x="4575765" y="3549014"/>
                </a:cubicBezTo>
                <a:close/>
                <a:moveTo>
                  <a:pt x="6590994" y="2326472"/>
                </a:moveTo>
                <a:cubicBezTo>
                  <a:pt x="6630763" y="2326472"/>
                  <a:pt x="6663002" y="2358711"/>
                  <a:pt x="6663002" y="2398480"/>
                </a:cubicBezTo>
                <a:cubicBezTo>
                  <a:pt x="6663002" y="2438249"/>
                  <a:pt x="6630763" y="2470488"/>
                  <a:pt x="6590994" y="2470488"/>
                </a:cubicBezTo>
                <a:cubicBezTo>
                  <a:pt x="6551225" y="2470488"/>
                  <a:pt x="6518986" y="2438249"/>
                  <a:pt x="6518986" y="2398480"/>
                </a:cubicBezTo>
                <a:cubicBezTo>
                  <a:pt x="6518986" y="2358711"/>
                  <a:pt x="6551225" y="2326472"/>
                  <a:pt x="6590994" y="2326472"/>
                </a:cubicBezTo>
                <a:close/>
                <a:moveTo>
                  <a:pt x="235662" y="2196075"/>
                </a:moveTo>
                <a:cubicBezTo>
                  <a:pt x="235662" y="2196075"/>
                  <a:pt x="235662" y="2196075"/>
                  <a:pt x="608793" y="2254898"/>
                </a:cubicBezTo>
                <a:cubicBezTo>
                  <a:pt x="608793" y="2254898"/>
                  <a:pt x="608793" y="2254898"/>
                  <a:pt x="353493" y="2647055"/>
                </a:cubicBezTo>
                <a:cubicBezTo>
                  <a:pt x="353493" y="2647055"/>
                  <a:pt x="353493" y="2647055"/>
                  <a:pt x="157108" y="2647055"/>
                </a:cubicBezTo>
                <a:close/>
                <a:moveTo>
                  <a:pt x="6408712" y="2182456"/>
                </a:moveTo>
                <a:cubicBezTo>
                  <a:pt x="6448481" y="2182456"/>
                  <a:pt x="6480720" y="2214695"/>
                  <a:pt x="6480720" y="2254464"/>
                </a:cubicBezTo>
                <a:cubicBezTo>
                  <a:pt x="6480720" y="2294233"/>
                  <a:pt x="6448481" y="2326472"/>
                  <a:pt x="6408712" y="2326472"/>
                </a:cubicBezTo>
                <a:cubicBezTo>
                  <a:pt x="6368943" y="2326472"/>
                  <a:pt x="6336704" y="2294233"/>
                  <a:pt x="6336704" y="2254464"/>
                </a:cubicBezTo>
                <a:cubicBezTo>
                  <a:pt x="6336704" y="2214695"/>
                  <a:pt x="6368943" y="2182456"/>
                  <a:pt x="6408712" y="2182456"/>
                </a:cubicBezTo>
                <a:close/>
                <a:moveTo>
                  <a:pt x="6192688" y="2088232"/>
                </a:moveTo>
                <a:cubicBezTo>
                  <a:pt x="6232457" y="2088232"/>
                  <a:pt x="6264696" y="2120471"/>
                  <a:pt x="6264696" y="2160240"/>
                </a:cubicBezTo>
                <a:cubicBezTo>
                  <a:pt x="6264696" y="2200009"/>
                  <a:pt x="6232457" y="2232248"/>
                  <a:pt x="6192688" y="2232248"/>
                </a:cubicBezTo>
                <a:cubicBezTo>
                  <a:pt x="6152919" y="2232248"/>
                  <a:pt x="6120680" y="2200009"/>
                  <a:pt x="6120680" y="2160240"/>
                </a:cubicBezTo>
                <a:cubicBezTo>
                  <a:pt x="6120680" y="2120471"/>
                  <a:pt x="6152919" y="2088232"/>
                  <a:pt x="6192688" y="2088232"/>
                </a:cubicBezTo>
                <a:close/>
                <a:moveTo>
                  <a:pt x="5636243" y="1921565"/>
                </a:moveTo>
                <a:cubicBezTo>
                  <a:pt x="5420220" y="1921565"/>
                  <a:pt x="5164919" y="1941173"/>
                  <a:pt x="4909619" y="1999997"/>
                </a:cubicBezTo>
                <a:cubicBezTo>
                  <a:pt x="4948896" y="2549016"/>
                  <a:pt x="5125642" y="2784309"/>
                  <a:pt x="5695158" y="2784309"/>
                </a:cubicBezTo>
                <a:cubicBezTo>
                  <a:pt x="6421782" y="2784309"/>
                  <a:pt x="6755637" y="2901956"/>
                  <a:pt x="7010937" y="3039211"/>
                </a:cubicBezTo>
                <a:cubicBezTo>
                  <a:pt x="7010937" y="2999995"/>
                  <a:pt x="7030575" y="2960780"/>
                  <a:pt x="7030575" y="2901956"/>
                </a:cubicBezTo>
                <a:cubicBezTo>
                  <a:pt x="7030575" y="2529408"/>
                  <a:pt x="6657444" y="1921565"/>
                  <a:pt x="5636243" y="1921565"/>
                </a:cubicBezTo>
                <a:close/>
                <a:moveTo>
                  <a:pt x="0" y="568626"/>
                </a:moveTo>
                <a:cubicBezTo>
                  <a:pt x="137470" y="568626"/>
                  <a:pt x="137470" y="568626"/>
                  <a:pt x="137470" y="568626"/>
                </a:cubicBezTo>
                <a:cubicBezTo>
                  <a:pt x="765901" y="1803919"/>
                  <a:pt x="765901" y="1803919"/>
                  <a:pt x="765901" y="1803919"/>
                </a:cubicBezTo>
                <a:cubicBezTo>
                  <a:pt x="4831065" y="1803919"/>
                  <a:pt x="4831065" y="1803919"/>
                  <a:pt x="4831065" y="1803919"/>
                </a:cubicBezTo>
                <a:cubicBezTo>
                  <a:pt x="6480697" y="1392154"/>
                  <a:pt x="7246599" y="2235290"/>
                  <a:pt x="7246599" y="2901956"/>
                </a:cubicBezTo>
                <a:cubicBezTo>
                  <a:pt x="7246599" y="3470583"/>
                  <a:pt x="6618167" y="3666661"/>
                  <a:pt x="6107566" y="3666661"/>
                </a:cubicBezTo>
                <a:cubicBezTo>
                  <a:pt x="6107566" y="3960778"/>
                  <a:pt x="6107566" y="3960778"/>
                  <a:pt x="6107566" y="3960778"/>
                </a:cubicBezTo>
                <a:cubicBezTo>
                  <a:pt x="6461059" y="3960778"/>
                  <a:pt x="6461059" y="3960778"/>
                  <a:pt x="6461059" y="3960778"/>
                </a:cubicBezTo>
                <a:cubicBezTo>
                  <a:pt x="6853829" y="3960778"/>
                  <a:pt x="7069852" y="3745092"/>
                  <a:pt x="7089491" y="3725484"/>
                </a:cubicBezTo>
                <a:cubicBezTo>
                  <a:pt x="7246599" y="3882347"/>
                  <a:pt x="7246599" y="3882347"/>
                  <a:pt x="7246599" y="3882347"/>
                </a:cubicBezTo>
                <a:cubicBezTo>
                  <a:pt x="7226960" y="3901955"/>
                  <a:pt x="6952021" y="4176464"/>
                  <a:pt x="6461059" y="4176464"/>
                </a:cubicBezTo>
                <a:cubicBezTo>
                  <a:pt x="3613480" y="4176464"/>
                  <a:pt x="3613480" y="4176464"/>
                  <a:pt x="3613480" y="4176464"/>
                </a:cubicBezTo>
                <a:cubicBezTo>
                  <a:pt x="3613480" y="3960778"/>
                  <a:pt x="3613480" y="3960778"/>
                  <a:pt x="3613480" y="3960778"/>
                </a:cubicBezTo>
                <a:cubicBezTo>
                  <a:pt x="4418657" y="3960778"/>
                  <a:pt x="4418657" y="3960778"/>
                  <a:pt x="4418657" y="3960778"/>
                </a:cubicBezTo>
                <a:cubicBezTo>
                  <a:pt x="4418657" y="3509799"/>
                  <a:pt x="4418657" y="3509799"/>
                  <a:pt x="4418657" y="3509799"/>
                </a:cubicBezTo>
                <a:cubicBezTo>
                  <a:pt x="3809865" y="3294113"/>
                  <a:pt x="3377818" y="2862741"/>
                  <a:pt x="3181434" y="2411761"/>
                </a:cubicBezTo>
                <a:cubicBezTo>
                  <a:pt x="294577" y="1980389"/>
                  <a:pt x="294577" y="1980389"/>
                  <a:pt x="294577" y="1980389"/>
                </a:cubicBezTo>
                <a:cubicBezTo>
                  <a:pt x="0" y="568626"/>
                  <a:pt x="0" y="568626"/>
                  <a:pt x="0" y="568626"/>
                </a:cubicBezTo>
                <a:close/>
                <a:moveTo>
                  <a:pt x="4418657" y="0"/>
                </a:moveTo>
                <a:cubicBezTo>
                  <a:pt x="4477573" y="0"/>
                  <a:pt x="4516850" y="58824"/>
                  <a:pt x="4516850" y="117647"/>
                </a:cubicBezTo>
                <a:cubicBezTo>
                  <a:pt x="4516850" y="137255"/>
                  <a:pt x="4516850" y="137255"/>
                  <a:pt x="4516850" y="137255"/>
                </a:cubicBezTo>
                <a:cubicBezTo>
                  <a:pt x="7894668" y="137255"/>
                  <a:pt x="7894668" y="137255"/>
                  <a:pt x="7894668" y="137255"/>
                </a:cubicBezTo>
                <a:lnTo>
                  <a:pt x="8012499" y="137255"/>
                </a:lnTo>
                <a:cubicBezTo>
                  <a:pt x="8012499" y="137255"/>
                  <a:pt x="7992860" y="490195"/>
                  <a:pt x="7521537" y="470587"/>
                </a:cubicBezTo>
                <a:cubicBezTo>
                  <a:pt x="7050214" y="450980"/>
                  <a:pt x="5204196" y="392156"/>
                  <a:pt x="5204196" y="392156"/>
                </a:cubicBezTo>
                <a:cubicBezTo>
                  <a:pt x="5204196" y="294118"/>
                  <a:pt x="5204196" y="294118"/>
                  <a:pt x="5204196" y="294118"/>
                </a:cubicBezTo>
                <a:cubicBezTo>
                  <a:pt x="4516850" y="294118"/>
                  <a:pt x="4516850" y="294118"/>
                  <a:pt x="4516850" y="294118"/>
                </a:cubicBezTo>
                <a:cubicBezTo>
                  <a:pt x="4516850" y="529411"/>
                  <a:pt x="4516850" y="529411"/>
                  <a:pt x="4516850" y="529411"/>
                </a:cubicBezTo>
                <a:cubicBezTo>
                  <a:pt x="4693596" y="529411"/>
                  <a:pt x="4693596" y="529411"/>
                  <a:pt x="4693596" y="529411"/>
                </a:cubicBezTo>
                <a:cubicBezTo>
                  <a:pt x="4870342" y="1568625"/>
                  <a:pt x="4870342" y="1568625"/>
                  <a:pt x="4870342" y="1568625"/>
                </a:cubicBezTo>
                <a:cubicBezTo>
                  <a:pt x="4850704" y="1568625"/>
                  <a:pt x="4831065" y="1568625"/>
                  <a:pt x="4791788" y="1568625"/>
                </a:cubicBezTo>
                <a:cubicBezTo>
                  <a:pt x="3966972" y="1568625"/>
                  <a:pt x="3966972" y="1568625"/>
                  <a:pt x="3966972" y="1568625"/>
                </a:cubicBezTo>
                <a:cubicBezTo>
                  <a:pt x="4143719" y="529411"/>
                  <a:pt x="4143719" y="529411"/>
                  <a:pt x="4143719" y="529411"/>
                </a:cubicBezTo>
                <a:cubicBezTo>
                  <a:pt x="4300826" y="529411"/>
                  <a:pt x="4300826" y="529411"/>
                  <a:pt x="4300826" y="529411"/>
                </a:cubicBezTo>
                <a:cubicBezTo>
                  <a:pt x="4300826" y="294118"/>
                  <a:pt x="4300826" y="294118"/>
                  <a:pt x="4300826" y="294118"/>
                </a:cubicBezTo>
                <a:cubicBezTo>
                  <a:pt x="3633118" y="294118"/>
                  <a:pt x="3633118" y="294118"/>
                  <a:pt x="3633118" y="294118"/>
                </a:cubicBezTo>
                <a:cubicBezTo>
                  <a:pt x="3633118" y="392156"/>
                  <a:pt x="3633118" y="392156"/>
                  <a:pt x="3633118" y="392156"/>
                </a:cubicBezTo>
                <a:cubicBezTo>
                  <a:pt x="3633118" y="392156"/>
                  <a:pt x="1787102" y="450980"/>
                  <a:pt x="1315778" y="470587"/>
                </a:cubicBezTo>
                <a:cubicBezTo>
                  <a:pt x="844455" y="490195"/>
                  <a:pt x="824816" y="137255"/>
                  <a:pt x="824816" y="137255"/>
                </a:cubicBezTo>
                <a:cubicBezTo>
                  <a:pt x="942647" y="137255"/>
                  <a:pt x="942647" y="137255"/>
                  <a:pt x="942647" y="137255"/>
                </a:cubicBezTo>
                <a:cubicBezTo>
                  <a:pt x="4300826" y="137255"/>
                  <a:pt x="4300826" y="137255"/>
                  <a:pt x="4300826" y="137255"/>
                </a:cubicBezTo>
                <a:cubicBezTo>
                  <a:pt x="4300826" y="117647"/>
                  <a:pt x="4300826" y="117647"/>
                  <a:pt x="4300826" y="117647"/>
                </a:cubicBezTo>
                <a:cubicBezTo>
                  <a:pt x="4300826" y="58824"/>
                  <a:pt x="4359742" y="0"/>
                  <a:pt x="4418657"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2" name="组合 9"/>
          <p:cNvGrpSpPr/>
          <p:nvPr/>
        </p:nvGrpSpPr>
        <p:grpSpPr>
          <a:xfrm>
            <a:off x="853059" y="2229912"/>
            <a:ext cx="1330581" cy="3529444"/>
            <a:chOff x="8264" y="4006"/>
            <a:chExt cx="1572" cy="6504"/>
          </a:xfrm>
        </p:grpSpPr>
        <p:sp>
          <p:nvSpPr>
            <p:cNvPr id="11" name="五边形 10"/>
            <p:cNvSpPr/>
            <p:nvPr/>
          </p:nvSpPr>
          <p:spPr>
            <a:xfrm rot="16200000">
              <a:off x="5798" y="6472"/>
              <a:ext cx="6504" cy="1573"/>
            </a:xfrm>
            <a:prstGeom prst="homePlate">
              <a:avLst/>
            </a:prstGeom>
            <a:solidFill>
              <a:srgbClr val="AB7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8907" y="4387"/>
              <a:ext cx="286" cy="2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1515308" y="2074006"/>
            <a:ext cx="0" cy="360000"/>
          </a:xfrm>
          <a:prstGeom prst="line">
            <a:avLst/>
          </a:prstGeom>
          <a:ln w="222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1070789" y="2725061"/>
            <a:ext cx="962728" cy="3046988"/>
          </a:xfrm>
          <a:prstGeom prst="rect">
            <a:avLst/>
          </a:prstGeom>
          <a:noFill/>
        </p:spPr>
        <p:txBody>
          <a:bodyPr wrap="square" rtlCol="0" anchor="t">
            <a:spAutoFit/>
          </a:bodyPr>
          <a:lstStyle/>
          <a:p>
            <a:pPr lvl="0"/>
            <a:r>
              <a:rPr lang="zh-CN" altLang="en-US" sz="4800" b="1" dirty="0">
                <a:solidFill>
                  <a:schemeClr val="bg1"/>
                </a:solidFill>
                <a:latin typeface="微软雅黑" panose="020B0503020204020204" charset="-122"/>
                <a:ea typeface="微软雅黑" panose="020B0503020204020204" charset="-122"/>
                <a:sym typeface="宋体" panose="02010600030101010101" pitchFamily="2" charset="-122"/>
              </a:rPr>
              <a:t>法律链接</a:t>
            </a:r>
            <a:endParaRPr lang="zh-CN" altLang="en-US" sz="4800" b="1" dirty="0">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16" name="Freeform 5"/>
          <p:cNvSpPr>
            <a:spLocks noEditPoints="1"/>
          </p:cNvSpPr>
          <p:nvPr/>
        </p:nvSpPr>
        <p:spPr>
          <a:xfrm>
            <a:off x="2774708" y="945064"/>
            <a:ext cx="689024" cy="693498"/>
          </a:xfrm>
          <a:custGeom>
            <a:avLst/>
            <a:gdLst/>
            <a:ahLst/>
            <a:cxnLst>
              <a:cxn ang="0">
                <a:pos x="482277" y="85269"/>
              </a:cxn>
              <a:cxn ang="0">
                <a:pos x="457920" y="107195"/>
              </a:cxn>
              <a:cxn ang="0">
                <a:pos x="382412" y="31671"/>
              </a:cxn>
              <a:cxn ang="0">
                <a:pos x="406769" y="9745"/>
              </a:cxn>
              <a:cxn ang="0">
                <a:pos x="435998" y="7308"/>
              </a:cxn>
              <a:cxn ang="0">
                <a:pos x="482277" y="56034"/>
              </a:cxn>
              <a:cxn ang="0">
                <a:pos x="482277" y="85269"/>
              </a:cxn>
              <a:cxn ang="0">
                <a:pos x="280110" y="285042"/>
              </a:cxn>
              <a:cxn ang="0">
                <a:pos x="204602" y="209518"/>
              </a:cxn>
              <a:cxn ang="0">
                <a:pos x="372669" y="43852"/>
              </a:cxn>
              <a:cxn ang="0">
                <a:pos x="448177" y="119376"/>
              </a:cxn>
              <a:cxn ang="0">
                <a:pos x="280110" y="285042"/>
              </a:cxn>
              <a:cxn ang="0">
                <a:pos x="270367" y="294787"/>
              </a:cxn>
              <a:cxn ang="0">
                <a:pos x="163195" y="324022"/>
              </a:cxn>
              <a:cxn ang="0">
                <a:pos x="194859" y="219263"/>
              </a:cxn>
              <a:cxn ang="0">
                <a:pos x="270367" y="294787"/>
              </a:cxn>
              <a:cxn ang="0">
                <a:pos x="94994" y="63342"/>
              </a:cxn>
              <a:cxn ang="0">
                <a:pos x="48714" y="109631"/>
              </a:cxn>
              <a:cxn ang="0">
                <a:pos x="48714" y="394674"/>
              </a:cxn>
              <a:cxn ang="0">
                <a:pos x="94994" y="443399"/>
              </a:cxn>
              <a:cxn ang="0">
                <a:pos x="379976" y="443399"/>
              </a:cxn>
              <a:cxn ang="0">
                <a:pos x="428691" y="394674"/>
              </a:cxn>
              <a:cxn ang="0">
                <a:pos x="428691" y="207082"/>
              </a:cxn>
              <a:cxn ang="0">
                <a:pos x="477406" y="160793"/>
              </a:cxn>
              <a:cxn ang="0">
                <a:pos x="477406" y="411728"/>
              </a:cxn>
              <a:cxn ang="0">
                <a:pos x="397026" y="492125"/>
              </a:cxn>
              <a:cxn ang="0">
                <a:pos x="77943" y="492125"/>
              </a:cxn>
              <a:cxn ang="0">
                <a:pos x="0" y="411728"/>
              </a:cxn>
              <a:cxn ang="0">
                <a:pos x="0" y="97450"/>
              </a:cxn>
              <a:cxn ang="0">
                <a:pos x="77943" y="14617"/>
              </a:cxn>
              <a:cxn ang="0">
                <a:pos x="331261" y="14617"/>
              </a:cxn>
              <a:cxn ang="0">
                <a:pos x="282546" y="63342"/>
              </a:cxn>
              <a:cxn ang="0">
                <a:pos x="94994" y="63342"/>
              </a:cxn>
            </a:cxnLst>
            <a:rect l="0" t="0" r="0" b="0"/>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accent2"/>
          </a:solidFill>
          <a:ln w="9525">
            <a:noFill/>
          </a:ln>
        </p:spPr>
        <p:txBody>
          <a:bodyPr/>
          <a:lstStyle/>
          <a:p>
            <a:endParaRPr lang="zh-CN" altLang="en-US">
              <a:solidFill>
                <a:schemeClr val="tx1">
                  <a:lumMod val="75000"/>
                  <a:lumOff val="25000"/>
                </a:schemeClr>
              </a:solidFill>
            </a:endParaRPr>
          </a:p>
        </p:txBody>
      </p:sp>
      <p:sp>
        <p:nvSpPr>
          <p:cNvPr id="17" name="文本框 20"/>
          <p:cNvSpPr txBox="1"/>
          <p:nvPr/>
        </p:nvSpPr>
        <p:spPr>
          <a:xfrm flipH="1">
            <a:off x="3340153" y="999263"/>
            <a:ext cx="7891953" cy="523220"/>
          </a:xfrm>
          <a:prstGeom prst="rect">
            <a:avLst/>
          </a:prstGeom>
          <a:noFill/>
          <a:ln w="9525">
            <a:noFill/>
            <a:miter/>
          </a:ln>
          <a:effectLst>
            <a:outerShdw sx="999" sy="999" algn="ctr" rotWithShape="0">
              <a:srgbClr val="000000"/>
            </a:outerShdw>
          </a:effectLst>
        </p:spPr>
        <p:txBody>
          <a:bodyPr wrap="square" anchor="t">
            <a:spAutoFit/>
          </a:bodyPr>
          <a:lstStyle/>
          <a:p>
            <a:pPr lvl="0"/>
            <a:r>
              <a:rPr lang="en-US" altLang="zh-CN" sz="28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28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中华人民共和国未成年人保护法</a:t>
            </a:r>
            <a:r>
              <a:rPr lang="en-US" altLang="zh-CN" sz="28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28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第三十六条</a:t>
            </a:r>
            <a:endParaRPr lang="zh-CN" altLang="en-US" sz="28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18" name="文本框 22"/>
          <p:cNvSpPr txBox="1"/>
          <p:nvPr/>
        </p:nvSpPr>
        <p:spPr>
          <a:xfrm flipH="1">
            <a:off x="2680012" y="1908699"/>
            <a:ext cx="9070709" cy="2308324"/>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24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中小学校园周边不得设置营业性歌舞娱乐场所、互联网上网服务营业场所等不适宜未成年人活动的场所。</a:t>
            </a:r>
            <a:endParaRPr lang="zh-CN" altLang="en-US" sz="24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a:p>
            <a:pPr lvl="0"/>
            <a:r>
              <a:rPr lang="zh-CN" altLang="en-US" sz="24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营业性歌舞娱乐场所、互联网上网服务营业场所等不适宜未成年人活动的场所，不得允许未成年人进入，经营者应当在显著位置设置未成年人禁入标志；对难以判明是否已成年的，应当要求其出示身份证件。</a:t>
            </a:r>
            <a:endParaRPr lang="zh-CN" altLang="en-US" sz="24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cxnSp>
        <p:nvCxnSpPr>
          <p:cNvPr id="19" name="直接连接符 18"/>
          <p:cNvCxnSpPr/>
          <p:nvPr/>
        </p:nvCxnSpPr>
        <p:spPr>
          <a:xfrm flipV="1">
            <a:off x="2827461" y="1740406"/>
            <a:ext cx="3674892" cy="2491"/>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104208" y="2187003"/>
            <a:ext cx="3833551" cy="900753"/>
          </a:xfrm>
          <a:prstGeom prst="roundRect">
            <a:avLst/>
          </a:prstGeom>
          <a:solidFill>
            <a:schemeClr val="bg1"/>
          </a:solidFill>
          <a:ln>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31002" y="2105116"/>
            <a:ext cx="1009935" cy="100993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8" name="圆角矩形 7"/>
          <p:cNvSpPr/>
          <p:nvPr/>
        </p:nvSpPr>
        <p:spPr>
          <a:xfrm>
            <a:off x="5762470" y="1983546"/>
            <a:ext cx="3916102" cy="1406769"/>
          </a:xfrm>
          <a:prstGeom prst="roundRect">
            <a:avLst>
              <a:gd name="adj" fmla="val 8667"/>
            </a:avLst>
          </a:prstGeom>
          <a:solidFill>
            <a:schemeClr val="bg1"/>
          </a:solidFill>
          <a:ln>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85692" y="2412984"/>
            <a:ext cx="105077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charset="-122"/>
                <a:ea typeface="微软雅黑" panose="020B0503020204020204" charset="-122"/>
              </a:rPr>
              <a:t>第一步</a:t>
            </a:r>
            <a:endParaRPr lang="zh-CN" altLang="en-US" sz="2000" b="1" dirty="0">
              <a:solidFill>
                <a:schemeClr val="bg1"/>
              </a:solidFill>
              <a:latin typeface="微软雅黑" panose="020B0503020204020204" charset="-122"/>
              <a:ea typeface="微软雅黑" panose="020B0503020204020204" charset="-122"/>
            </a:endParaRPr>
          </a:p>
        </p:txBody>
      </p:sp>
      <p:sp>
        <p:nvSpPr>
          <p:cNvPr id="10" name="右箭头 9"/>
          <p:cNvSpPr/>
          <p:nvPr/>
        </p:nvSpPr>
        <p:spPr>
          <a:xfrm>
            <a:off x="5109721" y="2473186"/>
            <a:ext cx="409433" cy="300251"/>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1" name="矩形 10"/>
          <p:cNvSpPr/>
          <p:nvPr/>
        </p:nvSpPr>
        <p:spPr>
          <a:xfrm>
            <a:off x="5934203" y="2094415"/>
            <a:ext cx="3758437" cy="1200329"/>
          </a:xfrm>
          <a:prstGeom prst="rect">
            <a:avLst/>
          </a:prstGeom>
        </p:spPr>
        <p:txBody>
          <a:bodyPr wrap="square">
            <a:spAutoFit/>
          </a:bodyPr>
          <a:lstStyle/>
          <a:p>
            <a:pPr marL="342900" indent="-342900">
              <a:buFont typeface="Wingdings" panose="05000000000000000000" pitchFamily="2" charset="2"/>
              <a:buChar char="Ø"/>
            </a:pPr>
            <a:r>
              <a:rPr lang="zh-CN" altLang="en-US" sz="2400" dirty="0" smtClean="0">
                <a:latin typeface="微软雅黑" panose="020B0503020204020204" charset="-122"/>
                <a:ea typeface="微软雅黑" panose="020B0503020204020204" charset="-122"/>
              </a:rPr>
              <a:t>对自己的决定要有信心</a:t>
            </a:r>
            <a:endParaRPr lang="en-US" altLang="zh-CN" sz="2400" dirty="0" smtClean="0">
              <a:latin typeface="微软雅黑" panose="020B0503020204020204" charset="-122"/>
              <a:ea typeface="微软雅黑" panose="020B0503020204020204" charset="-122"/>
            </a:endParaRPr>
          </a:p>
          <a:p>
            <a:pPr marL="342900" indent="-342900">
              <a:buFont typeface="Wingdings" panose="05000000000000000000" pitchFamily="2" charset="2"/>
              <a:buChar char="Ø"/>
            </a:pPr>
            <a:r>
              <a:rPr lang="zh-CN" altLang="en-US" sz="2400" dirty="0" smtClean="0">
                <a:latin typeface="微软雅黑" panose="020B0503020204020204" charset="-122"/>
                <a:ea typeface="微软雅黑" panose="020B0503020204020204" charset="-122"/>
              </a:rPr>
              <a:t>做出负责任的决定</a:t>
            </a:r>
            <a:endParaRPr lang="en-US" altLang="zh-CN" sz="2400" dirty="0" smtClean="0">
              <a:latin typeface="微软雅黑" panose="020B0503020204020204" charset="-122"/>
              <a:ea typeface="微软雅黑" panose="020B0503020204020204" charset="-122"/>
            </a:endParaRPr>
          </a:p>
          <a:p>
            <a:pPr marL="342900" indent="-342900">
              <a:buFont typeface="Wingdings" panose="05000000000000000000" pitchFamily="2" charset="2"/>
              <a:buChar char="Ø"/>
            </a:pPr>
            <a:r>
              <a:rPr lang="en-US" altLang="zh-CN" sz="2400" dirty="0" smtClean="0">
                <a:latin typeface="微软雅黑" panose="020B0503020204020204" charset="-122"/>
                <a:ea typeface="微软雅黑" panose="020B0503020204020204" charset="-122"/>
              </a:rPr>
              <a:t>_________________</a:t>
            </a:r>
            <a:endParaRPr lang="zh-CN" altLang="en-US" sz="2400" dirty="0">
              <a:latin typeface="微软雅黑" panose="020B0503020204020204" charset="-122"/>
              <a:ea typeface="微软雅黑" panose="020B0503020204020204" charset="-122"/>
            </a:endParaRPr>
          </a:p>
        </p:txBody>
      </p:sp>
      <p:sp>
        <p:nvSpPr>
          <p:cNvPr id="12" name="矩形 11"/>
          <p:cNvSpPr/>
          <p:nvPr/>
        </p:nvSpPr>
        <p:spPr>
          <a:xfrm>
            <a:off x="1655279" y="2457830"/>
            <a:ext cx="3758437" cy="461665"/>
          </a:xfrm>
          <a:prstGeom prst="rect">
            <a:avLst/>
          </a:prstGeom>
        </p:spPr>
        <p:txBody>
          <a:bodyPr wrap="square">
            <a:spAutoFit/>
          </a:bodyPr>
          <a:lstStyle/>
          <a:p>
            <a:r>
              <a:rPr lang="zh-CN" altLang="en-US" sz="2400" dirty="0" smtClean="0">
                <a:latin typeface="微软雅黑" panose="020B0503020204020204" charset="-122"/>
                <a:ea typeface="微软雅黑" panose="020B0503020204020204" charset="-122"/>
              </a:rPr>
              <a:t>用坚定的声音说“不”</a:t>
            </a:r>
            <a:endParaRPr lang="zh-CN" altLang="en-US" sz="2400" dirty="0">
              <a:latin typeface="微软雅黑" panose="020B0503020204020204" charset="-122"/>
              <a:ea typeface="微软雅黑" panose="020B0503020204020204" charset="-122"/>
            </a:endParaRPr>
          </a:p>
        </p:txBody>
      </p:sp>
      <p:sp>
        <p:nvSpPr>
          <p:cNvPr id="13" name="圆角矩形 12"/>
          <p:cNvSpPr/>
          <p:nvPr/>
        </p:nvSpPr>
        <p:spPr>
          <a:xfrm>
            <a:off x="1087798" y="3788376"/>
            <a:ext cx="3833551" cy="900753"/>
          </a:xfrm>
          <a:prstGeom prst="roundRect">
            <a:avLst/>
          </a:prstGeom>
          <a:solidFill>
            <a:schemeClr val="bg1"/>
          </a:solidFill>
          <a:ln>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14592" y="3706489"/>
            <a:ext cx="1009935" cy="100993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5" name="圆角矩形 14"/>
          <p:cNvSpPr/>
          <p:nvPr/>
        </p:nvSpPr>
        <p:spPr>
          <a:xfrm>
            <a:off x="5746060" y="3584919"/>
            <a:ext cx="3916102" cy="1406769"/>
          </a:xfrm>
          <a:prstGeom prst="roundRect">
            <a:avLst>
              <a:gd name="adj" fmla="val 8667"/>
            </a:avLst>
          </a:prstGeom>
          <a:solidFill>
            <a:schemeClr val="bg1"/>
          </a:solidFill>
          <a:ln>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69282" y="4014357"/>
            <a:ext cx="105077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charset="-122"/>
                <a:ea typeface="微软雅黑" panose="020B0503020204020204" charset="-122"/>
              </a:rPr>
              <a:t>第二步</a:t>
            </a:r>
            <a:endParaRPr lang="zh-CN" altLang="en-US" sz="2000" b="1" dirty="0">
              <a:solidFill>
                <a:schemeClr val="bg1"/>
              </a:solidFill>
              <a:latin typeface="微软雅黑" panose="020B0503020204020204" charset="-122"/>
              <a:ea typeface="微软雅黑" panose="020B0503020204020204" charset="-122"/>
            </a:endParaRPr>
          </a:p>
        </p:txBody>
      </p:sp>
      <p:sp>
        <p:nvSpPr>
          <p:cNvPr id="17" name="右箭头 16"/>
          <p:cNvSpPr/>
          <p:nvPr/>
        </p:nvSpPr>
        <p:spPr>
          <a:xfrm>
            <a:off x="5093311" y="4074559"/>
            <a:ext cx="409433" cy="300251"/>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8" name="矩形 17"/>
          <p:cNvSpPr/>
          <p:nvPr/>
        </p:nvSpPr>
        <p:spPr>
          <a:xfrm>
            <a:off x="5917793" y="3695788"/>
            <a:ext cx="3758437" cy="1200329"/>
          </a:xfrm>
          <a:prstGeom prst="rect">
            <a:avLst/>
          </a:prstGeom>
        </p:spPr>
        <p:txBody>
          <a:bodyPr wrap="square">
            <a:spAutoFit/>
          </a:bodyPr>
          <a:lstStyle/>
          <a:p>
            <a:pPr marL="342900" indent="-342900">
              <a:buFont typeface="Wingdings" panose="05000000000000000000" pitchFamily="2" charset="2"/>
              <a:buChar char="Ø"/>
            </a:pPr>
            <a:r>
              <a:rPr lang="zh-CN" altLang="en-US" sz="2400" dirty="0" smtClean="0">
                <a:latin typeface="微软雅黑" panose="020B0503020204020204" charset="-122"/>
                <a:ea typeface="微软雅黑" panose="020B0503020204020204" charset="-122"/>
              </a:rPr>
              <a:t>因为它不健康</a:t>
            </a:r>
            <a:endParaRPr lang="en-US" altLang="zh-CN" sz="2400" dirty="0" smtClean="0">
              <a:latin typeface="微软雅黑" panose="020B0503020204020204" charset="-122"/>
              <a:ea typeface="微软雅黑" panose="020B0503020204020204" charset="-122"/>
            </a:endParaRPr>
          </a:p>
          <a:p>
            <a:pPr marL="342900" indent="-342900">
              <a:buFont typeface="Wingdings" panose="05000000000000000000" pitchFamily="2" charset="2"/>
              <a:buChar char="Ø"/>
            </a:pPr>
            <a:r>
              <a:rPr lang="en-US" altLang="zh-CN" sz="2400" dirty="0">
                <a:latin typeface="微软雅黑" panose="020B0503020204020204" charset="-122"/>
                <a:ea typeface="微软雅黑" panose="020B0503020204020204" charset="-122"/>
              </a:rPr>
              <a:t>_________________</a:t>
            </a:r>
            <a:endParaRPr lang="zh-CN" altLang="en-US" sz="2400" dirty="0">
              <a:latin typeface="微软雅黑" panose="020B0503020204020204" charset="-122"/>
              <a:ea typeface="微软雅黑" panose="020B0503020204020204" charset="-122"/>
            </a:endParaRPr>
          </a:p>
          <a:p>
            <a:pPr marL="342900" indent="-342900">
              <a:buFont typeface="Wingdings" panose="05000000000000000000" pitchFamily="2" charset="2"/>
              <a:buChar char="Ø"/>
            </a:pPr>
            <a:r>
              <a:rPr lang="en-US" altLang="zh-CN" sz="2400" dirty="0" smtClean="0">
                <a:latin typeface="微软雅黑" panose="020B0503020204020204" charset="-122"/>
                <a:ea typeface="微软雅黑" panose="020B0503020204020204" charset="-122"/>
              </a:rPr>
              <a:t>_________________</a:t>
            </a:r>
            <a:endParaRPr lang="zh-CN" altLang="en-US" sz="2400" dirty="0">
              <a:latin typeface="微软雅黑" panose="020B0503020204020204" charset="-122"/>
              <a:ea typeface="微软雅黑" panose="020B0503020204020204" charset="-122"/>
            </a:endParaRPr>
          </a:p>
        </p:txBody>
      </p:sp>
      <p:sp>
        <p:nvSpPr>
          <p:cNvPr id="19" name="矩形 18"/>
          <p:cNvSpPr/>
          <p:nvPr/>
        </p:nvSpPr>
        <p:spPr>
          <a:xfrm>
            <a:off x="1667005" y="4031067"/>
            <a:ext cx="3758437" cy="461665"/>
          </a:xfrm>
          <a:prstGeom prst="rect">
            <a:avLst/>
          </a:prstGeom>
        </p:spPr>
        <p:txBody>
          <a:bodyPr wrap="square">
            <a:spAutoFit/>
          </a:bodyPr>
          <a:lstStyle/>
          <a:p>
            <a:r>
              <a:rPr lang="zh-CN" altLang="en-US" sz="2400" dirty="0" smtClean="0">
                <a:latin typeface="微软雅黑" panose="020B0503020204020204" charset="-122"/>
                <a:ea typeface="微软雅黑" panose="020B0503020204020204" charset="-122"/>
              </a:rPr>
              <a:t>给出拒绝的理由</a:t>
            </a:r>
            <a:endParaRPr lang="zh-CN" altLang="en-US" sz="2400" dirty="0">
              <a:latin typeface="微软雅黑" panose="020B0503020204020204" charset="-122"/>
              <a:ea typeface="微软雅黑" panose="020B0503020204020204" charset="-122"/>
            </a:endParaRPr>
          </a:p>
        </p:txBody>
      </p:sp>
      <p:sp>
        <p:nvSpPr>
          <p:cNvPr id="20" name="圆角矩形 19"/>
          <p:cNvSpPr/>
          <p:nvPr/>
        </p:nvSpPr>
        <p:spPr>
          <a:xfrm>
            <a:off x="1057317" y="5431949"/>
            <a:ext cx="3833551" cy="900753"/>
          </a:xfrm>
          <a:prstGeom prst="roundRect">
            <a:avLst/>
          </a:prstGeom>
          <a:solidFill>
            <a:schemeClr val="bg1"/>
          </a:solidFill>
          <a:ln>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84111" y="5350062"/>
            <a:ext cx="1009935" cy="100993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2" name="圆角矩形 21"/>
          <p:cNvSpPr/>
          <p:nvPr/>
        </p:nvSpPr>
        <p:spPr>
          <a:xfrm>
            <a:off x="5715579" y="5228492"/>
            <a:ext cx="3916102" cy="1406769"/>
          </a:xfrm>
          <a:prstGeom prst="roundRect">
            <a:avLst>
              <a:gd name="adj" fmla="val 8667"/>
            </a:avLst>
          </a:prstGeom>
          <a:solidFill>
            <a:schemeClr val="bg1"/>
          </a:solidFill>
          <a:ln>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38801" y="5657930"/>
            <a:ext cx="105077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charset="-122"/>
                <a:ea typeface="微软雅黑" panose="020B0503020204020204" charset="-122"/>
              </a:rPr>
              <a:t>第二步</a:t>
            </a:r>
            <a:endParaRPr lang="zh-CN" altLang="en-US" sz="2000" b="1" dirty="0">
              <a:solidFill>
                <a:schemeClr val="bg1"/>
              </a:solidFill>
              <a:latin typeface="微软雅黑" panose="020B0503020204020204" charset="-122"/>
              <a:ea typeface="微软雅黑" panose="020B0503020204020204" charset="-122"/>
            </a:endParaRPr>
          </a:p>
        </p:txBody>
      </p:sp>
      <p:sp>
        <p:nvSpPr>
          <p:cNvPr id="24" name="右箭头 23"/>
          <p:cNvSpPr/>
          <p:nvPr/>
        </p:nvSpPr>
        <p:spPr>
          <a:xfrm>
            <a:off x="5062830" y="5718132"/>
            <a:ext cx="409433" cy="300251"/>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5" name="矩形 24"/>
          <p:cNvSpPr/>
          <p:nvPr/>
        </p:nvSpPr>
        <p:spPr>
          <a:xfrm>
            <a:off x="5887312" y="5339361"/>
            <a:ext cx="3758437" cy="1200329"/>
          </a:xfrm>
          <a:prstGeom prst="rect">
            <a:avLst/>
          </a:prstGeom>
        </p:spPr>
        <p:txBody>
          <a:bodyPr wrap="square">
            <a:spAutoFit/>
          </a:bodyPr>
          <a:lstStyle/>
          <a:p>
            <a:pPr marL="342900" indent="-342900">
              <a:buFont typeface="Wingdings" panose="05000000000000000000" pitchFamily="2" charset="2"/>
              <a:buChar char="Ø"/>
            </a:pPr>
            <a:r>
              <a:rPr lang="en-US" altLang="zh-CN" sz="2400" dirty="0">
                <a:latin typeface="微软雅黑" panose="020B0503020204020204" charset="-122"/>
                <a:ea typeface="微软雅黑" panose="020B0503020204020204" charset="-122"/>
              </a:rPr>
              <a:t>_________________</a:t>
            </a:r>
            <a:endParaRPr lang="zh-CN" altLang="en-US" sz="2400" dirty="0">
              <a:latin typeface="微软雅黑" panose="020B0503020204020204" charset="-122"/>
              <a:ea typeface="微软雅黑" panose="020B0503020204020204" charset="-122"/>
            </a:endParaRPr>
          </a:p>
          <a:p>
            <a:pPr marL="342900" indent="-342900">
              <a:buFont typeface="Wingdings" panose="05000000000000000000" pitchFamily="2" charset="2"/>
              <a:buChar char="Ø"/>
            </a:pPr>
            <a:r>
              <a:rPr lang="en-US" altLang="zh-CN" sz="2400" dirty="0" smtClean="0">
                <a:latin typeface="微软雅黑" panose="020B0503020204020204" charset="-122"/>
                <a:ea typeface="微软雅黑" panose="020B0503020204020204" charset="-122"/>
              </a:rPr>
              <a:t>_________________</a:t>
            </a:r>
            <a:endParaRPr lang="zh-CN" altLang="en-US" sz="2400" dirty="0">
              <a:latin typeface="微软雅黑" panose="020B0503020204020204" charset="-122"/>
              <a:ea typeface="微软雅黑" panose="020B0503020204020204" charset="-122"/>
            </a:endParaRPr>
          </a:p>
          <a:p>
            <a:pPr marL="342900" indent="-342900">
              <a:buFont typeface="Wingdings" panose="05000000000000000000" pitchFamily="2" charset="2"/>
              <a:buChar char="Ø"/>
            </a:pPr>
            <a:r>
              <a:rPr lang="en-US" altLang="zh-CN" sz="2400" dirty="0" smtClean="0">
                <a:latin typeface="微软雅黑" panose="020B0503020204020204" charset="-122"/>
                <a:ea typeface="微软雅黑" panose="020B0503020204020204" charset="-122"/>
              </a:rPr>
              <a:t>_________________</a:t>
            </a:r>
            <a:endParaRPr lang="zh-CN" altLang="en-US" sz="2400" dirty="0">
              <a:latin typeface="微软雅黑" panose="020B0503020204020204" charset="-122"/>
              <a:ea typeface="微软雅黑" panose="020B0503020204020204" charset="-122"/>
            </a:endParaRPr>
          </a:p>
        </p:txBody>
      </p:sp>
      <p:sp>
        <p:nvSpPr>
          <p:cNvPr id="26" name="矩形 25"/>
          <p:cNvSpPr/>
          <p:nvPr/>
        </p:nvSpPr>
        <p:spPr>
          <a:xfrm>
            <a:off x="1622456" y="5702776"/>
            <a:ext cx="3758437" cy="461665"/>
          </a:xfrm>
          <a:prstGeom prst="rect">
            <a:avLst/>
          </a:prstGeom>
        </p:spPr>
        <p:txBody>
          <a:bodyPr wrap="square">
            <a:spAutoFit/>
          </a:bodyPr>
          <a:lstStyle/>
          <a:p>
            <a:r>
              <a:rPr lang="zh-CN" altLang="en-US" sz="2400" dirty="0" smtClean="0">
                <a:latin typeface="微软雅黑" panose="020B0503020204020204" charset="-122"/>
                <a:ea typeface="微软雅黑" panose="020B0503020204020204" charset="-122"/>
              </a:rPr>
              <a:t>保证自己言行一致</a:t>
            </a:r>
            <a:endParaRPr lang="zh-CN" altLang="en-US" sz="2400" dirty="0">
              <a:latin typeface="微软雅黑" panose="020B0503020204020204" charset="-122"/>
              <a:ea typeface="微软雅黑" panose="020B0503020204020204" charset="-122"/>
            </a:endParaRPr>
          </a:p>
        </p:txBody>
      </p:sp>
      <p:sp>
        <p:nvSpPr>
          <p:cNvPr id="27" name="直升机"/>
          <p:cNvSpPr/>
          <p:nvPr/>
        </p:nvSpPr>
        <p:spPr>
          <a:xfrm>
            <a:off x="10073301" y="1417123"/>
            <a:ext cx="1648460" cy="1346200"/>
          </a:xfrm>
          <a:custGeom>
            <a:avLst/>
            <a:gdLst>
              <a:gd name="connsiteX0" fmla="*/ 4575765 w 8012499"/>
              <a:gd name="connsiteY0" fmla="*/ 3549014 h 4176464"/>
              <a:gd name="connsiteX1" fmla="*/ 4575765 w 8012499"/>
              <a:gd name="connsiteY1" fmla="*/ 3960778 h 4176464"/>
              <a:gd name="connsiteX2" fmla="*/ 5950459 w 8012499"/>
              <a:gd name="connsiteY2" fmla="*/ 3960778 h 4176464"/>
              <a:gd name="connsiteX3" fmla="*/ 5950459 w 8012499"/>
              <a:gd name="connsiteY3" fmla="*/ 3666661 h 4176464"/>
              <a:gd name="connsiteX4" fmla="*/ 5263112 w 8012499"/>
              <a:gd name="connsiteY4" fmla="*/ 3647053 h 4176464"/>
              <a:gd name="connsiteX5" fmla="*/ 4575765 w 8012499"/>
              <a:gd name="connsiteY5" fmla="*/ 3549014 h 4176464"/>
              <a:gd name="connsiteX6" fmla="*/ 6590994 w 8012499"/>
              <a:gd name="connsiteY6" fmla="*/ 2326472 h 4176464"/>
              <a:gd name="connsiteX7" fmla="*/ 6663002 w 8012499"/>
              <a:gd name="connsiteY7" fmla="*/ 2398480 h 4176464"/>
              <a:gd name="connsiteX8" fmla="*/ 6590994 w 8012499"/>
              <a:gd name="connsiteY8" fmla="*/ 2470488 h 4176464"/>
              <a:gd name="connsiteX9" fmla="*/ 6518986 w 8012499"/>
              <a:gd name="connsiteY9" fmla="*/ 2398480 h 4176464"/>
              <a:gd name="connsiteX10" fmla="*/ 6590994 w 8012499"/>
              <a:gd name="connsiteY10" fmla="*/ 2326472 h 4176464"/>
              <a:gd name="connsiteX11" fmla="*/ 235662 w 8012499"/>
              <a:gd name="connsiteY11" fmla="*/ 2196075 h 4176464"/>
              <a:gd name="connsiteX12" fmla="*/ 608793 w 8012499"/>
              <a:gd name="connsiteY12" fmla="*/ 2254898 h 4176464"/>
              <a:gd name="connsiteX13" fmla="*/ 353493 w 8012499"/>
              <a:gd name="connsiteY13" fmla="*/ 2647055 h 4176464"/>
              <a:gd name="connsiteX14" fmla="*/ 157108 w 8012499"/>
              <a:gd name="connsiteY14" fmla="*/ 2647055 h 4176464"/>
              <a:gd name="connsiteX15" fmla="*/ 6408712 w 8012499"/>
              <a:gd name="connsiteY15" fmla="*/ 2182456 h 4176464"/>
              <a:gd name="connsiteX16" fmla="*/ 6480720 w 8012499"/>
              <a:gd name="connsiteY16" fmla="*/ 2254464 h 4176464"/>
              <a:gd name="connsiteX17" fmla="*/ 6408712 w 8012499"/>
              <a:gd name="connsiteY17" fmla="*/ 2326472 h 4176464"/>
              <a:gd name="connsiteX18" fmla="*/ 6336704 w 8012499"/>
              <a:gd name="connsiteY18" fmla="*/ 2254464 h 4176464"/>
              <a:gd name="connsiteX19" fmla="*/ 6408712 w 8012499"/>
              <a:gd name="connsiteY19" fmla="*/ 2182456 h 4176464"/>
              <a:gd name="connsiteX20" fmla="*/ 6192688 w 8012499"/>
              <a:gd name="connsiteY20" fmla="*/ 2088232 h 4176464"/>
              <a:gd name="connsiteX21" fmla="*/ 6264696 w 8012499"/>
              <a:gd name="connsiteY21" fmla="*/ 2160240 h 4176464"/>
              <a:gd name="connsiteX22" fmla="*/ 6192688 w 8012499"/>
              <a:gd name="connsiteY22" fmla="*/ 2232248 h 4176464"/>
              <a:gd name="connsiteX23" fmla="*/ 6120680 w 8012499"/>
              <a:gd name="connsiteY23" fmla="*/ 2160240 h 4176464"/>
              <a:gd name="connsiteX24" fmla="*/ 6192688 w 8012499"/>
              <a:gd name="connsiteY24" fmla="*/ 2088232 h 4176464"/>
              <a:gd name="connsiteX25" fmla="*/ 5636243 w 8012499"/>
              <a:gd name="connsiteY25" fmla="*/ 1921565 h 4176464"/>
              <a:gd name="connsiteX26" fmla="*/ 4909619 w 8012499"/>
              <a:gd name="connsiteY26" fmla="*/ 1999997 h 4176464"/>
              <a:gd name="connsiteX27" fmla="*/ 5695158 w 8012499"/>
              <a:gd name="connsiteY27" fmla="*/ 2784309 h 4176464"/>
              <a:gd name="connsiteX28" fmla="*/ 7010937 w 8012499"/>
              <a:gd name="connsiteY28" fmla="*/ 3039211 h 4176464"/>
              <a:gd name="connsiteX29" fmla="*/ 7030575 w 8012499"/>
              <a:gd name="connsiteY29" fmla="*/ 2901956 h 4176464"/>
              <a:gd name="connsiteX30" fmla="*/ 5636243 w 8012499"/>
              <a:gd name="connsiteY30" fmla="*/ 1921565 h 4176464"/>
              <a:gd name="connsiteX31" fmla="*/ 0 w 8012499"/>
              <a:gd name="connsiteY31" fmla="*/ 568626 h 4176464"/>
              <a:gd name="connsiteX32" fmla="*/ 137470 w 8012499"/>
              <a:gd name="connsiteY32" fmla="*/ 568626 h 4176464"/>
              <a:gd name="connsiteX33" fmla="*/ 765901 w 8012499"/>
              <a:gd name="connsiteY33" fmla="*/ 1803919 h 4176464"/>
              <a:gd name="connsiteX34" fmla="*/ 4831065 w 8012499"/>
              <a:gd name="connsiteY34" fmla="*/ 1803919 h 4176464"/>
              <a:gd name="connsiteX35" fmla="*/ 7246599 w 8012499"/>
              <a:gd name="connsiteY35" fmla="*/ 2901956 h 4176464"/>
              <a:gd name="connsiteX36" fmla="*/ 6107566 w 8012499"/>
              <a:gd name="connsiteY36" fmla="*/ 3666661 h 4176464"/>
              <a:gd name="connsiteX37" fmla="*/ 6107566 w 8012499"/>
              <a:gd name="connsiteY37" fmla="*/ 3960778 h 4176464"/>
              <a:gd name="connsiteX38" fmla="*/ 6461059 w 8012499"/>
              <a:gd name="connsiteY38" fmla="*/ 3960778 h 4176464"/>
              <a:gd name="connsiteX39" fmla="*/ 7089491 w 8012499"/>
              <a:gd name="connsiteY39" fmla="*/ 3725484 h 4176464"/>
              <a:gd name="connsiteX40" fmla="*/ 7246599 w 8012499"/>
              <a:gd name="connsiteY40" fmla="*/ 3882347 h 4176464"/>
              <a:gd name="connsiteX41" fmla="*/ 6461059 w 8012499"/>
              <a:gd name="connsiteY41" fmla="*/ 4176464 h 4176464"/>
              <a:gd name="connsiteX42" fmla="*/ 3613480 w 8012499"/>
              <a:gd name="connsiteY42" fmla="*/ 4176464 h 4176464"/>
              <a:gd name="connsiteX43" fmla="*/ 3613480 w 8012499"/>
              <a:gd name="connsiteY43" fmla="*/ 3960778 h 4176464"/>
              <a:gd name="connsiteX44" fmla="*/ 4418657 w 8012499"/>
              <a:gd name="connsiteY44" fmla="*/ 3960778 h 4176464"/>
              <a:gd name="connsiteX45" fmla="*/ 4418657 w 8012499"/>
              <a:gd name="connsiteY45" fmla="*/ 3509799 h 4176464"/>
              <a:gd name="connsiteX46" fmla="*/ 3181434 w 8012499"/>
              <a:gd name="connsiteY46" fmla="*/ 2411761 h 4176464"/>
              <a:gd name="connsiteX47" fmla="*/ 294577 w 8012499"/>
              <a:gd name="connsiteY47" fmla="*/ 1980389 h 4176464"/>
              <a:gd name="connsiteX48" fmla="*/ 0 w 8012499"/>
              <a:gd name="connsiteY48" fmla="*/ 568626 h 4176464"/>
              <a:gd name="connsiteX49" fmla="*/ 4418657 w 8012499"/>
              <a:gd name="connsiteY49" fmla="*/ 0 h 4176464"/>
              <a:gd name="connsiteX50" fmla="*/ 4516850 w 8012499"/>
              <a:gd name="connsiteY50" fmla="*/ 117647 h 4176464"/>
              <a:gd name="connsiteX51" fmla="*/ 4516850 w 8012499"/>
              <a:gd name="connsiteY51" fmla="*/ 137255 h 4176464"/>
              <a:gd name="connsiteX52" fmla="*/ 7894668 w 8012499"/>
              <a:gd name="connsiteY52" fmla="*/ 137255 h 4176464"/>
              <a:gd name="connsiteX53" fmla="*/ 8012499 w 8012499"/>
              <a:gd name="connsiteY53" fmla="*/ 137255 h 4176464"/>
              <a:gd name="connsiteX54" fmla="*/ 7521537 w 8012499"/>
              <a:gd name="connsiteY54" fmla="*/ 470587 h 4176464"/>
              <a:gd name="connsiteX55" fmla="*/ 5204196 w 8012499"/>
              <a:gd name="connsiteY55" fmla="*/ 392156 h 4176464"/>
              <a:gd name="connsiteX56" fmla="*/ 5204196 w 8012499"/>
              <a:gd name="connsiteY56" fmla="*/ 294118 h 4176464"/>
              <a:gd name="connsiteX57" fmla="*/ 4516850 w 8012499"/>
              <a:gd name="connsiteY57" fmla="*/ 294118 h 4176464"/>
              <a:gd name="connsiteX58" fmla="*/ 4516850 w 8012499"/>
              <a:gd name="connsiteY58" fmla="*/ 529411 h 4176464"/>
              <a:gd name="connsiteX59" fmla="*/ 4693596 w 8012499"/>
              <a:gd name="connsiteY59" fmla="*/ 529411 h 4176464"/>
              <a:gd name="connsiteX60" fmla="*/ 4870342 w 8012499"/>
              <a:gd name="connsiteY60" fmla="*/ 1568625 h 4176464"/>
              <a:gd name="connsiteX61" fmla="*/ 4791788 w 8012499"/>
              <a:gd name="connsiteY61" fmla="*/ 1568625 h 4176464"/>
              <a:gd name="connsiteX62" fmla="*/ 3966972 w 8012499"/>
              <a:gd name="connsiteY62" fmla="*/ 1568625 h 4176464"/>
              <a:gd name="connsiteX63" fmla="*/ 4143719 w 8012499"/>
              <a:gd name="connsiteY63" fmla="*/ 529411 h 4176464"/>
              <a:gd name="connsiteX64" fmla="*/ 4300826 w 8012499"/>
              <a:gd name="connsiteY64" fmla="*/ 529411 h 4176464"/>
              <a:gd name="connsiteX65" fmla="*/ 4300826 w 8012499"/>
              <a:gd name="connsiteY65" fmla="*/ 294118 h 4176464"/>
              <a:gd name="connsiteX66" fmla="*/ 3633118 w 8012499"/>
              <a:gd name="connsiteY66" fmla="*/ 294118 h 4176464"/>
              <a:gd name="connsiteX67" fmla="*/ 3633118 w 8012499"/>
              <a:gd name="connsiteY67" fmla="*/ 392156 h 4176464"/>
              <a:gd name="connsiteX68" fmla="*/ 1315778 w 8012499"/>
              <a:gd name="connsiteY68" fmla="*/ 470587 h 4176464"/>
              <a:gd name="connsiteX69" fmla="*/ 824816 w 8012499"/>
              <a:gd name="connsiteY69" fmla="*/ 137255 h 4176464"/>
              <a:gd name="connsiteX70" fmla="*/ 942647 w 8012499"/>
              <a:gd name="connsiteY70" fmla="*/ 137255 h 4176464"/>
              <a:gd name="connsiteX71" fmla="*/ 4300826 w 8012499"/>
              <a:gd name="connsiteY71" fmla="*/ 137255 h 4176464"/>
              <a:gd name="connsiteX72" fmla="*/ 4300826 w 8012499"/>
              <a:gd name="connsiteY72" fmla="*/ 117647 h 4176464"/>
              <a:gd name="connsiteX73" fmla="*/ 4418657 w 8012499"/>
              <a:gd name="connsiteY73" fmla="*/ 0 h 4176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8012499" h="4176464">
                <a:moveTo>
                  <a:pt x="4575765" y="3549014"/>
                </a:moveTo>
                <a:cubicBezTo>
                  <a:pt x="4575765" y="3960778"/>
                  <a:pt x="4575765" y="3960778"/>
                  <a:pt x="4575765" y="3960778"/>
                </a:cubicBezTo>
                <a:cubicBezTo>
                  <a:pt x="5950459" y="3960778"/>
                  <a:pt x="5950459" y="3960778"/>
                  <a:pt x="5950459" y="3960778"/>
                </a:cubicBezTo>
                <a:lnTo>
                  <a:pt x="5950459" y="3666661"/>
                </a:lnTo>
                <a:cubicBezTo>
                  <a:pt x="5636243" y="3647053"/>
                  <a:pt x="5793351" y="3647053"/>
                  <a:pt x="5263112" y="3647053"/>
                </a:cubicBezTo>
                <a:cubicBezTo>
                  <a:pt x="5027450" y="3647053"/>
                  <a:pt x="4791788" y="3607838"/>
                  <a:pt x="4575765" y="3549014"/>
                </a:cubicBezTo>
                <a:close/>
                <a:moveTo>
                  <a:pt x="6590994" y="2326472"/>
                </a:moveTo>
                <a:cubicBezTo>
                  <a:pt x="6630763" y="2326472"/>
                  <a:pt x="6663002" y="2358711"/>
                  <a:pt x="6663002" y="2398480"/>
                </a:cubicBezTo>
                <a:cubicBezTo>
                  <a:pt x="6663002" y="2438249"/>
                  <a:pt x="6630763" y="2470488"/>
                  <a:pt x="6590994" y="2470488"/>
                </a:cubicBezTo>
                <a:cubicBezTo>
                  <a:pt x="6551225" y="2470488"/>
                  <a:pt x="6518986" y="2438249"/>
                  <a:pt x="6518986" y="2398480"/>
                </a:cubicBezTo>
                <a:cubicBezTo>
                  <a:pt x="6518986" y="2358711"/>
                  <a:pt x="6551225" y="2326472"/>
                  <a:pt x="6590994" y="2326472"/>
                </a:cubicBezTo>
                <a:close/>
                <a:moveTo>
                  <a:pt x="235662" y="2196075"/>
                </a:moveTo>
                <a:cubicBezTo>
                  <a:pt x="235662" y="2196075"/>
                  <a:pt x="235662" y="2196075"/>
                  <a:pt x="608793" y="2254898"/>
                </a:cubicBezTo>
                <a:cubicBezTo>
                  <a:pt x="608793" y="2254898"/>
                  <a:pt x="608793" y="2254898"/>
                  <a:pt x="353493" y="2647055"/>
                </a:cubicBezTo>
                <a:cubicBezTo>
                  <a:pt x="353493" y="2647055"/>
                  <a:pt x="353493" y="2647055"/>
                  <a:pt x="157108" y="2647055"/>
                </a:cubicBezTo>
                <a:close/>
                <a:moveTo>
                  <a:pt x="6408712" y="2182456"/>
                </a:moveTo>
                <a:cubicBezTo>
                  <a:pt x="6448481" y="2182456"/>
                  <a:pt x="6480720" y="2214695"/>
                  <a:pt x="6480720" y="2254464"/>
                </a:cubicBezTo>
                <a:cubicBezTo>
                  <a:pt x="6480720" y="2294233"/>
                  <a:pt x="6448481" y="2326472"/>
                  <a:pt x="6408712" y="2326472"/>
                </a:cubicBezTo>
                <a:cubicBezTo>
                  <a:pt x="6368943" y="2326472"/>
                  <a:pt x="6336704" y="2294233"/>
                  <a:pt x="6336704" y="2254464"/>
                </a:cubicBezTo>
                <a:cubicBezTo>
                  <a:pt x="6336704" y="2214695"/>
                  <a:pt x="6368943" y="2182456"/>
                  <a:pt x="6408712" y="2182456"/>
                </a:cubicBezTo>
                <a:close/>
                <a:moveTo>
                  <a:pt x="6192688" y="2088232"/>
                </a:moveTo>
                <a:cubicBezTo>
                  <a:pt x="6232457" y="2088232"/>
                  <a:pt x="6264696" y="2120471"/>
                  <a:pt x="6264696" y="2160240"/>
                </a:cubicBezTo>
                <a:cubicBezTo>
                  <a:pt x="6264696" y="2200009"/>
                  <a:pt x="6232457" y="2232248"/>
                  <a:pt x="6192688" y="2232248"/>
                </a:cubicBezTo>
                <a:cubicBezTo>
                  <a:pt x="6152919" y="2232248"/>
                  <a:pt x="6120680" y="2200009"/>
                  <a:pt x="6120680" y="2160240"/>
                </a:cubicBezTo>
                <a:cubicBezTo>
                  <a:pt x="6120680" y="2120471"/>
                  <a:pt x="6152919" y="2088232"/>
                  <a:pt x="6192688" y="2088232"/>
                </a:cubicBezTo>
                <a:close/>
                <a:moveTo>
                  <a:pt x="5636243" y="1921565"/>
                </a:moveTo>
                <a:cubicBezTo>
                  <a:pt x="5420220" y="1921565"/>
                  <a:pt x="5164919" y="1941173"/>
                  <a:pt x="4909619" y="1999997"/>
                </a:cubicBezTo>
                <a:cubicBezTo>
                  <a:pt x="4948896" y="2549016"/>
                  <a:pt x="5125642" y="2784309"/>
                  <a:pt x="5695158" y="2784309"/>
                </a:cubicBezTo>
                <a:cubicBezTo>
                  <a:pt x="6421782" y="2784309"/>
                  <a:pt x="6755637" y="2901956"/>
                  <a:pt x="7010937" y="3039211"/>
                </a:cubicBezTo>
                <a:cubicBezTo>
                  <a:pt x="7010937" y="2999995"/>
                  <a:pt x="7030575" y="2960780"/>
                  <a:pt x="7030575" y="2901956"/>
                </a:cubicBezTo>
                <a:cubicBezTo>
                  <a:pt x="7030575" y="2529408"/>
                  <a:pt x="6657444" y="1921565"/>
                  <a:pt x="5636243" y="1921565"/>
                </a:cubicBezTo>
                <a:close/>
                <a:moveTo>
                  <a:pt x="0" y="568626"/>
                </a:moveTo>
                <a:cubicBezTo>
                  <a:pt x="137470" y="568626"/>
                  <a:pt x="137470" y="568626"/>
                  <a:pt x="137470" y="568626"/>
                </a:cubicBezTo>
                <a:cubicBezTo>
                  <a:pt x="765901" y="1803919"/>
                  <a:pt x="765901" y="1803919"/>
                  <a:pt x="765901" y="1803919"/>
                </a:cubicBezTo>
                <a:cubicBezTo>
                  <a:pt x="4831065" y="1803919"/>
                  <a:pt x="4831065" y="1803919"/>
                  <a:pt x="4831065" y="1803919"/>
                </a:cubicBezTo>
                <a:cubicBezTo>
                  <a:pt x="6480697" y="1392154"/>
                  <a:pt x="7246599" y="2235290"/>
                  <a:pt x="7246599" y="2901956"/>
                </a:cubicBezTo>
                <a:cubicBezTo>
                  <a:pt x="7246599" y="3470583"/>
                  <a:pt x="6618167" y="3666661"/>
                  <a:pt x="6107566" y="3666661"/>
                </a:cubicBezTo>
                <a:cubicBezTo>
                  <a:pt x="6107566" y="3960778"/>
                  <a:pt x="6107566" y="3960778"/>
                  <a:pt x="6107566" y="3960778"/>
                </a:cubicBezTo>
                <a:cubicBezTo>
                  <a:pt x="6461059" y="3960778"/>
                  <a:pt x="6461059" y="3960778"/>
                  <a:pt x="6461059" y="3960778"/>
                </a:cubicBezTo>
                <a:cubicBezTo>
                  <a:pt x="6853829" y="3960778"/>
                  <a:pt x="7069852" y="3745092"/>
                  <a:pt x="7089491" y="3725484"/>
                </a:cubicBezTo>
                <a:cubicBezTo>
                  <a:pt x="7246599" y="3882347"/>
                  <a:pt x="7246599" y="3882347"/>
                  <a:pt x="7246599" y="3882347"/>
                </a:cubicBezTo>
                <a:cubicBezTo>
                  <a:pt x="7226960" y="3901955"/>
                  <a:pt x="6952021" y="4176464"/>
                  <a:pt x="6461059" y="4176464"/>
                </a:cubicBezTo>
                <a:cubicBezTo>
                  <a:pt x="3613480" y="4176464"/>
                  <a:pt x="3613480" y="4176464"/>
                  <a:pt x="3613480" y="4176464"/>
                </a:cubicBezTo>
                <a:cubicBezTo>
                  <a:pt x="3613480" y="3960778"/>
                  <a:pt x="3613480" y="3960778"/>
                  <a:pt x="3613480" y="3960778"/>
                </a:cubicBezTo>
                <a:cubicBezTo>
                  <a:pt x="4418657" y="3960778"/>
                  <a:pt x="4418657" y="3960778"/>
                  <a:pt x="4418657" y="3960778"/>
                </a:cubicBezTo>
                <a:cubicBezTo>
                  <a:pt x="4418657" y="3509799"/>
                  <a:pt x="4418657" y="3509799"/>
                  <a:pt x="4418657" y="3509799"/>
                </a:cubicBezTo>
                <a:cubicBezTo>
                  <a:pt x="3809865" y="3294113"/>
                  <a:pt x="3377818" y="2862741"/>
                  <a:pt x="3181434" y="2411761"/>
                </a:cubicBezTo>
                <a:cubicBezTo>
                  <a:pt x="294577" y="1980389"/>
                  <a:pt x="294577" y="1980389"/>
                  <a:pt x="294577" y="1980389"/>
                </a:cubicBezTo>
                <a:cubicBezTo>
                  <a:pt x="0" y="568626"/>
                  <a:pt x="0" y="568626"/>
                  <a:pt x="0" y="568626"/>
                </a:cubicBezTo>
                <a:close/>
                <a:moveTo>
                  <a:pt x="4418657" y="0"/>
                </a:moveTo>
                <a:cubicBezTo>
                  <a:pt x="4477573" y="0"/>
                  <a:pt x="4516850" y="58824"/>
                  <a:pt x="4516850" y="117647"/>
                </a:cubicBezTo>
                <a:cubicBezTo>
                  <a:pt x="4516850" y="137255"/>
                  <a:pt x="4516850" y="137255"/>
                  <a:pt x="4516850" y="137255"/>
                </a:cubicBezTo>
                <a:cubicBezTo>
                  <a:pt x="7894668" y="137255"/>
                  <a:pt x="7894668" y="137255"/>
                  <a:pt x="7894668" y="137255"/>
                </a:cubicBezTo>
                <a:lnTo>
                  <a:pt x="8012499" y="137255"/>
                </a:lnTo>
                <a:cubicBezTo>
                  <a:pt x="8012499" y="137255"/>
                  <a:pt x="7992860" y="490195"/>
                  <a:pt x="7521537" y="470587"/>
                </a:cubicBezTo>
                <a:cubicBezTo>
                  <a:pt x="7050214" y="450980"/>
                  <a:pt x="5204196" y="392156"/>
                  <a:pt x="5204196" y="392156"/>
                </a:cubicBezTo>
                <a:cubicBezTo>
                  <a:pt x="5204196" y="294118"/>
                  <a:pt x="5204196" y="294118"/>
                  <a:pt x="5204196" y="294118"/>
                </a:cubicBezTo>
                <a:cubicBezTo>
                  <a:pt x="4516850" y="294118"/>
                  <a:pt x="4516850" y="294118"/>
                  <a:pt x="4516850" y="294118"/>
                </a:cubicBezTo>
                <a:cubicBezTo>
                  <a:pt x="4516850" y="529411"/>
                  <a:pt x="4516850" y="529411"/>
                  <a:pt x="4516850" y="529411"/>
                </a:cubicBezTo>
                <a:cubicBezTo>
                  <a:pt x="4693596" y="529411"/>
                  <a:pt x="4693596" y="529411"/>
                  <a:pt x="4693596" y="529411"/>
                </a:cubicBezTo>
                <a:cubicBezTo>
                  <a:pt x="4870342" y="1568625"/>
                  <a:pt x="4870342" y="1568625"/>
                  <a:pt x="4870342" y="1568625"/>
                </a:cubicBezTo>
                <a:cubicBezTo>
                  <a:pt x="4850704" y="1568625"/>
                  <a:pt x="4831065" y="1568625"/>
                  <a:pt x="4791788" y="1568625"/>
                </a:cubicBezTo>
                <a:cubicBezTo>
                  <a:pt x="3966972" y="1568625"/>
                  <a:pt x="3966972" y="1568625"/>
                  <a:pt x="3966972" y="1568625"/>
                </a:cubicBezTo>
                <a:cubicBezTo>
                  <a:pt x="4143719" y="529411"/>
                  <a:pt x="4143719" y="529411"/>
                  <a:pt x="4143719" y="529411"/>
                </a:cubicBezTo>
                <a:cubicBezTo>
                  <a:pt x="4300826" y="529411"/>
                  <a:pt x="4300826" y="529411"/>
                  <a:pt x="4300826" y="529411"/>
                </a:cubicBezTo>
                <a:cubicBezTo>
                  <a:pt x="4300826" y="294118"/>
                  <a:pt x="4300826" y="294118"/>
                  <a:pt x="4300826" y="294118"/>
                </a:cubicBezTo>
                <a:cubicBezTo>
                  <a:pt x="3633118" y="294118"/>
                  <a:pt x="3633118" y="294118"/>
                  <a:pt x="3633118" y="294118"/>
                </a:cubicBezTo>
                <a:cubicBezTo>
                  <a:pt x="3633118" y="392156"/>
                  <a:pt x="3633118" y="392156"/>
                  <a:pt x="3633118" y="392156"/>
                </a:cubicBezTo>
                <a:cubicBezTo>
                  <a:pt x="3633118" y="392156"/>
                  <a:pt x="1787102" y="450980"/>
                  <a:pt x="1315778" y="470587"/>
                </a:cubicBezTo>
                <a:cubicBezTo>
                  <a:pt x="844455" y="490195"/>
                  <a:pt x="824816" y="137255"/>
                  <a:pt x="824816" y="137255"/>
                </a:cubicBezTo>
                <a:cubicBezTo>
                  <a:pt x="942647" y="137255"/>
                  <a:pt x="942647" y="137255"/>
                  <a:pt x="942647" y="137255"/>
                </a:cubicBezTo>
                <a:cubicBezTo>
                  <a:pt x="4300826" y="137255"/>
                  <a:pt x="4300826" y="137255"/>
                  <a:pt x="4300826" y="137255"/>
                </a:cubicBezTo>
                <a:cubicBezTo>
                  <a:pt x="4300826" y="117647"/>
                  <a:pt x="4300826" y="117647"/>
                  <a:pt x="4300826" y="117647"/>
                </a:cubicBezTo>
                <a:cubicBezTo>
                  <a:pt x="4300826" y="58824"/>
                  <a:pt x="4359742" y="0"/>
                  <a:pt x="4418657"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2" name="组合 27"/>
          <p:cNvGrpSpPr/>
          <p:nvPr/>
        </p:nvGrpSpPr>
        <p:grpSpPr>
          <a:xfrm>
            <a:off x="10433157" y="2961432"/>
            <a:ext cx="1330581" cy="3529444"/>
            <a:chOff x="8264" y="4006"/>
            <a:chExt cx="1572" cy="6504"/>
          </a:xfrm>
        </p:grpSpPr>
        <p:sp>
          <p:nvSpPr>
            <p:cNvPr id="29" name="五边形 28"/>
            <p:cNvSpPr/>
            <p:nvPr/>
          </p:nvSpPr>
          <p:spPr>
            <a:xfrm rot="16200000">
              <a:off x="5798" y="6472"/>
              <a:ext cx="6504" cy="1573"/>
            </a:xfrm>
            <a:prstGeom prst="homePlate">
              <a:avLst/>
            </a:prstGeom>
            <a:solidFill>
              <a:srgbClr val="AB7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907" y="4387"/>
              <a:ext cx="286" cy="2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1" name="直接连接符 30"/>
          <p:cNvCxnSpPr/>
          <p:nvPr/>
        </p:nvCxnSpPr>
        <p:spPr>
          <a:xfrm>
            <a:off x="11095406" y="2805526"/>
            <a:ext cx="0" cy="360000"/>
          </a:xfrm>
          <a:prstGeom prst="line">
            <a:avLst/>
          </a:prstGeom>
          <a:ln w="222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10636820" y="3512852"/>
            <a:ext cx="1222244" cy="3046988"/>
          </a:xfrm>
          <a:prstGeom prst="rect">
            <a:avLst/>
          </a:prstGeom>
          <a:noFill/>
        </p:spPr>
        <p:txBody>
          <a:bodyPr wrap="square" rtlCol="0" anchor="t">
            <a:spAutoFit/>
          </a:bodyPr>
          <a:lstStyle/>
          <a:p>
            <a:pPr lvl="0"/>
            <a:r>
              <a:rPr lang="zh-CN" altLang="en-US" sz="4800" b="1" dirty="0">
                <a:solidFill>
                  <a:schemeClr val="bg1"/>
                </a:solidFill>
                <a:latin typeface="微软雅黑" panose="020B0503020204020204" charset="-122"/>
                <a:ea typeface="微软雅黑" panose="020B0503020204020204" charset="-122"/>
                <a:sym typeface="宋体" panose="02010600030101010101" pitchFamily="2" charset="-122"/>
              </a:rPr>
              <a:t>学会</a:t>
            </a:r>
            <a:r>
              <a:rPr lang="zh-CN" altLang="en-US" sz="4800" b="1" dirty="0" smtClean="0">
                <a:solidFill>
                  <a:schemeClr val="bg1"/>
                </a:solidFill>
                <a:latin typeface="微软雅黑" panose="020B0503020204020204" charset="-122"/>
                <a:ea typeface="微软雅黑" panose="020B0503020204020204" charset="-122"/>
                <a:sym typeface="宋体" panose="02010600030101010101" pitchFamily="2" charset="-122"/>
              </a:rPr>
              <a:t>说不</a:t>
            </a:r>
            <a:endParaRPr lang="zh-CN" altLang="en-US" sz="4800" b="1" dirty="0">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34" name="Freeform 5"/>
          <p:cNvSpPr>
            <a:spLocks noEditPoints="1"/>
          </p:cNvSpPr>
          <p:nvPr/>
        </p:nvSpPr>
        <p:spPr>
          <a:xfrm>
            <a:off x="734893" y="633046"/>
            <a:ext cx="531200" cy="499079"/>
          </a:xfrm>
          <a:custGeom>
            <a:avLst/>
            <a:gdLst/>
            <a:ahLst/>
            <a:cxnLst>
              <a:cxn ang="0">
                <a:pos x="482277" y="85269"/>
              </a:cxn>
              <a:cxn ang="0">
                <a:pos x="457920" y="107195"/>
              </a:cxn>
              <a:cxn ang="0">
                <a:pos x="382412" y="31671"/>
              </a:cxn>
              <a:cxn ang="0">
                <a:pos x="406769" y="9745"/>
              </a:cxn>
              <a:cxn ang="0">
                <a:pos x="435998" y="7308"/>
              </a:cxn>
              <a:cxn ang="0">
                <a:pos x="482277" y="56034"/>
              </a:cxn>
              <a:cxn ang="0">
                <a:pos x="482277" y="85269"/>
              </a:cxn>
              <a:cxn ang="0">
                <a:pos x="280110" y="285042"/>
              </a:cxn>
              <a:cxn ang="0">
                <a:pos x="204602" y="209518"/>
              </a:cxn>
              <a:cxn ang="0">
                <a:pos x="372669" y="43852"/>
              </a:cxn>
              <a:cxn ang="0">
                <a:pos x="448177" y="119376"/>
              </a:cxn>
              <a:cxn ang="0">
                <a:pos x="280110" y="285042"/>
              </a:cxn>
              <a:cxn ang="0">
                <a:pos x="270367" y="294787"/>
              </a:cxn>
              <a:cxn ang="0">
                <a:pos x="163195" y="324022"/>
              </a:cxn>
              <a:cxn ang="0">
                <a:pos x="194859" y="219263"/>
              </a:cxn>
              <a:cxn ang="0">
                <a:pos x="270367" y="294787"/>
              </a:cxn>
              <a:cxn ang="0">
                <a:pos x="94994" y="63342"/>
              </a:cxn>
              <a:cxn ang="0">
                <a:pos x="48714" y="109631"/>
              </a:cxn>
              <a:cxn ang="0">
                <a:pos x="48714" y="394674"/>
              </a:cxn>
              <a:cxn ang="0">
                <a:pos x="94994" y="443399"/>
              </a:cxn>
              <a:cxn ang="0">
                <a:pos x="379976" y="443399"/>
              </a:cxn>
              <a:cxn ang="0">
                <a:pos x="428691" y="394674"/>
              </a:cxn>
              <a:cxn ang="0">
                <a:pos x="428691" y="207082"/>
              </a:cxn>
              <a:cxn ang="0">
                <a:pos x="477406" y="160793"/>
              </a:cxn>
              <a:cxn ang="0">
                <a:pos x="477406" y="411728"/>
              </a:cxn>
              <a:cxn ang="0">
                <a:pos x="397026" y="492125"/>
              </a:cxn>
              <a:cxn ang="0">
                <a:pos x="77943" y="492125"/>
              </a:cxn>
              <a:cxn ang="0">
                <a:pos x="0" y="411728"/>
              </a:cxn>
              <a:cxn ang="0">
                <a:pos x="0" y="97450"/>
              </a:cxn>
              <a:cxn ang="0">
                <a:pos x="77943" y="14617"/>
              </a:cxn>
              <a:cxn ang="0">
                <a:pos x="331261" y="14617"/>
              </a:cxn>
              <a:cxn ang="0">
                <a:pos x="282546" y="63342"/>
              </a:cxn>
              <a:cxn ang="0">
                <a:pos x="94994" y="63342"/>
              </a:cxn>
            </a:cxnLst>
            <a:rect l="0" t="0" r="0" b="0"/>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accent2"/>
          </a:solidFill>
          <a:ln w="9525">
            <a:noFill/>
          </a:ln>
        </p:spPr>
        <p:txBody>
          <a:bodyPr/>
          <a:lstStyle/>
          <a:p>
            <a:endParaRPr lang="zh-CN" altLang="en-US">
              <a:solidFill>
                <a:schemeClr val="tx1">
                  <a:lumMod val="75000"/>
                  <a:lumOff val="25000"/>
                </a:schemeClr>
              </a:solidFill>
            </a:endParaRPr>
          </a:p>
        </p:txBody>
      </p:sp>
      <p:sp>
        <p:nvSpPr>
          <p:cNvPr id="35" name="文本框 20"/>
          <p:cNvSpPr txBox="1"/>
          <p:nvPr/>
        </p:nvSpPr>
        <p:spPr>
          <a:xfrm flipH="1">
            <a:off x="1314405" y="591301"/>
            <a:ext cx="7891953" cy="523220"/>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28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活动园</a:t>
            </a:r>
            <a:endParaRPr lang="zh-CN" altLang="en-US" sz="28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cxnSp>
        <p:nvCxnSpPr>
          <p:cNvPr id="36" name="直接连接符 35"/>
          <p:cNvCxnSpPr/>
          <p:nvPr/>
        </p:nvCxnSpPr>
        <p:spPr>
          <a:xfrm flipV="1">
            <a:off x="731375" y="1205835"/>
            <a:ext cx="3674892" cy="2491"/>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37" name="文本框 22"/>
          <p:cNvSpPr txBox="1"/>
          <p:nvPr/>
        </p:nvSpPr>
        <p:spPr>
          <a:xfrm flipH="1">
            <a:off x="640194" y="1345993"/>
            <a:ext cx="9376001" cy="461665"/>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24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拒绝诱惑，远离危险行为。请你来完善</a:t>
            </a:r>
            <a:r>
              <a:rPr lang="en-US" altLang="zh-CN" sz="24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a:t>
            </a:r>
            <a:r>
              <a:rPr lang="zh-CN" altLang="en-US" sz="24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学会说“不”</a:t>
            </a:r>
            <a:r>
              <a:rPr lang="en-US" altLang="zh-CN" sz="24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a:t>
            </a:r>
            <a:r>
              <a:rPr lang="zh-CN" altLang="en-US" sz="24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rPr>
              <a:t>操作手册。</a:t>
            </a:r>
            <a:endParaRPr lang="zh-CN" altLang="en-US" sz="24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75919" y="573045"/>
            <a:ext cx="10369152" cy="5883279"/>
            <a:chOff x="767408" y="476672"/>
            <a:chExt cx="10369152" cy="5883279"/>
          </a:xfrm>
        </p:grpSpPr>
        <p:pic>
          <p:nvPicPr>
            <p:cNvPr id="2" name="图片 1"/>
            <p:cNvPicPr>
              <a:picLocks noChangeAspect="1"/>
            </p:cNvPicPr>
            <p:nvPr/>
          </p:nvPicPr>
          <p:blipFill>
            <a:blip r:embed="rId1"/>
            <a:stretch>
              <a:fillRect/>
            </a:stretch>
          </p:blipFill>
          <p:spPr>
            <a:xfrm>
              <a:off x="767408" y="476672"/>
              <a:ext cx="10369152" cy="5883279"/>
            </a:xfrm>
            <a:prstGeom prst="rect">
              <a:avLst/>
            </a:prstGeom>
          </p:spPr>
        </p:pic>
        <p:pic>
          <p:nvPicPr>
            <p:cNvPr id="3" name="图片 2"/>
            <p:cNvPicPr>
              <a:picLocks noChangeAspect="1"/>
            </p:cNvPicPr>
            <p:nvPr/>
          </p:nvPicPr>
          <p:blipFill rotWithShape="1">
            <a:blip r:embed="rId1"/>
            <a:srcRect l="29166" t="51406" r="29166" b="38803"/>
            <a:stretch>
              <a:fillRect/>
            </a:stretch>
          </p:blipFill>
          <p:spPr>
            <a:xfrm>
              <a:off x="2567608" y="4221088"/>
              <a:ext cx="7416824" cy="792088"/>
            </a:xfrm>
            <a:prstGeom prst="rect">
              <a:avLst/>
            </a:prstGeom>
          </p:spPr>
        </p:pic>
        <p:pic>
          <p:nvPicPr>
            <p:cNvPr id="4" name="图片 3"/>
            <p:cNvPicPr>
              <a:picLocks noChangeAspect="1"/>
            </p:cNvPicPr>
            <p:nvPr/>
          </p:nvPicPr>
          <p:blipFill rotWithShape="1">
            <a:blip r:embed="rId1"/>
            <a:srcRect l="29166" t="51406" r="29166" b="38803"/>
            <a:stretch>
              <a:fillRect/>
            </a:stretch>
          </p:blipFill>
          <p:spPr>
            <a:xfrm>
              <a:off x="2711624" y="4077072"/>
              <a:ext cx="7416824" cy="792088"/>
            </a:xfrm>
            <a:prstGeom prst="rect">
              <a:avLst/>
            </a:prstGeom>
          </p:spPr>
        </p:pic>
      </p:grpSp>
      <p:sp>
        <p:nvSpPr>
          <p:cNvPr id="8" name="矩形 7"/>
          <p:cNvSpPr/>
          <p:nvPr/>
        </p:nvSpPr>
        <p:spPr>
          <a:xfrm>
            <a:off x="3971499" y="2442949"/>
            <a:ext cx="5090614" cy="1255594"/>
          </a:xfrm>
          <a:prstGeom prst="rect">
            <a:avLst/>
          </a:prstGeom>
          <a:solidFill>
            <a:srgbClr val="FFC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018817" y="3101432"/>
            <a:ext cx="6971344" cy="2246769"/>
          </a:xfrm>
          <a:prstGeom prst="rect">
            <a:avLst/>
          </a:prstGeom>
          <a:noFill/>
        </p:spPr>
        <p:txBody>
          <a:bodyPr wrap="square" rtlCol="0">
            <a:spAutoFit/>
          </a:bodyPr>
          <a:lstStyle/>
          <a:p>
            <a:r>
              <a:rPr lang="zh-CN" altLang="en-US" sz="2800" dirty="0">
                <a:latin typeface="微软雅黑" panose="020B0503020204020204" charset="-122"/>
                <a:ea typeface="微软雅黑" panose="020B0503020204020204" charset="-122"/>
              </a:rPr>
              <a:t>远离烟酒，拒绝毒品，关键在我们自己。要增强防范意识，养成良好的学习和生活习惯，养成遵纪守法的习惯。主动拒绝烟酒，坚决抵制毒品，是我们健康生活、成长的保障，也是对自己、家庭和社会负责的表现。</a:t>
            </a:r>
            <a:endParaRPr lang="zh-CN" altLang="en-US" sz="2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内容占位符 9" descr="10997731183148178730"/>
          <p:cNvPicPr>
            <a:picLocks noGrp="1" noChangeAspect="1"/>
          </p:cNvPicPr>
          <p:nvPr>
            <p:ph sz="quarter" idx="4294967295"/>
          </p:nvPr>
        </p:nvPicPr>
        <p:blipFill>
          <a:blip r:embed="rId1"/>
          <a:stretch>
            <a:fillRect/>
          </a:stretch>
        </p:blipFill>
        <p:spPr>
          <a:xfrm>
            <a:off x="3458210" y="333375"/>
            <a:ext cx="8733790" cy="6550660"/>
          </a:xfrm>
          <a:prstGeom prst="rect">
            <a:avLst/>
          </a:prstGeom>
        </p:spPr>
      </p:pic>
      <p:sp>
        <p:nvSpPr>
          <p:cNvPr id="8" name="文本框 7"/>
          <p:cNvSpPr txBox="1"/>
          <p:nvPr/>
        </p:nvSpPr>
        <p:spPr>
          <a:xfrm>
            <a:off x="715645" y="2891155"/>
            <a:ext cx="8938260" cy="1322070"/>
          </a:xfrm>
          <a:prstGeom prst="rect">
            <a:avLst/>
          </a:prstGeom>
          <a:noFill/>
        </p:spPr>
        <p:txBody>
          <a:bodyPr wrap="square" rtlCol="0">
            <a:spAutoFit/>
          </a:bodyPr>
          <a:lstStyle/>
          <a:p>
            <a:r>
              <a:rPr lang="zh-CN" altLang="en-US" sz="4000">
                <a:ln w="10160">
                  <a:solidFill>
                    <a:schemeClr val="tx1"/>
                  </a:solidFill>
                  <a:prstDash val="solid"/>
                </a:ln>
                <a:gradFill>
                  <a:gsLst>
                    <a:gs pos="0">
                      <a:srgbClr val="E30000"/>
                    </a:gs>
                    <a:gs pos="100000">
                      <a:srgbClr val="760303"/>
                    </a:gs>
                  </a:gsLst>
                  <a:lin scaled="0"/>
                </a:gradFill>
                <a:effectLst>
                  <a:outerShdw blurRad="38100" dist="22860" dir="5400000" algn="tl" rotWithShape="0">
                    <a:srgbClr val="000000">
                      <a:alpha val="30000"/>
                    </a:srgbClr>
                  </a:outerShdw>
                </a:effectLst>
                <a:latin typeface="楷体" panose="02010609060101010101" charset="-122"/>
                <a:ea typeface="楷体" panose="02010609060101010101" charset="-122"/>
              </a:rPr>
              <a:t>有些事情一次也不能尝试，识破毒品伪装，学会自我保护！</a:t>
            </a:r>
            <a:endParaRPr lang="zh-CN" altLang="en-US" sz="4000">
              <a:ln w="10160">
                <a:solidFill>
                  <a:schemeClr val="tx1"/>
                </a:solidFill>
                <a:prstDash val="solid"/>
              </a:ln>
              <a:gradFill>
                <a:gsLst>
                  <a:gs pos="0">
                    <a:srgbClr val="E30000"/>
                  </a:gs>
                  <a:gs pos="100000">
                    <a:srgbClr val="760303"/>
                  </a:gs>
                </a:gsLst>
                <a:lin scaled="0"/>
              </a:gradFill>
              <a:effectLst>
                <a:outerShdw blurRad="38100" dist="22860" dir="5400000" algn="tl" rotWithShape="0">
                  <a:srgbClr val="000000">
                    <a:alpha val="30000"/>
                  </a:srgbClr>
                </a:outerShdw>
              </a:effectLst>
              <a:latin typeface="楷体" panose="02010609060101010101" charset="-122"/>
              <a:ea typeface="楷体" panose="02010609060101010101" charset="-122"/>
            </a:endParaRPr>
          </a:p>
        </p:txBody>
      </p:sp>
    </p:spTree>
    <p:custDataLst>
      <p:tags r:id="rId2"/>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40961"/>
          <p:cNvSpPr>
            <a:spLocks noGrp="1" noRot="1"/>
          </p:cNvSpPr>
          <p:nvPr>
            <p:ph type="title"/>
          </p:nvPr>
        </p:nvSpPr>
        <p:spPr/>
        <p:txBody>
          <a:bodyPr anchor="ctr"/>
          <a:lstStyle/>
          <a:p>
            <a:pPr algn="l"/>
            <a:r>
              <a:rPr lang="zh-CN" altLang="en-US" sz="4000" b="1" dirty="0">
                <a:solidFill>
                  <a:srgbClr val="FF3300"/>
                </a:solidFill>
                <a:ea typeface="黑体" panose="02010609060101010101" charset="-122"/>
              </a:rPr>
              <a:t>禁毒格言大家说</a:t>
            </a:r>
            <a:endParaRPr lang="zh-CN" altLang="en-US" sz="4000" b="1" dirty="0">
              <a:solidFill>
                <a:srgbClr val="FF3300"/>
              </a:solidFill>
              <a:ea typeface="黑体" panose="02010609060101010101" charset="-122"/>
            </a:endParaRPr>
          </a:p>
        </p:txBody>
      </p:sp>
      <p:sp>
        <p:nvSpPr>
          <p:cNvPr id="40963" name="文本占位符 40962"/>
          <p:cNvSpPr>
            <a:spLocks noGrp="1" noRot="1"/>
          </p:cNvSpPr>
          <p:nvPr>
            <p:ph type="body" idx="1"/>
          </p:nvPr>
        </p:nvSpPr>
        <p:spPr/>
        <p:txBody>
          <a:bodyPr/>
          <a:lstStyle/>
          <a:p>
            <a:pPr>
              <a:buNone/>
            </a:pPr>
            <a:r>
              <a:rPr lang="en-US" altLang="zh-CN"/>
              <a:t>  </a:t>
            </a:r>
            <a:endParaRPr lang="en-US" altLang="zh-CN"/>
          </a:p>
          <a:p>
            <a:pPr>
              <a:buNone/>
            </a:pPr>
            <a:r>
              <a:rPr lang="en-US" altLang="zh-CN"/>
              <a:t>    </a:t>
            </a:r>
            <a:r>
              <a:rPr lang="en-US" altLang="zh-CN" sz="2800"/>
              <a:t>          </a:t>
            </a:r>
            <a:r>
              <a:rPr lang="en-US" altLang="zh-CN" sz="2800" b="1" dirty="0"/>
              <a:t>1</a:t>
            </a:r>
            <a:r>
              <a:rPr lang="zh-CN" altLang="en-US" sz="2800" b="1" dirty="0"/>
              <a:t>、珍爱生命，拒绝毒品。</a:t>
            </a:r>
            <a:br>
              <a:rPr lang="zh-CN" altLang="en-US" sz="2800" b="1" dirty="0"/>
            </a:br>
            <a:br>
              <a:rPr lang="zh-CN" altLang="en-US" sz="2800" b="1" dirty="0"/>
            </a:br>
            <a:r>
              <a:rPr lang="zh-CN" altLang="en-US" sz="2800" b="1" dirty="0"/>
              <a:t>           </a:t>
            </a:r>
            <a:r>
              <a:rPr lang="en-US" altLang="zh-CN" sz="2800" b="1" dirty="0"/>
              <a:t>2</a:t>
            </a:r>
            <a:r>
              <a:rPr lang="zh-CN" altLang="en-US" sz="2800" b="1" dirty="0"/>
              <a:t>、莫沾毒品，莫交毒友。</a:t>
            </a:r>
            <a:br>
              <a:rPr lang="zh-CN" altLang="en-US" sz="2800" b="1" dirty="0"/>
            </a:br>
            <a:br>
              <a:rPr lang="zh-CN" altLang="en-US" sz="2800" b="1" dirty="0"/>
            </a:br>
            <a:r>
              <a:rPr lang="zh-CN" altLang="en-US" sz="2800" b="1" dirty="0"/>
              <a:t>           </a:t>
            </a:r>
            <a:r>
              <a:rPr lang="en-US" altLang="zh-CN" sz="2800" b="1" dirty="0"/>
              <a:t>3</a:t>
            </a:r>
            <a:r>
              <a:rPr lang="zh-CN" altLang="en-US" sz="2800" b="1" dirty="0"/>
              <a:t>、防毒反毒，人人有责。</a:t>
            </a:r>
            <a:br>
              <a:rPr lang="zh-CN" altLang="en-US" sz="2800" b="1" dirty="0"/>
            </a:br>
            <a:br>
              <a:rPr lang="zh-CN" altLang="en-US" sz="2800" b="1" dirty="0"/>
            </a:br>
            <a:r>
              <a:rPr lang="zh-CN" altLang="en-US" sz="2800" b="1" dirty="0"/>
              <a:t>           </a:t>
            </a:r>
            <a:r>
              <a:rPr lang="en-US" altLang="zh-CN" sz="2800" b="1" dirty="0"/>
              <a:t>4</a:t>
            </a:r>
            <a:r>
              <a:rPr lang="zh-CN" altLang="en-US" sz="2800" b="1" dirty="0"/>
              <a:t>、扫除毒害，利国利民。</a:t>
            </a:r>
            <a:r>
              <a:rPr lang="zh-CN" altLang="en-US" sz="2800" dirty="0"/>
              <a:t> </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 calcmode="lin" valueType="num">
                                      <p:cBhvr additive="base">
                                        <p:cTn id="7" dur="500" fill="hold"/>
                                        <p:tgtEl>
                                          <p:spTgt spid="409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963">
                                            <p:txEl>
                                              <p:pRg st="1" end="1"/>
                                            </p:txEl>
                                          </p:spTgt>
                                        </p:tgtEl>
                                        <p:attrNameLst>
                                          <p:attrName>style.visibility</p:attrName>
                                        </p:attrNameLst>
                                      </p:cBhvr>
                                      <p:to>
                                        <p:strVal val="visible"/>
                                      </p:to>
                                    </p:set>
                                    <p:anim calcmode="lin" valueType="num">
                                      <p:cBhvr additive="base">
                                        <p:cTn id="13" dur="500" fill="hold"/>
                                        <p:tgtEl>
                                          <p:spTgt spid="4096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096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descr="1446102422714"/>
          <p:cNvPicPr>
            <a:picLocks noGrp="1" noChangeAspect="1"/>
          </p:cNvPicPr>
          <p:nvPr>
            <p:ph sz="half" idx="1"/>
          </p:nvPr>
        </p:nvPicPr>
        <p:blipFill>
          <a:blip r:embed="rId1"/>
          <a:stretch>
            <a:fillRect/>
          </a:stretch>
        </p:blipFill>
        <p:spPr>
          <a:xfrm>
            <a:off x="669925" y="2175510"/>
            <a:ext cx="5283200" cy="3279775"/>
          </a:xfrm>
          <a:prstGeom prst="rect">
            <a:avLst/>
          </a:prstGeom>
        </p:spPr>
      </p:pic>
      <p:pic>
        <p:nvPicPr>
          <p:cNvPr id="6" name="内容占位符 5" descr="t019b4413238ea5a2d1"/>
          <p:cNvPicPr>
            <a:picLocks noGrp="1" noChangeAspect="1"/>
          </p:cNvPicPr>
          <p:nvPr>
            <p:ph sz="half" idx="2"/>
          </p:nvPr>
        </p:nvPicPr>
        <p:blipFill>
          <a:blip r:embed="rId2"/>
          <a:stretch>
            <a:fillRect/>
          </a:stretch>
        </p:blipFill>
        <p:spPr>
          <a:xfrm>
            <a:off x="6339840" y="2482215"/>
            <a:ext cx="5080000" cy="2667000"/>
          </a:xfrm>
          <a:prstGeom prst="rect">
            <a:avLst/>
          </a:prstGeom>
        </p:spPr>
      </p:pic>
    </p:spTree>
    <p:custDataLst>
      <p:tags r:id="rId3"/>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descr="t012c293ba2c48640ee"/>
          <p:cNvPicPr>
            <a:picLocks noGrp="1" noChangeAspect="1"/>
          </p:cNvPicPr>
          <p:nvPr>
            <p:ph sz="half" idx="1"/>
          </p:nvPr>
        </p:nvPicPr>
        <p:blipFill>
          <a:blip r:embed="rId1"/>
          <a:stretch>
            <a:fillRect/>
          </a:stretch>
        </p:blipFill>
        <p:spPr>
          <a:xfrm>
            <a:off x="770890" y="1910715"/>
            <a:ext cx="5080000" cy="3810000"/>
          </a:xfrm>
          <a:prstGeom prst="rect">
            <a:avLst/>
          </a:prstGeom>
        </p:spPr>
      </p:pic>
      <p:pic>
        <p:nvPicPr>
          <p:cNvPr id="6" name="内容占位符 5" descr="xinhua_sc_yibin20121123932004004022"/>
          <p:cNvPicPr>
            <a:picLocks noGrp="1" noChangeAspect="1"/>
          </p:cNvPicPr>
          <p:nvPr>
            <p:ph sz="half" idx="2"/>
          </p:nvPr>
        </p:nvPicPr>
        <p:blipFill>
          <a:blip r:embed="rId2"/>
          <a:stretch>
            <a:fillRect/>
          </a:stretch>
        </p:blipFill>
        <p:spPr>
          <a:xfrm>
            <a:off x="6520180" y="1296035"/>
            <a:ext cx="4719320" cy="5039995"/>
          </a:xfrm>
          <a:prstGeom prst="rect">
            <a:avLst/>
          </a:prstGeom>
        </p:spPr>
      </p:pic>
    </p:spTree>
    <p:custDataLst>
      <p:tags r:id="rId3"/>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en-US" altLang="zh-CN" sz="3600">
                <a:ln w="12700">
                  <a:solidFill>
                    <a:schemeClr val="tx2">
                      <a:lumMod val="25000"/>
                    </a:schemeClr>
                  </a:solidFill>
                  <a:prstDash val="solid"/>
                </a:ln>
                <a:solidFill>
                  <a:srgbClr val="FF0000"/>
                </a:solidFill>
                <a:effectLst>
                  <a:outerShdw dist="38100" dir="2640000" algn="bl" rotWithShape="0">
                    <a:schemeClr val="accent1"/>
                  </a:outerShdw>
                </a:effectLst>
              </a:rPr>
              <a:t>      </a:t>
            </a:r>
            <a:r>
              <a:rPr lang="zh-CN" altLang="en-US" sz="3600">
                <a:ln w="12700">
                  <a:solidFill>
                    <a:schemeClr val="tx2">
                      <a:lumMod val="25000"/>
                    </a:schemeClr>
                  </a:solidFill>
                  <a:prstDash val="solid"/>
                </a:ln>
                <a:solidFill>
                  <a:srgbClr val="FF0000"/>
                </a:solidFill>
                <a:effectLst>
                  <a:outerShdw dist="38100" dir="2640000" algn="bl" rotWithShape="0">
                    <a:schemeClr val="accent1"/>
                  </a:outerShdw>
                </a:effectLst>
              </a:rPr>
              <a:t>二手烟危害更大</a:t>
            </a:r>
            <a:endParaRPr lang="zh-CN" altLang="en-US" sz="3600">
              <a:ln w="12700">
                <a:solidFill>
                  <a:schemeClr val="tx2">
                    <a:lumMod val="25000"/>
                  </a:schemeClr>
                </a:solidFill>
                <a:prstDash val="solid"/>
              </a:ln>
              <a:solidFill>
                <a:srgbClr val="FF0000"/>
              </a:solidFill>
              <a:effectLst>
                <a:outerShdw dist="38100" dir="2640000" algn="bl" rotWithShape="0">
                  <a:schemeClr val="accent1"/>
                </a:outerShdw>
              </a:effectLst>
            </a:endParaRPr>
          </a:p>
        </p:txBody>
      </p:sp>
      <p:pic>
        <p:nvPicPr>
          <p:cNvPr id="9" name="内容占位符 8" descr="4c13acf911a49dcfa1726b1526f4e08b27458"/>
          <p:cNvPicPr>
            <a:picLocks noGrp="1" noChangeAspect="1"/>
          </p:cNvPicPr>
          <p:nvPr>
            <p:ph sz="half" idx="2"/>
          </p:nvPr>
        </p:nvPicPr>
        <p:blipFill>
          <a:blip r:embed="rId1"/>
          <a:stretch>
            <a:fillRect/>
          </a:stretch>
        </p:blipFill>
        <p:spPr>
          <a:xfrm>
            <a:off x="1167765" y="2459355"/>
            <a:ext cx="4286250" cy="3209925"/>
          </a:xfrm>
          <a:prstGeom prst="rect">
            <a:avLst/>
          </a:prstGeom>
        </p:spPr>
      </p:pic>
      <p:pic>
        <p:nvPicPr>
          <p:cNvPr id="10" name="内容占位符 9" descr="t01860f1628d9553c34"/>
          <p:cNvPicPr>
            <a:picLocks noGrp="1" noChangeAspect="1"/>
          </p:cNvPicPr>
          <p:nvPr>
            <p:ph sz="quarter" idx="4"/>
          </p:nvPr>
        </p:nvPicPr>
        <p:blipFill>
          <a:blip r:embed="rId2"/>
          <a:stretch>
            <a:fillRect/>
          </a:stretch>
        </p:blipFill>
        <p:spPr>
          <a:xfrm>
            <a:off x="6971665" y="2306955"/>
            <a:ext cx="3810000" cy="3514725"/>
          </a:xfrm>
          <a:prstGeom prst="rect">
            <a:avLst/>
          </a:prstGeom>
        </p:spPr>
      </p:pic>
    </p:spTree>
    <p:custDataLst>
      <p:tags r:id="rId3"/>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custDataLst>
              <p:tags r:id="rId1"/>
            </p:custDataLst>
          </p:nvPr>
        </p:nvSpPr>
        <p:spPr>
          <a:xfrm>
            <a:off x="921593" y="620395"/>
            <a:ext cx="2843214" cy="830997"/>
          </a:xfrm>
          <a:prstGeom prst="rect">
            <a:avLst/>
          </a:prstGeom>
          <a:noFill/>
        </p:spPr>
        <p:txBody>
          <a:bodyPr wrap="square" rtlCol="0">
            <a:normAutofit fontScale="97500"/>
          </a:bodyPr>
          <a:lstStyle/>
          <a:p>
            <a:r>
              <a:rPr lang="zh-CN" altLang="en-US" sz="4800" b="1" dirty="0">
                <a:solidFill>
                  <a:schemeClr val="tx1">
                    <a:lumMod val="85000"/>
                    <a:lumOff val="15000"/>
                  </a:schemeClr>
                </a:solidFill>
                <a:latin typeface="Arial" panose="020B0604020202020204" pitchFamily="34" charset="0"/>
                <a:ea typeface="微软雅黑" panose="020B0503020204020204" charset="-122"/>
                <a:cs typeface="钟齐王庆华毛笔简体" panose="02000600000000000000" pitchFamily="2" charset="-122"/>
              </a:rPr>
              <a:t>活动一</a:t>
            </a:r>
            <a:endParaRPr lang="zh-CN" altLang="en-US" sz="4800" b="1" dirty="0">
              <a:solidFill>
                <a:schemeClr val="tx1">
                  <a:lumMod val="85000"/>
                  <a:lumOff val="15000"/>
                </a:schemeClr>
              </a:solidFill>
              <a:latin typeface="Arial" panose="020B0604020202020204" pitchFamily="34" charset="0"/>
              <a:ea typeface="微软雅黑" panose="020B0503020204020204" charset="-122"/>
              <a:cs typeface="钟齐王庆华毛笔简体" panose="02000600000000000000" pitchFamily="2" charset="-122"/>
            </a:endParaRPr>
          </a:p>
        </p:txBody>
      </p:sp>
      <p:sp>
        <p:nvSpPr>
          <p:cNvPr id="5" name="标题 4"/>
          <p:cNvSpPr>
            <a:spLocks noGrp="1"/>
          </p:cNvSpPr>
          <p:nvPr>
            <p:ph type="title"/>
            <p:custDataLst>
              <p:tags r:id="rId2"/>
            </p:custDataLst>
          </p:nvPr>
        </p:nvSpPr>
        <p:spPr/>
        <p:txBody>
          <a:bodyPr>
            <a:normAutofit/>
          </a:bodyPr>
          <a:lstStyle/>
          <a:p>
            <a:r>
              <a:rPr lang="en-US" altLang="zh-CN">
                <a:solidFill>
                  <a:srgbClr val="FF0000"/>
                </a:solidFill>
              </a:rPr>
              <a:t>“</a:t>
            </a:r>
            <a:r>
              <a:rPr lang="zh-CN" altLang="en-US">
                <a:solidFill>
                  <a:srgbClr val="FF0000"/>
                </a:solidFill>
              </a:rPr>
              <a:t>数</a:t>
            </a:r>
            <a:r>
              <a:rPr lang="en-US" altLang="zh-CN">
                <a:solidFill>
                  <a:srgbClr val="FF0000"/>
                </a:solidFill>
              </a:rPr>
              <a:t>”</a:t>
            </a:r>
            <a:r>
              <a:rPr lang="zh-CN" altLang="en-US">
                <a:solidFill>
                  <a:srgbClr val="FF0000"/>
                </a:solidFill>
              </a:rPr>
              <a:t>说危害</a:t>
            </a:r>
            <a:endParaRPr lang="zh-CN" altLang="en-US">
              <a:solidFill>
                <a:srgbClr val="FF0000"/>
              </a:solidFill>
            </a:endParaRPr>
          </a:p>
        </p:txBody>
      </p:sp>
    </p:spTree>
    <p:custDataLst>
      <p:tags r:id="rId3"/>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4294967295"/>
            <p:custDataLst>
              <p:tags r:id="rId1"/>
            </p:custDataLst>
          </p:nvPr>
        </p:nvSpPr>
        <p:spPr>
          <a:xfrm>
            <a:off x="2677795" y="1679575"/>
            <a:ext cx="7241540" cy="3296920"/>
          </a:xfrm>
          <a:solidFill>
            <a:schemeClr val="accent4">
              <a:lumMod val="40000"/>
              <a:lumOff val="60000"/>
            </a:schemeClr>
          </a:solidFill>
          <a:ln>
            <a:solidFill>
              <a:schemeClr val="tx2">
                <a:lumMod val="25000"/>
              </a:schemeClr>
            </a:solidFill>
          </a:ln>
        </p:spPr>
        <p:txBody>
          <a:bodyPr>
            <a:normAutofit/>
          </a:bodyPr>
          <a:lstStyle/>
          <a:p>
            <a:pPr algn="l"/>
            <a:r>
              <a:rPr lang="en-US" altLang="zh-CN" sz="2800">
                <a:ln w="12700">
                  <a:solidFill>
                    <a:schemeClr val="tx2">
                      <a:lumMod val="25000"/>
                    </a:schemeClr>
                  </a:solidFill>
                  <a:prstDash val="solid"/>
                </a:ln>
                <a:solidFill>
                  <a:srgbClr val="FF0000"/>
                </a:solidFill>
                <a:effectLst>
                  <a:outerShdw dist="38100" dir="2640000" algn="bl" rotWithShape="0">
                    <a:schemeClr val="accent1"/>
                  </a:outerShdw>
                </a:effectLst>
              </a:rPr>
              <a:t>    </a:t>
            </a:r>
            <a:r>
              <a:rPr lang="zh-CN" altLang="en-US" sz="2800">
                <a:ln w="12700">
                  <a:solidFill>
                    <a:schemeClr val="tx2">
                      <a:lumMod val="25000"/>
                    </a:schemeClr>
                  </a:solidFill>
                  <a:prstDash val="solid"/>
                </a:ln>
                <a:solidFill>
                  <a:srgbClr val="FF0000"/>
                </a:solidFill>
                <a:effectLst>
                  <a:outerShdw dist="38100" dir="2640000" algn="bl" rotWithShape="0">
                    <a:schemeClr val="accent1"/>
                  </a:outerShdw>
                </a:effectLst>
              </a:rPr>
              <a:t>据世界卫生组织发布的报告，饮酒与</a:t>
            </a:r>
            <a:r>
              <a:rPr lang="en-US" altLang="zh-CN" sz="2800">
                <a:ln w="12700">
                  <a:solidFill>
                    <a:schemeClr val="tx2">
                      <a:lumMod val="25000"/>
                    </a:schemeClr>
                  </a:solidFill>
                  <a:prstDash val="solid"/>
                </a:ln>
                <a:solidFill>
                  <a:srgbClr val="FF0000"/>
                </a:solidFill>
                <a:effectLst>
                  <a:outerShdw dist="38100" dir="2640000" algn="bl" rotWithShape="0">
                    <a:schemeClr val="accent1"/>
                  </a:outerShdw>
                </a:effectLst>
              </a:rPr>
              <a:t>200</a:t>
            </a:r>
            <a:r>
              <a:rPr lang="zh-CN" altLang="en-US" sz="2800">
                <a:ln w="12700">
                  <a:solidFill>
                    <a:schemeClr val="tx2">
                      <a:lumMod val="25000"/>
                    </a:schemeClr>
                  </a:solidFill>
                  <a:prstDash val="solid"/>
                </a:ln>
                <a:solidFill>
                  <a:srgbClr val="FF0000"/>
                </a:solidFill>
                <a:effectLst>
                  <a:outerShdw dist="38100" dir="2640000" algn="bl" rotWithShape="0">
                    <a:schemeClr val="accent1"/>
                  </a:outerShdw>
                </a:effectLst>
              </a:rPr>
              <a:t>余种疾病和伤害有关。</a:t>
            </a:r>
            <a:r>
              <a:rPr lang="en-US" altLang="zh-CN" sz="2800">
                <a:ln w="12700">
                  <a:solidFill>
                    <a:schemeClr val="tx2">
                      <a:lumMod val="25000"/>
                    </a:schemeClr>
                  </a:solidFill>
                  <a:prstDash val="solid"/>
                </a:ln>
                <a:solidFill>
                  <a:srgbClr val="FF0000"/>
                </a:solidFill>
                <a:effectLst>
                  <a:outerShdw dist="38100" dir="2640000" algn="bl" rotWithShape="0">
                    <a:schemeClr val="accent1"/>
                  </a:outerShdw>
                </a:effectLst>
              </a:rPr>
              <a:t>2016</a:t>
            </a:r>
            <a:r>
              <a:rPr lang="zh-CN" altLang="en-US" sz="2800">
                <a:ln w="12700">
                  <a:solidFill>
                    <a:schemeClr val="tx2">
                      <a:lumMod val="25000"/>
                    </a:schemeClr>
                  </a:solidFill>
                  <a:prstDash val="solid"/>
                </a:ln>
                <a:solidFill>
                  <a:srgbClr val="FF0000"/>
                </a:solidFill>
                <a:effectLst>
                  <a:outerShdw dist="38100" dir="2640000" algn="bl" rotWithShape="0">
                    <a:schemeClr val="accent1"/>
                  </a:outerShdw>
                </a:effectLst>
              </a:rPr>
              <a:t>年，我国因饮酒致癌而死亡的近</a:t>
            </a:r>
            <a:r>
              <a:rPr lang="en-US" altLang="zh-CN" sz="2800">
                <a:ln w="12700">
                  <a:solidFill>
                    <a:schemeClr val="tx2">
                      <a:lumMod val="25000"/>
                    </a:schemeClr>
                  </a:solidFill>
                  <a:prstDash val="solid"/>
                </a:ln>
                <a:solidFill>
                  <a:srgbClr val="FF0000"/>
                </a:solidFill>
                <a:effectLst>
                  <a:outerShdw dist="38100" dir="2640000" algn="bl" rotWithShape="0">
                    <a:schemeClr val="accent1"/>
                  </a:outerShdw>
                </a:effectLst>
              </a:rPr>
              <a:t>8</a:t>
            </a:r>
            <a:r>
              <a:rPr lang="zh-CN" altLang="en-US" sz="2800">
                <a:ln w="12700">
                  <a:solidFill>
                    <a:schemeClr val="tx2">
                      <a:lumMod val="25000"/>
                    </a:schemeClr>
                  </a:solidFill>
                  <a:prstDash val="solid"/>
                </a:ln>
                <a:solidFill>
                  <a:srgbClr val="FF0000"/>
                </a:solidFill>
                <a:effectLst>
                  <a:outerShdw dist="38100" dir="2640000" algn="bl" rotWithShape="0">
                    <a:schemeClr val="accent1"/>
                  </a:outerShdw>
                </a:effectLst>
              </a:rPr>
              <a:t>万人，因饮酒发生交通事故而死亡的近</a:t>
            </a:r>
            <a:r>
              <a:rPr lang="en-US" altLang="zh-CN" sz="2800">
                <a:ln w="12700">
                  <a:solidFill>
                    <a:schemeClr val="tx2">
                      <a:lumMod val="25000"/>
                    </a:schemeClr>
                  </a:solidFill>
                  <a:prstDash val="solid"/>
                </a:ln>
                <a:solidFill>
                  <a:srgbClr val="FF0000"/>
                </a:solidFill>
                <a:effectLst>
                  <a:outerShdw dist="38100" dir="2640000" algn="bl" rotWithShape="0">
                    <a:schemeClr val="accent1"/>
                  </a:outerShdw>
                </a:effectLst>
              </a:rPr>
              <a:t>9</a:t>
            </a:r>
            <a:r>
              <a:rPr lang="zh-CN" altLang="en-US" sz="2800">
                <a:ln w="12700">
                  <a:solidFill>
                    <a:schemeClr val="tx2">
                      <a:lumMod val="25000"/>
                    </a:schemeClr>
                  </a:solidFill>
                  <a:prstDash val="solid"/>
                </a:ln>
                <a:solidFill>
                  <a:srgbClr val="FF0000"/>
                </a:solidFill>
                <a:effectLst>
                  <a:outerShdw dist="38100" dir="2640000" algn="bl" rotWithShape="0">
                    <a:schemeClr val="accent1"/>
                  </a:outerShdw>
                </a:effectLst>
              </a:rPr>
              <a:t>万人</a:t>
            </a:r>
            <a:endParaRPr lang="zh-CN" altLang="en-US" sz="2800">
              <a:ln w="12700">
                <a:solidFill>
                  <a:schemeClr val="tx2">
                    <a:lumMod val="25000"/>
                  </a:schemeClr>
                </a:solidFill>
                <a:prstDash val="solid"/>
              </a:ln>
              <a:solidFill>
                <a:srgbClr val="FF0000"/>
              </a:solidFill>
              <a:effectLst>
                <a:outerShdw dist="38100" dir="2640000" algn="bl" rotWithShape="0">
                  <a:schemeClr val="accent1"/>
                </a:outerShdw>
              </a:effectLst>
            </a:endParaRPr>
          </a:p>
        </p:txBody>
      </p:sp>
    </p:spTree>
    <p:custDataLst>
      <p:tags r:id="rId2"/>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BEAUTIFY_FLAG" val="#wm#"/>
  <p:tag name="KSO_WM_TEMPLATE_CATEGORY" val="custom"/>
  <p:tag name="KSO_WM_TEMPLATE_INDEX" val="2020266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61_7*e*1"/>
  <p:tag name="KSO_WM_TEMPLATE_CATEGORY" val="custom"/>
  <p:tag name="KSO_WM_TEMPLATE_INDEX" val="20202661"/>
  <p:tag name="KSO_WM_UNIT_LAYERLEVEL" val="1"/>
  <p:tag name="KSO_WM_TAG_VERSION" val="1.0"/>
  <p:tag name="KSO_WM_BEAUTIFY_FLAG" val="#wm#"/>
  <p:tag name="KSO_WM_UNIT_PRESET_TEXT" val="PART  01"/>
  <p:tag name="KSO_WM_UNIT_NOCLEAR" val="0"/>
  <p:tag name="KSO_WM_UNIT_VALUE" val="4"/>
  <p:tag name="KSO_WM_UNIT_TYPE" val="e"/>
  <p:tag name="KSO_WM_UNIT_INDEX"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61_7*a*1"/>
  <p:tag name="KSO_WM_TEMPLATE_CATEGORY" val="custom"/>
  <p:tag name="KSO_WM_TEMPLATE_INDEX" val="20202661"/>
  <p:tag name="KSO_WM_UNIT_LAYERLEVEL" val="1"/>
  <p:tag name="KSO_WM_TAG_VERSION" val="1.0"/>
  <p:tag name="KSO_WM_BEAUTIFY_FLAG" val="#wm#"/>
  <p:tag name="KSO_WM_UNIT_ISCONTENTSTITLE" val="0"/>
  <p:tag name="KSO_WM_UNIT_PRESET_TEXT" val="单击此处添加标题"/>
  <p:tag name="KSO_WM_UNIT_NOCLEAR" val="0"/>
  <p:tag name="KSO_WM_UNIT_VALUE" val="10"/>
  <p:tag name="KSO_WM_UNIT_TYPE" val="a"/>
  <p:tag name="KSO_WM_UNIT_INDEX" val="1"/>
</p:tagLst>
</file>

<file path=ppt/tags/tag65.xml><?xml version="1.0" encoding="utf-8"?>
<p:tagLst xmlns:p="http://schemas.openxmlformats.org/presentationml/2006/main">
  <p:tag name="KSO_WM_SLIDE_ID" val="custom20202661_7"/>
  <p:tag name="KSO_WM_TEMPLATE_SUBCATEGORY" val="0"/>
  <p:tag name="KSO_WM_TEMPLATE_MASTER_TYPE" val="1"/>
  <p:tag name="KSO_WM_TEMPLATE_COLOR_TYPE" val="0"/>
  <p:tag name="KSO_WM_SLIDE_ITEM_CNT" val="0"/>
  <p:tag name="KSO_WM_SLIDE_INDEX" val="7"/>
  <p:tag name="KSO_WM_TAG_VERSION" val="1.0"/>
  <p:tag name="KSO_WM_BEAUTIFY_FLAG" val="#wm#"/>
  <p:tag name="KSO_WM_TEMPLATE_CATEGORY" val="custom"/>
  <p:tag name="KSO_WM_TEMPLATE_INDEX" val="20202661"/>
  <p:tag name="KSO_WM_SLIDE_TYPE" val="sectionTitle"/>
  <p:tag name="KSO_WM_SLIDE_SUBTYPE" val="pureTxt"/>
  <p:tag name="KSO_WM_SLIDE_LAYOUT" val="a_e"/>
  <p:tag name="KSO_WM_SLIDE_LAYOUT_CNT" val="1_1"/>
</p:tagLst>
</file>

<file path=ppt/tags/tag66.xml><?xml version="1.0" encoding="utf-8"?>
<p:tagLst xmlns:p="http://schemas.openxmlformats.org/presentationml/2006/main">
  <p:tag name="KSO_WM_BEAUTIFY_FLAG" val="#wm#"/>
  <p:tag name="KSO_WM_TEMPLATE_CATEGORY" val="custom"/>
  <p:tag name="KSO_WM_TEMPLATE_INDEX" val="20202661"/>
</p:tagLst>
</file>

<file path=ppt/tags/tag67.xml><?xml version="1.0" encoding="utf-8"?>
<p:tagLst xmlns:p="http://schemas.openxmlformats.org/presentationml/2006/main">
  <p:tag name="KSO_WM_BEAUTIFY_FLAG" val="#wm#"/>
  <p:tag name="KSO_WM_TEMPLATE_CATEGORY" val="custom"/>
  <p:tag name="KSO_WM_TEMPLATE_INDEX" val="20202661"/>
</p:tagLst>
</file>

<file path=ppt/tags/tag68.xml><?xml version="1.0" encoding="utf-8"?>
<p:tagLst xmlns:p="http://schemas.openxmlformats.org/presentationml/2006/main">
  <p:tag name="KSO_WM_BEAUTIFY_FLAG" val="#wm#"/>
  <p:tag name="KSO_WM_TEMPLATE_CATEGORY" val="custom"/>
  <p:tag name="KSO_WM_TEMPLATE_INDEX" val="2020266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61_7*e*1"/>
  <p:tag name="KSO_WM_TEMPLATE_CATEGORY" val="custom"/>
  <p:tag name="KSO_WM_TEMPLATE_INDEX" val="20202661"/>
  <p:tag name="KSO_WM_UNIT_LAYERLEVEL" val="1"/>
  <p:tag name="KSO_WM_TAG_VERSION" val="1.0"/>
  <p:tag name="KSO_WM_BEAUTIFY_FLAG" val="#wm#"/>
  <p:tag name="KSO_WM_UNIT_PRESET_TEXT" val="PART  01"/>
  <p:tag name="KSO_WM_UNIT_NOCLEAR" val="0"/>
  <p:tag name="KSO_WM_UNIT_VALUE" val="4"/>
  <p:tag name="KSO_WM_UNIT_TYPE" val="e"/>
  <p:tag name="KSO_WM_UNIT_INDEX"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61_7*a*1"/>
  <p:tag name="KSO_WM_TEMPLATE_CATEGORY" val="custom"/>
  <p:tag name="KSO_WM_TEMPLATE_INDEX" val="20202661"/>
  <p:tag name="KSO_WM_UNIT_LAYERLEVEL" val="1"/>
  <p:tag name="KSO_WM_TAG_VERSION" val="1.0"/>
  <p:tag name="KSO_WM_BEAUTIFY_FLAG" val="#wm#"/>
  <p:tag name="KSO_WM_UNIT_ISCONTENTSTITLE" val="0"/>
  <p:tag name="KSO_WM_UNIT_PRESET_TEXT" val="单击此处添加标题"/>
  <p:tag name="KSO_WM_UNIT_NOCLEAR" val="0"/>
  <p:tag name="KSO_WM_UNIT_VALUE" val="10"/>
  <p:tag name="KSO_WM_UNIT_TYPE" val="a"/>
  <p:tag name="KSO_WM_UNIT_INDEX" val="1"/>
</p:tagLst>
</file>

<file path=ppt/tags/tag71.xml><?xml version="1.0" encoding="utf-8"?>
<p:tagLst xmlns:p="http://schemas.openxmlformats.org/presentationml/2006/main">
  <p:tag name="KSO_WM_SLIDE_ID" val="custom20202661_7"/>
  <p:tag name="KSO_WM_TEMPLATE_SUBCATEGORY" val="0"/>
  <p:tag name="KSO_WM_TEMPLATE_MASTER_TYPE" val="1"/>
  <p:tag name="KSO_WM_TEMPLATE_COLOR_TYPE" val="0"/>
  <p:tag name="KSO_WM_SLIDE_ITEM_CNT" val="0"/>
  <p:tag name="KSO_WM_SLIDE_INDEX" val="7"/>
  <p:tag name="KSO_WM_TAG_VERSION" val="1.0"/>
  <p:tag name="KSO_WM_BEAUTIFY_FLAG" val="#wm#"/>
  <p:tag name="KSO_WM_TEMPLATE_CATEGORY" val="custom"/>
  <p:tag name="KSO_WM_TEMPLATE_INDEX" val="20202661"/>
  <p:tag name="KSO_WM_SLIDE_TYPE" val="sectionTitle"/>
  <p:tag name="KSO_WM_SLIDE_SUBTYPE" val="pureTxt"/>
  <p:tag name="KSO_WM_SLIDE_LAYOUT" val="a_e"/>
  <p:tag name="KSO_WM_SLIDE_LAYOUT_CNT" val="1_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61_15*b*1"/>
  <p:tag name="KSO_WM_TEMPLATE_CATEGORY" val="custom"/>
  <p:tag name="KSO_WM_TEMPLATE_INDEX" val="20202661"/>
  <p:tag name="KSO_WM_UNIT_LAYERLEVEL" val="1"/>
  <p:tag name="KSO_WM_TAG_VERSION" val="1.0"/>
  <p:tag name="KSO_WM_BEAUTIFY_FLAG" val="#wm#"/>
  <p:tag name="KSO_WM_UNIT_ISCONTENTSTITLE" val="0"/>
  <p:tag name="KSO_WM_UNIT_PRESET_TEXT" val="单击此处添加副标题"/>
  <p:tag name="KSO_WM_UNIT_NOCLEAR" val="0"/>
  <p:tag name="KSO_WM_UNIT_VALUE" val="23"/>
  <p:tag name="KSO_WM_UNIT_TYPE" val="b"/>
  <p:tag name="KSO_WM_UNIT_INDEX" val="1"/>
</p:tagLst>
</file>

<file path=ppt/tags/tag73.xml><?xml version="1.0" encoding="utf-8"?>
<p:tagLst xmlns:p="http://schemas.openxmlformats.org/presentationml/2006/main">
  <p:tag name="KSO_WM_SLIDE_ID" val="custom20202661_15"/>
  <p:tag name="KSO_WM_TEMPLATE_SUBCATEGORY" val="0"/>
  <p:tag name="KSO_WM_TEMPLATE_MASTER_TYPE" val="1"/>
  <p:tag name="KSO_WM_TEMPLATE_COLOR_TYPE" val="0"/>
  <p:tag name="KSO_WM_SLIDE_ITEM_CNT" val="0"/>
  <p:tag name="KSO_WM_SLIDE_INDEX" val="15"/>
  <p:tag name="KSO_WM_TAG_VERSION" val="1.0"/>
  <p:tag name="KSO_WM_BEAUTIFY_FLAG" val="#wm#"/>
  <p:tag name="KSO_WM_TEMPLATE_CATEGORY" val="custom"/>
  <p:tag name="KSO_WM_TEMPLATE_INDEX" val="20202661"/>
  <p:tag name="KSO_WM_SLIDE_TYPE" val="endPage"/>
  <p:tag name="KSO_WM_SLIDE_SUBTYPE" val="pureTxt"/>
  <p:tag name="KSO_WM_SLIDE_LAYOUT" val="a_b"/>
  <p:tag name="KSO_WM_SLIDE_LAYOUT_CNT" val="1_1"/>
</p:tagLst>
</file>

<file path=ppt/tags/tag74.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661_10*a*1"/>
  <p:tag name="KSO_WM_TEMPLATE_CATEGORY" val="custom"/>
  <p:tag name="KSO_WM_TEMPLATE_INDEX" val="20202661"/>
  <p:tag name="KSO_WM_UNIT_LAYERLEVEL" val="1"/>
  <p:tag name="KSO_WM_TAG_VERSION" val="1.0"/>
  <p:tag name="KSO_WM_BEAUTIFY_FLAG" val="#wm#"/>
</p:tagLst>
</file>

<file path=ppt/tags/tag75.xml><?xml version="1.0" encoding="utf-8"?>
<p:tagLst xmlns:p="http://schemas.openxmlformats.org/presentationml/2006/main">
  <p:tag name="KSO_WM_UNIT_PRESET_TEXT" val="点击此处添加正文，文字是您思想的提炼，为了演示发布的良好效果，请言简意赅的阐述您的观点。&#10;您的正文已经经简明扼要，字字珠玑，但信息却千丝万缕、错综复杂，需要用更多的文字来表述；但请您尽可能提炼思想的精髓，否则容易造成观者的阅读压力，适得其反。"/>
  <p:tag name="KSO_WM_UNIT_NOCLEAR" val="0"/>
  <p:tag name="KSO_WM_UNIT_VALUE" val="216"/>
  <p:tag name="KSO_WM_UNIT_HIGHLIGHT" val="0"/>
  <p:tag name="KSO_WM_UNIT_COMPATIBLE" val="0"/>
  <p:tag name="KSO_WM_UNIT_DIAGRAM_ISNUMVISUAL" val="0"/>
  <p:tag name="KSO_WM_UNIT_DIAGRAM_ISREFERUNIT" val="0"/>
  <p:tag name="KSO_WM_UNIT_TYPE" val="f"/>
  <p:tag name="KSO_WM_UNIT_INDEX" val="1"/>
  <p:tag name="KSO_WM_UNIT_ID" val="custom20202661_10*f*1"/>
  <p:tag name="KSO_WM_TEMPLATE_CATEGORY" val="custom"/>
  <p:tag name="KSO_WM_TEMPLATE_INDEX" val="20202661"/>
  <p:tag name="KSO_WM_UNIT_LAYERLEVEL" val="1"/>
  <p:tag name="KSO_WM_TAG_VERSION" val="1.0"/>
  <p:tag name="KSO_WM_BEAUTIFY_FLAG" val="#wm#"/>
</p:tagLst>
</file>

<file path=ppt/tags/tag76.xml><?xml version="1.0" encoding="utf-8"?>
<p:tagLst xmlns:p="http://schemas.openxmlformats.org/presentationml/2006/main">
  <p:tag name="KSO_WM_SLIDE_ID" val="custom20202661_10"/>
  <p:tag name="KSO_WM_TEMPLATE_SUBCATEGORY" val="0"/>
  <p:tag name="KSO_WM_SLIDE_TYPE" val="text"/>
  <p:tag name="KSO_WM_SLIDE_SUBTYPE" val="picTxt"/>
  <p:tag name="KSO_WM_SLIDE_ITEM_CNT" val="0"/>
  <p:tag name="KSO_WM_SLIDE_INDEX" val="10"/>
  <p:tag name="KSO_WM_SLIDE_SIZE" val="865*400"/>
  <p:tag name="KSO_WM_SLIDE_POSITION" val="45*60"/>
  <p:tag name="KSO_WM_TAG_VERSION" val="1.0"/>
  <p:tag name="KSO_WM_BEAUTIFY_FLAG" val="#wm#"/>
  <p:tag name="KSO_WM_TEMPLATE_CATEGORY" val="custom"/>
  <p:tag name="KSO_WM_TEMPLATE_INDEX" val="20202661"/>
  <p:tag name="KSO_WM_SLIDE_LAYOUT" val="a_d_f"/>
  <p:tag name="KSO_WM_SLIDE_LAYOUT_CNT" val="1_1_1"/>
  <p:tag name="KSO_WM_TEMPLATE_MASTER_TYPE" val="1"/>
  <p:tag name="KSO_WM_TEMPLATE_COLOR_TYPE" val="0"/>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61_7*e*1"/>
  <p:tag name="KSO_WM_TEMPLATE_CATEGORY" val="custom"/>
  <p:tag name="KSO_WM_TEMPLATE_INDEX" val="20202661"/>
  <p:tag name="KSO_WM_UNIT_LAYERLEVEL" val="1"/>
  <p:tag name="KSO_WM_TAG_VERSION" val="1.0"/>
  <p:tag name="KSO_WM_BEAUTIFY_FLAG" val="#wm#"/>
  <p:tag name="KSO_WM_UNIT_PRESET_TEXT" val="PART  01"/>
  <p:tag name="KSO_WM_UNIT_NOCLEAR" val="0"/>
  <p:tag name="KSO_WM_UNIT_VALUE" val="4"/>
  <p:tag name="KSO_WM_UNIT_TYPE" val="e"/>
  <p:tag name="KSO_WM_UNIT_INDEX"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61_7*a*1"/>
  <p:tag name="KSO_WM_TEMPLATE_CATEGORY" val="custom"/>
  <p:tag name="KSO_WM_TEMPLATE_INDEX" val="20202661"/>
  <p:tag name="KSO_WM_UNIT_LAYERLEVEL" val="1"/>
  <p:tag name="KSO_WM_TAG_VERSION" val="1.0"/>
  <p:tag name="KSO_WM_BEAUTIFY_FLAG" val="#wm#"/>
  <p:tag name="KSO_WM_UNIT_ISCONTENTSTITLE" val="0"/>
  <p:tag name="KSO_WM_UNIT_PRESET_TEXT" val="单击此处添加标题"/>
  <p:tag name="KSO_WM_UNIT_NOCLEAR" val="0"/>
  <p:tag name="KSO_WM_UNIT_VALUE" val="10"/>
  <p:tag name="KSO_WM_UNIT_TYPE" val="a"/>
  <p:tag name="KSO_WM_UNIT_INDEX" val="1"/>
</p:tagLst>
</file>

<file path=ppt/tags/tag79.xml><?xml version="1.0" encoding="utf-8"?>
<p:tagLst xmlns:p="http://schemas.openxmlformats.org/presentationml/2006/main">
  <p:tag name="KSO_WM_SLIDE_ID" val="custom20202661_7"/>
  <p:tag name="KSO_WM_TEMPLATE_SUBCATEGORY" val="0"/>
  <p:tag name="KSO_WM_TEMPLATE_MASTER_TYPE" val="1"/>
  <p:tag name="KSO_WM_TEMPLATE_COLOR_TYPE" val="0"/>
  <p:tag name="KSO_WM_SLIDE_ITEM_CNT" val="0"/>
  <p:tag name="KSO_WM_SLIDE_INDEX" val="7"/>
  <p:tag name="KSO_WM_TAG_VERSION" val="1.0"/>
  <p:tag name="KSO_WM_BEAUTIFY_FLAG" val="#wm#"/>
  <p:tag name="KSO_WM_TEMPLATE_CATEGORY" val="custom"/>
  <p:tag name="KSO_WM_TEMPLATE_INDEX" val="20202661"/>
  <p:tag name="KSO_WM_SLIDE_TYPE" val="sectionTitle"/>
  <p:tag name="KSO_WM_SLIDE_SUBTYPE" val="pureTxt"/>
  <p:tag name="KSO_WM_SLIDE_LAYOUT" val="a_e"/>
  <p:tag name="KSO_WM_SLIDE_LAYOUT_CNT" val="1_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661_10*a*1"/>
  <p:tag name="KSO_WM_TEMPLATE_CATEGORY" val="custom"/>
  <p:tag name="KSO_WM_TEMPLATE_INDEX" val="20202661"/>
  <p:tag name="KSO_WM_UNIT_LAYERLEVEL" val="1"/>
  <p:tag name="KSO_WM_TAG_VERSION" val="1.0"/>
  <p:tag name="KSO_WM_BEAUTIFY_FLAG" val="#wm#"/>
</p:tagLst>
</file>

<file path=ppt/tags/tag81.xml><?xml version="1.0" encoding="utf-8"?>
<p:tagLst xmlns:p="http://schemas.openxmlformats.org/presentationml/2006/main">
  <p:tag name="KSO_WM_UNIT_PRESET_TEXT" val="点击此处添加正文，文字是您思想的提炼，为了演示发布的良好效果，请言简意赅的阐述您的观点。&#10;您的正文已经经简明扼要，字字珠玑，但信息却千丝万缕、错综复杂，需要用更多的文字来表述；但请您尽可能提炼思想的精髓，否则容易造成观者的阅读压力，适得其反。"/>
  <p:tag name="KSO_WM_UNIT_NOCLEAR" val="0"/>
  <p:tag name="KSO_WM_UNIT_VALUE" val="216"/>
  <p:tag name="KSO_WM_UNIT_HIGHLIGHT" val="0"/>
  <p:tag name="KSO_WM_UNIT_COMPATIBLE" val="0"/>
  <p:tag name="KSO_WM_UNIT_DIAGRAM_ISNUMVISUAL" val="0"/>
  <p:tag name="KSO_WM_UNIT_DIAGRAM_ISREFERUNIT" val="0"/>
  <p:tag name="KSO_WM_UNIT_TYPE" val="f"/>
  <p:tag name="KSO_WM_UNIT_INDEX" val="1"/>
  <p:tag name="KSO_WM_UNIT_ID" val="custom20202661_10*f*1"/>
  <p:tag name="KSO_WM_TEMPLATE_CATEGORY" val="custom"/>
  <p:tag name="KSO_WM_TEMPLATE_INDEX" val="20202661"/>
  <p:tag name="KSO_WM_UNIT_LAYERLEVEL" val="1"/>
  <p:tag name="KSO_WM_TAG_VERSION" val="1.0"/>
  <p:tag name="KSO_WM_BEAUTIFY_FLAG" val="#wm#"/>
</p:tagLst>
</file>

<file path=ppt/tags/tag82.xml><?xml version="1.0" encoding="utf-8"?>
<p:tagLst xmlns:p="http://schemas.openxmlformats.org/presentationml/2006/main">
  <p:tag name="KSO_WM_SLIDE_ID" val="custom20202661_10"/>
  <p:tag name="KSO_WM_TEMPLATE_SUBCATEGORY" val="0"/>
  <p:tag name="KSO_WM_SLIDE_TYPE" val="text"/>
  <p:tag name="KSO_WM_SLIDE_SUBTYPE" val="picTxt"/>
  <p:tag name="KSO_WM_SLIDE_ITEM_CNT" val="0"/>
  <p:tag name="KSO_WM_SLIDE_INDEX" val="10"/>
  <p:tag name="KSO_WM_SLIDE_SIZE" val="865*400"/>
  <p:tag name="KSO_WM_SLIDE_POSITION" val="45*60"/>
  <p:tag name="KSO_WM_TAG_VERSION" val="1.0"/>
  <p:tag name="KSO_WM_BEAUTIFY_FLAG" val="#wm#"/>
  <p:tag name="KSO_WM_TEMPLATE_CATEGORY" val="custom"/>
  <p:tag name="KSO_WM_TEMPLATE_INDEX" val="20202661"/>
  <p:tag name="KSO_WM_SLIDE_LAYOUT" val="a_d_f"/>
  <p:tag name="KSO_WM_SLIDE_LAYOUT_CNT" val="1_1_1"/>
  <p:tag name="KSO_WM_TEMPLATE_MASTER_TYPE" val="1"/>
  <p:tag name="KSO_WM_TEMPLATE_COLOR_TYPE" val="0"/>
</p:tagLst>
</file>

<file path=ppt/tags/tag83.xml><?xml version="1.0" encoding="utf-8"?>
<p:tagLst xmlns:p="http://schemas.openxmlformats.org/presentationml/2006/main">
  <p:tag name="KSO_WM_UNIT_ISCONTENTSTITLE" val="0"/>
  <p:tag name="KSO_WM_UNIT_PRESET_TEXT" val="开启新学期第一课"/>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661_1*a*1"/>
  <p:tag name="KSO_WM_TEMPLATE_CATEGORY" val="custom"/>
  <p:tag name="KSO_WM_TEMPLATE_INDEX" val="20202661"/>
  <p:tag name="KSO_WM_UNIT_LAYERLEVEL" val="1"/>
  <p:tag name="KSO_WM_TAG_VERSION" val="1.0"/>
  <p:tag name="KSO_WM_BEAUTIFY_FLAG" val="#wm#"/>
</p:tagLst>
</file>

<file path=ppt/tags/tag84.xml><?xml version="1.0" encoding="utf-8"?>
<p:tagLst xmlns:p="http://schemas.openxmlformats.org/presentationml/2006/main">
  <p:tag name="KSO_WM_SLIDE_ID" val="custom20202661_1"/>
  <p:tag name="KSO_WM_TEMPLATE_SUBCATEGORY" val="0"/>
  <p:tag name="KSO_WM_TEMPLATE_MASTER_TYPE" val="1"/>
  <p:tag name="KSO_WM_TEMPLATE_COLOR_TYPE"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2661"/>
  <p:tag name="KSO_WM_SLIDE_LAYOUT" val="a_b"/>
  <p:tag name="KSO_WM_SLIDE_LAYOUT_CNT" val="1_1"/>
  <p:tag name="KSO_WM_TEMPLATE_THUMBS_INDEX" val="1、4、7、8、9、10、11、12、13、14、15"/>
  <p:tag name="KSO_WM_SLIDE_MODEL_TYPE" val="cover"/>
</p:tagLst>
</file>

<file path=ppt/tags/tag85.xml><?xml version="1.0" encoding="utf-8"?>
<p:tagLst xmlns:p="http://schemas.openxmlformats.org/presentationml/2006/main">
  <p:tag name="KSO_WM_BEAUTIFY_FLAG" val="#wm#"/>
  <p:tag name="KSO_WM_TEMPLATE_CATEGORY" val="custom"/>
  <p:tag name="KSO_WM_TEMPLATE_INDEX" val="20202661"/>
</p:tagLst>
</file>

<file path=ppt/tags/tag86.xml><?xml version="1.0" encoding="utf-8"?>
<p:tagLst xmlns:p="http://schemas.openxmlformats.org/presentationml/2006/main">
  <p:tag name="MH" val="20160624104149"/>
  <p:tag name="MH_LIBRARY" val="GRAPHIC"/>
  <p:tag name="MH_TYPE" val="Other"/>
  <p:tag name="MH_ORDER" val="1"/>
</p:tagLst>
</file>

<file path=ppt/tags/tag87.xml><?xml version="1.0" encoding="utf-8"?>
<p:tagLst xmlns:p="http://schemas.openxmlformats.org/presentationml/2006/main">
  <p:tag name="MH" val="20160624104149"/>
  <p:tag name="MH_LIBRARY" val="GRAPHIC"/>
  <p:tag name="MH_TYPE" val="SubTitle"/>
  <p:tag name="MH_ORDER" val="1"/>
</p:tagLst>
</file>

<file path=ppt/tags/tag88.xml><?xml version="1.0" encoding="utf-8"?>
<p:tagLst xmlns:p="http://schemas.openxmlformats.org/presentationml/2006/main">
  <p:tag name="MH" val="20160624103217"/>
  <p:tag name="MH_LIBRARY" val="GRAPHIC"/>
  <p:tag name="MH_TYPE" val="Other"/>
  <p:tag name="MH_ORDER" val="2"/>
</p:tagLst>
</file>

<file path=ppt/tags/tag89.xml><?xml version="1.0" encoding="utf-8"?>
<p:tagLst xmlns:p="http://schemas.openxmlformats.org/presentationml/2006/main">
  <p:tag name="MH" val="20160624104149"/>
  <p:tag name="MH_LIBRARY" val="GRAPHIC"/>
  <p:tag name="MH_TYPE" val="Other"/>
  <p:tag name="MH_ORDER"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MH" val="20160624104149"/>
  <p:tag name="MH_LIBRARY" val="GRAPHIC"/>
  <p:tag name="MH_TYPE" val="SubTitle"/>
  <p:tag name="MH_ORDER" val="1"/>
</p:tagLst>
</file>

<file path=ppt/tags/tag91.xml><?xml version="1.0" encoding="utf-8"?>
<p:tagLst xmlns:p="http://schemas.openxmlformats.org/presentationml/2006/main">
  <p:tag name="MH" val="20160624103217"/>
  <p:tag name="MH_LIBRARY" val="GRAPHIC"/>
  <p:tag name="MH_TYPE" val="Other"/>
  <p:tag name="MH_ORDER" val="2"/>
</p:tagLst>
</file>

<file path=ppt/tags/tag92.xml><?xml version="1.0" encoding="utf-8"?>
<p:tagLst xmlns:p="http://schemas.openxmlformats.org/presentationml/2006/main">
  <p:tag name="KSO_WM_SLIDE_ID" val="custom20202661_10"/>
  <p:tag name="KSO_WM_TEMPLATE_SUBCATEGORY" val="0"/>
  <p:tag name="KSO_WM_SLIDE_TYPE" val="text"/>
  <p:tag name="KSO_WM_SLIDE_SUBTYPE" val="picTxt"/>
  <p:tag name="KSO_WM_SLIDE_ITEM_CNT" val="0"/>
  <p:tag name="KSO_WM_SLIDE_INDEX" val="10"/>
  <p:tag name="KSO_WM_SLIDE_SIZE" val="865*400"/>
  <p:tag name="KSO_WM_SLIDE_POSITION" val="45*60"/>
  <p:tag name="KSO_WM_TAG_VERSION" val="1.0"/>
  <p:tag name="KSO_WM_BEAUTIFY_FLAG" val="#wm#"/>
  <p:tag name="KSO_WM_TEMPLATE_CATEGORY" val="custom"/>
  <p:tag name="KSO_WM_TEMPLATE_INDEX" val="20202661"/>
  <p:tag name="KSO_WM_SLIDE_LAYOUT" val="a_d_f"/>
  <p:tag name="KSO_WM_SLIDE_LAYOUT_CNT" val="1_1_1"/>
  <p:tag name="KSO_WM_TEMPLATE_MASTER_TYPE" val="1"/>
  <p:tag name="KSO_WM_TEMPLATE_COLOR_TYPE" val="0"/>
</p:tagLst>
</file>

<file path=ppt/theme/theme1.xml><?xml version="1.0" encoding="utf-8"?>
<a:theme xmlns:a="http://schemas.openxmlformats.org/drawingml/2006/main" name="2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4271</Words>
  <Application>WPS 演示</Application>
  <PresentationFormat>自定义</PresentationFormat>
  <Paragraphs>354</Paragraphs>
  <Slides>44</Slides>
  <Notes>5</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44</vt:i4>
      </vt:variant>
    </vt:vector>
  </HeadingPairs>
  <TitlesOfParts>
    <vt:vector size="63" baseType="lpstr">
      <vt:lpstr>Arial</vt:lpstr>
      <vt:lpstr>宋体</vt:lpstr>
      <vt:lpstr>Wingdings</vt:lpstr>
      <vt:lpstr>Times New Roman</vt:lpstr>
      <vt:lpstr>仿宋</vt:lpstr>
      <vt:lpstr>楷体</vt:lpstr>
      <vt:lpstr>微软雅黑</vt:lpstr>
      <vt:lpstr>钟齐王庆华毛笔简体</vt:lpstr>
      <vt:lpstr>Arial Unicode MS</vt:lpstr>
      <vt:lpstr>Calibri</vt:lpstr>
      <vt:lpstr>黑体</vt:lpstr>
      <vt:lpstr>方正超粗黑简体</vt:lpstr>
      <vt:lpstr>Arial</vt:lpstr>
      <vt:lpstr>方正正大黑简体</vt:lpstr>
      <vt:lpstr>Segoe UI Semilight</vt:lpstr>
      <vt:lpstr>Tahoma</vt:lpstr>
      <vt:lpstr>Broadway</vt:lpstr>
      <vt:lpstr>经典繁仿黑</vt:lpstr>
      <vt:lpstr>2_空白设计模板</vt:lpstr>
      <vt:lpstr>PowerPoint 演示文稿</vt:lpstr>
      <vt:lpstr>PowerPoint 演示文稿</vt:lpstr>
      <vt:lpstr>PowerPoint 演示文稿</vt:lpstr>
      <vt:lpstr>“图”说吸烟危害</vt:lpstr>
      <vt:lpstr>PowerPoint 演示文稿</vt:lpstr>
      <vt:lpstr>PowerPoint 演示文稿</vt:lpstr>
      <vt:lpstr>      二手烟危害更大</vt:lpstr>
      <vt:lpstr>“数”说危害</vt:lpstr>
      <vt:lpstr>PowerPoint 演示文稿</vt:lpstr>
      <vt:lpstr>想一想</vt:lpstr>
      <vt:lpstr>吸烟能忘记烦恼，结交新朋友。拉近与人的距离。产生灵感</vt:lpstr>
      <vt:lpstr>PowerPoint 演示文稿</vt:lpstr>
      <vt:lpstr>PowerPoint 演示文稿</vt:lpstr>
      <vt:lpstr>PowerPoint 演示文稿</vt:lpstr>
      <vt:lpstr>阅读角</vt:lpstr>
      <vt:lpstr>PowerPoint 演示文稿</vt:lpstr>
      <vt:lpstr>PowerPoint 演示文稿</vt:lpstr>
      <vt:lpstr>PowerPoint 演示文稿</vt:lpstr>
      <vt:lpstr>PowerPoint 演示文稿</vt:lpstr>
      <vt:lpstr>PowerPoint 演示文稿</vt:lpstr>
      <vt:lpstr>PowerPoint 演示文稿</vt:lpstr>
      <vt:lpstr>毒品更危险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禁毒格言大家说</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3.主动拒绝烟酒与毒品</dc:title>
  <dc:creator/>
  <cp:lastModifiedBy>槲</cp:lastModifiedBy>
  <cp:revision>23</cp:revision>
  <dcterms:created xsi:type="dcterms:W3CDTF">2019-09-04T23:57:00Z</dcterms:created>
  <dcterms:modified xsi:type="dcterms:W3CDTF">2019-10-11T11:40:20Z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