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av" ContentType="audio/x-wav"/>
  <Default Extension="jp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media/image14.jpg" ContentType="image/jpeg"/>
  <Override PartName="/ppt/media/image15.jpg" ContentType="image/jpeg"/>
  <Override PartName="/ppt/media/image16.jpg" ContentType="image/jpeg"/>
  <Override PartName="/ppt/media/image18.jpg" ContentType="image/jpeg"/>
  <Override PartName="/ppt/media/image20.jpg" ContentType="image/jpeg"/>
  <Override PartName="/ppt/media/image21.jpg" ContentType="image/jpeg"/>
  <Override PartName="/ppt/media/image22.jpg" ContentType="image/jpeg"/>
  <Override PartName="/ppt/media/image23.jpg" ContentType="image/jpeg"/>
  <Override PartName="/ppt/media/image24.jpg" ContentType="image/jpeg"/>
  <Override PartName="/ppt/media/image25.jpg" ContentType="image/jpeg"/>
  <Override PartName="/ppt/media/image27.jpg" ContentType="image/jpeg"/>
  <Override PartName="/ppt/media/image28.jpg" ContentType="image/jpeg"/>
  <Override PartName="/ppt/media/image29.jpg" ContentType="image/jpeg"/>
  <Override PartName="/ppt/media/image30.jpg" ContentType="image/jpeg"/>
  <Override PartName="/ppt/media/image31.jpg" ContentType="image/jpeg"/>
  <Override PartName="/ppt/media/image32.jpg" ContentType="image/jpeg"/>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8" r:id="rId1"/>
  </p:sldMasterIdLst>
  <p:sldIdLst>
    <p:sldId id="278" r:id="rId2"/>
    <p:sldId id="279" r:id="rId3"/>
    <p:sldId id="258" r:id="rId4"/>
    <p:sldId id="256" r:id="rId5"/>
    <p:sldId id="257" r:id="rId6"/>
    <p:sldId id="259" r:id="rId7"/>
    <p:sldId id="260" r:id="rId8"/>
    <p:sldId id="261" r:id="rId9"/>
    <p:sldId id="263" r:id="rId10"/>
    <p:sldId id="264" r:id="rId11"/>
    <p:sldId id="265" r:id="rId12"/>
    <p:sldId id="266" r:id="rId13"/>
    <p:sldId id="267" r:id="rId14"/>
    <p:sldId id="268" r:id="rId15"/>
    <p:sldId id="275" r:id="rId16"/>
    <p:sldId id="274" r:id="rId17"/>
    <p:sldId id="276" r:id="rId18"/>
    <p:sldId id="277" r:id="rId19"/>
    <p:sldId id="269" r:id="rId20"/>
    <p:sldId id="270" r:id="rId21"/>
    <p:sldId id="271" r:id="rId22"/>
    <p:sldId id="273" r:id="rId23"/>
    <p:sldId id="262" r:id="rId24"/>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87" d="100"/>
          <a:sy n="87" d="100"/>
        </p:scale>
        <p:origin x="66" y="6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标题幻灯片">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C3859F9A-DB00-4BF3-BC37-69141C02C799}" type="datetimeFigureOut">
              <a:rPr lang="zh-CN" altLang="en-US" smtClean="0"/>
              <a:t>2019/9/21</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D7AA8CDB-A4E3-466C-AC76-0337769D90AF}" type="slidenum">
              <a:rPr lang="zh-CN" altLang="en-US" smtClean="0"/>
              <a:t>‹#›</a:t>
            </a:fld>
            <a:endParaRPr lang="zh-CN" altLang="en-US"/>
          </a:p>
        </p:txBody>
      </p:sp>
    </p:spTree>
    <p:extLst>
      <p:ext uri="{BB962C8B-B14F-4D97-AF65-F5344CB8AC3E}">
        <p14:creationId xmlns:p14="http://schemas.microsoft.com/office/powerpoint/2010/main" val="386002938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标题和描述">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C3859F9A-DB00-4BF3-BC37-69141C02C799}" type="datetimeFigureOut">
              <a:rPr lang="zh-CN" altLang="en-US" smtClean="0"/>
              <a:t>2019/9/21</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D7AA8CDB-A4E3-466C-AC76-0337769D90AF}" type="slidenum">
              <a:rPr lang="zh-CN" altLang="en-US" smtClean="0"/>
              <a:t>‹#›</a:t>
            </a:fld>
            <a:endParaRPr lang="zh-CN" altLang="en-US"/>
          </a:p>
        </p:txBody>
      </p:sp>
    </p:spTree>
    <p:extLst>
      <p:ext uri="{BB962C8B-B14F-4D97-AF65-F5344CB8AC3E}">
        <p14:creationId xmlns:p14="http://schemas.microsoft.com/office/powerpoint/2010/main" val="178021736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带描述的引言">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zh-CN" altLang="en-US" smtClean="0"/>
              <a:t>单击此处编辑母版标题样式</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zh-CN" altLang="en-US" smtClean="0"/>
              <a:t>单击此处编辑母版文本样式</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C3859F9A-DB00-4BF3-BC37-69141C02C799}" type="datetimeFigureOut">
              <a:rPr lang="zh-CN" altLang="en-US" smtClean="0"/>
              <a:t>2019/9/21</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D7AA8CDB-A4E3-466C-AC76-0337769D90AF}" type="slidenum">
              <a:rPr lang="zh-CN" altLang="en-US" smtClean="0"/>
              <a:t>‹#›</a:t>
            </a:fld>
            <a:endParaRPr lang="zh-CN" altLang="en-US"/>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extLst>
      <p:ext uri="{BB962C8B-B14F-4D97-AF65-F5344CB8AC3E}">
        <p14:creationId xmlns:p14="http://schemas.microsoft.com/office/powerpoint/2010/main" val="407444272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名片">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C3859F9A-DB00-4BF3-BC37-69141C02C799}" type="datetimeFigureOut">
              <a:rPr lang="zh-CN" altLang="en-US" smtClean="0"/>
              <a:t>2019/9/21</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D7AA8CDB-A4E3-466C-AC76-0337769D90AF}" type="slidenum">
              <a:rPr lang="zh-CN" altLang="en-US" smtClean="0"/>
              <a:t>‹#›</a:t>
            </a:fld>
            <a:endParaRPr lang="zh-CN" altLang="en-US"/>
          </a:p>
        </p:txBody>
      </p:sp>
    </p:spTree>
    <p:extLst>
      <p:ext uri="{BB962C8B-B14F-4D97-AF65-F5344CB8AC3E}">
        <p14:creationId xmlns:p14="http://schemas.microsoft.com/office/powerpoint/2010/main" val="179892922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引言名片">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zh-CN" altLang="en-US" smtClean="0"/>
              <a:t>单击此处编辑母版标题样式</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zh-CN" altLang="en-US" smtClean="0"/>
              <a:t>单击此处编辑母版文本样式</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C3859F9A-DB00-4BF3-BC37-69141C02C799}" type="datetimeFigureOut">
              <a:rPr lang="zh-CN" altLang="en-US" smtClean="0"/>
              <a:t>2019/9/21</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D7AA8CDB-A4E3-466C-AC76-0337769D90AF}" type="slidenum">
              <a:rPr lang="zh-CN" altLang="en-US" smtClean="0"/>
              <a:t>‹#›</a:t>
            </a:fld>
            <a:endParaRPr lang="zh-CN" altLang="en-US"/>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12072483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真或假">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zh-CN" altLang="en-US" smtClean="0"/>
              <a:t>单击此处编辑母版标题样式</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zh-CN" altLang="en-US" smtClean="0"/>
              <a:t>单击此处编辑母版文本样式</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C3859F9A-DB00-4BF3-BC37-69141C02C799}" type="datetimeFigureOut">
              <a:rPr lang="zh-CN" altLang="en-US" smtClean="0"/>
              <a:t>2019/9/21</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D7AA8CDB-A4E3-466C-AC76-0337769D90AF}" type="slidenum">
              <a:rPr lang="zh-CN" altLang="en-US" smtClean="0"/>
              <a:t>‹#›</a:t>
            </a:fld>
            <a:endParaRPr lang="zh-CN" altLang="en-US"/>
          </a:p>
        </p:txBody>
      </p:sp>
    </p:spTree>
    <p:extLst>
      <p:ext uri="{BB962C8B-B14F-4D97-AF65-F5344CB8AC3E}">
        <p14:creationId xmlns:p14="http://schemas.microsoft.com/office/powerpoint/2010/main" val="382868855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C3859F9A-DB00-4BF3-BC37-69141C02C799}" type="datetimeFigureOut">
              <a:rPr lang="zh-CN" altLang="en-US" smtClean="0"/>
              <a:t>2019/9/21</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D7AA8CDB-A4E3-466C-AC76-0337769D90AF}" type="slidenum">
              <a:rPr lang="zh-CN" altLang="en-US" smtClean="0"/>
              <a:t>‹#›</a:t>
            </a:fld>
            <a:endParaRPr lang="zh-CN" altLang="en-US"/>
          </a:p>
        </p:txBody>
      </p:sp>
    </p:spTree>
    <p:extLst>
      <p:ext uri="{BB962C8B-B14F-4D97-AF65-F5344CB8AC3E}">
        <p14:creationId xmlns:p14="http://schemas.microsoft.com/office/powerpoint/2010/main" val="88192245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C3859F9A-DB00-4BF3-BC37-69141C02C799}" type="datetimeFigureOut">
              <a:rPr lang="zh-CN" altLang="en-US" smtClean="0"/>
              <a:t>2019/9/21</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D7AA8CDB-A4E3-466C-AC76-0337769D90AF}" type="slidenum">
              <a:rPr lang="zh-CN" altLang="en-US" smtClean="0"/>
              <a:t>‹#›</a:t>
            </a:fld>
            <a:endParaRPr lang="zh-CN" altLang="en-US"/>
          </a:p>
        </p:txBody>
      </p:sp>
    </p:spTree>
    <p:extLst>
      <p:ext uri="{BB962C8B-B14F-4D97-AF65-F5344CB8AC3E}">
        <p14:creationId xmlns:p14="http://schemas.microsoft.com/office/powerpoint/2010/main" val="200833226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C3859F9A-DB00-4BF3-BC37-69141C02C799}" type="datetimeFigureOut">
              <a:rPr lang="zh-CN" altLang="en-US" smtClean="0"/>
              <a:t>2019/9/21</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D7AA8CDB-A4E3-466C-AC76-0337769D90AF}" type="slidenum">
              <a:rPr lang="zh-CN" altLang="en-US" smtClean="0"/>
              <a:t>‹#›</a:t>
            </a:fld>
            <a:endParaRPr lang="zh-CN" altLang="en-US"/>
          </a:p>
        </p:txBody>
      </p:sp>
    </p:spTree>
    <p:extLst>
      <p:ext uri="{BB962C8B-B14F-4D97-AF65-F5344CB8AC3E}">
        <p14:creationId xmlns:p14="http://schemas.microsoft.com/office/powerpoint/2010/main" val="363445063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C3859F9A-DB00-4BF3-BC37-69141C02C799}" type="datetimeFigureOut">
              <a:rPr lang="zh-CN" altLang="en-US" smtClean="0"/>
              <a:t>2019/9/21</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D7AA8CDB-A4E3-466C-AC76-0337769D90AF}" type="slidenum">
              <a:rPr lang="zh-CN" altLang="en-US" smtClean="0"/>
              <a:t>‹#›</a:t>
            </a:fld>
            <a:endParaRPr lang="zh-CN" altLang="en-US"/>
          </a:p>
        </p:txBody>
      </p:sp>
    </p:spTree>
    <p:extLst>
      <p:ext uri="{BB962C8B-B14F-4D97-AF65-F5344CB8AC3E}">
        <p14:creationId xmlns:p14="http://schemas.microsoft.com/office/powerpoint/2010/main" val="64483430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C3859F9A-DB00-4BF3-BC37-69141C02C799}" type="datetimeFigureOut">
              <a:rPr lang="zh-CN" altLang="en-US" smtClean="0"/>
              <a:t>2019/9/21</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D7AA8CDB-A4E3-466C-AC76-0337769D90AF}" type="slidenum">
              <a:rPr lang="zh-CN" altLang="en-US" smtClean="0"/>
              <a:t>‹#›</a:t>
            </a:fld>
            <a:endParaRPr lang="zh-CN" altLang="en-US"/>
          </a:p>
        </p:txBody>
      </p:sp>
    </p:spTree>
    <p:extLst>
      <p:ext uri="{BB962C8B-B14F-4D97-AF65-F5344CB8AC3E}">
        <p14:creationId xmlns:p14="http://schemas.microsoft.com/office/powerpoint/2010/main" val="373158987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C3859F9A-DB00-4BF3-BC37-69141C02C799}" type="datetimeFigureOut">
              <a:rPr lang="zh-CN" altLang="en-US" smtClean="0"/>
              <a:t>2019/9/21</a:t>
            </a:fld>
            <a:endParaRPr lang="zh-CN" altLang="en-US"/>
          </a:p>
        </p:txBody>
      </p:sp>
      <p:sp>
        <p:nvSpPr>
          <p:cNvPr id="8" name="Footer Placeholder 7"/>
          <p:cNvSpPr>
            <a:spLocks noGrp="1"/>
          </p:cNvSpPr>
          <p:nvPr>
            <p:ph type="ftr" sz="quarter" idx="11"/>
          </p:nvPr>
        </p:nvSpPr>
        <p:spPr/>
        <p:txBody>
          <a:bodyPr/>
          <a:lstStyle/>
          <a:p>
            <a:endParaRPr lang="zh-CN" altLang="en-US"/>
          </a:p>
        </p:txBody>
      </p:sp>
      <p:sp>
        <p:nvSpPr>
          <p:cNvPr id="9" name="Slide Number Placeholder 8"/>
          <p:cNvSpPr>
            <a:spLocks noGrp="1"/>
          </p:cNvSpPr>
          <p:nvPr>
            <p:ph type="sldNum" sz="quarter" idx="12"/>
          </p:nvPr>
        </p:nvSpPr>
        <p:spPr/>
        <p:txBody>
          <a:bodyPr/>
          <a:lstStyle/>
          <a:p>
            <a:fld id="{D7AA8CDB-A4E3-466C-AC76-0337769D90AF}" type="slidenum">
              <a:rPr lang="zh-CN" altLang="en-US" smtClean="0"/>
              <a:t>‹#›</a:t>
            </a:fld>
            <a:endParaRPr lang="zh-CN" altLang="en-US"/>
          </a:p>
        </p:txBody>
      </p:sp>
    </p:spTree>
    <p:extLst>
      <p:ext uri="{BB962C8B-B14F-4D97-AF65-F5344CB8AC3E}">
        <p14:creationId xmlns:p14="http://schemas.microsoft.com/office/powerpoint/2010/main" val="214686471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C3859F9A-DB00-4BF3-BC37-69141C02C799}" type="datetimeFigureOut">
              <a:rPr lang="zh-CN" altLang="en-US" smtClean="0"/>
              <a:t>2019/9/21</a:t>
            </a:fld>
            <a:endParaRPr lang="zh-CN" altLang="en-US"/>
          </a:p>
        </p:txBody>
      </p:sp>
      <p:sp>
        <p:nvSpPr>
          <p:cNvPr id="4" name="Footer Placeholder 3"/>
          <p:cNvSpPr>
            <a:spLocks noGrp="1"/>
          </p:cNvSpPr>
          <p:nvPr>
            <p:ph type="ftr" sz="quarter" idx="11"/>
          </p:nvPr>
        </p:nvSpPr>
        <p:spPr/>
        <p:txBody>
          <a:bodyPr/>
          <a:lstStyle/>
          <a:p>
            <a:endParaRPr lang="zh-CN" altLang="en-US"/>
          </a:p>
        </p:txBody>
      </p:sp>
      <p:sp>
        <p:nvSpPr>
          <p:cNvPr id="5" name="Slide Number Placeholder 4"/>
          <p:cNvSpPr>
            <a:spLocks noGrp="1"/>
          </p:cNvSpPr>
          <p:nvPr>
            <p:ph type="sldNum" sz="quarter" idx="12"/>
          </p:nvPr>
        </p:nvSpPr>
        <p:spPr/>
        <p:txBody>
          <a:bodyPr/>
          <a:lstStyle/>
          <a:p>
            <a:fld id="{D7AA8CDB-A4E3-466C-AC76-0337769D90AF}" type="slidenum">
              <a:rPr lang="zh-CN" altLang="en-US" smtClean="0"/>
              <a:t>‹#›</a:t>
            </a:fld>
            <a:endParaRPr lang="zh-CN" altLang="en-US"/>
          </a:p>
        </p:txBody>
      </p:sp>
    </p:spTree>
    <p:extLst>
      <p:ext uri="{BB962C8B-B14F-4D97-AF65-F5344CB8AC3E}">
        <p14:creationId xmlns:p14="http://schemas.microsoft.com/office/powerpoint/2010/main" val="142546485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3859F9A-DB00-4BF3-BC37-69141C02C799}" type="datetimeFigureOut">
              <a:rPr lang="zh-CN" altLang="en-US" smtClean="0"/>
              <a:t>2019/9/21</a:t>
            </a:fld>
            <a:endParaRPr lang="zh-CN" altLang="en-US"/>
          </a:p>
        </p:txBody>
      </p:sp>
      <p:sp>
        <p:nvSpPr>
          <p:cNvPr id="3" name="Footer Placeholder 2"/>
          <p:cNvSpPr>
            <a:spLocks noGrp="1"/>
          </p:cNvSpPr>
          <p:nvPr>
            <p:ph type="ftr" sz="quarter" idx="11"/>
          </p:nvPr>
        </p:nvSpPr>
        <p:spPr/>
        <p:txBody>
          <a:bodyPr/>
          <a:lstStyle/>
          <a:p>
            <a:endParaRPr lang="zh-CN" altLang="en-US"/>
          </a:p>
        </p:txBody>
      </p:sp>
      <p:sp>
        <p:nvSpPr>
          <p:cNvPr id="4" name="Slide Number Placeholder 3"/>
          <p:cNvSpPr>
            <a:spLocks noGrp="1"/>
          </p:cNvSpPr>
          <p:nvPr>
            <p:ph type="sldNum" sz="quarter" idx="12"/>
          </p:nvPr>
        </p:nvSpPr>
        <p:spPr/>
        <p:txBody>
          <a:bodyPr/>
          <a:lstStyle/>
          <a:p>
            <a:fld id="{D7AA8CDB-A4E3-466C-AC76-0337769D90AF}" type="slidenum">
              <a:rPr lang="zh-CN" altLang="en-US" smtClean="0"/>
              <a:t>‹#›</a:t>
            </a:fld>
            <a:endParaRPr lang="zh-CN" altLang="en-US"/>
          </a:p>
        </p:txBody>
      </p:sp>
    </p:spTree>
    <p:extLst>
      <p:ext uri="{BB962C8B-B14F-4D97-AF65-F5344CB8AC3E}">
        <p14:creationId xmlns:p14="http://schemas.microsoft.com/office/powerpoint/2010/main" val="316258691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C3859F9A-DB00-4BF3-BC37-69141C02C799}" type="datetimeFigureOut">
              <a:rPr lang="zh-CN" altLang="en-US" smtClean="0"/>
              <a:t>2019/9/21</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D7AA8CDB-A4E3-466C-AC76-0337769D90AF}" type="slidenum">
              <a:rPr lang="zh-CN" altLang="en-US" smtClean="0"/>
              <a:t>‹#›</a:t>
            </a:fld>
            <a:endParaRPr lang="zh-CN" altLang="en-US"/>
          </a:p>
        </p:txBody>
      </p:sp>
    </p:spTree>
    <p:extLst>
      <p:ext uri="{BB962C8B-B14F-4D97-AF65-F5344CB8AC3E}">
        <p14:creationId xmlns:p14="http://schemas.microsoft.com/office/powerpoint/2010/main" val="330647382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C3859F9A-DB00-4BF3-BC37-69141C02C799}" type="datetimeFigureOut">
              <a:rPr lang="zh-CN" altLang="en-US" smtClean="0"/>
              <a:t>2019/9/21</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D7AA8CDB-A4E3-466C-AC76-0337769D90AF}" type="slidenum">
              <a:rPr lang="zh-CN" altLang="en-US" smtClean="0"/>
              <a:t>‹#›</a:t>
            </a:fld>
            <a:endParaRPr lang="zh-CN" altLang="en-US"/>
          </a:p>
        </p:txBody>
      </p:sp>
    </p:spTree>
    <p:extLst>
      <p:ext uri="{BB962C8B-B14F-4D97-AF65-F5344CB8AC3E}">
        <p14:creationId xmlns:p14="http://schemas.microsoft.com/office/powerpoint/2010/main" val="204363828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C3859F9A-DB00-4BF3-BC37-69141C02C799}" type="datetimeFigureOut">
              <a:rPr lang="zh-CN" altLang="en-US" smtClean="0"/>
              <a:t>2019/9/21</a:t>
            </a:fld>
            <a:endParaRPr lang="zh-CN" altLang="en-US"/>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zh-CN" altLang="en-US"/>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D7AA8CDB-A4E3-466C-AC76-0337769D90AF}" type="slidenum">
              <a:rPr lang="zh-CN" altLang="en-US" smtClean="0"/>
              <a:t>‹#›</a:t>
            </a:fld>
            <a:endParaRPr lang="zh-CN" altLang="en-US"/>
          </a:p>
        </p:txBody>
      </p:sp>
    </p:spTree>
    <p:extLst>
      <p:ext uri="{BB962C8B-B14F-4D97-AF65-F5344CB8AC3E}">
        <p14:creationId xmlns:p14="http://schemas.microsoft.com/office/powerpoint/2010/main" val="1719746326"/>
      </p:ext>
    </p:extLst>
  </p:cSld>
  <p:clrMap bg1="lt1" tx1="dk1" bg2="lt2" tx2="dk2" accent1="accent1" accent2="accent2" accent3="accent3" accent4="accent4" accent5="accent5" accent6="accent6" hlink="hlink" folHlink="folHlink"/>
  <p:sldLayoutIdLst>
    <p:sldLayoutId id="2147483729" r:id="rId1"/>
    <p:sldLayoutId id="2147483730" r:id="rId2"/>
    <p:sldLayoutId id="2147483731" r:id="rId3"/>
    <p:sldLayoutId id="2147483732" r:id="rId4"/>
    <p:sldLayoutId id="2147483733" r:id="rId5"/>
    <p:sldLayoutId id="2147483734" r:id="rId6"/>
    <p:sldLayoutId id="2147483735" r:id="rId7"/>
    <p:sldLayoutId id="2147483736" r:id="rId8"/>
    <p:sldLayoutId id="2147483737" r:id="rId9"/>
    <p:sldLayoutId id="2147483738" r:id="rId10"/>
    <p:sldLayoutId id="2147483739" r:id="rId11"/>
    <p:sldLayoutId id="2147483740" r:id="rId12"/>
    <p:sldLayoutId id="2147483741" r:id="rId13"/>
    <p:sldLayoutId id="2147483742" r:id="rId14"/>
    <p:sldLayoutId id="2147483743" r:id="rId15"/>
    <p:sldLayoutId id="2147483744"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image" Target="../media/image25.jp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28.jpg"/><Relationship Id="rId2" Type="http://schemas.openxmlformats.org/officeDocument/2006/relationships/image" Target="../media/image27.jp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30.jpg"/><Relationship Id="rId2" Type="http://schemas.openxmlformats.org/officeDocument/2006/relationships/image" Target="../media/image29.jp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32.jpg"/><Relationship Id="rId2" Type="http://schemas.openxmlformats.org/officeDocument/2006/relationships/image" Target="../media/image31.jp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image" Target="../media/image33.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35.jpe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37.jpeg"/><Relationship Id="rId2" Type="http://schemas.openxmlformats.org/officeDocument/2006/relationships/image" Target="../media/image36.jpe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38.jpe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8" Type="http://schemas.openxmlformats.org/officeDocument/2006/relationships/image" Target="../media/image10.jpeg"/><Relationship Id="rId3" Type="http://schemas.openxmlformats.org/officeDocument/2006/relationships/image" Target="../media/image5.jpeg"/><Relationship Id="rId7" Type="http://schemas.openxmlformats.org/officeDocument/2006/relationships/image" Target="../media/image9.jpeg"/><Relationship Id="rId2" Type="http://schemas.openxmlformats.org/officeDocument/2006/relationships/audio" Target="../media/audio1.wav"/><Relationship Id="rId1" Type="http://schemas.openxmlformats.org/officeDocument/2006/relationships/slideLayout" Target="../slideLayouts/slideLayout7.xml"/><Relationship Id="rId6" Type="http://schemas.openxmlformats.org/officeDocument/2006/relationships/image" Target="../media/image8.jpeg"/><Relationship Id="rId5" Type="http://schemas.openxmlformats.org/officeDocument/2006/relationships/image" Target="../media/image7.jpeg"/><Relationship Id="rId4" Type="http://schemas.openxmlformats.org/officeDocument/2006/relationships/image" Target="../media/image6.jpeg"/><Relationship Id="rId9" Type="http://schemas.openxmlformats.org/officeDocument/2006/relationships/image" Target="../media/image11.png"/></Relationships>
</file>

<file path=ppt/slides/_rels/slide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image" Target="../media/image14.jpg"/><Relationship Id="rId1" Type="http://schemas.openxmlformats.org/officeDocument/2006/relationships/slideLayout" Target="../slideLayouts/slideLayout2.xml"/><Relationship Id="rId4" Type="http://schemas.openxmlformats.org/officeDocument/2006/relationships/image" Target="../media/image16.jpg"/></Relationships>
</file>

<file path=ppt/slides/_rels/slide6.xml.rels><?xml version="1.0" encoding="UTF-8" standalone="yes"?>
<Relationships xmlns="http://schemas.openxmlformats.org/package/2006/relationships"><Relationship Id="rId3" Type="http://schemas.openxmlformats.org/officeDocument/2006/relationships/image" Target="../media/image18.jpg"/><Relationship Id="rId2" Type="http://schemas.openxmlformats.org/officeDocument/2006/relationships/image" Target="../media/image17.jpeg"/><Relationship Id="rId1" Type="http://schemas.openxmlformats.org/officeDocument/2006/relationships/slideLayout" Target="../slideLayouts/slideLayout2.xml"/><Relationship Id="rId4" Type="http://schemas.openxmlformats.org/officeDocument/2006/relationships/image" Target="../media/image19.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21.jpg"/><Relationship Id="rId2" Type="http://schemas.openxmlformats.org/officeDocument/2006/relationships/image" Target="../media/image20.jpg"/><Relationship Id="rId1" Type="http://schemas.openxmlformats.org/officeDocument/2006/relationships/slideLayout" Target="../slideLayouts/slideLayout7.xml"/><Relationship Id="rId4" Type="http://schemas.openxmlformats.org/officeDocument/2006/relationships/image" Target="../media/image22.jpg"/></Relationships>
</file>

<file path=ppt/slides/_rels/slide9.xml.rels><?xml version="1.0" encoding="UTF-8" standalone="yes"?>
<Relationships xmlns="http://schemas.openxmlformats.org/package/2006/relationships"><Relationship Id="rId3" Type="http://schemas.openxmlformats.org/officeDocument/2006/relationships/image" Target="../media/image24.jpg"/><Relationship Id="rId2" Type="http://schemas.openxmlformats.org/officeDocument/2006/relationships/image" Target="../media/image23.jp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a:stretch>
            <a:fillRect/>
          </a:stretch>
        </p:blipFill>
        <p:spPr>
          <a:xfrm>
            <a:off x="4940956" y="2305177"/>
            <a:ext cx="4747330" cy="1384650"/>
          </a:xfrm>
          <a:prstGeom prst="rect">
            <a:avLst/>
          </a:prstGeom>
        </p:spPr>
      </p:pic>
      <p:pic>
        <p:nvPicPr>
          <p:cNvPr id="4" name="图片 3"/>
          <p:cNvPicPr>
            <a:picLocks noChangeAspect="1"/>
          </p:cNvPicPr>
          <p:nvPr/>
        </p:nvPicPr>
        <p:blipFill>
          <a:blip r:embed="rId3"/>
          <a:stretch>
            <a:fillRect/>
          </a:stretch>
        </p:blipFill>
        <p:spPr>
          <a:xfrm>
            <a:off x="4940956" y="912406"/>
            <a:ext cx="4747330" cy="1392771"/>
          </a:xfrm>
          <a:prstGeom prst="rect">
            <a:avLst/>
          </a:prstGeom>
        </p:spPr>
      </p:pic>
      <p:pic>
        <p:nvPicPr>
          <p:cNvPr id="6" name="图片 5"/>
          <p:cNvPicPr>
            <a:picLocks noChangeAspect="1"/>
          </p:cNvPicPr>
          <p:nvPr/>
        </p:nvPicPr>
        <p:blipFill>
          <a:blip r:embed="rId4"/>
          <a:stretch>
            <a:fillRect/>
          </a:stretch>
        </p:blipFill>
        <p:spPr>
          <a:xfrm>
            <a:off x="0" y="0"/>
            <a:ext cx="4940955" cy="6858000"/>
          </a:xfrm>
          <a:prstGeom prst="rect">
            <a:avLst/>
          </a:prstGeom>
        </p:spPr>
      </p:pic>
      <p:sp>
        <p:nvSpPr>
          <p:cNvPr id="7" name="文本框 6"/>
          <p:cNvSpPr txBox="1"/>
          <p:nvPr/>
        </p:nvSpPr>
        <p:spPr>
          <a:xfrm>
            <a:off x="4940955" y="5301345"/>
            <a:ext cx="4747331" cy="1261884"/>
          </a:xfrm>
          <a:prstGeom prst="rect">
            <a:avLst/>
          </a:prstGeom>
          <a:noFill/>
        </p:spPr>
        <p:txBody>
          <a:bodyPr wrap="square" rtlCol="0">
            <a:spAutoFit/>
          </a:bodyPr>
          <a:lstStyle/>
          <a:p>
            <a:pPr algn="ctr"/>
            <a:r>
              <a:rPr lang="zh-CN" altLang="en-US" sz="3200" dirty="0" smtClean="0"/>
              <a:t>襄阳市保康县城关镇小学</a:t>
            </a:r>
            <a:endParaRPr lang="en-US" altLang="zh-CN" sz="3200" dirty="0" smtClean="0"/>
          </a:p>
          <a:p>
            <a:pPr algn="ctr"/>
            <a:r>
              <a:rPr lang="zh-CN" altLang="en-US" sz="4400" dirty="0" smtClean="0"/>
              <a:t>王</a:t>
            </a:r>
            <a:r>
              <a:rPr lang="zh-CN" altLang="en-US" sz="4400" dirty="0"/>
              <a:t>保</a:t>
            </a:r>
            <a:r>
              <a:rPr lang="zh-CN" altLang="en-US" sz="4400" dirty="0" smtClean="0"/>
              <a:t>忠 </a:t>
            </a:r>
            <a:endParaRPr lang="zh-CN" altLang="en-US" sz="4400" dirty="0"/>
          </a:p>
        </p:txBody>
      </p:sp>
    </p:spTree>
    <p:extLst>
      <p:ext uri="{BB962C8B-B14F-4D97-AF65-F5344CB8AC3E}">
        <p14:creationId xmlns:p14="http://schemas.microsoft.com/office/powerpoint/2010/main" val="409636993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905000" y="0"/>
            <a:ext cx="7380514" cy="1323439"/>
          </a:xfrm>
          <a:prstGeom prst="rect">
            <a:avLst/>
          </a:prstGeom>
          <a:noFill/>
        </p:spPr>
        <p:txBody>
          <a:bodyPr wrap="square" rtlCol="0">
            <a:spAutoFit/>
          </a:bodyPr>
          <a:lstStyle/>
          <a:p>
            <a:r>
              <a:rPr lang="zh-CN" altLang="en-US" sz="8000" b="1" dirty="0" smtClean="0">
                <a:ln w="22225">
                  <a:solidFill>
                    <a:schemeClr val="accent2"/>
                  </a:solidFill>
                  <a:prstDash val="solid"/>
                </a:ln>
                <a:solidFill>
                  <a:srgbClr val="FF0000"/>
                </a:solidFill>
              </a:rPr>
              <a:t>毒品知识知多少</a:t>
            </a:r>
            <a:endParaRPr lang="zh-CN" altLang="en-US" sz="8000" b="1" dirty="0">
              <a:ln w="22225">
                <a:solidFill>
                  <a:schemeClr val="accent2"/>
                </a:solidFill>
                <a:prstDash val="solid"/>
              </a:ln>
              <a:solidFill>
                <a:srgbClr val="FF0000"/>
              </a:solidFill>
            </a:endParaRPr>
          </a:p>
        </p:txBody>
      </p:sp>
      <p:sp>
        <p:nvSpPr>
          <p:cNvPr id="6" name="矩形 5"/>
          <p:cNvSpPr/>
          <p:nvPr/>
        </p:nvSpPr>
        <p:spPr>
          <a:xfrm>
            <a:off x="0" y="1081299"/>
            <a:ext cx="5032147" cy="923330"/>
          </a:xfrm>
          <a:prstGeom prst="rect">
            <a:avLst/>
          </a:prstGeom>
          <a:noFill/>
        </p:spPr>
        <p:txBody>
          <a:bodyPr wrap="none" lIns="91440" tIns="45720" rIns="91440" bIns="45720">
            <a:spAutoFit/>
          </a:bodyPr>
          <a:lstStyle/>
          <a:p>
            <a:pPr algn="ctr"/>
            <a:r>
              <a:rPr lang="zh-CN" altLang="en-US" sz="5400" b="1" cap="none" spc="0" dirty="0" smtClean="0">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rPr>
              <a:t>一、毒品的种类</a:t>
            </a:r>
            <a:endParaRPr lang="zh-CN" altLang="en-US" sz="5400" b="1" cap="none" spc="0" dirty="0">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endParaRPr>
          </a:p>
        </p:txBody>
      </p:sp>
      <p:sp>
        <p:nvSpPr>
          <p:cNvPr id="9" name="文本框 8"/>
          <p:cNvSpPr txBox="1"/>
          <p:nvPr/>
        </p:nvSpPr>
        <p:spPr>
          <a:xfrm>
            <a:off x="52304" y="1673437"/>
            <a:ext cx="9233210" cy="1261884"/>
          </a:xfrm>
          <a:prstGeom prst="rect">
            <a:avLst/>
          </a:prstGeom>
          <a:noFill/>
        </p:spPr>
        <p:txBody>
          <a:bodyPr wrap="square" rtlCol="0">
            <a:spAutoFit/>
          </a:bodyPr>
          <a:lstStyle/>
          <a:p>
            <a:r>
              <a:rPr lang="en-US" altLang="zh-CN" sz="3600" dirty="0">
                <a:solidFill>
                  <a:srgbClr val="FF0000"/>
                </a:solidFill>
              </a:rPr>
              <a:t> </a:t>
            </a:r>
            <a:r>
              <a:rPr lang="en-US" altLang="zh-CN" sz="3600" dirty="0" smtClean="0">
                <a:solidFill>
                  <a:srgbClr val="FF0000"/>
                </a:solidFill>
              </a:rPr>
              <a:t>  </a:t>
            </a:r>
            <a:r>
              <a:rPr lang="zh-CN" altLang="zh-CN" sz="3600" dirty="0" smtClean="0">
                <a:solidFill>
                  <a:srgbClr val="FF0000"/>
                </a:solidFill>
              </a:rPr>
              <a:t>冰</a:t>
            </a:r>
            <a:r>
              <a:rPr lang="zh-CN" altLang="zh-CN" sz="3600" dirty="0">
                <a:solidFill>
                  <a:srgbClr val="FF0000"/>
                </a:solidFill>
              </a:rPr>
              <a:t>毒</a:t>
            </a:r>
            <a:r>
              <a:rPr lang="zh-CN" altLang="zh-CN" sz="3600" dirty="0" smtClean="0">
                <a:solidFill>
                  <a:srgbClr val="FF0000"/>
                </a:solidFill>
              </a:rPr>
              <a:t>：</a:t>
            </a:r>
            <a:r>
              <a:rPr lang="zh-CN" altLang="zh-CN" sz="2000" dirty="0" smtClean="0">
                <a:solidFill>
                  <a:srgbClr val="00B0F0"/>
                </a:solidFill>
              </a:rPr>
              <a:t>学名</a:t>
            </a:r>
            <a:r>
              <a:rPr lang="zh-CN" altLang="zh-CN" sz="2000" dirty="0">
                <a:solidFill>
                  <a:srgbClr val="00B0F0"/>
                </a:solidFill>
              </a:rPr>
              <a:t>是去氧麻黄碱或甲基安非他明。属安非他明类兴奋剂的一种，它是无臭、带苦味的半透明晶体。吸食冰毒将对人的中枢神经系统产生极强的刺激作用，长期使用会导致大脑机能损坏。吸食者常发生精神分裂而自杀、自残。</a:t>
            </a:r>
            <a:endParaRPr lang="zh-CN" altLang="en-US" sz="2000" dirty="0">
              <a:solidFill>
                <a:srgbClr val="00B0F0"/>
              </a:solidFill>
            </a:endParaRPr>
          </a:p>
        </p:txBody>
      </p:sp>
      <p:grpSp>
        <p:nvGrpSpPr>
          <p:cNvPr id="12" name="组合 11"/>
          <p:cNvGrpSpPr/>
          <p:nvPr/>
        </p:nvGrpSpPr>
        <p:grpSpPr>
          <a:xfrm>
            <a:off x="-1" y="3024528"/>
            <a:ext cx="9075589" cy="3833472"/>
            <a:chOff x="-1" y="3024528"/>
            <a:chExt cx="9075589" cy="3833472"/>
          </a:xfrm>
        </p:grpSpPr>
        <p:pic>
          <p:nvPicPr>
            <p:cNvPr id="10" name="图片 9"/>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3024528"/>
              <a:ext cx="3076865" cy="3833471"/>
            </a:xfrm>
            <a:prstGeom prst="rect">
              <a:avLst/>
            </a:prstGeom>
          </p:spPr>
        </p:pic>
        <p:pic>
          <p:nvPicPr>
            <p:cNvPr id="11" name="图片 1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286790" y="3024529"/>
              <a:ext cx="5788798" cy="3833471"/>
            </a:xfrm>
            <a:prstGeom prst="rect">
              <a:avLst/>
            </a:prstGeom>
          </p:spPr>
        </p:pic>
      </p:grpSp>
    </p:spTree>
    <p:extLst>
      <p:ext uri="{BB962C8B-B14F-4D97-AF65-F5344CB8AC3E}">
        <p14:creationId xmlns:p14="http://schemas.microsoft.com/office/powerpoint/2010/main" val="28927926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1000"/>
                                        <p:tgtEl>
                                          <p:spTgt spid="9"/>
                                        </p:tgtEl>
                                      </p:cBhvr>
                                    </p:animEffect>
                                    <p:anim calcmode="lin" valueType="num">
                                      <p:cBhvr>
                                        <p:cTn id="8" dur="1000" fill="hold"/>
                                        <p:tgtEl>
                                          <p:spTgt spid="9"/>
                                        </p:tgtEl>
                                        <p:attrNameLst>
                                          <p:attrName>ppt_x</p:attrName>
                                        </p:attrNameLst>
                                      </p:cBhvr>
                                      <p:tavLst>
                                        <p:tav tm="0">
                                          <p:val>
                                            <p:strVal val="#ppt_x"/>
                                          </p:val>
                                        </p:tav>
                                        <p:tav tm="100000">
                                          <p:val>
                                            <p:strVal val="#ppt_x"/>
                                          </p:val>
                                        </p:tav>
                                      </p:tavLst>
                                    </p:anim>
                                    <p:anim calcmode="lin" valueType="num">
                                      <p:cBhvr>
                                        <p:cTn id="9" dur="1000" fill="hold"/>
                                        <p:tgtEl>
                                          <p:spTgt spid="9"/>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1" presetClass="entr" presetSubtype="1" fill="hold" nodeType="afterEffect">
                                  <p:stCondLst>
                                    <p:cond delay="0"/>
                                  </p:stCondLst>
                                  <p:childTnLst>
                                    <p:set>
                                      <p:cBhvr>
                                        <p:cTn id="12" dur="1" fill="hold">
                                          <p:stCondLst>
                                            <p:cond delay="0"/>
                                          </p:stCondLst>
                                        </p:cTn>
                                        <p:tgtEl>
                                          <p:spTgt spid="12"/>
                                        </p:tgtEl>
                                        <p:attrNameLst>
                                          <p:attrName>style.visibility</p:attrName>
                                        </p:attrNameLst>
                                      </p:cBhvr>
                                      <p:to>
                                        <p:strVal val="visible"/>
                                      </p:to>
                                    </p:set>
                                    <p:animEffect transition="in" filter="wheel(1)">
                                      <p:cBhvr>
                                        <p:cTn id="13" dur="20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905000" y="0"/>
            <a:ext cx="7380514" cy="1323439"/>
          </a:xfrm>
          <a:prstGeom prst="rect">
            <a:avLst/>
          </a:prstGeom>
          <a:noFill/>
        </p:spPr>
        <p:txBody>
          <a:bodyPr wrap="square" rtlCol="0">
            <a:spAutoFit/>
          </a:bodyPr>
          <a:lstStyle/>
          <a:p>
            <a:r>
              <a:rPr lang="zh-CN" altLang="en-US" sz="8000" b="1" dirty="0" smtClean="0">
                <a:ln w="22225">
                  <a:solidFill>
                    <a:schemeClr val="accent2"/>
                  </a:solidFill>
                  <a:prstDash val="solid"/>
                </a:ln>
                <a:solidFill>
                  <a:srgbClr val="FF0000"/>
                </a:solidFill>
              </a:rPr>
              <a:t>毒品知识知多少</a:t>
            </a:r>
            <a:endParaRPr lang="zh-CN" altLang="en-US" sz="8000" b="1" dirty="0">
              <a:ln w="22225">
                <a:solidFill>
                  <a:schemeClr val="accent2"/>
                </a:solidFill>
                <a:prstDash val="solid"/>
              </a:ln>
              <a:solidFill>
                <a:srgbClr val="FF0000"/>
              </a:solidFill>
            </a:endParaRPr>
          </a:p>
        </p:txBody>
      </p:sp>
      <p:sp>
        <p:nvSpPr>
          <p:cNvPr id="6" name="矩形 5"/>
          <p:cNvSpPr/>
          <p:nvPr/>
        </p:nvSpPr>
        <p:spPr>
          <a:xfrm>
            <a:off x="0" y="1081299"/>
            <a:ext cx="5032147" cy="923330"/>
          </a:xfrm>
          <a:prstGeom prst="rect">
            <a:avLst/>
          </a:prstGeom>
          <a:noFill/>
        </p:spPr>
        <p:txBody>
          <a:bodyPr wrap="none" lIns="91440" tIns="45720" rIns="91440" bIns="45720">
            <a:spAutoFit/>
          </a:bodyPr>
          <a:lstStyle/>
          <a:p>
            <a:pPr algn="ctr"/>
            <a:r>
              <a:rPr lang="zh-CN" altLang="en-US" sz="5400" b="1" cap="none" spc="0" dirty="0" smtClean="0">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rPr>
              <a:t>一、毒品的种类</a:t>
            </a:r>
            <a:endParaRPr lang="zh-CN" altLang="en-US" sz="5400" b="1" cap="none" spc="0" dirty="0">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endParaRPr>
          </a:p>
        </p:txBody>
      </p:sp>
      <p:sp>
        <p:nvSpPr>
          <p:cNvPr id="7" name="文本框 6"/>
          <p:cNvSpPr txBox="1"/>
          <p:nvPr/>
        </p:nvSpPr>
        <p:spPr>
          <a:xfrm>
            <a:off x="0" y="1742411"/>
            <a:ext cx="9017885" cy="1261884"/>
          </a:xfrm>
          <a:prstGeom prst="rect">
            <a:avLst/>
          </a:prstGeom>
          <a:noFill/>
        </p:spPr>
        <p:txBody>
          <a:bodyPr wrap="square" rtlCol="0">
            <a:spAutoFit/>
          </a:bodyPr>
          <a:lstStyle/>
          <a:p>
            <a:r>
              <a:rPr lang="en-US" altLang="zh-CN" sz="3600" dirty="0" smtClean="0">
                <a:solidFill>
                  <a:srgbClr val="FF0000"/>
                </a:solidFill>
              </a:rPr>
              <a:t>    </a:t>
            </a:r>
            <a:r>
              <a:rPr lang="zh-CN" altLang="zh-CN" sz="3600" dirty="0" smtClean="0">
                <a:solidFill>
                  <a:srgbClr val="FF0000"/>
                </a:solidFill>
              </a:rPr>
              <a:t>吗啡</a:t>
            </a:r>
            <a:r>
              <a:rPr lang="zh-CN" altLang="zh-CN" sz="3600" dirty="0">
                <a:solidFill>
                  <a:srgbClr val="FF0000"/>
                </a:solidFill>
              </a:rPr>
              <a:t>：</a:t>
            </a:r>
            <a:r>
              <a:rPr lang="zh-CN" altLang="zh-CN" sz="2000" dirty="0">
                <a:solidFill>
                  <a:srgbClr val="00B0F0"/>
                </a:solidFill>
              </a:rPr>
              <a:t>是从鸦片中提炼出来的一种白色针状结晶。它对呼吸中枢有叫强的抑制作用，用量过大可致呼吸缓慢，甚至出现呼吸中枢麻痹，这通常是吗啡中毒死亡的直接原因。吗啡比鸦片更易上瘾。</a:t>
            </a:r>
            <a:endParaRPr lang="zh-CN" altLang="en-US" sz="2000" dirty="0">
              <a:solidFill>
                <a:srgbClr val="00B0F0"/>
              </a:solidFill>
            </a:endParaRPr>
          </a:p>
        </p:txBody>
      </p:sp>
      <p:grpSp>
        <p:nvGrpSpPr>
          <p:cNvPr id="10" name="组合 9"/>
          <p:cNvGrpSpPr/>
          <p:nvPr/>
        </p:nvGrpSpPr>
        <p:grpSpPr>
          <a:xfrm>
            <a:off x="-1" y="3085928"/>
            <a:ext cx="10189261" cy="3772072"/>
            <a:chOff x="-1" y="3085928"/>
            <a:chExt cx="10189261" cy="3772072"/>
          </a:xfrm>
        </p:grpSpPr>
        <p:pic>
          <p:nvPicPr>
            <p:cNvPr id="8" name="图片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3085928"/>
              <a:ext cx="5184979" cy="3772072"/>
            </a:xfrm>
            <a:prstGeom prst="rect">
              <a:avLst/>
            </a:prstGeom>
          </p:spPr>
        </p:pic>
        <p:pic>
          <p:nvPicPr>
            <p:cNvPr id="9" name="图片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184978" y="3085928"/>
              <a:ext cx="5004282" cy="3772072"/>
            </a:xfrm>
            <a:prstGeom prst="rect">
              <a:avLst/>
            </a:prstGeom>
          </p:spPr>
        </p:pic>
      </p:grpSp>
    </p:spTree>
    <p:extLst>
      <p:ext uri="{BB962C8B-B14F-4D97-AF65-F5344CB8AC3E}">
        <p14:creationId xmlns:p14="http://schemas.microsoft.com/office/powerpoint/2010/main" val="36113088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1" presetClass="entr" presetSubtype="1" fill="hold" nodeType="after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wheel(1)">
                                      <p:cBhvr>
                                        <p:cTn id="12" dur="2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905000" y="0"/>
            <a:ext cx="7380514" cy="1323439"/>
          </a:xfrm>
          <a:prstGeom prst="rect">
            <a:avLst/>
          </a:prstGeom>
          <a:noFill/>
        </p:spPr>
        <p:txBody>
          <a:bodyPr wrap="square" rtlCol="0">
            <a:spAutoFit/>
          </a:bodyPr>
          <a:lstStyle/>
          <a:p>
            <a:r>
              <a:rPr lang="zh-CN" altLang="en-US" sz="8000" b="1" dirty="0" smtClean="0">
                <a:ln w="22225">
                  <a:solidFill>
                    <a:schemeClr val="accent2"/>
                  </a:solidFill>
                  <a:prstDash val="solid"/>
                </a:ln>
                <a:solidFill>
                  <a:srgbClr val="FF0000"/>
                </a:solidFill>
              </a:rPr>
              <a:t>毒品知识知多少</a:t>
            </a:r>
            <a:endParaRPr lang="zh-CN" altLang="en-US" sz="8000" b="1" dirty="0">
              <a:ln w="22225">
                <a:solidFill>
                  <a:schemeClr val="accent2"/>
                </a:solidFill>
                <a:prstDash val="solid"/>
              </a:ln>
              <a:solidFill>
                <a:srgbClr val="FF0000"/>
              </a:solidFill>
            </a:endParaRPr>
          </a:p>
        </p:txBody>
      </p:sp>
      <p:sp>
        <p:nvSpPr>
          <p:cNvPr id="6" name="矩形 5"/>
          <p:cNvSpPr/>
          <p:nvPr/>
        </p:nvSpPr>
        <p:spPr>
          <a:xfrm>
            <a:off x="0" y="1081299"/>
            <a:ext cx="5032147" cy="923330"/>
          </a:xfrm>
          <a:prstGeom prst="rect">
            <a:avLst/>
          </a:prstGeom>
          <a:noFill/>
        </p:spPr>
        <p:txBody>
          <a:bodyPr wrap="none" lIns="91440" tIns="45720" rIns="91440" bIns="45720">
            <a:spAutoFit/>
          </a:bodyPr>
          <a:lstStyle/>
          <a:p>
            <a:pPr algn="ctr"/>
            <a:r>
              <a:rPr lang="zh-CN" altLang="en-US" sz="5400" b="1" cap="none" spc="0" dirty="0" smtClean="0">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rPr>
              <a:t>一、毒品的种类</a:t>
            </a:r>
            <a:endParaRPr lang="zh-CN" altLang="en-US" sz="5400" b="1" cap="none" spc="0" dirty="0">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endParaRPr>
          </a:p>
        </p:txBody>
      </p:sp>
      <p:sp>
        <p:nvSpPr>
          <p:cNvPr id="7" name="文本框 6"/>
          <p:cNvSpPr txBox="1"/>
          <p:nvPr/>
        </p:nvSpPr>
        <p:spPr>
          <a:xfrm>
            <a:off x="0" y="1742411"/>
            <a:ext cx="9017885" cy="1261884"/>
          </a:xfrm>
          <a:prstGeom prst="rect">
            <a:avLst/>
          </a:prstGeom>
          <a:noFill/>
        </p:spPr>
        <p:txBody>
          <a:bodyPr wrap="square" rtlCol="0">
            <a:spAutoFit/>
          </a:bodyPr>
          <a:lstStyle/>
          <a:p>
            <a:r>
              <a:rPr lang="en-US" altLang="zh-CN" sz="3600" dirty="0" smtClean="0">
                <a:solidFill>
                  <a:srgbClr val="FF0000"/>
                </a:solidFill>
              </a:rPr>
              <a:t>    </a:t>
            </a:r>
            <a:r>
              <a:rPr lang="zh-CN" altLang="zh-CN" sz="3600" dirty="0" smtClean="0">
                <a:solidFill>
                  <a:srgbClr val="FF0000"/>
                </a:solidFill>
              </a:rPr>
              <a:t>摇头丸：</a:t>
            </a:r>
            <a:r>
              <a:rPr lang="zh-CN" altLang="zh-CN" sz="2000" dirty="0" smtClean="0">
                <a:solidFill>
                  <a:srgbClr val="00B0F0"/>
                </a:solidFill>
              </a:rPr>
              <a:t>学名</a:t>
            </a:r>
            <a:r>
              <a:rPr lang="zh-CN" altLang="zh-CN" sz="2000" dirty="0">
                <a:solidFill>
                  <a:srgbClr val="00B0F0"/>
                </a:solidFill>
              </a:rPr>
              <a:t>二亚甲基双氧苯丙胺，属安非他明类兴奋剂的一种，具有强烈的中枢神经兴奋作用，有很强的精神依赖性，长期服用，会严重损害人的中枢神经系统，导致偏瘫，也很容易使吸食者的行为失控而发生以外。</a:t>
            </a:r>
            <a:endParaRPr lang="zh-CN" altLang="en-US" sz="2000" dirty="0">
              <a:solidFill>
                <a:srgbClr val="00B0F0"/>
              </a:solidFill>
            </a:endParaRPr>
          </a:p>
        </p:txBody>
      </p:sp>
      <p:grpSp>
        <p:nvGrpSpPr>
          <p:cNvPr id="5" name="组合 4"/>
          <p:cNvGrpSpPr/>
          <p:nvPr/>
        </p:nvGrpSpPr>
        <p:grpSpPr>
          <a:xfrm>
            <a:off x="-1" y="3004294"/>
            <a:ext cx="10918830" cy="3853705"/>
            <a:chOff x="-1" y="3004294"/>
            <a:chExt cx="10918830" cy="3853705"/>
          </a:xfrm>
        </p:grpSpPr>
        <p:pic>
          <p:nvPicPr>
            <p:cNvPr id="3" name="图片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3004294"/>
              <a:ext cx="5138273" cy="3853705"/>
            </a:xfrm>
            <a:prstGeom prst="rect">
              <a:avLst/>
            </a:prstGeom>
          </p:spPr>
        </p:pic>
        <p:pic>
          <p:nvPicPr>
            <p:cNvPr id="4" name="图片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138272" y="3004294"/>
              <a:ext cx="5780557" cy="3853705"/>
            </a:xfrm>
            <a:prstGeom prst="rect">
              <a:avLst/>
            </a:prstGeom>
          </p:spPr>
        </p:pic>
      </p:grpSp>
    </p:spTree>
    <p:extLst>
      <p:ext uri="{BB962C8B-B14F-4D97-AF65-F5344CB8AC3E}">
        <p14:creationId xmlns:p14="http://schemas.microsoft.com/office/powerpoint/2010/main" val="18395738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1" presetClass="entr" presetSubtype="1" fill="hold" nodeType="after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wheel(1)">
                                      <p:cBhvr>
                                        <p:cTn id="12"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905000" y="0"/>
            <a:ext cx="7380514" cy="1323439"/>
          </a:xfrm>
          <a:prstGeom prst="rect">
            <a:avLst/>
          </a:prstGeom>
          <a:noFill/>
        </p:spPr>
        <p:txBody>
          <a:bodyPr wrap="square" rtlCol="0">
            <a:spAutoFit/>
          </a:bodyPr>
          <a:lstStyle/>
          <a:p>
            <a:r>
              <a:rPr lang="zh-CN" altLang="en-US" sz="8000" b="1" dirty="0" smtClean="0">
                <a:ln w="22225">
                  <a:solidFill>
                    <a:schemeClr val="accent2"/>
                  </a:solidFill>
                  <a:prstDash val="solid"/>
                </a:ln>
                <a:solidFill>
                  <a:srgbClr val="FF0000"/>
                </a:solidFill>
              </a:rPr>
              <a:t>毒品知识知多少</a:t>
            </a:r>
            <a:endParaRPr lang="zh-CN" altLang="en-US" sz="8000" b="1" dirty="0">
              <a:ln w="22225">
                <a:solidFill>
                  <a:schemeClr val="accent2"/>
                </a:solidFill>
                <a:prstDash val="solid"/>
              </a:ln>
              <a:solidFill>
                <a:srgbClr val="FF0000"/>
              </a:solidFill>
            </a:endParaRPr>
          </a:p>
        </p:txBody>
      </p:sp>
      <p:sp>
        <p:nvSpPr>
          <p:cNvPr id="6" name="矩形 5"/>
          <p:cNvSpPr/>
          <p:nvPr/>
        </p:nvSpPr>
        <p:spPr>
          <a:xfrm>
            <a:off x="0" y="1081299"/>
            <a:ext cx="5032147" cy="923330"/>
          </a:xfrm>
          <a:prstGeom prst="rect">
            <a:avLst/>
          </a:prstGeom>
          <a:noFill/>
        </p:spPr>
        <p:txBody>
          <a:bodyPr wrap="none" lIns="91440" tIns="45720" rIns="91440" bIns="45720">
            <a:spAutoFit/>
          </a:bodyPr>
          <a:lstStyle/>
          <a:p>
            <a:pPr algn="ctr"/>
            <a:r>
              <a:rPr lang="zh-CN" altLang="en-US" sz="5400" b="1" cap="none" spc="0" dirty="0" smtClean="0">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rPr>
              <a:t>一、毒品的种类</a:t>
            </a:r>
            <a:endParaRPr lang="zh-CN" altLang="en-US" sz="5400" b="1" cap="none" spc="0" dirty="0">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endParaRPr>
          </a:p>
        </p:txBody>
      </p:sp>
      <p:sp>
        <p:nvSpPr>
          <p:cNvPr id="7" name="文本框 6"/>
          <p:cNvSpPr txBox="1"/>
          <p:nvPr/>
        </p:nvSpPr>
        <p:spPr>
          <a:xfrm>
            <a:off x="0" y="1742411"/>
            <a:ext cx="9017885" cy="1261884"/>
          </a:xfrm>
          <a:prstGeom prst="rect">
            <a:avLst/>
          </a:prstGeom>
          <a:noFill/>
        </p:spPr>
        <p:txBody>
          <a:bodyPr wrap="square" rtlCol="0">
            <a:spAutoFit/>
          </a:bodyPr>
          <a:lstStyle/>
          <a:p>
            <a:r>
              <a:rPr lang="en-US" altLang="zh-CN" sz="3600" dirty="0" smtClean="0">
                <a:solidFill>
                  <a:srgbClr val="FF0000"/>
                </a:solidFill>
              </a:rPr>
              <a:t>    </a:t>
            </a:r>
            <a:r>
              <a:rPr lang="zh-CN" altLang="zh-CN" sz="3600" dirty="0" smtClean="0">
                <a:solidFill>
                  <a:srgbClr val="FF0000"/>
                </a:solidFill>
              </a:rPr>
              <a:t>可卡因</a:t>
            </a:r>
            <a:r>
              <a:rPr lang="zh-CN" altLang="zh-CN" sz="3600" dirty="0">
                <a:solidFill>
                  <a:srgbClr val="FF0000"/>
                </a:solidFill>
              </a:rPr>
              <a:t>：</a:t>
            </a:r>
            <a:r>
              <a:rPr lang="zh-CN" altLang="zh-CN" sz="2000" dirty="0">
                <a:solidFill>
                  <a:srgbClr val="00B0F0"/>
                </a:solidFill>
              </a:rPr>
              <a:t>化学名为苯甲基芽子碱，是最强的天然中枢兴奋剂，小剂量的可卡因能导致心律减缓：剂量增大后则心律增快，呼吸急促，可出现呕吐、震颤、痉挛、惊厥等现象：如果大</a:t>
            </a:r>
            <a:r>
              <a:rPr lang="zh-CN" altLang="zh-CN" sz="2000" dirty="0" smtClean="0">
                <a:solidFill>
                  <a:srgbClr val="00B0F0"/>
                </a:solidFill>
              </a:rPr>
              <a:t>计量</a:t>
            </a:r>
            <a:r>
              <a:rPr lang="zh-CN" altLang="en-US" sz="2000" dirty="0" smtClean="0">
                <a:solidFill>
                  <a:srgbClr val="00B0F0"/>
                </a:solidFill>
              </a:rPr>
              <a:t>，</a:t>
            </a:r>
            <a:r>
              <a:rPr lang="zh-CN" altLang="zh-CN" sz="2000" dirty="0" smtClean="0">
                <a:solidFill>
                  <a:srgbClr val="00B0F0"/>
                </a:solidFill>
              </a:rPr>
              <a:t>则</a:t>
            </a:r>
            <a:r>
              <a:rPr lang="zh-CN" altLang="zh-CN" sz="2000" dirty="0">
                <a:solidFill>
                  <a:srgbClr val="00B0F0"/>
                </a:solidFill>
              </a:rPr>
              <a:t>可导致死亡。</a:t>
            </a:r>
            <a:endParaRPr lang="zh-CN" altLang="en-US" sz="2000" dirty="0">
              <a:solidFill>
                <a:srgbClr val="00B0F0"/>
              </a:solidFill>
            </a:endParaRPr>
          </a:p>
        </p:txBody>
      </p:sp>
      <p:grpSp>
        <p:nvGrpSpPr>
          <p:cNvPr id="10" name="组合 9"/>
          <p:cNvGrpSpPr/>
          <p:nvPr/>
        </p:nvGrpSpPr>
        <p:grpSpPr>
          <a:xfrm>
            <a:off x="211872" y="3004294"/>
            <a:ext cx="8363412" cy="3865616"/>
            <a:chOff x="211872" y="3004294"/>
            <a:chExt cx="8363412" cy="3865616"/>
          </a:xfrm>
        </p:grpSpPr>
        <p:pic>
          <p:nvPicPr>
            <p:cNvPr id="8" name="图片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11872" y="3004294"/>
              <a:ext cx="4423032" cy="3853705"/>
            </a:xfrm>
            <a:prstGeom prst="rect">
              <a:avLst/>
            </a:prstGeom>
          </p:spPr>
        </p:pic>
        <p:pic>
          <p:nvPicPr>
            <p:cNvPr id="9" name="图片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315126" y="3004294"/>
              <a:ext cx="3260158" cy="3865616"/>
            </a:xfrm>
            <a:prstGeom prst="rect">
              <a:avLst/>
            </a:prstGeom>
          </p:spPr>
        </p:pic>
      </p:grpSp>
    </p:spTree>
    <p:extLst>
      <p:ext uri="{BB962C8B-B14F-4D97-AF65-F5344CB8AC3E}">
        <p14:creationId xmlns:p14="http://schemas.microsoft.com/office/powerpoint/2010/main" val="6114124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1" presetClass="entr" presetSubtype="1" fill="hold" nodeType="after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wheel(1)">
                                      <p:cBhvr>
                                        <p:cTn id="12" dur="2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905000" y="0"/>
            <a:ext cx="7380514" cy="1323439"/>
          </a:xfrm>
          <a:prstGeom prst="rect">
            <a:avLst/>
          </a:prstGeom>
          <a:noFill/>
        </p:spPr>
        <p:txBody>
          <a:bodyPr wrap="square" rtlCol="0">
            <a:spAutoFit/>
          </a:bodyPr>
          <a:lstStyle/>
          <a:p>
            <a:r>
              <a:rPr lang="zh-CN" altLang="en-US" sz="8000" b="1" dirty="0" smtClean="0">
                <a:ln w="22225">
                  <a:solidFill>
                    <a:schemeClr val="accent2"/>
                  </a:solidFill>
                  <a:prstDash val="solid"/>
                </a:ln>
                <a:solidFill>
                  <a:srgbClr val="FF0000"/>
                </a:solidFill>
              </a:rPr>
              <a:t>毒品知识知多少</a:t>
            </a:r>
            <a:endParaRPr lang="zh-CN" altLang="en-US" sz="8000" b="1" dirty="0">
              <a:ln w="22225">
                <a:solidFill>
                  <a:schemeClr val="accent2"/>
                </a:solidFill>
                <a:prstDash val="solid"/>
              </a:ln>
              <a:solidFill>
                <a:srgbClr val="FF0000"/>
              </a:solidFill>
            </a:endParaRPr>
          </a:p>
        </p:txBody>
      </p:sp>
      <p:sp>
        <p:nvSpPr>
          <p:cNvPr id="6" name="矩形 5"/>
          <p:cNvSpPr/>
          <p:nvPr/>
        </p:nvSpPr>
        <p:spPr>
          <a:xfrm>
            <a:off x="-1" y="1081299"/>
            <a:ext cx="5032148" cy="923330"/>
          </a:xfrm>
          <a:prstGeom prst="rect">
            <a:avLst/>
          </a:prstGeom>
          <a:noFill/>
        </p:spPr>
        <p:txBody>
          <a:bodyPr wrap="none" lIns="91440" tIns="45720" rIns="91440" bIns="45720">
            <a:spAutoFit/>
          </a:bodyPr>
          <a:lstStyle/>
          <a:p>
            <a:pPr algn="ctr"/>
            <a:r>
              <a:rPr lang="zh-CN" altLang="en-US" sz="5400" b="1" cap="none" spc="0" dirty="0" smtClean="0">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rPr>
              <a:t>二、毒品的危害</a:t>
            </a:r>
            <a:endParaRPr lang="zh-CN" altLang="en-US" sz="5400" b="1" cap="none" spc="0" dirty="0">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endParaRPr>
          </a:p>
        </p:txBody>
      </p:sp>
      <p:sp>
        <p:nvSpPr>
          <p:cNvPr id="7" name="文本框 6"/>
          <p:cNvSpPr txBox="1"/>
          <p:nvPr/>
        </p:nvSpPr>
        <p:spPr>
          <a:xfrm>
            <a:off x="0" y="1742411"/>
            <a:ext cx="9017885" cy="646331"/>
          </a:xfrm>
          <a:prstGeom prst="rect">
            <a:avLst/>
          </a:prstGeom>
          <a:noFill/>
        </p:spPr>
        <p:txBody>
          <a:bodyPr wrap="square" rtlCol="0">
            <a:spAutoFit/>
          </a:bodyPr>
          <a:lstStyle/>
          <a:p>
            <a:r>
              <a:rPr lang="en-US" altLang="zh-CN" sz="3600" dirty="0" smtClean="0">
                <a:solidFill>
                  <a:srgbClr val="FF0000"/>
                </a:solidFill>
              </a:rPr>
              <a:t>    </a:t>
            </a:r>
            <a:r>
              <a:rPr lang="zh-CN" altLang="en-US" sz="3600" dirty="0" smtClean="0">
                <a:solidFill>
                  <a:srgbClr val="FF0000"/>
                </a:solidFill>
              </a:rPr>
              <a:t>讨论</a:t>
            </a:r>
            <a:r>
              <a:rPr lang="zh-CN" altLang="zh-CN" sz="3600" dirty="0" smtClean="0">
                <a:solidFill>
                  <a:srgbClr val="FF0000"/>
                </a:solidFill>
              </a:rPr>
              <a:t>：</a:t>
            </a:r>
            <a:r>
              <a:rPr lang="zh-CN" altLang="en-US" sz="2000" dirty="0" smtClean="0">
                <a:solidFill>
                  <a:srgbClr val="00B0F0"/>
                </a:solidFill>
              </a:rPr>
              <a:t>根据刚才的了解，说一说毒品有哪些危害？</a:t>
            </a:r>
            <a:endParaRPr lang="zh-CN" altLang="en-US" sz="2000" dirty="0">
              <a:solidFill>
                <a:srgbClr val="00B0F0"/>
              </a:solidFill>
            </a:endParaRPr>
          </a:p>
        </p:txBody>
      </p:sp>
      <p:sp>
        <p:nvSpPr>
          <p:cNvPr id="3" name="矩形 2"/>
          <p:cNvSpPr/>
          <p:nvPr/>
        </p:nvSpPr>
        <p:spPr>
          <a:xfrm>
            <a:off x="0" y="2319456"/>
            <a:ext cx="10203366" cy="4339650"/>
          </a:xfrm>
          <a:prstGeom prst="rect">
            <a:avLst/>
          </a:prstGeom>
          <a:noFill/>
        </p:spPr>
        <p:txBody>
          <a:bodyPr wrap="square" lIns="91440" tIns="45720" rIns="91440" bIns="45720">
            <a:spAutoFit/>
          </a:bodyPr>
          <a:lstStyle/>
          <a:p>
            <a:r>
              <a:rPr lang="en-US" altLang="zh-CN" sz="5400" dirty="0" smtClean="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rPr>
              <a:t>1</a:t>
            </a:r>
            <a:r>
              <a:rPr lang="zh-CN" altLang="zh-CN" sz="5400" dirty="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rPr>
              <a:t>、毒品毁人毁</a:t>
            </a:r>
            <a:r>
              <a:rPr lang="zh-CN" altLang="zh-CN" sz="5400" dirty="0" smtClean="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rPr>
              <a:t>健康</a:t>
            </a:r>
            <a:endParaRPr lang="en-US" altLang="zh-CN" sz="5400" dirty="0" smtClean="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endParaRPr>
          </a:p>
          <a:p>
            <a:endParaRPr lang="zh-CN" altLang="zh-CN" sz="2000" dirty="0">
              <a:solidFill>
                <a:srgbClr val="00B0F0"/>
              </a:solidFill>
            </a:endParaRPr>
          </a:p>
          <a:p>
            <a:r>
              <a:rPr lang="en-US" altLang="zh-CN" sz="5400" dirty="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rPr>
              <a:t>2</a:t>
            </a:r>
            <a:r>
              <a:rPr lang="zh-CN" altLang="zh-CN" sz="5400" dirty="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rPr>
              <a:t>、毒品令人倾家荡产，</a:t>
            </a:r>
            <a:r>
              <a:rPr lang="zh-CN" altLang="zh-CN" sz="5400" dirty="0" smtClean="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rPr>
              <a:t>家破人亡</a:t>
            </a:r>
            <a:endParaRPr lang="en-US" altLang="zh-CN" sz="5400" dirty="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endParaRPr>
          </a:p>
          <a:p>
            <a:endParaRPr lang="zh-CN" altLang="zh-CN" sz="2000" dirty="0">
              <a:solidFill>
                <a:srgbClr val="00B0F0"/>
              </a:solidFill>
            </a:endParaRPr>
          </a:p>
          <a:p>
            <a:r>
              <a:rPr lang="en-US" altLang="zh-CN" sz="5400" dirty="0" smtClean="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rPr>
              <a:t>3</a:t>
            </a:r>
            <a:r>
              <a:rPr lang="zh-CN" altLang="zh-CN" sz="5400" dirty="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rPr>
              <a:t>、吸毒导致堕落、</a:t>
            </a:r>
            <a:r>
              <a:rPr lang="zh-CN" altLang="zh-CN" sz="5400" dirty="0" smtClean="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rPr>
              <a:t>犯罪</a:t>
            </a:r>
            <a:endParaRPr lang="en-US" altLang="zh-CN" sz="5400" dirty="0" smtClean="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endParaRPr>
          </a:p>
          <a:p>
            <a:endParaRPr lang="zh-CN" altLang="zh-CN" sz="2000" dirty="0">
              <a:solidFill>
                <a:srgbClr val="00B0F0"/>
              </a:solidFill>
            </a:endParaRPr>
          </a:p>
          <a:p>
            <a:r>
              <a:rPr lang="en-US" altLang="zh-CN" sz="5400" dirty="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rPr>
              <a:t>4</a:t>
            </a:r>
            <a:r>
              <a:rPr lang="zh-CN" altLang="zh-CN" sz="5400" dirty="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rPr>
              <a:t>、吸毒危害社会，成为世界公害</a:t>
            </a:r>
            <a:endParaRPr lang="zh-CN" altLang="en-US" sz="5400" dirty="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endParaRPr>
          </a:p>
        </p:txBody>
      </p:sp>
    </p:spTree>
    <p:extLst>
      <p:ext uri="{BB962C8B-B14F-4D97-AF65-F5344CB8AC3E}">
        <p14:creationId xmlns:p14="http://schemas.microsoft.com/office/powerpoint/2010/main" val="23940461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31" presetClass="entr" presetSubtype="0" fill="hold" grpId="0" nodeType="click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p:cTn id="13" dur="2000" fill="hold"/>
                                        <p:tgtEl>
                                          <p:spTgt spid="3"/>
                                        </p:tgtEl>
                                        <p:attrNameLst>
                                          <p:attrName>ppt_w</p:attrName>
                                        </p:attrNameLst>
                                      </p:cBhvr>
                                      <p:tavLst>
                                        <p:tav tm="0">
                                          <p:val>
                                            <p:fltVal val="0"/>
                                          </p:val>
                                        </p:tav>
                                        <p:tav tm="100000">
                                          <p:val>
                                            <p:strVal val="#ppt_w"/>
                                          </p:val>
                                        </p:tav>
                                      </p:tavLst>
                                    </p:anim>
                                    <p:anim calcmode="lin" valueType="num">
                                      <p:cBhvr>
                                        <p:cTn id="14" dur="2000" fill="hold"/>
                                        <p:tgtEl>
                                          <p:spTgt spid="3"/>
                                        </p:tgtEl>
                                        <p:attrNameLst>
                                          <p:attrName>ppt_h</p:attrName>
                                        </p:attrNameLst>
                                      </p:cBhvr>
                                      <p:tavLst>
                                        <p:tav tm="0">
                                          <p:val>
                                            <p:fltVal val="0"/>
                                          </p:val>
                                        </p:tav>
                                        <p:tav tm="100000">
                                          <p:val>
                                            <p:strVal val="#ppt_h"/>
                                          </p:val>
                                        </p:tav>
                                      </p:tavLst>
                                    </p:anim>
                                    <p:anim calcmode="lin" valueType="num">
                                      <p:cBhvr>
                                        <p:cTn id="15" dur="2000" fill="hold"/>
                                        <p:tgtEl>
                                          <p:spTgt spid="3"/>
                                        </p:tgtEl>
                                        <p:attrNameLst>
                                          <p:attrName>style.rotation</p:attrName>
                                        </p:attrNameLst>
                                      </p:cBhvr>
                                      <p:tavLst>
                                        <p:tav tm="0">
                                          <p:val>
                                            <p:fltVal val="90"/>
                                          </p:val>
                                        </p:tav>
                                        <p:tav tm="100000">
                                          <p:val>
                                            <p:fltVal val="0"/>
                                          </p:val>
                                        </p:tav>
                                      </p:tavLst>
                                    </p:anim>
                                    <p:animEffect transition="in" filter="fade">
                                      <p:cBhvr>
                                        <p:cTn id="16"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3"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descr="200902051912380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43561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 name="图片 2" descr="2007111607463836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375188" y="0"/>
            <a:ext cx="6162713"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2685373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linds(horizont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blinds(horizontal)">
                                      <p:cBhvr>
                                        <p:cTn id="12"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54275" descr="lhh_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40386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矩形 54276"/>
          <p:cNvSpPr>
            <a:spLocks noChangeArrowheads="1"/>
          </p:cNvSpPr>
          <p:nvPr/>
        </p:nvSpPr>
        <p:spPr bwMode="auto">
          <a:xfrm>
            <a:off x="4140200" y="1700213"/>
            <a:ext cx="4495800" cy="4527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Clr>
                <a:schemeClr val="hlink"/>
              </a:buClr>
              <a:buSzPct val="60000"/>
              <a:buFont typeface="Wingdings" panose="05000000000000000000" pitchFamily="2" charset="2"/>
              <a:buChar char="n"/>
              <a:defRPr sz="2800">
                <a:solidFill>
                  <a:schemeClr val="tx1"/>
                </a:solidFill>
                <a:latin typeface="Arial" panose="020B0604020202020204" pitchFamily="34" charset="0"/>
                <a:ea typeface="宋体" panose="02010600030101010101" pitchFamily="2" charset="-122"/>
              </a:defRPr>
            </a:lvl1pPr>
            <a:lvl2pPr marL="742950" indent="-285750">
              <a:spcBef>
                <a:spcPct val="20000"/>
              </a:spcBef>
              <a:buClr>
                <a:schemeClr val="tx2"/>
              </a:buClr>
              <a:buSzPct val="65000"/>
              <a:buFont typeface="Wingdings" panose="05000000000000000000" pitchFamily="2" charset="2"/>
              <a:buChar char="u"/>
              <a:defRPr sz="26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65000"/>
              <a:buFont typeface="Wingdings" panose="05000000000000000000" pitchFamily="2" charset="2"/>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tx2"/>
              </a:buClr>
              <a:buSzPct val="10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10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10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10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10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10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9pPr>
          </a:lstStyle>
          <a:p>
            <a:pPr eaLnBrk="1" hangingPunct="1">
              <a:buFont typeface="Wingdings" panose="05000000000000000000" pitchFamily="2" charset="2"/>
              <a:buNone/>
            </a:pPr>
            <a:r>
              <a:rPr lang="en-US" altLang="zh-CN" sz="4400" dirty="0">
                <a:effectLst/>
              </a:rPr>
              <a:t>     </a:t>
            </a:r>
            <a:r>
              <a:rPr lang="zh-CN" altLang="en-US" sz="4400" dirty="0">
                <a:effectLst/>
                <a:latin typeface="Times New Roman" panose="02020603050405020304" pitchFamily="18" charset="0"/>
              </a:rPr>
              <a:t>倾家荡产，</a:t>
            </a:r>
          </a:p>
          <a:p>
            <a:pPr eaLnBrk="1" hangingPunct="1">
              <a:buFont typeface="Wingdings" panose="05000000000000000000" pitchFamily="2" charset="2"/>
              <a:buNone/>
            </a:pPr>
            <a:r>
              <a:rPr lang="en-US" altLang="zh-CN" sz="4400" dirty="0">
                <a:effectLst/>
              </a:rPr>
              <a:t>     </a:t>
            </a:r>
            <a:r>
              <a:rPr lang="zh-CN" altLang="en-US" sz="4400" dirty="0">
                <a:effectLst/>
                <a:latin typeface="Times New Roman" panose="02020603050405020304" pitchFamily="18" charset="0"/>
              </a:rPr>
              <a:t>妻离子散，</a:t>
            </a:r>
          </a:p>
          <a:p>
            <a:pPr eaLnBrk="1" hangingPunct="1">
              <a:buFont typeface="Wingdings" panose="05000000000000000000" pitchFamily="2" charset="2"/>
              <a:buNone/>
            </a:pPr>
            <a:r>
              <a:rPr lang="en-US" altLang="zh-CN" sz="4400" dirty="0">
                <a:effectLst/>
              </a:rPr>
              <a:t>     </a:t>
            </a:r>
            <a:r>
              <a:rPr lang="zh-CN" altLang="en-US" sz="4400" dirty="0">
                <a:effectLst/>
                <a:latin typeface="Times New Roman" panose="02020603050405020304" pitchFamily="18" charset="0"/>
              </a:rPr>
              <a:t>家破人亡，</a:t>
            </a:r>
          </a:p>
          <a:p>
            <a:pPr eaLnBrk="1" hangingPunct="1">
              <a:buFont typeface="Wingdings" panose="05000000000000000000" pitchFamily="2" charset="2"/>
              <a:buNone/>
            </a:pPr>
            <a:r>
              <a:rPr lang="zh-CN" altLang="en-US" sz="4400" dirty="0">
                <a:effectLst/>
                <a:latin typeface="Times New Roman" panose="02020603050405020304" pitchFamily="18" charset="0"/>
              </a:rPr>
              <a:t>     危及后代。</a:t>
            </a:r>
          </a:p>
        </p:txBody>
      </p:sp>
      <p:sp>
        <p:nvSpPr>
          <p:cNvPr id="4" name="矩形 54277"/>
          <p:cNvSpPr>
            <a:spLocks noChangeArrowheads="1"/>
          </p:cNvSpPr>
          <p:nvPr/>
        </p:nvSpPr>
        <p:spPr bwMode="auto">
          <a:xfrm>
            <a:off x="4211638" y="692150"/>
            <a:ext cx="4608512" cy="1082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lr>
                <a:schemeClr val="hlink"/>
              </a:buClr>
              <a:buSzPct val="60000"/>
              <a:buFont typeface="Wingdings" panose="05000000000000000000" pitchFamily="2" charset="2"/>
              <a:buChar char="n"/>
              <a:defRPr sz="2800">
                <a:solidFill>
                  <a:schemeClr val="tx1"/>
                </a:solidFill>
                <a:latin typeface="Arial" panose="020B0604020202020204" pitchFamily="34" charset="0"/>
                <a:ea typeface="宋体" panose="02010600030101010101" pitchFamily="2" charset="-122"/>
              </a:defRPr>
            </a:lvl1pPr>
            <a:lvl2pPr marL="742950" indent="-285750">
              <a:spcBef>
                <a:spcPct val="20000"/>
              </a:spcBef>
              <a:buClr>
                <a:schemeClr val="tx2"/>
              </a:buClr>
              <a:buSzPct val="65000"/>
              <a:buFont typeface="Wingdings" panose="05000000000000000000" pitchFamily="2" charset="2"/>
              <a:buChar char="u"/>
              <a:defRPr sz="26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65000"/>
              <a:buFont typeface="Wingdings" panose="05000000000000000000" pitchFamily="2" charset="2"/>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tx2"/>
              </a:buClr>
              <a:buSzPct val="10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10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10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10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10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10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9pPr>
          </a:lstStyle>
          <a:p>
            <a:pPr eaLnBrk="1" hangingPunct="1">
              <a:lnSpc>
                <a:spcPct val="70000"/>
              </a:lnSpc>
              <a:spcBef>
                <a:spcPct val="0"/>
              </a:spcBef>
              <a:buClrTx/>
              <a:buSzTx/>
              <a:buFont typeface="Arial" panose="020B0604020202020204" pitchFamily="34" charset="0"/>
              <a:buNone/>
            </a:pPr>
            <a:r>
              <a:rPr lang="zh-CN" altLang="en-US" sz="4000" b="0" dirty="0">
                <a:solidFill>
                  <a:srgbClr val="FF0000"/>
                </a:solidFill>
                <a:effectLst/>
                <a:latin typeface="华文隶书" panose="02010800040101010101" pitchFamily="2" charset="-122"/>
                <a:ea typeface="华文隶书" panose="02010800040101010101" pitchFamily="2" charset="-122"/>
              </a:rPr>
              <a:t>对家庭造成的危害</a:t>
            </a:r>
            <a:r>
              <a:rPr lang="zh-CN" altLang="en-US" sz="4400" b="0" dirty="0">
                <a:solidFill>
                  <a:schemeClr val="tx2"/>
                </a:solidFill>
                <a:effectLst/>
                <a:latin typeface="Times New Roman" panose="02020603050405020304" pitchFamily="18" charset="0"/>
              </a:rPr>
              <a:t/>
            </a:r>
            <a:br>
              <a:rPr lang="zh-CN" altLang="en-US" sz="4400" b="0" dirty="0">
                <a:solidFill>
                  <a:schemeClr val="tx2"/>
                </a:solidFill>
                <a:effectLst/>
                <a:latin typeface="Times New Roman" panose="02020603050405020304" pitchFamily="18" charset="0"/>
              </a:rPr>
            </a:br>
            <a:endParaRPr lang="zh-CN" altLang="en-US" sz="4400" b="0" dirty="0">
              <a:solidFill>
                <a:schemeClr val="tx2"/>
              </a:solidFill>
              <a:effectLst/>
              <a:latin typeface="Times New Roman" panose="02020603050405020304" pitchFamily="18" charset="0"/>
            </a:endParaRPr>
          </a:p>
        </p:txBody>
      </p:sp>
    </p:spTree>
    <p:extLst>
      <p:ext uri="{BB962C8B-B14F-4D97-AF65-F5344CB8AC3E}">
        <p14:creationId xmlns:p14="http://schemas.microsoft.com/office/powerpoint/2010/main" val="169519082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descr="20090626_ba2933b966ffafd3ef4aXPl1NM7n766O"/>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4449763"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 name="图片 2" descr="xinsrc_0910023110274681566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495800" y="0"/>
            <a:ext cx="46482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1784573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heckerboard(across)">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checkerboard(across)">
                                      <p:cBhvr>
                                        <p:cTn id="12"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descr="吸毒社会危害画2"/>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0" y="333183"/>
            <a:ext cx="9623502" cy="62683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9147003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linds(horizontal)">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0" y="0"/>
            <a:ext cx="9534294" cy="2554545"/>
          </a:xfrm>
          <a:prstGeom prst="rect">
            <a:avLst/>
          </a:prstGeom>
          <a:noFill/>
        </p:spPr>
        <p:txBody>
          <a:bodyPr wrap="square" rtlCol="0">
            <a:spAutoFit/>
          </a:bodyPr>
          <a:lstStyle/>
          <a:p>
            <a:r>
              <a:rPr lang="zh-CN" altLang="zh-CN" sz="8000" b="1" dirty="0" smtClean="0">
                <a:ln w="22225">
                  <a:solidFill>
                    <a:schemeClr val="accent2"/>
                  </a:solidFill>
                  <a:prstDash val="solid"/>
                </a:ln>
                <a:solidFill>
                  <a:srgbClr val="FF0000"/>
                </a:solidFill>
              </a:rPr>
              <a:t>青少年</a:t>
            </a:r>
            <a:r>
              <a:rPr lang="zh-CN" altLang="zh-CN" sz="8000" b="1" dirty="0">
                <a:ln w="22225">
                  <a:solidFill>
                    <a:schemeClr val="accent2"/>
                  </a:solidFill>
                  <a:prstDash val="solid"/>
                </a:ln>
                <a:solidFill>
                  <a:srgbClr val="FF0000"/>
                </a:solidFill>
              </a:rPr>
              <a:t>已成为毒品</a:t>
            </a:r>
            <a:r>
              <a:rPr lang="zh-CN" altLang="zh-CN" sz="8000" b="1" dirty="0" smtClean="0">
                <a:ln w="22225">
                  <a:solidFill>
                    <a:schemeClr val="accent2"/>
                  </a:solidFill>
                  <a:prstDash val="solid"/>
                </a:ln>
                <a:solidFill>
                  <a:srgbClr val="FF0000"/>
                </a:solidFill>
              </a:rPr>
              <a:t>的</a:t>
            </a:r>
            <a:endParaRPr lang="en-US" altLang="zh-CN" sz="8000" b="1" dirty="0" smtClean="0">
              <a:ln w="22225">
                <a:solidFill>
                  <a:schemeClr val="accent2"/>
                </a:solidFill>
                <a:prstDash val="solid"/>
              </a:ln>
              <a:solidFill>
                <a:srgbClr val="FF0000"/>
              </a:solidFill>
            </a:endParaRPr>
          </a:p>
          <a:p>
            <a:r>
              <a:rPr lang="en-US" altLang="zh-CN" sz="8000" b="1" dirty="0">
                <a:ln w="22225">
                  <a:solidFill>
                    <a:schemeClr val="accent2"/>
                  </a:solidFill>
                  <a:prstDash val="solid"/>
                </a:ln>
                <a:solidFill>
                  <a:srgbClr val="FF0000"/>
                </a:solidFill>
              </a:rPr>
              <a:t> </a:t>
            </a:r>
            <a:r>
              <a:rPr lang="en-US" altLang="zh-CN" sz="8000" b="1" dirty="0" smtClean="0">
                <a:ln w="22225">
                  <a:solidFill>
                    <a:schemeClr val="accent2"/>
                  </a:solidFill>
                  <a:prstDash val="solid"/>
                </a:ln>
                <a:solidFill>
                  <a:srgbClr val="FF0000"/>
                </a:solidFill>
              </a:rPr>
              <a:t>      </a:t>
            </a:r>
            <a:r>
              <a:rPr lang="zh-CN" altLang="zh-CN" sz="8000" b="1" dirty="0" smtClean="0">
                <a:ln w="22225">
                  <a:solidFill>
                    <a:schemeClr val="accent2"/>
                  </a:solidFill>
                  <a:prstDash val="solid"/>
                </a:ln>
                <a:solidFill>
                  <a:srgbClr val="FF0000"/>
                </a:solidFill>
              </a:rPr>
              <a:t>主要受害者</a:t>
            </a:r>
            <a:endParaRPr lang="zh-CN" altLang="en-US" sz="8000" b="1" dirty="0">
              <a:ln w="22225">
                <a:solidFill>
                  <a:schemeClr val="accent2"/>
                </a:solidFill>
                <a:prstDash val="solid"/>
              </a:ln>
              <a:solidFill>
                <a:srgbClr val="FF0000"/>
              </a:solidFill>
            </a:endParaRPr>
          </a:p>
        </p:txBody>
      </p:sp>
      <p:sp>
        <p:nvSpPr>
          <p:cNvPr id="4" name="文本框 3"/>
          <p:cNvSpPr txBox="1"/>
          <p:nvPr/>
        </p:nvSpPr>
        <p:spPr>
          <a:xfrm>
            <a:off x="602167" y="2527360"/>
            <a:ext cx="7950820" cy="707886"/>
          </a:xfrm>
          <a:prstGeom prst="rect">
            <a:avLst/>
          </a:prstGeom>
          <a:noFill/>
        </p:spPr>
        <p:txBody>
          <a:bodyPr wrap="square" rtlCol="0">
            <a:spAutoFit/>
          </a:bodyPr>
          <a:lstStyle/>
          <a:p>
            <a:r>
              <a:rPr lang="en-US" altLang="zh-CN" sz="4000" dirty="0"/>
              <a:t>1</a:t>
            </a:r>
            <a:r>
              <a:rPr lang="zh-CN" altLang="zh-CN" sz="4000" dirty="0"/>
              <a:t>、对毒品无知、好奇</a:t>
            </a:r>
            <a:endParaRPr lang="zh-CN" altLang="en-US" sz="4000" dirty="0"/>
          </a:p>
        </p:txBody>
      </p:sp>
      <p:sp>
        <p:nvSpPr>
          <p:cNvPr id="5" name="文本框 4"/>
          <p:cNvSpPr txBox="1"/>
          <p:nvPr/>
        </p:nvSpPr>
        <p:spPr>
          <a:xfrm>
            <a:off x="602167" y="3189080"/>
            <a:ext cx="9690410" cy="707886"/>
          </a:xfrm>
          <a:prstGeom prst="rect">
            <a:avLst/>
          </a:prstGeom>
          <a:noFill/>
        </p:spPr>
        <p:txBody>
          <a:bodyPr wrap="square" rtlCol="0">
            <a:spAutoFit/>
          </a:bodyPr>
          <a:lstStyle/>
          <a:p>
            <a:r>
              <a:rPr lang="en-US" altLang="zh-CN" sz="4000" dirty="0"/>
              <a:t>2</a:t>
            </a:r>
            <a:r>
              <a:rPr lang="zh-CN" altLang="zh-CN" sz="4000" dirty="0"/>
              <a:t>、经受不住他人、特别是“朋友”的劝诱</a:t>
            </a:r>
            <a:endParaRPr lang="zh-CN" altLang="en-US" sz="4000" dirty="0"/>
          </a:p>
        </p:txBody>
      </p:sp>
      <p:sp>
        <p:nvSpPr>
          <p:cNvPr id="8" name="文本框 7"/>
          <p:cNvSpPr txBox="1"/>
          <p:nvPr/>
        </p:nvSpPr>
        <p:spPr>
          <a:xfrm>
            <a:off x="602167" y="3812772"/>
            <a:ext cx="5876693" cy="707886"/>
          </a:xfrm>
          <a:prstGeom prst="rect">
            <a:avLst/>
          </a:prstGeom>
          <a:noFill/>
        </p:spPr>
        <p:txBody>
          <a:bodyPr wrap="square" rtlCol="0">
            <a:spAutoFit/>
          </a:bodyPr>
          <a:lstStyle/>
          <a:p>
            <a:r>
              <a:rPr lang="en-US" altLang="zh-CN" sz="4000" dirty="0"/>
              <a:t>3</a:t>
            </a:r>
            <a:r>
              <a:rPr lang="zh-CN" altLang="zh-CN" sz="4000" dirty="0"/>
              <a:t>、寻求刺激</a:t>
            </a:r>
            <a:endParaRPr lang="zh-CN" altLang="en-US" sz="4000" dirty="0"/>
          </a:p>
        </p:txBody>
      </p:sp>
      <p:sp>
        <p:nvSpPr>
          <p:cNvPr id="9" name="文本框 8"/>
          <p:cNvSpPr txBox="1"/>
          <p:nvPr/>
        </p:nvSpPr>
        <p:spPr>
          <a:xfrm>
            <a:off x="602167" y="4477462"/>
            <a:ext cx="7883913" cy="707886"/>
          </a:xfrm>
          <a:prstGeom prst="rect">
            <a:avLst/>
          </a:prstGeom>
          <a:noFill/>
        </p:spPr>
        <p:txBody>
          <a:bodyPr wrap="square" rtlCol="0">
            <a:spAutoFit/>
          </a:bodyPr>
          <a:lstStyle/>
          <a:p>
            <a:r>
              <a:rPr lang="en-US" altLang="zh-CN" sz="4000" dirty="0"/>
              <a:t>4</a:t>
            </a:r>
            <a:r>
              <a:rPr lang="zh-CN" altLang="zh-CN" sz="4000" dirty="0"/>
              <a:t>、不健康的逆反心理</a:t>
            </a:r>
            <a:endParaRPr lang="zh-CN" altLang="en-US" sz="4000" dirty="0"/>
          </a:p>
        </p:txBody>
      </p:sp>
      <p:sp>
        <p:nvSpPr>
          <p:cNvPr id="10" name="文本框 9"/>
          <p:cNvSpPr txBox="1"/>
          <p:nvPr/>
        </p:nvSpPr>
        <p:spPr>
          <a:xfrm>
            <a:off x="602167" y="5185348"/>
            <a:ext cx="6869151" cy="707886"/>
          </a:xfrm>
          <a:prstGeom prst="rect">
            <a:avLst/>
          </a:prstGeom>
          <a:noFill/>
        </p:spPr>
        <p:txBody>
          <a:bodyPr wrap="square" rtlCol="0">
            <a:spAutoFit/>
          </a:bodyPr>
          <a:lstStyle/>
          <a:p>
            <a:r>
              <a:rPr lang="en-US" altLang="zh-CN" sz="4000" dirty="0"/>
              <a:t>5</a:t>
            </a:r>
            <a:r>
              <a:rPr lang="zh-CN" altLang="zh-CN" sz="4000" dirty="0"/>
              <a:t>、家庭成员的不良影响</a:t>
            </a:r>
            <a:endParaRPr lang="zh-CN" altLang="en-US" sz="4000" dirty="0"/>
          </a:p>
        </p:txBody>
      </p:sp>
      <p:sp>
        <p:nvSpPr>
          <p:cNvPr id="11" name="文本框 10"/>
          <p:cNvSpPr txBox="1"/>
          <p:nvPr/>
        </p:nvSpPr>
        <p:spPr>
          <a:xfrm>
            <a:off x="602167" y="5893234"/>
            <a:ext cx="5464098" cy="707886"/>
          </a:xfrm>
          <a:prstGeom prst="rect">
            <a:avLst/>
          </a:prstGeom>
          <a:noFill/>
        </p:spPr>
        <p:txBody>
          <a:bodyPr wrap="square" rtlCol="0">
            <a:spAutoFit/>
          </a:bodyPr>
          <a:lstStyle/>
          <a:p>
            <a:r>
              <a:rPr lang="en-US" altLang="zh-CN" sz="4000" dirty="0"/>
              <a:t>6</a:t>
            </a:r>
            <a:r>
              <a:rPr lang="zh-CN" altLang="zh-CN" sz="4000" dirty="0"/>
              <a:t>、寻求解脱</a:t>
            </a:r>
            <a:endParaRPr lang="zh-CN" altLang="en-US" sz="4000" dirty="0"/>
          </a:p>
        </p:txBody>
      </p:sp>
    </p:spTree>
    <p:extLst>
      <p:ext uri="{BB962C8B-B14F-4D97-AF65-F5344CB8AC3E}">
        <p14:creationId xmlns:p14="http://schemas.microsoft.com/office/powerpoint/2010/main" val="14987113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fade">
                                      <p:cBhvr>
                                        <p:cTn id="17" dur="500"/>
                                        <p:tgtEl>
                                          <p:spTgt spid="8"/>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9"/>
                                        </p:tgtEl>
                                        <p:attrNameLst>
                                          <p:attrName>style.visibility</p:attrName>
                                        </p:attrNameLst>
                                      </p:cBhvr>
                                      <p:to>
                                        <p:strVal val="visible"/>
                                      </p:to>
                                    </p:set>
                                    <p:animEffect transition="in" filter="fade">
                                      <p:cBhvr>
                                        <p:cTn id="22" dur="500"/>
                                        <p:tgtEl>
                                          <p:spTgt spid="9"/>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fade">
                                      <p:cBhvr>
                                        <p:cTn id="27" dur="500"/>
                                        <p:tgtEl>
                                          <p:spTgt spid="10"/>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11"/>
                                        </p:tgtEl>
                                        <p:attrNameLst>
                                          <p:attrName>style.visibility</p:attrName>
                                        </p:attrNameLst>
                                      </p:cBhvr>
                                      <p:to>
                                        <p:strVal val="visible"/>
                                      </p:to>
                                    </p:set>
                                    <p:animEffect transition="in" filter="fade">
                                      <p:cBhvr>
                                        <p:cTn id="32"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8" grpId="0"/>
      <p:bldP spid="9" grpId="0"/>
      <p:bldP spid="10" grpId="0"/>
      <p:bldP spid="11"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0214517" cy="6858000"/>
          </a:xfrm>
          <a:prstGeom prst="rect">
            <a:avLst/>
          </a:prstGeom>
        </p:spPr>
      </p:pic>
    </p:spTree>
    <p:extLst>
      <p:ext uri="{BB962C8B-B14F-4D97-AF65-F5344CB8AC3E}">
        <p14:creationId xmlns:p14="http://schemas.microsoft.com/office/powerpoint/2010/main" val="181102689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 y="0"/>
            <a:ext cx="11876049" cy="1323439"/>
          </a:xfrm>
          <a:prstGeom prst="rect">
            <a:avLst/>
          </a:prstGeom>
          <a:noFill/>
        </p:spPr>
        <p:txBody>
          <a:bodyPr wrap="square" rtlCol="0">
            <a:spAutoFit/>
          </a:bodyPr>
          <a:lstStyle/>
          <a:p>
            <a:r>
              <a:rPr lang="zh-CN" altLang="en-US" sz="8000" b="1" dirty="0">
                <a:ln w="22225">
                  <a:solidFill>
                    <a:schemeClr val="accent2"/>
                  </a:solidFill>
                  <a:prstDash val="solid"/>
                </a:ln>
                <a:solidFill>
                  <a:srgbClr val="00B0F0"/>
                </a:solidFill>
              </a:rPr>
              <a:t>远离毒品，你有什么</a:t>
            </a:r>
            <a:r>
              <a:rPr lang="zh-CN" altLang="en-US" sz="8000" b="1" dirty="0">
                <a:ln w="22225">
                  <a:solidFill>
                    <a:schemeClr val="accent2"/>
                  </a:solidFill>
                  <a:prstDash val="solid"/>
                </a:ln>
                <a:solidFill>
                  <a:srgbClr val="FF0000"/>
                </a:solidFill>
              </a:rPr>
              <a:t>打算</a:t>
            </a:r>
            <a:r>
              <a:rPr lang="zh-CN" altLang="en-US" sz="8000" b="1" dirty="0">
                <a:ln w="22225">
                  <a:solidFill>
                    <a:schemeClr val="accent2"/>
                  </a:solidFill>
                  <a:prstDash val="solid"/>
                </a:ln>
                <a:solidFill>
                  <a:srgbClr val="00B0F0"/>
                </a:solidFill>
              </a:rPr>
              <a:t>？</a:t>
            </a:r>
            <a:endParaRPr lang="zh-CN" altLang="en-US" sz="8000" b="1" dirty="0">
              <a:ln w="22225">
                <a:solidFill>
                  <a:schemeClr val="accent2"/>
                </a:solidFill>
                <a:prstDash val="solid"/>
              </a:ln>
              <a:solidFill>
                <a:srgbClr val="00B0F0"/>
              </a:solidFill>
            </a:endParaRPr>
          </a:p>
        </p:txBody>
      </p:sp>
      <p:sp>
        <p:nvSpPr>
          <p:cNvPr id="4" name="文本框 3"/>
          <p:cNvSpPr txBox="1"/>
          <p:nvPr/>
        </p:nvSpPr>
        <p:spPr>
          <a:xfrm>
            <a:off x="334539" y="1801594"/>
            <a:ext cx="9478535" cy="1323439"/>
          </a:xfrm>
          <a:prstGeom prst="rect">
            <a:avLst/>
          </a:prstGeom>
          <a:noFill/>
        </p:spPr>
        <p:txBody>
          <a:bodyPr wrap="square" rtlCol="0">
            <a:spAutoFit/>
          </a:bodyPr>
          <a:lstStyle/>
          <a:p>
            <a:r>
              <a:rPr lang="en-US" altLang="zh-CN" sz="4000" dirty="0" smtClean="0"/>
              <a:t>       1</a:t>
            </a:r>
            <a:r>
              <a:rPr lang="zh-CN" altLang="zh-CN" sz="4000" dirty="0" smtClean="0"/>
              <a:t>、</a:t>
            </a:r>
            <a:r>
              <a:rPr lang="zh-CN" altLang="en-US" sz="4000" dirty="0" smtClean="0"/>
              <a:t>认清</a:t>
            </a:r>
            <a:r>
              <a:rPr lang="zh-CN" altLang="en-US" sz="4000" dirty="0"/>
              <a:t>毒品的危害，坚定禁毒决心，积极参加禁毒斗争。</a:t>
            </a:r>
          </a:p>
        </p:txBody>
      </p:sp>
      <p:sp>
        <p:nvSpPr>
          <p:cNvPr id="5" name="文本框 4"/>
          <p:cNvSpPr txBox="1"/>
          <p:nvPr/>
        </p:nvSpPr>
        <p:spPr>
          <a:xfrm>
            <a:off x="334538" y="3204436"/>
            <a:ext cx="9478535" cy="1323439"/>
          </a:xfrm>
          <a:prstGeom prst="rect">
            <a:avLst/>
          </a:prstGeom>
          <a:noFill/>
        </p:spPr>
        <p:txBody>
          <a:bodyPr wrap="square" rtlCol="0">
            <a:spAutoFit/>
          </a:bodyPr>
          <a:lstStyle/>
          <a:p>
            <a:r>
              <a:rPr lang="en-US" altLang="zh-CN" sz="4000" dirty="0" smtClean="0"/>
              <a:t>       2</a:t>
            </a:r>
            <a:r>
              <a:rPr lang="zh-CN" altLang="zh-CN" sz="4000" dirty="0" smtClean="0"/>
              <a:t>、</a:t>
            </a:r>
            <a:r>
              <a:rPr lang="zh-CN" altLang="zh-CN" sz="4000" dirty="0"/>
              <a:t>遵纪守法，认真履行受教育的义务，自觉规范日常行为。</a:t>
            </a:r>
            <a:endParaRPr lang="zh-CN" altLang="en-US" sz="4000" dirty="0"/>
          </a:p>
        </p:txBody>
      </p:sp>
      <p:sp>
        <p:nvSpPr>
          <p:cNvPr id="8" name="文本框 7"/>
          <p:cNvSpPr txBox="1"/>
          <p:nvPr/>
        </p:nvSpPr>
        <p:spPr>
          <a:xfrm>
            <a:off x="334538" y="4607278"/>
            <a:ext cx="9478535" cy="1323439"/>
          </a:xfrm>
          <a:prstGeom prst="rect">
            <a:avLst/>
          </a:prstGeom>
          <a:noFill/>
        </p:spPr>
        <p:txBody>
          <a:bodyPr wrap="square" rtlCol="0">
            <a:spAutoFit/>
          </a:bodyPr>
          <a:lstStyle/>
          <a:p>
            <a:r>
              <a:rPr lang="en-US" altLang="zh-CN" sz="4000" dirty="0" smtClean="0"/>
              <a:t>       3</a:t>
            </a:r>
            <a:r>
              <a:rPr lang="zh-CN" altLang="zh-CN" sz="4000" dirty="0" smtClean="0"/>
              <a:t>、</a:t>
            </a:r>
            <a:r>
              <a:rPr lang="zh-CN" altLang="zh-CN" sz="4000" dirty="0"/>
              <a:t>从日常小事做起，杜绝吸烟、泡吧等不良行为习惯，自觉抵制毒品侵蚀。</a:t>
            </a:r>
            <a:endParaRPr lang="zh-CN" altLang="en-US" sz="4000" dirty="0"/>
          </a:p>
        </p:txBody>
      </p:sp>
    </p:spTree>
    <p:extLst>
      <p:ext uri="{BB962C8B-B14F-4D97-AF65-F5344CB8AC3E}">
        <p14:creationId xmlns:p14="http://schemas.microsoft.com/office/powerpoint/2010/main" val="31807162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grpId="0" nodeType="clickEffect">
                                  <p:stCondLst>
                                    <p:cond delay="0"/>
                                  </p:stCondLst>
                                  <p:childTnLst>
                                    <p:set>
                                      <p:cBhvr>
                                        <p:cTn id="13" dur="1" fill="hold">
                                          <p:stCondLst>
                                            <p:cond delay="0"/>
                                          </p:stCondLst>
                                        </p:cTn>
                                        <p:tgtEl>
                                          <p:spTgt spid="5"/>
                                        </p:tgtEl>
                                        <p:attrNameLst>
                                          <p:attrName>style.visibility</p:attrName>
                                        </p:attrNameLst>
                                      </p:cBhvr>
                                      <p:to>
                                        <p:strVal val="visible"/>
                                      </p:to>
                                    </p:set>
                                    <p:anim calcmode="lin" valueType="num">
                                      <p:cBhvr>
                                        <p:cTn id="14" dur="500" fill="hold"/>
                                        <p:tgtEl>
                                          <p:spTgt spid="5"/>
                                        </p:tgtEl>
                                        <p:attrNameLst>
                                          <p:attrName>ppt_w</p:attrName>
                                        </p:attrNameLst>
                                      </p:cBhvr>
                                      <p:tavLst>
                                        <p:tav tm="0">
                                          <p:val>
                                            <p:fltVal val="0"/>
                                          </p:val>
                                        </p:tav>
                                        <p:tav tm="100000">
                                          <p:val>
                                            <p:strVal val="#ppt_w"/>
                                          </p:val>
                                        </p:tav>
                                      </p:tavLst>
                                    </p:anim>
                                    <p:anim calcmode="lin" valueType="num">
                                      <p:cBhvr>
                                        <p:cTn id="15" dur="500" fill="hold"/>
                                        <p:tgtEl>
                                          <p:spTgt spid="5"/>
                                        </p:tgtEl>
                                        <p:attrNameLst>
                                          <p:attrName>ppt_h</p:attrName>
                                        </p:attrNameLst>
                                      </p:cBhvr>
                                      <p:tavLst>
                                        <p:tav tm="0">
                                          <p:val>
                                            <p:fltVal val="0"/>
                                          </p:val>
                                        </p:tav>
                                        <p:tav tm="100000">
                                          <p:val>
                                            <p:strVal val="#ppt_h"/>
                                          </p:val>
                                        </p:tav>
                                      </p:tavLst>
                                    </p:anim>
                                    <p:animEffect transition="in" filter="fade">
                                      <p:cBhvr>
                                        <p:cTn id="16" dur="500"/>
                                        <p:tgtEl>
                                          <p:spTgt spid="5"/>
                                        </p:tgtEl>
                                      </p:cBhvr>
                                    </p:animEffect>
                                  </p:childTnLst>
                                </p:cTn>
                              </p:par>
                            </p:childTnLst>
                          </p:cTn>
                        </p:par>
                      </p:childTnLst>
                    </p:cTn>
                  </p:par>
                  <p:par>
                    <p:cTn id="17" fill="hold">
                      <p:stCondLst>
                        <p:cond delay="indefinite"/>
                      </p:stCondLst>
                      <p:childTnLst>
                        <p:par>
                          <p:cTn id="18" fill="hold">
                            <p:stCondLst>
                              <p:cond delay="0"/>
                            </p:stCondLst>
                            <p:childTnLst>
                              <p:par>
                                <p:cTn id="19" presetID="53" presetClass="entr" presetSubtype="16" fill="hold" grpId="0" nodeType="clickEffect">
                                  <p:stCondLst>
                                    <p:cond delay="0"/>
                                  </p:stCondLst>
                                  <p:childTnLst>
                                    <p:set>
                                      <p:cBhvr>
                                        <p:cTn id="20" dur="1" fill="hold">
                                          <p:stCondLst>
                                            <p:cond delay="0"/>
                                          </p:stCondLst>
                                        </p:cTn>
                                        <p:tgtEl>
                                          <p:spTgt spid="8"/>
                                        </p:tgtEl>
                                        <p:attrNameLst>
                                          <p:attrName>style.visibility</p:attrName>
                                        </p:attrNameLst>
                                      </p:cBhvr>
                                      <p:to>
                                        <p:strVal val="visible"/>
                                      </p:to>
                                    </p:set>
                                    <p:anim calcmode="lin" valueType="num">
                                      <p:cBhvr>
                                        <p:cTn id="21" dur="500" fill="hold"/>
                                        <p:tgtEl>
                                          <p:spTgt spid="8"/>
                                        </p:tgtEl>
                                        <p:attrNameLst>
                                          <p:attrName>ppt_w</p:attrName>
                                        </p:attrNameLst>
                                      </p:cBhvr>
                                      <p:tavLst>
                                        <p:tav tm="0">
                                          <p:val>
                                            <p:fltVal val="0"/>
                                          </p:val>
                                        </p:tav>
                                        <p:tav tm="100000">
                                          <p:val>
                                            <p:strVal val="#ppt_w"/>
                                          </p:val>
                                        </p:tav>
                                      </p:tavLst>
                                    </p:anim>
                                    <p:anim calcmode="lin" valueType="num">
                                      <p:cBhvr>
                                        <p:cTn id="22" dur="500" fill="hold"/>
                                        <p:tgtEl>
                                          <p:spTgt spid="8"/>
                                        </p:tgtEl>
                                        <p:attrNameLst>
                                          <p:attrName>ppt_h</p:attrName>
                                        </p:attrNameLst>
                                      </p:cBhvr>
                                      <p:tavLst>
                                        <p:tav tm="0">
                                          <p:val>
                                            <p:fltVal val="0"/>
                                          </p:val>
                                        </p:tav>
                                        <p:tav tm="100000">
                                          <p:val>
                                            <p:strVal val="#ppt_h"/>
                                          </p:val>
                                        </p:tav>
                                      </p:tavLst>
                                    </p:anim>
                                    <p:animEffect transition="in" filter="fade">
                                      <p:cBhvr>
                                        <p:cTn id="23"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8"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508708" y="0"/>
            <a:ext cx="8486080" cy="1323439"/>
          </a:xfrm>
          <a:prstGeom prst="rect">
            <a:avLst/>
          </a:prstGeom>
          <a:noFill/>
        </p:spPr>
        <p:txBody>
          <a:bodyPr wrap="square" rtlCol="0">
            <a:spAutoFit/>
          </a:bodyPr>
          <a:lstStyle/>
          <a:p>
            <a:r>
              <a:rPr lang="zh-CN" altLang="en-US" sz="8000" b="1" dirty="0" smtClean="0">
                <a:ln w="22225">
                  <a:solidFill>
                    <a:schemeClr val="accent2"/>
                  </a:solidFill>
                  <a:prstDash val="solid"/>
                </a:ln>
                <a:solidFill>
                  <a:srgbClr val="FF0000"/>
                </a:solidFill>
              </a:rPr>
              <a:t>教你几招防毒方法</a:t>
            </a:r>
            <a:endParaRPr lang="zh-CN" altLang="en-US" sz="8000" b="1" dirty="0">
              <a:ln w="22225">
                <a:solidFill>
                  <a:schemeClr val="accent2"/>
                </a:solidFill>
                <a:prstDash val="solid"/>
              </a:ln>
              <a:solidFill>
                <a:srgbClr val="FF0000"/>
              </a:solidFill>
            </a:endParaRPr>
          </a:p>
        </p:txBody>
      </p:sp>
      <p:sp>
        <p:nvSpPr>
          <p:cNvPr id="4" name="文本框 3"/>
          <p:cNvSpPr txBox="1"/>
          <p:nvPr/>
        </p:nvSpPr>
        <p:spPr>
          <a:xfrm>
            <a:off x="334530" y="1618494"/>
            <a:ext cx="10083099" cy="1323439"/>
          </a:xfrm>
          <a:prstGeom prst="rect">
            <a:avLst/>
          </a:prstGeom>
          <a:noFill/>
        </p:spPr>
        <p:txBody>
          <a:bodyPr wrap="square" rtlCol="0">
            <a:spAutoFit/>
          </a:bodyPr>
          <a:lstStyle/>
          <a:p>
            <a:r>
              <a:rPr lang="en-US" altLang="zh-CN" sz="4000" dirty="0"/>
              <a:t>1</a:t>
            </a:r>
            <a:r>
              <a:rPr lang="zh-CN" altLang="zh-CN" sz="4000" dirty="0" smtClean="0"/>
              <a:t>、</a:t>
            </a:r>
            <a:r>
              <a:rPr lang="zh-CN" altLang="en-US" sz="4000" dirty="0">
                <a:solidFill>
                  <a:srgbClr val="FF0000"/>
                </a:solidFill>
              </a:rPr>
              <a:t>直截了当法</a:t>
            </a:r>
            <a:r>
              <a:rPr lang="en-US" altLang="zh-CN" sz="4000" dirty="0"/>
              <a:t>——</a:t>
            </a:r>
            <a:r>
              <a:rPr lang="zh-CN" altLang="en-US" sz="4000" dirty="0"/>
              <a:t>坚定直接地拒绝引诱：“吸毒会上瘾的，害人害己别害我。</a:t>
            </a:r>
          </a:p>
        </p:txBody>
      </p:sp>
      <p:sp>
        <p:nvSpPr>
          <p:cNvPr id="5" name="文本框 4"/>
          <p:cNvSpPr txBox="1"/>
          <p:nvPr/>
        </p:nvSpPr>
        <p:spPr>
          <a:xfrm>
            <a:off x="334528" y="3236988"/>
            <a:ext cx="10083101" cy="1323439"/>
          </a:xfrm>
          <a:prstGeom prst="rect">
            <a:avLst/>
          </a:prstGeom>
          <a:noFill/>
        </p:spPr>
        <p:txBody>
          <a:bodyPr wrap="square" rtlCol="0">
            <a:spAutoFit/>
          </a:bodyPr>
          <a:lstStyle/>
          <a:p>
            <a:r>
              <a:rPr lang="en-US" altLang="zh-CN" sz="4000" dirty="0"/>
              <a:t>2</a:t>
            </a:r>
            <a:r>
              <a:rPr lang="zh-CN" altLang="zh-CN" sz="4000" dirty="0" smtClean="0"/>
              <a:t>、</a:t>
            </a:r>
            <a:r>
              <a:rPr lang="zh-CN" altLang="en-US" sz="4000" dirty="0">
                <a:solidFill>
                  <a:srgbClr val="FF0000"/>
                </a:solidFill>
              </a:rPr>
              <a:t>金蝉脱壳法</a:t>
            </a:r>
            <a:r>
              <a:rPr lang="en-US" altLang="zh-CN" sz="4000" dirty="0"/>
              <a:t>——</a:t>
            </a:r>
            <a:r>
              <a:rPr lang="zh-CN" altLang="en-US" sz="4000" dirty="0"/>
              <a:t>情况若不许可，</a:t>
            </a:r>
            <a:r>
              <a:rPr lang="zh-CN" altLang="en-US" sz="4000" dirty="0" smtClean="0"/>
              <a:t>或受到</a:t>
            </a:r>
            <a:r>
              <a:rPr lang="zh-CN" altLang="en-US" sz="4000" dirty="0"/>
              <a:t>威逼利诱，可以借口</a:t>
            </a:r>
            <a:r>
              <a:rPr lang="zh-CN" altLang="en-US" sz="4000" dirty="0">
                <a:solidFill>
                  <a:srgbClr val="00B0F0"/>
                </a:solidFill>
              </a:rPr>
              <a:t>婉转</a:t>
            </a:r>
            <a:r>
              <a:rPr lang="zh-CN" altLang="en-US" sz="4000" dirty="0" smtClean="0"/>
              <a:t>拒绝，然后</a:t>
            </a:r>
            <a:r>
              <a:rPr lang="zh-CN" altLang="en-US" sz="4000" dirty="0"/>
              <a:t>溜之大吉。</a:t>
            </a:r>
          </a:p>
        </p:txBody>
      </p:sp>
      <p:sp>
        <p:nvSpPr>
          <p:cNvPr id="8" name="文本框 7"/>
          <p:cNvSpPr txBox="1"/>
          <p:nvPr/>
        </p:nvSpPr>
        <p:spPr>
          <a:xfrm>
            <a:off x="334530" y="4920757"/>
            <a:ext cx="10083100" cy="1323439"/>
          </a:xfrm>
          <a:prstGeom prst="rect">
            <a:avLst/>
          </a:prstGeom>
          <a:noFill/>
        </p:spPr>
        <p:txBody>
          <a:bodyPr wrap="square" rtlCol="0">
            <a:spAutoFit/>
          </a:bodyPr>
          <a:lstStyle/>
          <a:p>
            <a:r>
              <a:rPr lang="en-US" altLang="zh-CN" sz="4000" dirty="0"/>
              <a:t>3</a:t>
            </a:r>
            <a:r>
              <a:rPr lang="zh-CN" altLang="zh-CN" sz="4000" dirty="0" smtClean="0"/>
              <a:t>、</a:t>
            </a:r>
            <a:r>
              <a:rPr lang="zh-CN" altLang="en-US" sz="4000" dirty="0">
                <a:solidFill>
                  <a:srgbClr val="FF0000"/>
                </a:solidFill>
              </a:rPr>
              <a:t>主动出击法</a:t>
            </a:r>
            <a:r>
              <a:rPr lang="en-US" altLang="zh-CN" sz="4000" dirty="0"/>
              <a:t>——</a:t>
            </a:r>
            <a:r>
              <a:rPr lang="zh-CN" altLang="en-US" sz="4000" dirty="0"/>
              <a:t>立刻提出反建议，例如相约一起游泳、看球赛等，借以转换</a:t>
            </a:r>
            <a:r>
              <a:rPr lang="zh-CN" altLang="en-US" sz="4000" dirty="0" smtClean="0"/>
              <a:t>话题。</a:t>
            </a:r>
            <a:endParaRPr lang="zh-CN" altLang="en-US" sz="4000" dirty="0"/>
          </a:p>
        </p:txBody>
      </p:sp>
    </p:spTree>
    <p:extLst>
      <p:ext uri="{BB962C8B-B14F-4D97-AF65-F5344CB8AC3E}">
        <p14:creationId xmlns:p14="http://schemas.microsoft.com/office/powerpoint/2010/main" val="18952465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fade">
                                      <p:cBhvr>
                                        <p:cTn id="1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8"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508708" y="0"/>
            <a:ext cx="8486080" cy="1323439"/>
          </a:xfrm>
          <a:prstGeom prst="rect">
            <a:avLst/>
          </a:prstGeom>
          <a:noFill/>
        </p:spPr>
        <p:txBody>
          <a:bodyPr wrap="square" rtlCol="0">
            <a:spAutoFit/>
          </a:bodyPr>
          <a:lstStyle/>
          <a:p>
            <a:r>
              <a:rPr lang="zh-CN" altLang="en-US" sz="8000" b="1" dirty="0" smtClean="0">
                <a:ln w="22225">
                  <a:solidFill>
                    <a:schemeClr val="accent2"/>
                  </a:solidFill>
                  <a:prstDash val="solid"/>
                </a:ln>
                <a:solidFill>
                  <a:srgbClr val="FF0000"/>
                </a:solidFill>
              </a:rPr>
              <a:t>教你几招防毒方法</a:t>
            </a:r>
            <a:endParaRPr lang="zh-CN" altLang="en-US" sz="8000" b="1" dirty="0">
              <a:ln w="22225">
                <a:solidFill>
                  <a:schemeClr val="accent2"/>
                </a:solidFill>
                <a:prstDash val="solid"/>
              </a:ln>
              <a:solidFill>
                <a:srgbClr val="FF0000"/>
              </a:solidFill>
            </a:endParaRPr>
          </a:p>
        </p:txBody>
      </p:sp>
      <p:sp>
        <p:nvSpPr>
          <p:cNvPr id="4" name="文本框 3"/>
          <p:cNvSpPr txBox="1"/>
          <p:nvPr/>
        </p:nvSpPr>
        <p:spPr>
          <a:xfrm>
            <a:off x="334530" y="1618494"/>
            <a:ext cx="10083099" cy="1323439"/>
          </a:xfrm>
          <a:prstGeom prst="rect">
            <a:avLst/>
          </a:prstGeom>
          <a:noFill/>
        </p:spPr>
        <p:txBody>
          <a:bodyPr wrap="square" rtlCol="0">
            <a:spAutoFit/>
          </a:bodyPr>
          <a:lstStyle/>
          <a:p>
            <a:r>
              <a:rPr lang="en-US" altLang="zh-CN" sz="4000" dirty="0" smtClean="0"/>
              <a:t>4</a:t>
            </a:r>
            <a:r>
              <a:rPr lang="zh-CN" altLang="zh-CN" sz="4000" dirty="0" smtClean="0"/>
              <a:t>、</a:t>
            </a:r>
            <a:r>
              <a:rPr lang="zh-CN" altLang="en-US" sz="4000" dirty="0">
                <a:solidFill>
                  <a:srgbClr val="FF0000"/>
                </a:solidFill>
              </a:rPr>
              <a:t>秘密报案法</a:t>
            </a:r>
            <a:r>
              <a:rPr lang="en-US" altLang="zh-CN" sz="4000" dirty="0"/>
              <a:t>——</a:t>
            </a:r>
            <a:r>
              <a:rPr lang="zh-CN" altLang="en-US" sz="4000" dirty="0"/>
              <a:t>若实在无法脱身，趁人不注意时，偷偷告诉你依赖的人，或拨打</a:t>
            </a:r>
            <a:r>
              <a:rPr lang="en-US" altLang="zh-CN" sz="4000" dirty="0"/>
              <a:t>110</a:t>
            </a:r>
            <a:r>
              <a:rPr lang="zh-CN" altLang="en-US" sz="4000" dirty="0"/>
              <a:t>。</a:t>
            </a:r>
            <a:endParaRPr lang="zh-CN" altLang="en-US" sz="4000" dirty="0">
              <a:solidFill>
                <a:srgbClr val="FF0000"/>
              </a:solidFill>
            </a:endParaRPr>
          </a:p>
        </p:txBody>
      </p:sp>
      <p:sp>
        <p:nvSpPr>
          <p:cNvPr id="5" name="文本框 4"/>
          <p:cNvSpPr txBox="1"/>
          <p:nvPr/>
        </p:nvSpPr>
        <p:spPr>
          <a:xfrm>
            <a:off x="334528" y="3236988"/>
            <a:ext cx="10083101" cy="1938992"/>
          </a:xfrm>
          <a:prstGeom prst="rect">
            <a:avLst/>
          </a:prstGeom>
          <a:noFill/>
        </p:spPr>
        <p:txBody>
          <a:bodyPr wrap="square" rtlCol="0">
            <a:spAutoFit/>
          </a:bodyPr>
          <a:lstStyle/>
          <a:p>
            <a:r>
              <a:rPr lang="en-US" altLang="zh-CN" sz="4000" dirty="0" smtClean="0"/>
              <a:t>5</a:t>
            </a:r>
            <a:r>
              <a:rPr lang="zh-CN" altLang="zh-CN" sz="4000" dirty="0" smtClean="0"/>
              <a:t>、</a:t>
            </a:r>
            <a:r>
              <a:rPr lang="zh-CN" altLang="zh-CN" sz="4000" dirty="0">
                <a:solidFill>
                  <a:srgbClr val="FF0000"/>
                </a:solidFill>
              </a:rPr>
              <a:t>及时告知家长法</a:t>
            </a:r>
            <a:r>
              <a:rPr lang="zh-CN" altLang="zh-CN" sz="4000" dirty="0"/>
              <a:t>——当</a:t>
            </a:r>
            <a:r>
              <a:rPr lang="zh-CN" altLang="en-US" sz="4000" dirty="0"/>
              <a:t>有人</a:t>
            </a:r>
            <a:r>
              <a:rPr lang="zh-CN" altLang="zh-CN" sz="4000" dirty="0"/>
              <a:t>逼你吸毒并威胁你，不许你告诉</a:t>
            </a:r>
            <a:r>
              <a:rPr lang="zh-CN" altLang="zh-CN" sz="4000" dirty="0" smtClean="0"/>
              <a:t>家人</a:t>
            </a:r>
            <a:r>
              <a:rPr lang="zh-CN" altLang="en-US" sz="4000" dirty="0" smtClean="0"/>
              <a:t>或</a:t>
            </a:r>
            <a:r>
              <a:rPr lang="zh-CN" altLang="zh-CN" sz="4000" dirty="0" smtClean="0"/>
              <a:t>老师</a:t>
            </a:r>
            <a:r>
              <a:rPr lang="zh-CN" altLang="zh-CN" sz="4000" dirty="0"/>
              <a:t>，一定不要被他们威吓住，要第一时间告诉你的师长。</a:t>
            </a:r>
            <a:endParaRPr lang="zh-CN" altLang="en-US" sz="4000" dirty="0"/>
          </a:p>
        </p:txBody>
      </p:sp>
    </p:spTree>
    <p:extLst>
      <p:ext uri="{BB962C8B-B14F-4D97-AF65-F5344CB8AC3E}">
        <p14:creationId xmlns:p14="http://schemas.microsoft.com/office/powerpoint/2010/main" val="17346141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3364583" y="1818305"/>
            <a:ext cx="3877985" cy="1569660"/>
          </a:xfrm>
          <a:prstGeom prst="rect">
            <a:avLst/>
          </a:prstGeom>
        </p:spPr>
        <p:txBody>
          <a:bodyPr wrap="none">
            <a:spAutoFit/>
          </a:bodyPr>
          <a:lstStyle/>
          <a:p>
            <a:r>
              <a:rPr lang="zh-CN" altLang="en-US" sz="9600" dirty="0" smtClean="0">
                <a:solidFill>
                  <a:srgbClr val="0000FF"/>
                </a:solidFill>
              </a:rPr>
              <a:t>谢谢！</a:t>
            </a:r>
            <a:endParaRPr lang="zh-CN" altLang="en-US" sz="9600" dirty="0">
              <a:solidFill>
                <a:srgbClr val="0000FF"/>
              </a:solidFill>
            </a:endParaRPr>
          </a:p>
        </p:txBody>
      </p:sp>
    </p:spTree>
    <p:extLst>
      <p:ext uri="{BB962C8B-B14F-4D97-AF65-F5344CB8AC3E}">
        <p14:creationId xmlns:p14="http://schemas.microsoft.com/office/powerpoint/2010/main" val="30911034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mph" presetSubtype="0" fill="hold" grpId="0" nodeType="withEffect">
                                  <p:stCondLst>
                                    <p:cond delay="0"/>
                                  </p:stCondLst>
                                  <p:childTnLst>
                                    <p:animScale>
                                      <p:cBhvr>
                                        <p:cTn id="6" dur="2000" fill="hold"/>
                                        <p:tgtEl>
                                          <p:spTgt spid="2"/>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2" descr="12-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a:xfrm>
            <a:off x="-2" y="0"/>
            <a:ext cx="10147453" cy="6858000"/>
          </a:xfrm>
          <a:prstGeom prst="rect">
            <a:avLst/>
          </a:prstGeom>
          <a:noFill/>
        </p:spPr>
      </p:pic>
      <p:pic>
        <p:nvPicPr>
          <p:cNvPr id="3" name="图片 2" descr="鸦片"/>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28600" y="0"/>
            <a:ext cx="9720943" cy="6881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文本框 16392"/>
          <p:cNvSpPr txBox="1">
            <a:spLocks noChangeArrowheads="1"/>
          </p:cNvSpPr>
          <p:nvPr/>
        </p:nvSpPr>
        <p:spPr bwMode="auto">
          <a:xfrm>
            <a:off x="7084560" y="5646494"/>
            <a:ext cx="1460726"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lr>
                <a:schemeClr val="hlink"/>
              </a:buClr>
              <a:buSzPct val="60000"/>
              <a:buFont typeface="Wingdings" panose="05000000000000000000" pitchFamily="2" charset="2"/>
              <a:buChar char="n"/>
              <a:defRPr sz="2800">
                <a:solidFill>
                  <a:schemeClr val="tx1"/>
                </a:solidFill>
                <a:latin typeface="Arial" panose="020B0604020202020204" pitchFamily="34" charset="0"/>
                <a:ea typeface="宋体" panose="02010600030101010101" pitchFamily="2" charset="-122"/>
              </a:defRPr>
            </a:lvl1pPr>
            <a:lvl2pPr marL="742950" indent="-285750">
              <a:spcBef>
                <a:spcPct val="20000"/>
              </a:spcBef>
              <a:buClr>
                <a:schemeClr val="tx2"/>
              </a:buClr>
              <a:buSzPct val="65000"/>
              <a:buFont typeface="Wingdings" panose="05000000000000000000" pitchFamily="2" charset="2"/>
              <a:buChar char="u"/>
              <a:defRPr sz="26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65000"/>
              <a:buFont typeface="Wingdings" panose="05000000000000000000" pitchFamily="2" charset="2"/>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tx2"/>
              </a:buClr>
              <a:buSzPct val="10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10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10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10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10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10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ClrTx/>
              <a:buSzTx/>
              <a:buFont typeface="Arial" panose="020B0604020202020204" pitchFamily="34" charset="0"/>
              <a:buNone/>
            </a:pPr>
            <a:r>
              <a:rPr lang="zh-CN" altLang="en-US" sz="4800" dirty="0">
                <a:solidFill>
                  <a:srgbClr val="0000FF"/>
                </a:solidFill>
                <a:effectLst/>
                <a:latin typeface="宋体" panose="02010600030101010101" pitchFamily="2" charset="-122"/>
              </a:rPr>
              <a:t>鸦片</a:t>
            </a:r>
          </a:p>
        </p:txBody>
      </p:sp>
      <p:pic>
        <p:nvPicPr>
          <p:cNvPr id="5" name="图片 4" descr="冰毒"/>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28600" y="-25927"/>
            <a:ext cx="9720943" cy="69098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文本框 16394"/>
          <p:cNvSpPr txBox="1">
            <a:spLocks noChangeArrowheads="1"/>
          </p:cNvSpPr>
          <p:nvPr/>
        </p:nvSpPr>
        <p:spPr bwMode="auto">
          <a:xfrm>
            <a:off x="2825524" y="2688772"/>
            <a:ext cx="1517876"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lr>
                <a:schemeClr val="hlink"/>
              </a:buClr>
              <a:buSzPct val="60000"/>
              <a:buFont typeface="Wingdings" panose="05000000000000000000" pitchFamily="2" charset="2"/>
              <a:buChar char="n"/>
              <a:defRPr sz="2800">
                <a:solidFill>
                  <a:schemeClr val="tx1"/>
                </a:solidFill>
                <a:latin typeface="Arial" panose="020B0604020202020204" pitchFamily="34" charset="0"/>
                <a:ea typeface="宋体" panose="02010600030101010101" pitchFamily="2" charset="-122"/>
              </a:defRPr>
            </a:lvl1pPr>
            <a:lvl2pPr marL="742950" indent="-285750">
              <a:spcBef>
                <a:spcPct val="20000"/>
              </a:spcBef>
              <a:buClr>
                <a:schemeClr val="tx2"/>
              </a:buClr>
              <a:buSzPct val="65000"/>
              <a:buFont typeface="Wingdings" panose="05000000000000000000" pitchFamily="2" charset="2"/>
              <a:buChar char="u"/>
              <a:defRPr sz="26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65000"/>
              <a:buFont typeface="Wingdings" panose="05000000000000000000" pitchFamily="2" charset="2"/>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tx2"/>
              </a:buClr>
              <a:buSzPct val="10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10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10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10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10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10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ClrTx/>
              <a:buSzTx/>
              <a:buFont typeface="Arial" panose="020B0604020202020204" pitchFamily="34" charset="0"/>
              <a:buNone/>
            </a:pPr>
            <a:r>
              <a:rPr lang="zh-CN" altLang="en-US" sz="4800" dirty="0">
                <a:solidFill>
                  <a:srgbClr val="0000FF"/>
                </a:solidFill>
                <a:effectLst/>
                <a:latin typeface="宋体" panose="02010600030101010101" pitchFamily="2" charset="-122"/>
              </a:rPr>
              <a:t>冰毒</a:t>
            </a:r>
          </a:p>
        </p:txBody>
      </p:sp>
      <p:pic>
        <p:nvPicPr>
          <p:cNvPr id="7" name="图片 6" descr="摇头丸"/>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28600" y="15015"/>
            <a:ext cx="9720943" cy="68429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文本框 16395"/>
          <p:cNvSpPr txBox="1">
            <a:spLocks noChangeArrowheads="1"/>
          </p:cNvSpPr>
          <p:nvPr/>
        </p:nvSpPr>
        <p:spPr bwMode="auto">
          <a:xfrm>
            <a:off x="10044565" y="3651023"/>
            <a:ext cx="2016805"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lr>
                <a:schemeClr val="hlink"/>
              </a:buClr>
              <a:buSzPct val="60000"/>
              <a:buFont typeface="Wingdings" panose="05000000000000000000" pitchFamily="2" charset="2"/>
              <a:buChar char="n"/>
              <a:defRPr sz="2800">
                <a:solidFill>
                  <a:schemeClr val="tx1"/>
                </a:solidFill>
                <a:latin typeface="Arial" panose="020B0604020202020204" pitchFamily="34" charset="0"/>
                <a:ea typeface="宋体" panose="02010600030101010101" pitchFamily="2" charset="-122"/>
              </a:defRPr>
            </a:lvl1pPr>
            <a:lvl2pPr marL="742950" indent="-285750">
              <a:spcBef>
                <a:spcPct val="20000"/>
              </a:spcBef>
              <a:buClr>
                <a:schemeClr val="tx2"/>
              </a:buClr>
              <a:buSzPct val="65000"/>
              <a:buFont typeface="Wingdings" panose="05000000000000000000" pitchFamily="2" charset="2"/>
              <a:buChar char="u"/>
              <a:defRPr sz="26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65000"/>
              <a:buFont typeface="Wingdings" panose="05000000000000000000" pitchFamily="2" charset="2"/>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tx2"/>
              </a:buClr>
              <a:buSzPct val="10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10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10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10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10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10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ClrTx/>
              <a:buSzTx/>
              <a:buFont typeface="Arial" panose="020B0604020202020204" pitchFamily="34" charset="0"/>
              <a:buNone/>
            </a:pPr>
            <a:r>
              <a:rPr lang="zh-CN" altLang="en-US" sz="4800" dirty="0">
                <a:solidFill>
                  <a:srgbClr val="0000FF"/>
                </a:solidFill>
                <a:effectLst/>
                <a:latin typeface="宋体" panose="02010600030101010101" pitchFamily="2" charset="-122"/>
              </a:rPr>
              <a:t>摇头丸</a:t>
            </a:r>
          </a:p>
        </p:txBody>
      </p:sp>
      <p:pic>
        <p:nvPicPr>
          <p:cNvPr id="9" name="图片 8" descr="K粉"/>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99152" y="15014"/>
            <a:ext cx="9749143" cy="6857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矩形 9"/>
          <p:cNvSpPr>
            <a:spLocks noChangeArrowheads="1"/>
          </p:cNvSpPr>
          <p:nvPr/>
        </p:nvSpPr>
        <p:spPr bwMode="auto">
          <a:xfrm>
            <a:off x="3163660" y="2026485"/>
            <a:ext cx="1728788"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hlink"/>
              </a:buClr>
              <a:buSzPct val="60000"/>
              <a:buFont typeface="Wingdings" panose="05000000000000000000" pitchFamily="2" charset="2"/>
              <a:buChar char="n"/>
              <a:defRPr sz="2800">
                <a:solidFill>
                  <a:schemeClr val="tx1"/>
                </a:solidFill>
                <a:latin typeface="Arial" panose="020B0604020202020204" pitchFamily="34" charset="0"/>
                <a:ea typeface="宋体" panose="02010600030101010101" pitchFamily="2" charset="-122"/>
              </a:defRPr>
            </a:lvl1pPr>
            <a:lvl2pPr marL="742950" indent="-285750">
              <a:spcBef>
                <a:spcPct val="20000"/>
              </a:spcBef>
              <a:buClr>
                <a:schemeClr val="tx2"/>
              </a:buClr>
              <a:buSzPct val="65000"/>
              <a:buFont typeface="Wingdings" panose="05000000000000000000" pitchFamily="2" charset="2"/>
              <a:buChar char="u"/>
              <a:defRPr sz="26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65000"/>
              <a:buFont typeface="Wingdings" panose="05000000000000000000" pitchFamily="2" charset="2"/>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tx2"/>
              </a:buClr>
              <a:buSzPct val="10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10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10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10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10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10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ClrTx/>
              <a:buSzTx/>
              <a:buFont typeface="Arial" panose="020B0604020202020204" pitchFamily="34" charset="0"/>
              <a:buNone/>
            </a:pPr>
            <a:r>
              <a:rPr lang="en-US" altLang="zh-CN" sz="4800" b="1" dirty="0">
                <a:solidFill>
                  <a:srgbClr val="0000FF"/>
                </a:solidFill>
                <a:effectLst/>
                <a:latin typeface="宋体" panose="02010600030101010101" pitchFamily="2" charset="-122"/>
              </a:rPr>
              <a:t>K </a:t>
            </a:r>
            <a:r>
              <a:rPr lang="zh-CN" altLang="en-US" sz="4800" b="1" dirty="0">
                <a:solidFill>
                  <a:srgbClr val="0000FF"/>
                </a:solidFill>
                <a:effectLst/>
                <a:latin typeface="宋体" panose="02010600030101010101" pitchFamily="2" charset="-122"/>
              </a:rPr>
              <a:t>粉</a:t>
            </a:r>
          </a:p>
        </p:txBody>
      </p:sp>
      <p:pic>
        <p:nvPicPr>
          <p:cNvPr id="11" name="图片 10" descr="杜冷丁"/>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97904" y="-2600"/>
            <a:ext cx="9726123" cy="68730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内容占位符 14338"/>
          <p:cNvSpPr txBox="1">
            <a:spLocks noChangeArrowheads="1"/>
          </p:cNvSpPr>
          <p:nvPr/>
        </p:nvSpPr>
        <p:spPr>
          <a:xfrm>
            <a:off x="7195457" y="5006277"/>
            <a:ext cx="2177142" cy="888773"/>
          </a:xfrm>
          <a:prstGeom prst="rect">
            <a:avLst/>
          </a:prstGeom>
        </p:spPr>
        <p:txBody>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pPr>
              <a:buFont typeface="Wingdings" panose="05000000000000000000" pitchFamily="2" charset="2"/>
              <a:buNone/>
            </a:pPr>
            <a:r>
              <a:rPr lang="zh-CN" altLang="en-US" sz="4800" b="1" dirty="0" smtClean="0">
                <a:solidFill>
                  <a:srgbClr val="0000FF"/>
                </a:solidFill>
                <a:latin typeface="宋体" panose="02010600030101010101" pitchFamily="2" charset="-122"/>
              </a:rPr>
              <a:t>杜冷丁</a:t>
            </a:r>
            <a:endParaRPr lang="zh-CN" altLang="en-US" sz="4800" b="1" dirty="0" smtClean="0">
              <a:solidFill>
                <a:srgbClr val="0000FF"/>
              </a:solidFill>
              <a:latin typeface="宋体" panose="02010600030101010101" pitchFamily="2" charset="-122"/>
            </a:endParaRPr>
          </a:p>
        </p:txBody>
      </p:sp>
      <p:pic>
        <p:nvPicPr>
          <p:cNvPr id="16" name="图片 15"/>
          <p:cNvPicPr>
            <a:picLocks noChangeAspect="1"/>
          </p:cNvPicPr>
          <p:nvPr/>
        </p:nvPicPr>
        <p:blipFill>
          <a:blip r:embed="rId9"/>
          <a:stretch>
            <a:fillRect/>
          </a:stretch>
        </p:blipFill>
        <p:spPr>
          <a:xfrm>
            <a:off x="196655" y="12413"/>
            <a:ext cx="9727372" cy="6881327"/>
          </a:xfrm>
          <a:prstGeom prst="rect">
            <a:avLst/>
          </a:prstGeom>
        </p:spPr>
      </p:pic>
      <p:sp>
        <p:nvSpPr>
          <p:cNvPr id="17" name="TextBox 1"/>
          <p:cNvSpPr txBox="1"/>
          <p:nvPr/>
        </p:nvSpPr>
        <p:spPr>
          <a:xfrm>
            <a:off x="1039585" y="3539578"/>
            <a:ext cx="6607629" cy="923330"/>
          </a:xfrm>
          <a:prstGeom prst="rect">
            <a:avLst/>
          </a:prstGeom>
          <a:noFill/>
        </p:spPr>
        <p:txBody>
          <a:bodyPr wrap="square">
            <a:spAutoFit/>
          </a:bodyPr>
          <a:lstStyle/>
          <a:p>
            <a:pPr eaLnBrk="1" hangingPunct="1">
              <a:buFont typeface="Arial" panose="020B0604020202020204" pitchFamily="34" charset="0"/>
              <a:buNone/>
              <a:defRPr/>
            </a:pPr>
            <a:r>
              <a:rPr lang="zh-CN" altLang="en-US" sz="5400" i="1" dirty="0" smtClean="0">
                <a:solidFill>
                  <a:srgbClr val="FF0000"/>
                </a:solidFill>
              </a:rPr>
              <a:t>用于制作鸦片的罂粟</a:t>
            </a:r>
            <a:endParaRPr lang="en-US" altLang="zh-CN" dirty="0"/>
          </a:p>
        </p:txBody>
      </p:sp>
    </p:spTree>
    <p:extLst>
      <p:ext uri="{BB962C8B-B14F-4D97-AF65-F5344CB8AC3E}">
        <p14:creationId xmlns:p14="http://schemas.microsoft.com/office/powerpoint/2010/main" val="14757943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 presetClass="entr" presetSubtype="12" fill="hold" nodeType="clickEffect">
                                  <p:stCondLst>
                                    <p:cond delay="0"/>
                                  </p:stCondLst>
                                  <p:childTnLst>
                                    <p:set>
                                      <p:cBhvr>
                                        <p:cTn id="13" dur="1" fill="hold">
                                          <p:stCondLst>
                                            <p:cond delay="0"/>
                                          </p:stCondLst>
                                        </p:cTn>
                                        <p:tgtEl>
                                          <p:spTgt spid="3"/>
                                        </p:tgtEl>
                                        <p:attrNameLst>
                                          <p:attrName>style.visibility</p:attrName>
                                        </p:attrNameLst>
                                      </p:cBhvr>
                                      <p:to>
                                        <p:strVal val="visible"/>
                                      </p:to>
                                    </p:set>
                                    <p:anim calcmode="lin" valueType="num">
                                      <p:cBhvr additive="base">
                                        <p:cTn id="14" dur="500" fill="hold"/>
                                        <p:tgtEl>
                                          <p:spTgt spid="3"/>
                                        </p:tgtEl>
                                        <p:attrNameLst>
                                          <p:attrName>ppt_x</p:attrName>
                                        </p:attrNameLst>
                                      </p:cBhvr>
                                      <p:tavLst>
                                        <p:tav tm="0">
                                          <p:val>
                                            <p:strVal val="0-#ppt_w/2"/>
                                          </p:val>
                                        </p:tav>
                                        <p:tav tm="100000">
                                          <p:val>
                                            <p:strVal val="#ppt_x"/>
                                          </p:val>
                                        </p:tav>
                                      </p:tavLst>
                                    </p:anim>
                                    <p:anim calcmode="lin" valueType="num">
                                      <p:cBhvr additive="base">
                                        <p:cTn id="15"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2" presetClass="entr" presetSubtype="4" fill="hold" grpId="0" nodeType="clickEffect">
                                  <p:stCondLst>
                                    <p:cond delay="0"/>
                                  </p:stCondLst>
                                  <p:childTnLst>
                                    <p:set>
                                      <p:cBhvr>
                                        <p:cTn id="19" dur="1" fill="hold">
                                          <p:stCondLst>
                                            <p:cond delay="0"/>
                                          </p:stCondLst>
                                        </p:cTn>
                                        <p:tgtEl>
                                          <p:spTgt spid="4"/>
                                        </p:tgtEl>
                                        <p:attrNameLst>
                                          <p:attrName>style.visibility</p:attrName>
                                        </p:attrNameLst>
                                      </p:cBhvr>
                                      <p:to>
                                        <p:strVal val="visible"/>
                                      </p:to>
                                    </p:set>
                                    <p:anim calcmode="lin" valueType="num">
                                      <p:cBhvr additive="base">
                                        <p:cTn id="20" dur="500" fill="hold"/>
                                        <p:tgtEl>
                                          <p:spTgt spid="4"/>
                                        </p:tgtEl>
                                        <p:attrNameLst>
                                          <p:attrName>ppt_x</p:attrName>
                                        </p:attrNameLst>
                                      </p:cBhvr>
                                      <p:tavLst>
                                        <p:tav tm="0">
                                          <p:val>
                                            <p:strVal val="#ppt_x"/>
                                          </p:val>
                                        </p:tav>
                                        <p:tav tm="100000">
                                          <p:val>
                                            <p:strVal val="#ppt_x"/>
                                          </p:val>
                                        </p:tav>
                                      </p:tavLst>
                                    </p:anim>
                                    <p:anim calcmode="lin" valueType="num">
                                      <p:cBhvr additive="base">
                                        <p:cTn id="21"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2" presetClass="entr" presetSubtype="2" fill="hold" nodeType="clickEffect">
                                  <p:stCondLst>
                                    <p:cond delay="0"/>
                                  </p:stCondLst>
                                  <p:childTnLst>
                                    <p:set>
                                      <p:cBhvr>
                                        <p:cTn id="25" dur="1" fill="hold">
                                          <p:stCondLst>
                                            <p:cond delay="0"/>
                                          </p:stCondLst>
                                        </p:cTn>
                                        <p:tgtEl>
                                          <p:spTgt spid="5"/>
                                        </p:tgtEl>
                                        <p:attrNameLst>
                                          <p:attrName>style.visibility</p:attrName>
                                        </p:attrNameLst>
                                      </p:cBhvr>
                                      <p:to>
                                        <p:strVal val="visible"/>
                                      </p:to>
                                    </p:set>
                                    <p:anim calcmode="lin" valueType="num">
                                      <p:cBhvr additive="base">
                                        <p:cTn id="26" dur="500" fill="hold"/>
                                        <p:tgtEl>
                                          <p:spTgt spid="5"/>
                                        </p:tgtEl>
                                        <p:attrNameLst>
                                          <p:attrName>ppt_x</p:attrName>
                                        </p:attrNameLst>
                                      </p:cBhvr>
                                      <p:tavLst>
                                        <p:tav tm="0">
                                          <p:val>
                                            <p:strVal val="1+#ppt_w/2"/>
                                          </p:val>
                                        </p:tav>
                                        <p:tav tm="100000">
                                          <p:val>
                                            <p:strVal val="#ppt_x"/>
                                          </p:val>
                                        </p:tav>
                                      </p:tavLst>
                                    </p:anim>
                                    <p:anim calcmode="lin" valueType="num">
                                      <p:cBhvr additive="base">
                                        <p:cTn id="27" dur="500" fill="hold"/>
                                        <p:tgtEl>
                                          <p:spTgt spid="5"/>
                                        </p:tgtEl>
                                        <p:attrNameLst>
                                          <p:attrName>ppt_y</p:attrName>
                                        </p:attrNameLst>
                                      </p:cBhvr>
                                      <p:tavLst>
                                        <p:tav tm="0">
                                          <p:val>
                                            <p:strVal val="#ppt_y"/>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2" presetClass="entr" presetSubtype="4" fill="hold" grpId="0" nodeType="clickEffect">
                                  <p:stCondLst>
                                    <p:cond delay="0"/>
                                  </p:stCondLst>
                                  <p:childTnLst>
                                    <p:set>
                                      <p:cBhvr>
                                        <p:cTn id="31" dur="1" fill="hold">
                                          <p:stCondLst>
                                            <p:cond delay="0"/>
                                          </p:stCondLst>
                                        </p:cTn>
                                        <p:tgtEl>
                                          <p:spTgt spid="6"/>
                                        </p:tgtEl>
                                        <p:attrNameLst>
                                          <p:attrName>style.visibility</p:attrName>
                                        </p:attrNameLst>
                                      </p:cBhvr>
                                      <p:to>
                                        <p:strVal val="visible"/>
                                      </p:to>
                                    </p:set>
                                    <p:anim calcmode="lin" valueType="num">
                                      <p:cBhvr additive="base">
                                        <p:cTn id="32" dur="500" fill="hold"/>
                                        <p:tgtEl>
                                          <p:spTgt spid="6"/>
                                        </p:tgtEl>
                                        <p:attrNameLst>
                                          <p:attrName>ppt_x</p:attrName>
                                        </p:attrNameLst>
                                      </p:cBhvr>
                                      <p:tavLst>
                                        <p:tav tm="0">
                                          <p:val>
                                            <p:strVal val="#ppt_x"/>
                                          </p:val>
                                        </p:tav>
                                        <p:tav tm="100000">
                                          <p:val>
                                            <p:strVal val="#ppt_x"/>
                                          </p:val>
                                        </p:tav>
                                      </p:tavLst>
                                    </p:anim>
                                    <p:anim calcmode="lin" valueType="num">
                                      <p:cBhvr additive="base">
                                        <p:cTn id="33"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2" presetClass="entr" presetSubtype="6" fill="hold" nodeType="clickEffect">
                                  <p:stCondLst>
                                    <p:cond delay="0"/>
                                  </p:stCondLst>
                                  <p:childTnLst>
                                    <p:set>
                                      <p:cBhvr>
                                        <p:cTn id="37" dur="1" fill="hold">
                                          <p:stCondLst>
                                            <p:cond delay="0"/>
                                          </p:stCondLst>
                                        </p:cTn>
                                        <p:tgtEl>
                                          <p:spTgt spid="7"/>
                                        </p:tgtEl>
                                        <p:attrNameLst>
                                          <p:attrName>style.visibility</p:attrName>
                                        </p:attrNameLst>
                                      </p:cBhvr>
                                      <p:to>
                                        <p:strVal val="visible"/>
                                      </p:to>
                                    </p:set>
                                    <p:anim calcmode="lin" valueType="num">
                                      <p:cBhvr additive="base">
                                        <p:cTn id="38" dur="500" fill="hold"/>
                                        <p:tgtEl>
                                          <p:spTgt spid="7"/>
                                        </p:tgtEl>
                                        <p:attrNameLst>
                                          <p:attrName>ppt_x</p:attrName>
                                        </p:attrNameLst>
                                      </p:cBhvr>
                                      <p:tavLst>
                                        <p:tav tm="0">
                                          <p:val>
                                            <p:strVal val="1+#ppt_w/2"/>
                                          </p:val>
                                        </p:tav>
                                        <p:tav tm="100000">
                                          <p:val>
                                            <p:strVal val="#ppt_x"/>
                                          </p:val>
                                        </p:tav>
                                      </p:tavLst>
                                    </p:anim>
                                    <p:anim calcmode="lin" valueType="num">
                                      <p:cBhvr additive="base">
                                        <p:cTn id="39"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40" fill="hold">
                      <p:stCondLst>
                        <p:cond delay="indefinite"/>
                      </p:stCondLst>
                      <p:childTnLst>
                        <p:par>
                          <p:cTn id="41" fill="hold">
                            <p:stCondLst>
                              <p:cond delay="0"/>
                            </p:stCondLst>
                            <p:childTnLst>
                              <p:par>
                                <p:cTn id="42" presetID="45" presetClass="entr" presetSubtype="0" fill="hold" grpId="0" nodeType="clickEffect">
                                  <p:stCondLst>
                                    <p:cond delay="0"/>
                                  </p:stCondLst>
                                  <p:childTnLst>
                                    <p:set>
                                      <p:cBhvr>
                                        <p:cTn id="43" dur="1" fill="hold">
                                          <p:stCondLst>
                                            <p:cond delay="0"/>
                                          </p:stCondLst>
                                        </p:cTn>
                                        <p:tgtEl>
                                          <p:spTgt spid="8"/>
                                        </p:tgtEl>
                                        <p:attrNameLst>
                                          <p:attrName>style.visibility</p:attrName>
                                        </p:attrNameLst>
                                      </p:cBhvr>
                                      <p:to>
                                        <p:strVal val="visible"/>
                                      </p:to>
                                    </p:set>
                                    <p:animEffect transition="in" filter="fade">
                                      <p:cBhvr>
                                        <p:cTn id="44" dur="2000"/>
                                        <p:tgtEl>
                                          <p:spTgt spid="8"/>
                                        </p:tgtEl>
                                      </p:cBhvr>
                                    </p:animEffect>
                                    <p:anim calcmode="lin" valueType="num">
                                      <p:cBhvr>
                                        <p:cTn id="45" dur="2000" fill="hold"/>
                                        <p:tgtEl>
                                          <p:spTgt spid="8"/>
                                        </p:tgtEl>
                                        <p:attrNameLst>
                                          <p:attrName>ppt_w</p:attrName>
                                        </p:attrNameLst>
                                      </p:cBhvr>
                                      <p:tavLst>
                                        <p:tav tm="0" fmla="#ppt_w*sin(2.5*pi*$)">
                                          <p:val>
                                            <p:fltVal val="0"/>
                                          </p:val>
                                        </p:tav>
                                        <p:tav tm="100000">
                                          <p:val>
                                            <p:fltVal val="1"/>
                                          </p:val>
                                        </p:tav>
                                      </p:tavLst>
                                    </p:anim>
                                    <p:anim calcmode="lin" valueType="num">
                                      <p:cBhvr>
                                        <p:cTn id="46" dur="2000" fill="hold"/>
                                        <p:tgtEl>
                                          <p:spTgt spid="8"/>
                                        </p:tgtEl>
                                        <p:attrNameLst>
                                          <p:attrName>ppt_h</p:attrName>
                                        </p:attrNameLst>
                                      </p:cBhvr>
                                      <p:tavLst>
                                        <p:tav tm="0">
                                          <p:val>
                                            <p:strVal val="#ppt_h"/>
                                          </p:val>
                                        </p:tav>
                                        <p:tav tm="100000">
                                          <p:val>
                                            <p:strVal val="#ppt_h"/>
                                          </p:val>
                                        </p:tav>
                                      </p:tavLst>
                                    </p:anim>
                                  </p:childTnLst>
                                </p:cTn>
                              </p:par>
                            </p:childTnLst>
                          </p:cTn>
                        </p:par>
                      </p:childTnLst>
                    </p:cTn>
                  </p:par>
                  <p:par>
                    <p:cTn id="47" fill="hold">
                      <p:stCondLst>
                        <p:cond delay="indefinite"/>
                      </p:stCondLst>
                      <p:childTnLst>
                        <p:par>
                          <p:cTn id="48" fill="hold">
                            <p:stCondLst>
                              <p:cond delay="0"/>
                            </p:stCondLst>
                            <p:childTnLst>
                              <p:par>
                                <p:cTn id="49" presetID="2" presetClass="entr" presetSubtype="8" fill="hold" nodeType="clickEffect">
                                  <p:stCondLst>
                                    <p:cond delay="0"/>
                                  </p:stCondLst>
                                  <p:childTnLst>
                                    <p:set>
                                      <p:cBhvr>
                                        <p:cTn id="50" dur="1" fill="hold">
                                          <p:stCondLst>
                                            <p:cond delay="0"/>
                                          </p:stCondLst>
                                        </p:cTn>
                                        <p:tgtEl>
                                          <p:spTgt spid="9"/>
                                        </p:tgtEl>
                                        <p:attrNameLst>
                                          <p:attrName>style.visibility</p:attrName>
                                        </p:attrNameLst>
                                      </p:cBhvr>
                                      <p:to>
                                        <p:strVal val="visible"/>
                                      </p:to>
                                    </p:set>
                                    <p:anim calcmode="lin" valueType="num">
                                      <p:cBhvr additive="base">
                                        <p:cTn id="51" dur="500" fill="hold"/>
                                        <p:tgtEl>
                                          <p:spTgt spid="9"/>
                                        </p:tgtEl>
                                        <p:attrNameLst>
                                          <p:attrName>ppt_x</p:attrName>
                                        </p:attrNameLst>
                                      </p:cBhvr>
                                      <p:tavLst>
                                        <p:tav tm="0">
                                          <p:val>
                                            <p:strVal val="0-#ppt_w/2"/>
                                          </p:val>
                                        </p:tav>
                                        <p:tav tm="100000">
                                          <p:val>
                                            <p:strVal val="#ppt_x"/>
                                          </p:val>
                                        </p:tav>
                                      </p:tavLst>
                                    </p:anim>
                                    <p:anim calcmode="lin" valueType="num">
                                      <p:cBhvr additive="base">
                                        <p:cTn id="52" dur="500" fill="hold"/>
                                        <p:tgtEl>
                                          <p:spTgt spid="9"/>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49"/>
                                            </p:cond>
                                          </p:stCondLst>
                                          <p:endCondLst>
                                            <p:cond evt="onStopAudio" delay="0">
                                              <p:tgtEl>
                                                <p:sldTgt/>
                                              </p:tgtEl>
                                            </p:cond>
                                          </p:endCondLst>
                                        </p:cTn>
                                        <p:tgtEl>
                                          <p:sndTgt r:embed="rId2" name="chimes.wav"/>
                                        </p:tgtEl>
                                      </p:cMediaNode>
                                    </p:audio>
                                  </p:subTnLst>
                                </p:cTn>
                              </p:par>
                            </p:childTnLst>
                          </p:cTn>
                        </p:par>
                      </p:childTnLst>
                    </p:cTn>
                  </p:par>
                  <p:par>
                    <p:cTn id="53" fill="hold">
                      <p:stCondLst>
                        <p:cond delay="indefinite"/>
                      </p:stCondLst>
                      <p:childTnLst>
                        <p:par>
                          <p:cTn id="54" fill="hold">
                            <p:stCondLst>
                              <p:cond delay="0"/>
                            </p:stCondLst>
                            <p:childTnLst>
                              <p:par>
                                <p:cTn id="55" presetID="2" presetClass="entr" presetSubtype="8" fill="hold" grpId="0" nodeType="clickEffect">
                                  <p:stCondLst>
                                    <p:cond delay="0"/>
                                  </p:stCondLst>
                                  <p:childTnLst>
                                    <p:set>
                                      <p:cBhvr>
                                        <p:cTn id="56" dur="1" fill="hold">
                                          <p:stCondLst>
                                            <p:cond delay="0"/>
                                          </p:stCondLst>
                                        </p:cTn>
                                        <p:tgtEl>
                                          <p:spTgt spid="10"/>
                                        </p:tgtEl>
                                        <p:attrNameLst>
                                          <p:attrName>style.visibility</p:attrName>
                                        </p:attrNameLst>
                                      </p:cBhvr>
                                      <p:to>
                                        <p:strVal val="visible"/>
                                      </p:to>
                                    </p:set>
                                    <p:anim calcmode="lin" valueType="num">
                                      <p:cBhvr additive="base">
                                        <p:cTn id="57" dur="500" fill="hold"/>
                                        <p:tgtEl>
                                          <p:spTgt spid="10"/>
                                        </p:tgtEl>
                                        <p:attrNameLst>
                                          <p:attrName>ppt_x</p:attrName>
                                        </p:attrNameLst>
                                      </p:cBhvr>
                                      <p:tavLst>
                                        <p:tav tm="0">
                                          <p:val>
                                            <p:strVal val="0-#ppt_w/2"/>
                                          </p:val>
                                        </p:tav>
                                        <p:tav tm="100000">
                                          <p:val>
                                            <p:strVal val="#ppt_x"/>
                                          </p:val>
                                        </p:tav>
                                      </p:tavLst>
                                    </p:anim>
                                    <p:anim calcmode="lin" valueType="num">
                                      <p:cBhvr additive="base">
                                        <p:cTn id="58" dur="500" fill="hold"/>
                                        <p:tgtEl>
                                          <p:spTgt spid="10"/>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55"/>
                                            </p:cond>
                                          </p:stCondLst>
                                          <p:endCondLst>
                                            <p:cond evt="onStopAudio" delay="0">
                                              <p:tgtEl>
                                                <p:sldTgt/>
                                              </p:tgtEl>
                                            </p:cond>
                                          </p:endCondLst>
                                        </p:cTn>
                                        <p:tgtEl>
                                          <p:sndTgt r:embed="rId2" name="chimes.wav"/>
                                        </p:tgtEl>
                                      </p:cMediaNode>
                                    </p:audio>
                                  </p:subTnLst>
                                </p:cTn>
                              </p:par>
                            </p:childTnLst>
                          </p:cTn>
                        </p:par>
                      </p:childTnLst>
                    </p:cTn>
                  </p:par>
                  <p:par>
                    <p:cTn id="59" fill="hold">
                      <p:stCondLst>
                        <p:cond delay="indefinite"/>
                      </p:stCondLst>
                      <p:childTnLst>
                        <p:par>
                          <p:cTn id="60" fill="hold">
                            <p:stCondLst>
                              <p:cond delay="0"/>
                            </p:stCondLst>
                            <p:childTnLst>
                              <p:par>
                                <p:cTn id="61" presetID="2" presetClass="entr" presetSubtype="8" fill="hold" nodeType="clickEffect">
                                  <p:stCondLst>
                                    <p:cond delay="0"/>
                                  </p:stCondLst>
                                  <p:childTnLst>
                                    <p:set>
                                      <p:cBhvr>
                                        <p:cTn id="62" dur="1" fill="hold">
                                          <p:stCondLst>
                                            <p:cond delay="0"/>
                                          </p:stCondLst>
                                        </p:cTn>
                                        <p:tgtEl>
                                          <p:spTgt spid="11"/>
                                        </p:tgtEl>
                                        <p:attrNameLst>
                                          <p:attrName>style.visibility</p:attrName>
                                        </p:attrNameLst>
                                      </p:cBhvr>
                                      <p:to>
                                        <p:strVal val="visible"/>
                                      </p:to>
                                    </p:set>
                                    <p:anim calcmode="lin" valueType="num">
                                      <p:cBhvr additive="base">
                                        <p:cTn id="63" dur="500" fill="hold"/>
                                        <p:tgtEl>
                                          <p:spTgt spid="11"/>
                                        </p:tgtEl>
                                        <p:attrNameLst>
                                          <p:attrName>ppt_x</p:attrName>
                                        </p:attrNameLst>
                                      </p:cBhvr>
                                      <p:tavLst>
                                        <p:tav tm="0">
                                          <p:val>
                                            <p:strVal val="0-#ppt_w/2"/>
                                          </p:val>
                                        </p:tav>
                                        <p:tav tm="100000">
                                          <p:val>
                                            <p:strVal val="#ppt_x"/>
                                          </p:val>
                                        </p:tav>
                                      </p:tavLst>
                                    </p:anim>
                                    <p:anim calcmode="lin" valueType="num">
                                      <p:cBhvr additive="base">
                                        <p:cTn id="64" dur="500" fill="hold"/>
                                        <p:tgtEl>
                                          <p:spTgt spid="11"/>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61"/>
                                            </p:cond>
                                          </p:stCondLst>
                                          <p:endCondLst>
                                            <p:cond evt="onStopAudio" delay="0">
                                              <p:tgtEl>
                                                <p:sldTgt/>
                                              </p:tgtEl>
                                            </p:cond>
                                          </p:endCondLst>
                                        </p:cTn>
                                        <p:tgtEl>
                                          <p:sndTgt r:embed="rId2" name="chimes.wav"/>
                                        </p:tgtEl>
                                      </p:cMediaNode>
                                    </p:audio>
                                  </p:subTnLst>
                                </p:cTn>
                              </p:par>
                            </p:childTnLst>
                          </p:cTn>
                        </p:par>
                      </p:childTnLst>
                    </p:cTn>
                  </p:par>
                  <p:par>
                    <p:cTn id="65" fill="hold">
                      <p:stCondLst>
                        <p:cond delay="indefinite"/>
                      </p:stCondLst>
                      <p:childTnLst>
                        <p:par>
                          <p:cTn id="66" fill="hold">
                            <p:stCondLst>
                              <p:cond delay="0"/>
                            </p:stCondLst>
                            <p:childTnLst>
                              <p:par>
                                <p:cTn id="67" presetID="2" presetClass="entr" presetSubtype="8" fill="hold" grpId="0" nodeType="clickEffect">
                                  <p:stCondLst>
                                    <p:cond delay="0"/>
                                  </p:stCondLst>
                                  <p:childTnLst>
                                    <p:set>
                                      <p:cBhvr>
                                        <p:cTn id="68" dur="1" fill="hold">
                                          <p:stCondLst>
                                            <p:cond delay="0"/>
                                          </p:stCondLst>
                                        </p:cTn>
                                        <p:tgtEl>
                                          <p:spTgt spid="12">
                                            <p:txEl>
                                              <p:pRg st="0" end="0"/>
                                            </p:txEl>
                                          </p:spTgt>
                                        </p:tgtEl>
                                        <p:attrNameLst>
                                          <p:attrName>style.visibility</p:attrName>
                                        </p:attrNameLst>
                                      </p:cBhvr>
                                      <p:to>
                                        <p:strVal val="visible"/>
                                      </p:to>
                                    </p:set>
                                    <p:anim calcmode="lin" valueType="num">
                                      <p:cBhvr additive="base">
                                        <p:cTn id="69" dur="500" fill="hold"/>
                                        <p:tgtEl>
                                          <p:spTgt spid="12">
                                            <p:txEl>
                                              <p:pRg st="0" end="0"/>
                                            </p:txEl>
                                          </p:spTgt>
                                        </p:tgtEl>
                                        <p:attrNameLst>
                                          <p:attrName>ppt_x</p:attrName>
                                        </p:attrNameLst>
                                      </p:cBhvr>
                                      <p:tavLst>
                                        <p:tav tm="0">
                                          <p:val>
                                            <p:strVal val="0-#ppt_w/2"/>
                                          </p:val>
                                        </p:tav>
                                        <p:tav tm="100000">
                                          <p:val>
                                            <p:strVal val="#ppt_x"/>
                                          </p:val>
                                        </p:tav>
                                      </p:tavLst>
                                    </p:anim>
                                    <p:anim calcmode="lin" valueType="num">
                                      <p:cBhvr additive="base">
                                        <p:cTn id="70" dur="500" fill="hold"/>
                                        <p:tgtEl>
                                          <p:spTgt spid="12">
                                            <p:txEl>
                                              <p:pRg st="0" end="0"/>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67"/>
                                            </p:cond>
                                          </p:stCondLst>
                                          <p:endCondLst>
                                            <p:cond evt="onStopAudio" delay="0">
                                              <p:tgtEl>
                                                <p:sldTgt/>
                                              </p:tgtEl>
                                            </p:cond>
                                          </p:endCondLst>
                                        </p:cTn>
                                        <p:tgtEl>
                                          <p:sndTgt r:embed="rId2" name="chimes.wav"/>
                                        </p:tgtEl>
                                      </p:cMediaNode>
                                    </p:audio>
                                  </p:subTnLst>
                                </p:cTn>
                              </p:par>
                            </p:childTnLst>
                          </p:cTn>
                        </p:par>
                      </p:childTnLst>
                    </p:cTn>
                  </p:par>
                  <p:par>
                    <p:cTn id="71" fill="hold">
                      <p:stCondLst>
                        <p:cond delay="indefinite"/>
                      </p:stCondLst>
                      <p:childTnLst>
                        <p:par>
                          <p:cTn id="72" fill="hold">
                            <p:stCondLst>
                              <p:cond delay="0"/>
                            </p:stCondLst>
                            <p:childTnLst>
                              <p:par>
                                <p:cTn id="73" presetID="2" presetClass="entr" presetSubtype="4" fill="hold" nodeType="clickEffect">
                                  <p:stCondLst>
                                    <p:cond delay="0"/>
                                  </p:stCondLst>
                                  <p:childTnLst>
                                    <p:set>
                                      <p:cBhvr>
                                        <p:cTn id="74" dur="1" fill="hold">
                                          <p:stCondLst>
                                            <p:cond delay="0"/>
                                          </p:stCondLst>
                                        </p:cTn>
                                        <p:tgtEl>
                                          <p:spTgt spid="16"/>
                                        </p:tgtEl>
                                        <p:attrNameLst>
                                          <p:attrName>style.visibility</p:attrName>
                                        </p:attrNameLst>
                                      </p:cBhvr>
                                      <p:to>
                                        <p:strVal val="visible"/>
                                      </p:to>
                                    </p:set>
                                    <p:anim calcmode="lin" valueType="num">
                                      <p:cBhvr additive="base">
                                        <p:cTn id="75" dur="500" fill="hold"/>
                                        <p:tgtEl>
                                          <p:spTgt spid="16"/>
                                        </p:tgtEl>
                                        <p:attrNameLst>
                                          <p:attrName>ppt_x</p:attrName>
                                        </p:attrNameLst>
                                      </p:cBhvr>
                                      <p:tavLst>
                                        <p:tav tm="0">
                                          <p:val>
                                            <p:strVal val="#ppt_x"/>
                                          </p:val>
                                        </p:tav>
                                        <p:tav tm="100000">
                                          <p:val>
                                            <p:strVal val="#ppt_x"/>
                                          </p:val>
                                        </p:tav>
                                      </p:tavLst>
                                    </p:anim>
                                    <p:anim calcmode="lin" valueType="num">
                                      <p:cBhvr additive="base">
                                        <p:cTn id="76"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par>
                    <p:cTn id="77" fill="hold">
                      <p:stCondLst>
                        <p:cond delay="indefinite"/>
                      </p:stCondLst>
                      <p:childTnLst>
                        <p:par>
                          <p:cTn id="78" fill="hold">
                            <p:stCondLst>
                              <p:cond delay="0"/>
                            </p:stCondLst>
                            <p:childTnLst>
                              <p:par>
                                <p:cTn id="79" presetID="2" presetClass="entr" presetSubtype="4" fill="hold" grpId="0" nodeType="clickEffect">
                                  <p:stCondLst>
                                    <p:cond delay="0"/>
                                  </p:stCondLst>
                                  <p:childTnLst>
                                    <p:set>
                                      <p:cBhvr>
                                        <p:cTn id="80" dur="1" fill="hold">
                                          <p:stCondLst>
                                            <p:cond delay="0"/>
                                          </p:stCondLst>
                                        </p:cTn>
                                        <p:tgtEl>
                                          <p:spTgt spid="17"/>
                                        </p:tgtEl>
                                        <p:attrNameLst>
                                          <p:attrName>style.visibility</p:attrName>
                                        </p:attrNameLst>
                                      </p:cBhvr>
                                      <p:to>
                                        <p:strVal val="visible"/>
                                      </p:to>
                                    </p:set>
                                    <p:anim calcmode="lin" valueType="num">
                                      <p:cBhvr additive="base">
                                        <p:cTn id="81" dur="500" fill="hold"/>
                                        <p:tgtEl>
                                          <p:spTgt spid="17"/>
                                        </p:tgtEl>
                                        <p:attrNameLst>
                                          <p:attrName>ppt_x</p:attrName>
                                        </p:attrNameLst>
                                      </p:cBhvr>
                                      <p:tavLst>
                                        <p:tav tm="0">
                                          <p:val>
                                            <p:strVal val="#ppt_x"/>
                                          </p:val>
                                        </p:tav>
                                        <p:tav tm="100000">
                                          <p:val>
                                            <p:strVal val="#ppt_x"/>
                                          </p:val>
                                        </p:tav>
                                      </p:tavLst>
                                    </p:anim>
                                    <p:anim calcmode="lin" valueType="num">
                                      <p:cBhvr additive="base">
                                        <p:cTn id="82"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P spid="8" grpId="0"/>
      <p:bldP spid="10" grpId="0"/>
      <p:bldP spid="12" grpId="0" build="p"/>
      <p:bldP spid="17"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a:blip r:embed="rId2"/>
          <a:stretch>
            <a:fillRect/>
          </a:stretch>
        </p:blipFill>
        <p:spPr>
          <a:xfrm>
            <a:off x="0" y="957943"/>
            <a:ext cx="4705350" cy="4476750"/>
          </a:xfrm>
          <a:prstGeom prst="rect">
            <a:avLst/>
          </a:prstGeom>
        </p:spPr>
      </p:pic>
      <p:pic>
        <p:nvPicPr>
          <p:cNvPr id="8" name="图片 7"/>
          <p:cNvPicPr>
            <a:picLocks noChangeAspect="1"/>
          </p:cNvPicPr>
          <p:nvPr/>
        </p:nvPicPr>
        <p:blipFill>
          <a:blip r:embed="rId3"/>
          <a:stretch>
            <a:fillRect/>
          </a:stretch>
        </p:blipFill>
        <p:spPr>
          <a:xfrm>
            <a:off x="4705350" y="609600"/>
            <a:ext cx="5715000" cy="5648325"/>
          </a:xfrm>
          <a:prstGeom prst="rect">
            <a:avLst/>
          </a:prstGeom>
        </p:spPr>
      </p:pic>
    </p:spTree>
    <p:extLst>
      <p:ext uri="{BB962C8B-B14F-4D97-AF65-F5344CB8AC3E}">
        <p14:creationId xmlns:p14="http://schemas.microsoft.com/office/powerpoint/2010/main" val="118809674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0"/>
            <a:ext cx="6310024" cy="3722914"/>
          </a:xfrm>
          <a:prstGeom prst="rect">
            <a:avLst/>
          </a:prstGeom>
        </p:spPr>
      </p:pic>
      <p:pic>
        <p:nvPicPr>
          <p:cNvPr id="5" name="图片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61061" y="859971"/>
            <a:ext cx="8669742" cy="5312229"/>
          </a:xfrm>
          <a:prstGeom prst="rect">
            <a:avLst/>
          </a:prstGeom>
        </p:spPr>
      </p:pic>
      <p:pic>
        <p:nvPicPr>
          <p:cNvPr id="6" name="图片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947557" y="2122714"/>
            <a:ext cx="6174031" cy="4811486"/>
          </a:xfrm>
          <a:prstGeom prst="rect">
            <a:avLst/>
          </a:prstGeom>
        </p:spPr>
      </p:pic>
    </p:spTree>
    <p:extLst>
      <p:ext uri="{BB962C8B-B14F-4D97-AF65-F5344CB8AC3E}">
        <p14:creationId xmlns:p14="http://schemas.microsoft.com/office/powerpoint/2010/main" val="11060657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500" fill="hold"/>
                                        <p:tgtEl>
                                          <p:spTgt spid="4"/>
                                        </p:tgtEl>
                                        <p:attrNameLst>
                                          <p:attrName>ppt_x</p:attrName>
                                        </p:attrNameLst>
                                      </p:cBhvr>
                                      <p:tavLst>
                                        <p:tav tm="0">
                                          <p:val>
                                            <p:strVal val="#ppt_x"/>
                                          </p:val>
                                        </p:tav>
                                        <p:tav tm="100000">
                                          <p:val>
                                            <p:strVal val="#ppt_x"/>
                                          </p:val>
                                        </p:tav>
                                      </p:tavLst>
                                    </p:anim>
                                    <p:anim calcmode="lin" valueType="num">
                                      <p:cBhvr additive="base">
                                        <p:cTn id="8" dur="1500" fill="hold"/>
                                        <p:tgtEl>
                                          <p:spTgt spid="4"/>
                                        </p:tgtEl>
                                        <p:attrNameLst>
                                          <p:attrName>ppt_y</p:attrName>
                                        </p:attrNameLst>
                                      </p:cBhvr>
                                      <p:tavLst>
                                        <p:tav tm="0">
                                          <p:val>
                                            <p:strVal val="1+#ppt_h/2"/>
                                          </p:val>
                                        </p:tav>
                                        <p:tav tm="100000">
                                          <p:val>
                                            <p:strVal val="#ppt_y"/>
                                          </p:val>
                                        </p:tav>
                                      </p:tavLst>
                                    </p:anim>
                                  </p:childTnLst>
                                </p:cTn>
                              </p:par>
                            </p:childTnLst>
                          </p:cTn>
                        </p:par>
                        <p:par>
                          <p:cTn id="9" fill="hold">
                            <p:stCondLst>
                              <p:cond delay="1500"/>
                            </p:stCondLst>
                            <p:childTnLst>
                              <p:par>
                                <p:cTn id="10" presetID="42" presetClass="entr" presetSubtype="0" fill="hold" nodeType="after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1500"/>
                                        <p:tgtEl>
                                          <p:spTgt spid="5"/>
                                        </p:tgtEl>
                                      </p:cBhvr>
                                    </p:animEffect>
                                    <p:anim calcmode="lin" valueType="num">
                                      <p:cBhvr>
                                        <p:cTn id="13" dur="1500" fill="hold"/>
                                        <p:tgtEl>
                                          <p:spTgt spid="5"/>
                                        </p:tgtEl>
                                        <p:attrNameLst>
                                          <p:attrName>ppt_x</p:attrName>
                                        </p:attrNameLst>
                                      </p:cBhvr>
                                      <p:tavLst>
                                        <p:tav tm="0">
                                          <p:val>
                                            <p:strVal val="#ppt_x"/>
                                          </p:val>
                                        </p:tav>
                                        <p:tav tm="100000">
                                          <p:val>
                                            <p:strVal val="#ppt_x"/>
                                          </p:val>
                                        </p:tav>
                                      </p:tavLst>
                                    </p:anim>
                                    <p:anim calcmode="lin" valueType="num">
                                      <p:cBhvr>
                                        <p:cTn id="14" dur="1500" fill="hold"/>
                                        <p:tgtEl>
                                          <p:spTgt spid="5"/>
                                        </p:tgtEl>
                                        <p:attrNameLst>
                                          <p:attrName>ppt_y</p:attrName>
                                        </p:attrNameLst>
                                      </p:cBhvr>
                                      <p:tavLst>
                                        <p:tav tm="0">
                                          <p:val>
                                            <p:strVal val="#ppt_y+.1"/>
                                          </p:val>
                                        </p:tav>
                                        <p:tav tm="100000">
                                          <p:val>
                                            <p:strVal val="#ppt_y"/>
                                          </p:val>
                                        </p:tav>
                                      </p:tavLst>
                                    </p:anim>
                                  </p:childTnLst>
                                </p:cTn>
                              </p:par>
                            </p:childTnLst>
                          </p:cTn>
                        </p:par>
                        <p:par>
                          <p:cTn id="15" fill="hold">
                            <p:stCondLst>
                              <p:cond delay="3000"/>
                            </p:stCondLst>
                            <p:childTnLst>
                              <p:par>
                                <p:cTn id="16" presetID="31" presetClass="entr" presetSubtype="0" fill="hold" nodeType="afterEffect">
                                  <p:stCondLst>
                                    <p:cond delay="0"/>
                                  </p:stCondLst>
                                  <p:childTnLst>
                                    <p:set>
                                      <p:cBhvr>
                                        <p:cTn id="17" dur="1" fill="hold">
                                          <p:stCondLst>
                                            <p:cond delay="0"/>
                                          </p:stCondLst>
                                        </p:cTn>
                                        <p:tgtEl>
                                          <p:spTgt spid="6"/>
                                        </p:tgtEl>
                                        <p:attrNameLst>
                                          <p:attrName>style.visibility</p:attrName>
                                        </p:attrNameLst>
                                      </p:cBhvr>
                                      <p:to>
                                        <p:strVal val="visible"/>
                                      </p:to>
                                    </p:set>
                                    <p:anim calcmode="lin" valueType="num">
                                      <p:cBhvr>
                                        <p:cTn id="18" dur="1500" fill="hold"/>
                                        <p:tgtEl>
                                          <p:spTgt spid="6"/>
                                        </p:tgtEl>
                                        <p:attrNameLst>
                                          <p:attrName>ppt_w</p:attrName>
                                        </p:attrNameLst>
                                      </p:cBhvr>
                                      <p:tavLst>
                                        <p:tav tm="0">
                                          <p:val>
                                            <p:fltVal val="0"/>
                                          </p:val>
                                        </p:tav>
                                        <p:tav tm="100000">
                                          <p:val>
                                            <p:strVal val="#ppt_w"/>
                                          </p:val>
                                        </p:tav>
                                      </p:tavLst>
                                    </p:anim>
                                    <p:anim calcmode="lin" valueType="num">
                                      <p:cBhvr>
                                        <p:cTn id="19" dur="1500" fill="hold"/>
                                        <p:tgtEl>
                                          <p:spTgt spid="6"/>
                                        </p:tgtEl>
                                        <p:attrNameLst>
                                          <p:attrName>ppt_h</p:attrName>
                                        </p:attrNameLst>
                                      </p:cBhvr>
                                      <p:tavLst>
                                        <p:tav tm="0">
                                          <p:val>
                                            <p:fltVal val="0"/>
                                          </p:val>
                                        </p:tav>
                                        <p:tav tm="100000">
                                          <p:val>
                                            <p:strVal val="#ppt_h"/>
                                          </p:val>
                                        </p:tav>
                                      </p:tavLst>
                                    </p:anim>
                                    <p:anim calcmode="lin" valueType="num">
                                      <p:cBhvr>
                                        <p:cTn id="20" dur="1500" fill="hold"/>
                                        <p:tgtEl>
                                          <p:spTgt spid="6"/>
                                        </p:tgtEl>
                                        <p:attrNameLst>
                                          <p:attrName>style.rotation</p:attrName>
                                        </p:attrNameLst>
                                      </p:cBhvr>
                                      <p:tavLst>
                                        <p:tav tm="0">
                                          <p:val>
                                            <p:fltVal val="90"/>
                                          </p:val>
                                        </p:tav>
                                        <p:tav tm="100000">
                                          <p:val>
                                            <p:fltVal val="0"/>
                                          </p:val>
                                        </p:tav>
                                      </p:tavLst>
                                    </p:anim>
                                    <p:animEffect transition="in" filter="fade">
                                      <p:cBhvr>
                                        <p:cTn id="21" dur="1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1" y="261257"/>
            <a:ext cx="9884228" cy="1754326"/>
          </a:xfrm>
          <a:prstGeom prst="rect">
            <a:avLst/>
          </a:prstGeom>
          <a:noFill/>
        </p:spPr>
        <p:txBody>
          <a:bodyPr wrap="square" rtlCol="0">
            <a:spAutoFit/>
          </a:bodyPr>
          <a:lstStyle/>
          <a:p>
            <a:r>
              <a:rPr lang="zh-CN" altLang="en-US" sz="4800" dirty="0" smtClean="0">
                <a:solidFill>
                  <a:srgbClr val="0000FF"/>
                </a:solidFill>
              </a:rPr>
              <a:t>当今世界</a:t>
            </a:r>
            <a:r>
              <a:rPr lang="zh-CN" altLang="en-US" sz="4800" dirty="0" smtClean="0">
                <a:solidFill>
                  <a:srgbClr val="FF0000"/>
                </a:solidFill>
              </a:rPr>
              <a:t>三大公害</a:t>
            </a:r>
            <a:r>
              <a:rPr lang="zh-CN" altLang="en-US" dirty="0" smtClean="0">
                <a:solidFill>
                  <a:srgbClr val="0000FF"/>
                </a:solidFill>
              </a:rPr>
              <a:t>：</a:t>
            </a:r>
            <a:endParaRPr lang="en-US" altLang="zh-CN" dirty="0" smtClean="0">
              <a:solidFill>
                <a:srgbClr val="0000FF"/>
              </a:solidFill>
            </a:endParaRPr>
          </a:p>
          <a:p>
            <a:r>
              <a:rPr lang="zh-CN" altLang="en-US" sz="6000" dirty="0" smtClean="0">
                <a:solidFill>
                  <a:srgbClr val="0000FF"/>
                </a:solidFill>
              </a:rPr>
              <a:t>     恐怖主义、艾滋病、毒品</a:t>
            </a:r>
            <a:endParaRPr lang="zh-CN" altLang="en-US" sz="6000" dirty="0">
              <a:solidFill>
                <a:srgbClr val="0000FF"/>
              </a:solidFill>
            </a:endParaRPr>
          </a:p>
        </p:txBody>
      </p:sp>
      <p:pic>
        <p:nvPicPr>
          <p:cNvPr id="6" name="图片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902278"/>
            <a:ext cx="7824824" cy="4955722"/>
          </a:xfrm>
          <a:prstGeom prst="rect">
            <a:avLst/>
          </a:prstGeom>
        </p:spPr>
      </p:pic>
      <p:pic>
        <p:nvPicPr>
          <p:cNvPr id="7" name="图片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53143" y="1858734"/>
            <a:ext cx="4999266" cy="4999266"/>
          </a:xfrm>
          <a:prstGeom prst="rect">
            <a:avLst/>
          </a:prstGeom>
        </p:spPr>
      </p:pic>
      <p:pic>
        <p:nvPicPr>
          <p:cNvPr id="8" name="图片 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525014" y="1923052"/>
            <a:ext cx="6983417" cy="4934948"/>
          </a:xfrm>
          <a:prstGeom prst="rect">
            <a:avLst/>
          </a:prstGeom>
        </p:spPr>
      </p:pic>
    </p:spTree>
    <p:extLst>
      <p:ext uri="{BB962C8B-B14F-4D97-AF65-F5344CB8AC3E}">
        <p14:creationId xmlns:p14="http://schemas.microsoft.com/office/powerpoint/2010/main" val="42857749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31" presetClass="entr" presetSubtype="0" fill="hold" nodeType="clickEffect">
                                  <p:stCondLst>
                                    <p:cond delay="0"/>
                                  </p:stCondLst>
                                  <p:childTnLst>
                                    <p:set>
                                      <p:cBhvr>
                                        <p:cTn id="13" dur="1" fill="hold">
                                          <p:stCondLst>
                                            <p:cond delay="0"/>
                                          </p:stCondLst>
                                        </p:cTn>
                                        <p:tgtEl>
                                          <p:spTgt spid="6"/>
                                        </p:tgtEl>
                                        <p:attrNameLst>
                                          <p:attrName>style.visibility</p:attrName>
                                        </p:attrNameLst>
                                      </p:cBhvr>
                                      <p:to>
                                        <p:strVal val="visible"/>
                                      </p:to>
                                    </p:set>
                                    <p:anim calcmode="lin" valueType="num">
                                      <p:cBhvr>
                                        <p:cTn id="14" dur="1000" fill="hold"/>
                                        <p:tgtEl>
                                          <p:spTgt spid="6"/>
                                        </p:tgtEl>
                                        <p:attrNameLst>
                                          <p:attrName>ppt_w</p:attrName>
                                        </p:attrNameLst>
                                      </p:cBhvr>
                                      <p:tavLst>
                                        <p:tav tm="0">
                                          <p:val>
                                            <p:fltVal val="0"/>
                                          </p:val>
                                        </p:tav>
                                        <p:tav tm="100000">
                                          <p:val>
                                            <p:strVal val="#ppt_w"/>
                                          </p:val>
                                        </p:tav>
                                      </p:tavLst>
                                    </p:anim>
                                    <p:anim calcmode="lin" valueType="num">
                                      <p:cBhvr>
                                        <p:cTn id="15" dur="1000" fill="hold"/>
                                        <p:tgtEl>
                                          <p:spTgt spid="6"/>
                                        </p:tgtEl>
                                        <p:attrNameLst>
                                          <p:attrName>ppt_h</p:attrName>
                                        </p:attrNameLst>
                                      </p:cBhvr>
                                      <p:tavLst>
                                        <p:tav tm="0">
                                          <p:val>
                                            <p:fltVal val="0"/>
                                          </p:val>
                                        </p:tav>
                                        <p:tav tm="100000">
                                          <p:val>
                                            <p:strVal val="#ppt_h"/>
                                          </p:val>
                                        </p:tav>
                                      </p:tavLst>
                                    </p:anim>
                                    <p:anim calcmode="lin" valueType="num">
                                      <p:cBhvr>
                                        <p:cTn id="16" dur="1000" fill="hold"/>
                                        <p:tgtEl>
                                          <p:spTgt spid="6"/>
                                        </p:tgtEl>
                                        <p:attrNameLst>
                                          <p:attrName>style.rotation</p:attrName>
                                        </p:attrNameLst>
                                      </p:cBhvr>
                                      <p:tavLst>
                                        <p:tav tm="0">
                                          <p:val>
                                            <p:fltVal val="90"/>
                                          </p:val>
                                        </p:tav>
                                        <p:tav tm="100000">
                                          <p:val>
                                            <p:fltVal val="0"/>
                                          </p:val>
                                        </p:tav>
                                      </p:tavLst>
                                    </p:anim>
                                    <p:animEffect transition="in" filter="fade">
                                      <p:cBhvr>
                                        <p:cTn id="17" dur="1000"/>
                                        <p:tgtEl>
                                          <p:spTgt spid="6"/>
                                        </p:tgtEl>
                                      </p:cBhvr>
                                    </p:animEffect>
                                  </p:childTnLst>
                                </p:cTn>
                              </p:par>
                            </p:childTnLst>
                          </p:cTn>
                        </p:par>
                      </p:childTnLst>
                    </p:cTn>
                  </p:par>
                  <p:par>
                    <p:cTn id="18" fill="hold">
                      <p:stCondLst>
                        <p:cond delay="indefinite"/>
                      </p:stCondLst>
                      <p:childTnLst>
                        <p:par>
                          <p:cTn id="19" fill="hold">
                            <p:stCondLst>
                              <p:cond delay="0"/>
                            </p:stCondLst>
                            <p:childTnLst>
                              <p:par>
                                <p:cTn id="20" presetID="16" presetClass="exit" presetSubtype="21" fill="hold" nodeType="clickEffect">
                                  <p:stCondLst>
                                    <p:cond delay="0"/>
                                  </p:stCondLst>
                                  <p:childTnLst>
                                    <p:animEffect transition="out" filter="barn(inVertical)">
                                      <p:cBhvr>
                                        <p:cTn id="21" dur="500"/>
                                        <p:tgtEl>
                                          <p:spTgt spid="6"/>
                                        </p:tgtEl>
                                      </p:cBhvr>
                                    </p:animEffect>
                                    <p:set>
                                      <p:cBhvr>
                                        <p:cTn id="22" dur="1" fill="hold">
                                          <p:stCondLst>
                                            <p:cond delay="499"/>
                                          </p:stCondLst>
                                        </p:cTn>
                                        <p:tgtEl>
                                          <p:spTgt spid="6"/>
                                        </p:tgtEl>
                                        <p:attrNameLst>
                                          <p:attrName>style.visibility</p:attrName>
                                        </p:attrNameLst>
                                      </p:cBhvr>
                                      <p:to>
                                        <p:strVal val="hidden"/>
                                      </p:to>
                                    </p:set>
                                  </p:childTnLst>
                                </p:cTn>
                              </p:par>
                              <p:par>
                                <p:cTn id="23" presetID="2" presetClass="entr" presetSubtype="4" fill="hold" nodeType="withEffect">
                                  <p:stCondLst>
                                    <p:cond delay="0"/>
                                  </p:stCondLst>
                                  <p:childTnLst>
                                    <p:set>
                                      <p:cBhvr>
                                        <p:cTn id="24" dur="1" fill="hold">
                                          <p:stCondLst>
                                            <p:cond delay="0"/>
                                          </p:stCondLst>
                                        </p:cTn>
                                        <p:tgtEl>
                                          <p:spTgt spid="7"/>
                                        </p:tgtEl>
                                        <p:attrNameLst>
                                          <p:attrName>style.visibility</p:attrName>
                                        </p:attrNameLst>
                                      </p:cBhvr>
                                      <p:to>
                                        <p:strVal val="visible"/>
                                      </p:to>
                                    </p:set>
                                    <p:anim calcmode="lin" valueType="num">
                                      <p:cBhvr additive="base">
                                        <p:cTn id="25" dur="500" fill="hold"/>
                                        <p:tgtEl>
                                          <p:spTgt spid="7"/>
                                        </p:tgtEl>
                                        <p:attrNameLst>
                                          <p:attrName>ppt_x</p:attrName>
                                        </p:attrNameLst>
                                      </p:cBhvr>
                                      <p:tavLst>
                                        <p:tav tm="0">
                                          <p:val>
                                            <p:strVal val="#ppt_x"/>
                                          </p:val>
                                        </p:tav>
                                        <p:tav tm="100000">
                                          <p:val>
                                            <p:strVal val="#ppt_x"/>
                                          </p:val>
                                        </p:tav>
                                      </p:tavLst>
                                    </p:anim>
                                    <p:anim calcmode="lin" valueType="num">
                                      <p:cBhvr additive="base">
                                        <p:cTn id="26"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1" presetClass="exit" presetSubtype="0" fill="hold" nodeType="clickEffect">
                                  <p:stCondLst>
                                    <p:cond delay="0"/>
                                  </p:stCondLst>
                                  <p:childTnLst>
                                    <p:set>
                                      <p:cBhvr>
                                        <p:cTn id="30" dur="1" fill="hold">
                                          <p:stCondLst>
                                            <p:cond delay="0"/>
                                          </p:stCondLst>
                                        </p:cTn>
                                        <p:tgtEl>
                                          <p:spTgt spid="7"/>
                                        </p:tgtEl>
                                        <p:attrNameLst>
                                          <p:attrName>style.visibility</p:attrName>
                                        </p:attrNameLst>
                                      </p:cBhvr>
                                      <p:to>
                                        <p:strVal val="hidden"/>
                                      </p:to>
                                    </p:set>
                                  </p:childTnLst>
                                </p:cTn>
                              </p:par>
                              <p:par>
                                <p:cTn id="31" presetID="31" presetClass="entr" presetSubtype="0" fill="hold" nodeType="withEffect">
                                  <p:stCondLst>
                                    <p:cond delay="0"/>
                                  </p:stCondLst>
                                  <p:childTnLst>
                                    <p:set>
                                      <p:cBhvr>
                                        <p:cTn id="32" dur="1" fill="hold">
                                          <p:stCondLst>
                                            <p:cond delay="0"/>
                                          </p:stCondLst>
                                        </p:cTn>
                                        <p:tgtEl>
                                          <p:spTgt spid="8"/>
                                        </p:tgtEl>
                                        <p:attrNameLst>
                                          <p:attrName>style.visibility</p:attrName>
                                        </p:attrNameLst>
                                      </p:cBhvr>
                                      <p:to>
                                        <p:strVal val="visible"/>
                                      </p:to>
                                    </p:set>
                                    <p:anim calcmode="lin" valueType="num">
                                      <p:cBhvr>
                                        <p:cTn id="33" dur="1000" fill="hold"/>
                                        <p:tgtEl>
                                          <p:spTgt spid="8"/>
                                        </p:tgtEl>
                                        <p:attrNameLst>
                                          <p:attrName>ppt_w</p:attrName>
                                        </p:attrNameLst>
                                      </p:cBhvr>
                                      <p:tavLst>
                                        <p:tav tm="0">
                                          <p:val>
                                            <p:fltVal val="0"/>
                                          </p:val>
                                        </p:tav>
                                        <p:tav tm="100000">
                                          <p:val>
                                            <p:strVal val="#ppt_w"/>
                                          </p:val>
                                        </p:tav>
                                      </p:tavLst>
                                    </p:anim>
                                    <p:anim calcmode="lin" valueType="num">
                                      <p:cBhvr>
                                        <p:cTn id="34" dur="1000" fill="hold"/>
                                        <p:tgtEl>
                                          <p:spTgt spid="8"/>
                                        </p:tgtEl>
                                        <p:attrNameLst>
                                          <p:attrName>ppt_h</p:attrName>
                                        </p:attrNameLst>
                                      </p:cBhvr>
                                      <p:tavLst>
                                        <p:tav tm="0">
                                          <p:val>
                                            <p:fltVal val="0"/>
                                          </p:val>
                                        </p:tav>
                                        <p:tav tm="100000">
                                          <p:val>
                                            <p:strVal val="#ppt_h"/>
                                          </p:val>
                                        </p:tav>
                                      </p:tavLst>
                                    </p:anim>
                                    <p:anim calcmode="lin" valueType="num">
                                      <p:cBhvr>
                                        <p:cTn id="35" dur="1000" fill="hold"/>
                                        <p:tgtEl>
                                          <p:spTgt spid="8"/>
                                        </p:tgtEl>
                                        <p:attrNameLst>
                                          <p:attrName>style.rotation</p:attrName>
                                        </p:attrNameLst>
                                      </p:cBhvr>
                                      <p:tavLst>
                                        <p:tav tm="0">
                                          <p:val>
                                            <p:fltVal val="90"/>
                                          </p:val>
                                        </p:tav>
                                        <p:tav tm="100000">
                                          <p:val>
                                            <p:fltVal val="0"/>
                                          </p:val>
                                        </p:tav>
                                      </p:tavLst>
                                    </p:anim>
                                    <p:animEffect transition="in" filter="fade">
                                      <p:cBhvr>
                                        <p:cTn id="36" dur="1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905000" y="0"/>
            <a:ext cx="7380514" cy="1323439"/>
          </a:xfrm>
          <a:prstGeom prst="rect">
            <a:avLst/>
          </a:prstGeom>
          <a:noFill/>
        </p:spPr>
        <p:txBody>
          <a:bodyPr wrap="square" rtlCol="0">
            <a:spAutoFit/>
          </a:bodyPr>
          <a:lstStyle/>
          <a:p>
            <a:r>
              <a:rPr lang="zh-CN" altLang="en-US" sz="8000" b="1" dirty="0" smtClean="0">
                <a:ln w="22225">
                  <a:solidFill>
                    <a:schemeClr val="accent2"/>
                  </a:solidFill>
                  <a:prstDash val="solid"/>
                </a:ln>
                <a:solidFill>
                  <a:srgbClr val="FF0000"/>
                </a:solidFill>
              </a:rPr>
              <a:t>毒品知识知多少</a:t>
            </a:r>
            <a:endParaRPr lang="zh-CN" altLang="en-US" sz="8000" b="1" dirty="0">
              <a:ln w="22225">
                <a:solidFill>
                  <a:schemeClr val="accent2"/>
                </a:solidFill>
                <a:prstDash val="solid"/>
              </a:ln>
              <a:solidFill>
                <a:srgbClr val="FF0000"/>
              </a:solidFill>
            </a:endParaRPr>
          </a:p>
        </p:txBody>
      </p:sp>
      <p:sp>
        <p:nvSpPr>
          <p:cNvPr id="6" name="矩形 5"/>
          <p:cNvSpPr/>
          <p:nvPr/>
        </p:nvSpPr>
        <p:spPr>
          <a:xfrm>
            <a:off x="0" y="1081299"/>
            <a:ext cx="5032147" cy="923330"/>
          </a:xfrm>
          <a:prstGeom prst="rect">
            <a:avLst/>
          </a:prstGeom>
          <a:noFill/>
        </p:spPr>
        <p:txBody>
          <a:bodyPr wrap="none" lIns="91440" tIns="45720" rIns="91440" bIns="45720">
            <a:spAutoFit/>
          </a:bodyPr>
          <a:lstStyle/>
          <a:p>
            <a:pPr algn="ctr"/>
            <a:r>
              <a:rPr lang="zh-CN" altLang="en-US" sz="5400" b="1" cap="none" spc="0" dirty="0" smtClean="0">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rPr>
              <a:t>一、毒品的种类</a:t>
            </a:r>
            <a:endParaRPr lang="zh-CN" altLang="en-US" sz="5400" b="1" cap="none" spc="0" dirty="0">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endParaRPr>
          </a:p>
        </p:txBody>
      </p:sp>
      <p:sp>
        <p:nvSpPr>
          <p:cNvPr id="9" name="文本框 8"/>
          <p:cNvSpPr txBox="1"/>
          <p:nvPr/>
        </p:nvSpPr>
        <p:spPr>
          <a:xfrm>
            <a:off x="685800" y="2116139"/>
            <a:ext cx="8599714" cy="3477875"/>
          </a:xfrm>
          <a:prstGeom prst="rect">
            <a:avLst/>
          </a:prstGeom>
          <a:noFill/>
        </p:spPr>
        <p:txBody>
          <a:bodyPr wrap="square" rtlCol="0">
            <a:spAutoFit/>
          </a:bodyPr>
          <a:lstStyle/>
          <a:p>
            <a:r>
              <a:rPr lang="en-US" altLang="zh-CN" sz="4400" dirty="0" smtClean="0"/>
              <a:t>      </a:t>
            </a:r>
            <a:r>
              <a:rPr lang="zh-CN" altLang="zh-CN" sz="4400" dirty="0" smtClean="0"/>
              <a:t>根据</a:t>
            </a:r>
            <a:r>
              <a:rPr lang="zh-CN" altLang="zh-CN" sz="4400" dirty="0"/>
              <a:t>《中华人民共和国刑法》第</a:t>
            </a:r>
            <a:r>
              <a:rPr lang="en-US" altLang="zh-CN" sz="4400" dirty="0"/>
              <a:t>357</a:t>
            </a:r>
            <a:r>
              <a:rPr lang="zh-CN" altLang="zh-CN" sz="4400" dirty="0"/>
              <a:t>条规定：毒品是指鸦片、海洛因、冰毒、吗啡、大麻、可卡因以及国家规定管制的其他能够使人形成瘾癖的麻醉药品和精神药品。</a:t>
            </a:r>
            <a:endParaRPr lang="zh-CN" altLang="en-US" sz="4400" dirty="0"/>
          </a:p>
        </p:txBody>
      </p:sp>
    </p:spTree>
    <p:extLst>
      <p:ext uri="{BB962C8B-B14F-4D97-AF65-F5344CB8AC3E}">
        <p14:creationId xmlns:p14="http://schemas.microsoft.com/office/powerpoint/2010/main" val="13877251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heel(1)">
                                      <p:cBhvr>
                                        <p:cTn id="7" dur="20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31" presetClass="entr" presetSubtype="0" fill="hold" grpId="0" nodeType="clickEffect">
                                  <p:stCondLst>
                                    <p:cond delay="0"/>
                                  </p:stCondLst>
                                  <p:iterate type="lt">
                                    <p:tmPct val="0"/>
                                  </p:iterate>
                                  <p:childTnLst>
                                    <p:set>
                                      <p:cBhvr>
                                        <p:cTn id="11" dur="1" fill="hold">
                                          <p:stCondLst>
                                            <p:cond delay="0"/>
                                          </p:stCondLst>
                                        </p:cTn>
                                        <p:tgtEl>
                                          <p:spTgt spid="9"/>
                                        </p:tgtEl>
                                        <p:attrNameLst>
                                          <p:attrName>style.visibility</p:attrName>
                                        </p:attrNameLst>
                                      </p:cBhvr>
                                      <p:to>
                                        <p:strVal val="visible"/>
                                      </p:to>
                                    </p:set>
                                    <p:anim calcmode="lin" valueType="num">
                                      <p:cBhvr>
                                        <p:cTn id="12" dur="1000" fill="hold"/>
                                        <p:tgtEl>
                                          <p:spTgt spid="9"/>
                                        </p:tgtEl>
                                        <p:attrNameLst>
                                          <p:attrName>ppt_w</p:attrName>
                                        </p:attrNameLst>
                                      </p:cBhvr>
                                      <p:tavLst>
                                        <p:tav tm="0">
                                          <p:val>
                                            <p:fltVal val="0"/>
                                          </p:val>
                                        </p:tav>
                                        <p:tav tm="100000">
                                          <p:val>
                                            <p:strVal val="#ppt_w"/>
                                          </p:val>
                                        </p:tav>
                                      </p:tavLst>
                                    </p:anim>
                                    <p:anim calcmode="lin" valueType="num">
                                      <p:cBhvr>
                                        <p:cTn id="13" dur="1000" fill="hold"/>
                                        <p:tgtEl>
                                          <p:spTgt spid="9"/>
                                        </p:tgtEl>
                                        <p:attrNameLst>
                                          <p:attrName>ppt_h</p:attrName>
                                        </p:attrNameLst>
                                      </p:cBhvr>
                                      <p:tavLst>
                                        <p:tav tm="0">
                                          <p:val>
                                            <p:fltVal val="0"/>
                                          </p:val>
                                        </p:tav>
                                        <p:tav tm="100000">
                                          <p:val>
                                            <p:strVal val="#ppt_h"/>
                                          </p:val>
                                        </p:tav>
                                      </p:tavLst>
                                    </p:anim>
                                    <p:anim calcmode="lin" valueType="num">
                                      <p:cBhvr>
                                        <p:cTn id="14" dur="1000" fill="hold"/>
                                        <p:tgtEl>
                                          <p:spTgt spid="9"/>
                                        </p:tgtEl>
                                        <p:attrNameLst>
                                          <p:attrName>style.rotation</p:attrName>
                                        </p:attrNameLst>
                                      </p:cBhvr>
                                      <p:tavLst>
                                        <p:tav tm="0">
                                          <p:val>
                                            <p:fltVal val="90"/>
                                          </p:val>
                                        </p:tav>
                                        <p:tav tm="100000">
                                          <p:val>
                                            <p:fltVal val="0"/>
                                          </p:val>
                                        </p:tav>
                                      </p:tavLst>
                                    </p:anim>
                                    <p:animEffect transition="in" filter="fade">
                                      <p:cBhvr>
                                        <p:cTn id="15" dur="1000"/>
                                        <p:tgtEl>
                                          <p:spTgt spid="9"/>
                                        </p:tgtEl>
                                      </p:cBhvr>
                                    </p:animEffect>
                                  </p:childTnLst>
                                </p:cTn>
                              </p:par>
                              <p:par>
                                <p:cTn id="16" presetID="24" presetClass="emph" presetSubtype="0" fill="hold" grpId="1" nodeType="withEffect">
                                  <p:stCondLst>
                                    <p:cond delay="0"/>
                                  </p:stCondLst>
                                  <p:iterate type="lt">
                                    <p:tmPct val="0"/>
                                  </p:iterate>
                                  <p:childTnLst>
                                    <p:animClr clrSpc="hsl" dir="cw">
                                      <p:cBhvr override="childStyle">
                                        <p:cTn id="17" dur="500" fill="hold"/>
                                        <p:tgtEl>
                                          <p:spTgt spid="9"/>
                                        </p:tgtEl>
                                        <p:attrNameLst>
                                          <p:attrName>style.color</p:attrName>
                                        </p:attrNameLst>
                                      </p:cBhvr>
                                      <p:by>
                                        <p:hsl h="0" s="-12549" l="-25098"/>
                                      </p:by>
                                    </p:animClr>
                                    <p:animClr clrSpc="hsl" dir="cw">
                                      <p:cBhvr>
                                        <p:cTn id="18" dur="500" fill="hold"/>
                                        <p:tgtEl>
                                          <p:spTgt spid="9"/>
                                        </p:tgtEl>
                                        <p:attrNameLst>
                                          <p:attrName>fillcolor</p:attrName>
                                        </p:attrNameLst>
                                      </p:cBhvr>
                                      <p:by>
                                        <p:hsl h="0" s="-12549" l="-25098"/>
                                      </p:by>
                                    </p:animClr>
                                    <p:animClr clrSpc="hsl" dir="cw">
                                      <p:cBhvr>
                                        <p:cTn id="19" dur="500" fill="hold"/>
                                        <p:tgtEl>
                                          <p:spTgt spid="9"/>
                                        </p:tgtEl>
                                        <p:attrNameLst>
                                          <p:attrName>stroke.color</p:attrName>
                                        </p:attrNameLst>
                                      </p:cBhvr>
                                      <p:by>
                                        <p:hsl h="0" s="-12549" l="-25098"/>
                                      </p:by>
                                    </p:animClr>
                                    <p:set>
                                      <p:cBhvr>
                                        <p:cTn id="20" dur="500" fill="hold"/>
                                        <p:tgtEl>
                                          <p:spTgt spid="9"/>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9" grpId="0"/>
      <p:bldP spid="9" grpId="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905000" y="0"/>
            <a:ext cx="7380514" cy="1323439"/>
          </a:xfrm>
          <a:prstGeom prst="rect">
            <a:avLst/>
          </a:prstGeom>
          <a:noFill/>
        </p:spPr>
        <p:txBody>
          <a:bodyPr wrap="square" rtlCol="0">
            <a:spAutoFit/>
          </a:bodyPr>
          <a:lstStyle/>
          <a:p>
            <a:r>
              <a:rPr lang="zh-CN" altLang="en-US" sz="8000" b="1" dirty="0" smtClean="0">
                <a:ln w="22225">
                  <a:solidFill>
                    <a:schemeClr val="accent2"/>
                  </a:solidFill>
                  <a:prstDash val="solid"/>
                </a:ln>
                <a:solidFill>
                  <a:srgbClr val="FF0000"/>
                </a:solidFill>
              </a:rPr>
              <a:t>毒品知识知多少</a:t>
            </a:r>
            <a:endParaRPr lang="zh-CN" altLang="en-US" sz="8000" b="1" dirty="0">
              <a:ln w="22225">
                <a:solidFill>
                  <a:schemeClr val="accent2"/>
                </a:solidFill>
                <a:prstDash val="solid"/>
              </a:ln>
              <a:solidFill>
                <a:srgbClr val="FF0000"/>
              </a:solidFill>
            </a:endParaRPr>
          </a:p>
        </p:txBody>
      </p:sp>
      <p:sp>
        <p:nvSpPr>
          <p:cNvPr id="6" name="矩形 5"/>
          <p:cNvSpPr/>
          <p:nvPr/>
        </p:nvSpPr>
        <p:spPr>
          <a:xfrm>
            <a:off x="0" y="1081299"/>
            <a:ext cx="5032147" cy="923330"/>
          </a:xfrm>
          <a:prstGeom prst="rect">
            <a:avLst/>
          </a:prstGeom>
          <a:noFill/>
        </p:spPr>
        <p:txBody>
          <a:bodyPr wrap="none" lIns="91440" tIns="45720" rIns="91440" bIns="45720">
            <a:spAutoFit/>
          </a:bodyPr>
          <a:lstStyle/>
          <a:p>
            <a:pPr algn="ctr"/>
            <a:r>
              <a:rPr lang="zh-CN" altLang="en-US" sz="5400" b="1" cap="none" spc="0" dirty="0" smtClean="0">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rPr>
              <a:t>一、毒品的种类</a:t>
            </a:r>
            <a:endParaRPr lang="zh-CN" altLang="en-US" sz="5400" b="1" cap="none" spc="0" dirty="0">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endParaRPr>
          </a:p>
        </p:txBody>
      </p:sp>
      <p:sp>
        <p:nvSpPr>
          <p:cNvPr id="3" name="文本框 2"/>
          <p:cNvSpPr txBox="1"/>
          <p:nvPr/>
        </p:nvSpPr>
        <p:spPr>
          <a:xfrm>
            <a:off x="0" y="1742411"/>
            <a:ext cx="9017885" cy="1261884"/>
          </a:xfrm>
          <a:prstGeom prst="rect">
            <a:avLst/>
          </a:prstGeom>
          <a:noFill/>
        </p:spPr>
        <p:txBody>
          <a:bodyPr wrap="square" rtlCol="0">
            <a:spAutoFit/>
          </a:bodyPr>
          <a:lstStyle/>
          <a:p>
            <a:r>
              <a:rPr lang="en-US" altLang="zh-CN" sz="3600" dirty="0" smtClean="0">
                <a:solidFill>
                  <a:srgbClr val="FF0000"/>
                </a:solidFill>
              </a:rPr>
              <a:t>   </a:t>
            </a:r>
            <a:r>
              <a:rPr lang="zh-CN" altLang="zh-CN" sz="3600" dirty="0" smtClean="0">
                <a:solidFill>
                  <a:srgbClr val="FF0000"/>
                </a:solidFill>
              </a:rPr>
              <a:t>鸦片</a:t>
            </a:r>
            <a:r>
              <a:rPr lang="zh-CN" altLang="zh-CN" sz="3600" dirty="0">
                <a:solidFill>
                  <a:srgbClr val="FF0000"/>
                </a:solidFill>
              </a:rPr>
              <a:t>：</a:t>
            </a:r>
            <a:r>
              <a:rPr lang="zh-CN" altLang="zh-CN" sz="2000" dirty="0">
                <a:solidFill>
                  <a:srgbClr val="00B0F0"/>
                </a:solidFill>
              </a:rPr>
              <a:t>鸦片取自罂粟花落之后结出的果，割开罂粟果，从中流出的白色浆液在空气中氧化分干，就是鸦片，鸦片中有</a:t>
            </a:r>
            <a:r>
              <a:rPr lang="en-US" altLang="zh-CN" sz="2000" dirty="0">
                <a:solidFill>
                  <a:srgbClr val="00B0F0"/>
                </a:solidFill>
              </a:rPr>
              <a:t>20</a:t>
            </a:r>
            <a:r>
              <a:rPr lang="zh-CN" altLang="zh-CN" sz="2000" dirty="0">
                <a:solidFill>
                  <a:srgbClr val="00B0F0"/>
                </a:solidFill>
              </a:rPr>
              <a:t>种生物碱，其中吗啡的含量约</a:t>
            </a:r>
            <a:r>
              <a:rPr lang="en-US" altLang="zh-CN" sz="2000" dirty="0">
                <a:solidFill>
                  <a:srgbClr val="00B0F0"/>
                </a:solidFill>
              </a:rPr>
              <a:t>10%</a:t>
            </a:r>
            <a:r>
              <a:rPr lang="zh-CN" altLang="zh-CN" sz="2000" dirty="0">
                <a:solidFill>
                  <a:srgbClr val="00B0F0"/>
                </a:solidFill>
              </a:rPr>
              <a:t>，长期吸食会使人消瘦，体质下降，免疫力下降，感染各种疾病</a:t>
            </a:r>
            <a:r>
              <a:rPr lang="zh-CN" altLang="zh-CN" sz="2000" dirty="0" smtClean="0">
                <a:solidFill>
                  <a:srgbClr val="00B0F0"/>
                </a:solidFill>
              </a:rPr>
              <a:t>。</a:t>
            </a:r>
            <a:endParaRPr lang="zh-CN" altLang="en-US" sz="2000" dirty="0">
              <a:solidFill>
                <a:srgbClr val="00B0F0"/>
              </a:solidFill>
            </a:endParaRPr>
          </a:p>
        </p:txBody>
      </p:sp>
      <p:grpSp>
        <p:nvGrpSpPr>
          <p:cNvPr id="8" name="组合 7"/>
          <p:cNvGrpSpPr/>
          <p:nvPr/>
        </p:nvGrpSpPr>
        <p:grpSpPr>
          <a:xfrm>
            <a:off x="0" y="3006678"/>
            <a:ext cx="10767258" cy="3851322"/>
            <a:chOff x="0" y="3006678"/>
            <a:chExt cx="10767258" cy="3851322"/>
          </a:xfrm>
        </p:grpSpPr>
        <p:pic>
          <p:nvPicPr>
            <p:cNvPr id="4" name="图片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3031949"/>
              <a:ext cx="5767916" cy="3826051"/>
            </a:xfrm>
            <a:prstGeom prst="rect">
              <a:avLst/>
            </a:prstGeom>
          </p:spPr>
        </p:pic>
        <p:pic>
          <p:nvPicPr>
            <p:cNvPr id="5" name="图片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03769" y="3006678"/>
              <a:ext cx="2963489" cy="1969073"/>
            </a:xfrm>
            <a:prstGeom prst="rect">
              <a:avLst/>
            </a:prstGeom>
          </p:spPr>
        </p:pic>
        <p:pic>
          <p:nvPicPr>
            <p:cNvPr id="7" name="图片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968638" y="4554946"/>
              <a:ext cx="2963489" cy="2303054"/>
            </a:xfrm>
            <a:prstGeom prst="rect">
              <a:avLst/>
            </a:prstGeom>
          </p:spPr>
        </p:pic>
      </p:grpSp>
    </p:spTree>
    <p:extLst>
      <p:ext uri="{BB962C8B-B14F-4D97-AF65-F5344CB8AC3E}">
        <p14:creationId xmlns:p14="http://schemas.microsoft.com/office/powerpoint/2010/main" val="22772089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circle(in)">
                                      <p:cBhvr>
                                        <p:cTn id="7" dur="2000"/>
                                        <p:tgtEl>
                                          <p:spTgt spid="3"/>
                                        </p:tgtEl>
                                      </p:cBhvr>
                                    </p:animEffect>
                                  </p:childTnLst>
                                </p:cTn>
                              </p:par>
                            </p:childTnLst>
                          </p:cTn>
                        </p:par>
                        <p:par>
                          <p:cTn id="8" fill="hold">
                            <p:stCondLst>
                              <p:cond delay="2000"/>
                            </p:stCondLst>
                            <p:childTnLst>
                              <p:par>
                                <p:cTn id="9" presetID="2" presetClass="entr" presetSubtype="4" fill="hold" nodeType="after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500" fill="hold"/>
                                        <p:tgtEl>
                                          <p:spTgt spid="8"/>
                                        </p:tgtEl>
                                        <p:attrNameLst>
                                          <p:attrName>ppt_x</p:attrName>
                                        </p:attrNameLst>
                                      </p:cBhvr>
                                      <p:tavLst>
                                        <p:tav tm="0">
                                          <p:val>
                                            <p:strVal val="#ppt_x"/>
                                          </p:val>
                                        </p:tav>
                                        <p:tav tm="100000">
                                          <p:val>
                                            <p:strVal val="#ppt_x"/>
                                          </p:val>
                                        </p:tav>
                                      </p:tavLst>
                                    </p:anim>
                                    <p:anim calcmode="lin" valueType="num">
                                      <p:cBhvr additive="base">
                                        <p:cTn id="12"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905000" y="0"/>
            <a:ext cx="7380514" cy="1323439"/>
          </a:xfrm>
          <a:prstGeom prst="rect">
            <a:avLst/>
          </a:prstGeom>
          <a:noFill/>
        </p:spPr>
        <p:txBody>
          <a:bodyPr wrap="square" rtlCol="0">
            <a:spAutoFit/>
          </a:bodyPr>
          <a:lstStyle/>
          <a:p>
            <a:r>
              <a:rPr lang="zh-CN" altLang="en-US" sz="8000" b="1" dirty="0" smtClean="0">
                <a:ln w="22225">
                  <a:solidFill>
                    <a:schemeClr val="accent2"/>
                  </a:solidFill>
                  <a:prstDash val="solid"/>
                </a:ln>
                <a:solidFill>
                  <a:srgbClr val="FF0000"/>
                </a:solidFill>
              </a:rPr>
              <a:t>毒品知识知多少</a:t>
            </a:r>
            <a:endParaRPr lang="zh-CN" altLang="en-US" sz="8000" b="1" dirty="0">
              <a:ln w="22225">
                <a:solidFill>
                  <a:schemeClr val="accent2"/>
                </a:solidFill>
                <a:prstDash val="solid"/>
              </a:ln>
              <a:solidFill>
                <a:srgbClr val="FF0000"/>
              </a:solidFill>
            </a:endParaRPr>
          </a:p>
        </p:txBody>
      </p:sp>
      <p:sp>
        <p:nvSpPr>
          <p:cNvPr id="6" name="矩形 5"/>
          <p:cNvSpPr/>
          <p:nvPr/>
        </p:nvSpPr>
        <p:spPr>
          <a:xfrm>
            <a:off x="0" y="1081299"/>
            <a:ext cx="5032147" cy="923330"/>
          </a:xfrm>
          <a:prstGeom prst="rect">
            <a:avLst/>
          </a:prstGeom>
          <a:noFill/>
        </p:spPr>
        <p:txBody>
          <a:bodyPr wrap="none" lIns="91440" tIns="45720" rIns="91440" bIns="45720">
            <a:spAutoFit/>
          </a:bodyPr>
          <a:lstStyle/>
          <a:p>
            <a:pPr algn="ctr"/>
            <a:r>
              <a:rPr lang="zh-CN" altLang="en-US" sz="5400" b="1" cap="none" spc="0" dirty="0" smtClean="0">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rPr>
              <a:t>一、毒品的种类</a:t>
            </a:r>
            <a:endParaRPr lang="zh-CN" altLang="en-US" sz="5400" b="1" cap="none" spc="0" dirty="0">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endParaRPr>
          </a:p>
        </p:txBody>
      </p:sp>
      <p:sp>
        <p:nvSpPr>
          <p:cNvPr id="7" name="文本框 6"/>
          <p:cNvSpPr txBox="1"/>
          <p:nvPr/>
        </p:nvSpPr>
        <p:spPr>
          <a:xfrm>
            <a:off x="0" y="1742411"/>
            <a:ext cx="9017885" cy="1261884"/>
          </a:xfrm>
          <a:prstGeom prst="rect">
            <a:avLst/>
          </a:prstGeom>
          <a:noFill/>
        </p:spPr>
        <p:txBody>
          <a:bodyPr wrap="square" rtlCol="0">
            <a:spAutoFit/>
          </a:bodyPr>
          <a:lstStyle/>
          <a:p>
            <a:r>
              <a:rPr lang="en-US" altLang="zh-CN" sz="3600" dirty="0" smtClean="0">
                <a:solidFill>
                  <a:srgbClr val="FF0000"/>
                </a:solidFill>
              </a:rPr>
              <a:t>   </a:t>
            </a:r>
            <a:r>
              <a:rPr lang="zh-CN" altLang="en-US" sz="3600" dirty="0" smtClean="0">
                <a:solidFill>
                  <a:srgbClr val="FF0000"/>
                </a:solidFill>
              </a:rPr>
              <a:t>海洛因</a:t>
            </a:r>
            <a:r>
              <a:rPr lang="zh-CN" altLang="zh-CN" sz="3600" dirty="0" smtClean="0">
                <a:solidFill>
                  <a:srgbClr val="FF0000"/>
                </a:solidFill>
              </a:rPr>
              <a:t>：</a:t>
            </a:r>
            <a:r>
              <a:rPr lang="zh-CN" altLang="en-US" sz="2000" dirty="0" smtClean="0">
                <a:solidFill>
                  <a:srgbClr val="00B0F0"/>
                </a:solidFill>
              </a:rPr>
              <a:t>俗称</a:t>
            </a:r>
            <a:r>
              <a:rPr lang="zh-CN" altLang="en-US" sz="2000" dirty="0">
                <a:solidFill>
                  <a:srgbClr val="00B0F0"/>
                </a:solidFill>
              </a:rPr>
              <a:t>白粉，是吗啡和其它化学物品混合加热合成的。极易上瘾，长期吸食或注射海洛因，会使人身体消瘦，瞳孔缩小，免疫功能下降，易感染病毒性肝炎，肺脓肿及艾滋病，极难戒除</a:t>
            </a:r>
            <a:r>
              <a:rPr lang="zh-CN" altLang="en-US" sz="2000" dirty="0" smtClean="0">
                <a:solidFill>
                  <a:srgbClr val="00B0F0"/>
                </a:solidFill>
              </a:rPr>
              <a:t>。</a:t>
            </a:r>
            <a:endParaRPr lang="zh-CN" altLang="en-US" sz="2000" dirty="0">
              <a:solidFill>
                <a:srgbClr val="00B0F0"/>
              </a:solidFill>
            </a:endParaRPr>
          </a:p>
        </p:txBody>
      </p:sp>
      <p:grpSp>
        <p:nvGrpSpPr>
          <p:cNvPr id="5" name="组合 4"/>
          <p:cNvGrpSpPr/>
          <p:nvPr/>
        </p:nvGrpSpPr>
        <p:grpSpPr>
          <a:xfrm>
            <a:off x="144967" y="3093502"/>
            <a:ext cx="10675945" cy="3771901"/>
            <a:chOff x="144967" y="3093502"/>
            <a:chExt cx="10675945" cy="3771901"/>
          </a:xfrm>
        </p:grpSpPr>
        <p:pic>
          <p:nvPicPr>
            <p:cNvPr id="3" name="图片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44967" y="3093503"/>
              <a:ext cx="5029199" cy="3771900"/>
            </a:xfrm>
            <a:prstGeom prst="rect">
              <a:avLst/>
            </a:prstGeom>
          </p:spPr>
        </p:pic>
        <p:pic>
          <p:nvPicPr>
            <p:cNvPr id="4" name="图片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174166" y="3093502"/>
              <a:ext cx="5646746" cy="3764497"/>
            </a:xfrm>
            <a:prstGeom prst="rect">
              <a:avLst/>
            </a:prstGeom>
          </p:spPr>
        </p:pic>
      </p:grpSp>
    </p:spTree>
    <p:extLst>
      <p:ext uri="{BB962C8B-B14F-4D97-AF65-F5344CB8AC3E}">
        <p14:creationId xmlns:p14="http://schemas.microsoft.com/office/powerpoint/2010/main" val="4125449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circle(in)">
                                      <p:cBhvr>
                                        <p:cTn id="7" dur="2000"/>
                                        <p:tgtEl>
                                          <p:spTgt spid="7"/>
                                        </p:tgtEl>
                                      </p:cBhvr>
                                    </p:animEffect>
                                  </p:childTnLst>
                                </p:cTn>
                              </p:par>
                            </p:childTnLst>
                          </p:cTn>
                        </p:par>
                        <p:par>
                          <p:cTn id="8" fill="hold">
                            <p:stCondLst>
                              <p:cond delay="2000"/>
                            </p:stCondLst>
                            <p:childTnLst>
                              <p:par>
                                <p:cTn id="9" presetID="22" presetClass="entr" presetSubtype="4"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ipe(down)">
                                      <p:cBhvr>
                                        <p:cTn id="11"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theme/theme1.xml><?xml version="1.0" encoding="utf-8"?>
<a:theme xmlns:a="http://schemas.openxmlformats.org/drawingml/2006/main" name="平面">
  <a:themeElements>
    <a:clrScheme name="平面">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平面">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平面">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docProps/app.xml><?xml version="1.0" encoding="utf-8"?>
<Properties xmlns="http://schemas.openxmlformats.org/officeDocument/2006/extended-properties" xmlns:vt="http://schemas.openxmlformats.org/officeDocument/2006/docPropsVTypes">
  <Template>Facet</Template>
  <TotalTime>493</TotalTime>
  <Words>827</Words>
  <Application>Microsoft Office PowerPoint</Application>
  <PresentationFormat>宽屏</PresentationFormat>
  <Paragraphs>66</Paragraphs>
  <Slides>23</Slides>
  <Notes>0</Notes>
  <HiddenSlides>0</HiddenSlides>
  <MMClips>0</MMClips>
  <ScaleCrop>false</ScaleCrop>
  <HeadingPairs>
    <vt:vector size="6" baseType="variant">
      <vt:variant>
        <vt:lpstr>已用的字体</vt:lpstr>
      </vt:variant>
      <vt:variant>
        <vt:i4>9</vt:i4>
      </vt:variant>
      <vt:variant>
        <vt:lpstr>主题</vt:lpstr>
      </vt:variant>
      <vt:variant>
        <vt:i4>1</vt:i4>
      </vt:variant>
      <vt:variant>
        <vt:lpstr>幻灯片标题</vt:lpstr>
      </vt:variant>
      <vt:variant>
        <vt:i4>23</vt:i4>
      </vt:variant>
    </vt:vector>
  </HeadingPairs>
  <TitlesOfParts>
    <vt:vector size="33" baseType="lpstr">
      <vt:lpstr>方正姚体</vt:lpstr>
      <vt:lpstr>华文隶书</vt:lpstr>
      <vt:lpstr>华文新魏</vt:lpstr>
      <vt:lpstr>宋体</vt:lpstr>
      <vt:lpstr>Arial</vt:lpstr>
      <vt:lpstr>Times New Roman</vt:lpstr>
      <vt:lpstr>Trebuchet MS</vt:lpstr>
      <vt:lpstr>Wingdings</vt:lpstr>
      <vt:lpstr>Wingdings 3</vt:lpstr>
      <vt:lpstr>平面</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微软中国</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微软用户</dc:creator>
  <cp:lastModifiedBy>微软用户</cp:lastModifiedBy>
  <cp:revision>26</cp:revision>
  <dcterms:created xsi:type="dcterms:W3CDTF">2019-09-19T03:13:42Z</dcterms:created>
  <dcterms:modified xsi:type="dcterms:W3CDTF">2019-09-21T11:35:08Z</dcterms:modified>
</cp:coreProperties>
</file>