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8" r:id="rId4"/>
    <p:sldId id="259" r:id="rId5"/>
    <p:sldId id="260" r:id="rId6"/>
    <p:sldId id="261" r:id="rId7"/>
    <p:sldId id="262" r:id="rId8"/>
    <p:sldId id="263" r:id="rId9"/>
    <p:sldId id="264" r:id="rId10"/>
    <p:sldId id="265" r:id="rId11"/>
    <p:sldId id="266" r:id="rId12"/>
    <p:sldId id="277" r:id="rId13"/>
    <p:sldId id="278" r:id="rId14"/>
    <p:sldId id="268" r:id="rId15"/>
    <p:sldId id="269" r:id="rId16"/>
    <p:sldId id="270" r:id="rId17"/>
    <p:sldId id="271" r:id="rId18"/>
    <p:sldId id="276" r:id="rId19"/>
    <p:sldId id="272" r:id="rId20"/>
    <p:sldId id="273" r:id="rId21"/>
    <p:sldId id="274" r:id="rId22"/>
    <p:sldId id="279" r:id="rId23"/>
  </p:sldIdLst>
  <p:sldSz cx="9144000" cy="6858000" type="screen4x3"/>
  <p:notesSz cx="6858000" cy="9144000"/>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8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8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8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8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8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8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8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8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8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385A5"/>
    <a:srgbClr val="007B9B"/>
    <a:srgbClr val="07799F"/>
    <a:srgbClr val="0085A2"/>
    <a:srgbClr val="1074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68" d="100"/>
          <a:sy n="68" d="100"/>
        </p:scale>
        <p:origin x="720"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24428C6E-3846-4D3E-9D6B-4BF105C5CFA2}" type="slidenum">
              <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rPr>
            </a:fld>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24428C6E-3846-4D3E-9D6B-4BF105C5CFA2}" type="slidenum">
              <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rPr>
            </a:fld>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24428C6E-3846-4D3E-9D6B-4BF105C5CFA2}" type="slidenum">
              <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rPr>
            </a:fld>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24428C6E-3846-4D3E-9D6B-4BF105C5CFA2}" type="slidenum">
              <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rPr>
            </a:fld>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24428C6E-3846-4D3E-9D6B-4BF105C5CFA2}" type="slidenum">
              <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rPr>
            </a:fld>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24428C6E-3846-4D3E-9D6B-4BF105C5CFA2}" type="slidenum">
              <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rPr>
            </a:fld>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30238" y="2505075"/>
            <a:ext cx="386873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29150" y="2505075"/>
            <a:ext cx="38877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24428C6E-3846-4D3E-9D6B-4BF105C5CFA2}" type="slidenum">
              <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rPr>
            </a:fld>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24428C6E-3846-4D3E-9D6B-4BF105C5CFA2}" type="slidenum">
              <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rPr>
            </a:fld>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24428C6E-3846-4D3E-9D6B-4BF105C5CFA2}" type="slidenum">
              <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rPr>
            </a:fld>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24428C6E-3846-4D3E-9D6B-4BF105C5CFA2}" type="slidenum">
              <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rPr>
            </a:fld>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24428C6E-3846-4D3E-9D6B-4BF105C5CFA2}" type="slidenum">
              <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rPr>
            </a:fld>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Rectangle 2"/>
          <p:cNvSpPr>
            <a:spLocks noGrp="1"/>
          </p:cNvSpPr>
          <p:nvPr>
            <p:ph type="title"/>
          </p:nvPr>
        </p:nvSpPr>
        <p:spPr>
          <a:xfrm>
            <a:off x="457200" y="274638"/>
            <a:ext cx="8229600" cy="1143000"/>
          </a:xfrm>
          <a:prstGeom prst="rect">
            <a:avLst/>
          </a:prstGeom>
          <a:noFill/>
          <a:ln w="9525">
            <a:noFill/>
          </a:ln>
        </p:spPr>
        <p:txBody>
          <a:bodyPr anchor="ctr"/>
          <a:p>
            <a:pPr lvl="0"/>
            <a:r>
              <a:rPr lang="zh-CN" altLang="zh-CN" dirty="0"/>
              <a:t>单击此处编辑母版标题样式</a:t>
            </a:r>
            <a:endParaRPr lang="zh-CN" altLang="zh-CN" dirty="0"/>
          </a:p>
        </p:txBody>
      </p:sp>
      <p:sp>
        <p:nvSpPr>
          <p:cNvPr id="1027" name="Rectangle 3"/>
          <p:cNvSpPr>
            <a:spLocks noGrp="1"/>
          </p:cNvSpPr>
          <p:nvPr>
            <p:ph type="body" idx="1"/>
          </p:nvPr>
        </p:nvSpPr>
        <p:spPr>
          <a:xfrm>
            <a:off x="457200" y="1600200"/>
            <a:ext cx="8229600" cy="4525963"/>
          </a:xfrm>
          <a:prstGeom prst="rect">
            <a:avLst/>
          </a:prstGeom>
          <a:noFill/>
          <a:ln w="9525">
            <a:noFill/>
          </a:ln>
        </p:spPr>
        <p:txBody>
          <a:bodyPr/>
          <a:p>
            <a:pPr lvl="0"/>
            <a:r>
              <a:rPr lang="zh-CN" altLang="zh-CN" dirty="0"/>
              <a:t>单击此处编辑母版文本样式</a:t>
            </a:r>
            <a:endParaRPr lang="zh-CN" altLang="zh-CN" dirty="0"/>
          </a:p>
          <a:p>
            <a:pPr lvl="1"/>
            <a:r>
              <a:rPr lang="zh-CN" altLang="zh-CN" dirty="0"/>
              <a:t>第二级</a:t>
            </a:r>
            <a:endParaRPr lang="zh-CN" altLang="zh-CN" dirty="0"/>
          </a:p>
          <a:p>
            <a:pPr lvl="2"/>
            <a:r>
              <a:rPr lang="zh-CN" altLang="zh-CN" dirty="0"/>
              <a:t>第三级</a:t>
            </a:r>
            <a:endParaRPr lang="zh-CN" altLang="zh-CN" dirty="0"/>
          </a:p>
          <a:p>
            <a:pPr lvl="3"/>
            <a:r>
              <a:rPr lang="zh-CN" altLang="zh-CN" dirty="0"/>
              <a:t>第四级</a:t>
            </a:r>
            <a:endParaRPr lang="zh-CN" altLang="zh-CN" dirty="0"/>
          </a:p>
          <a:p>
            <a:pPr lvl="4"/>
            <a:r>
              <a:rPr lang="zh-CN" altLang="zh-CN" dirty="0"/>
              <a:t>第五级</a:t>
            </a:r>
            <a:endParaRPr lang="zh-CN" altLang="zh-CN" dirty="0"/>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lstStyle>
            <a:lvl1pPr eaLnBrk="1" hangingPunct="1">
              <a:defRPr sz="14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lstStyle>
            <a:lvl1pPr algn="ctr" eaLnBrk="1" hangingPunct="1">
              <a:defRPr sz="140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lstStyle>
            <a:lvl1pPr algn="r" eaLnBrk="1" hangingPunct="1">
              <a:defRPr sz="1400"/>
            </a:lvl1pPr>
          </a:lstStyle>
          <a:p>
            <a:pPr marL="0" marR="0" lvl="0" indent="0" algn="r" defTabSz="914400" rtl="0" eaLnBrk="1" fontAlgn="base" latinLnBrk="0" hangingPunct="1">
              <a:lnSpc>
                <a:spcPct val="100000"/>
              </a:lnSpc>
              <a:spcBef>
                <a:spcPct val="0"/>
              </a:spcBef>
              <a:spcAft>
                <a:spcPct val="0"/>
              </a:spcAft>
              <a:buClrTx/>
              <a:buSzTx/>
              <a:buFontTx/>
              <a:buNone/>
              <a:defRPr/>
            </a:pPr>
            <a:fld id="{24428C6E-3846-4D3E-9D6B-4BF105C5CFA2}" type="slidenum">
              <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rPr>
            </a:fld>
            <a:endParaRPr kumimoji="0" lang="zh-CN" altLang="zh-CN" sz="1400" b="0" i="0" u="none" strike="noStrike" kern="1200" cap="none" spc="0" normalizeH="0" baseline="0" noProof="0">
              <a:ln>
                <a:noFill/>
              </a:ln>
              <a:solidFill>
                <a:schemeClr val="tx1"/>
              </a:solidFill>
              <a:effectLst/>
              <a:uLnTx/>
              <a:uFillTx/>
              <a:latin typeface="Arial" panose="0208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8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8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8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8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8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8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8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8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hyperlink" Target="https://baike.baidu.com/item/%E5%B1%80%E9%83%A8%E9%BA%BB%E9%86%89%E5%89%82" TargetMode="External"/><Relationship Id="rId7" Type="http://schemas.openxmlformats.org/officeDocument/2006/relationships/hyperlink" Target="https://baike.baidu.com/item/%E7%94%9F%E7%89%A9%E7%A2%B1" TargetMode="External"/><Relationship Id="rId6" Type="http://schemas.openxmlformats.org/officeDocument/2006/relationships/hyperlink" Target="https://baike.baidu.com/item/%E5%8F%AF%E5%8D%A1%E5%9B%A0" TargetMode="External"/><Relationship Id="rId5" Type="http://schemas.openxmlformats.org/officeDocument/2006/relationships/hyperlink" Target="https://baike.baidu.com/item/%E9%9D%9E%E6%B4%B2" TargetMode="External"/><Relationship Id="rId4" Type="http://schemas.openxmlformats.org/officeDocument/2006/relationships/hyperlink" Target="https://baike.baidu.com/item/%E5%8F%A4%E6%9F%AF" TargetMode="External"/><Relationship Id="rId3" Type="http://schemas.openxmlformats.org/officeDocument/2006/relationships/hyperlink" Target="https://baike.baidu.com/item/%E9%BA%BB%E9%86%89%E8%8D%AF%E5%93%81" TargetMode="External"/><Relationship Id="rId2" Type="http://schemas.openxmlformats.org/officeDocument/2006/relationships/hyperlink" Target="https://baike.baidu.com/item/%E7%9B%90%E9%85%B8%E5%93%8C%E6%9B%BF%E5%95%B6" TargetMode="External"/><Relationship Id="rId1"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0.jpeg"/><Relationship Id="rId1" Type="http://schemas.openxmlformats.org/officeDocument/2006/relationships/image" Target="../media/image9.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jpeg"/></Relationships>
</file>

<file path=ppt/slides/_rels/slide13.xml.rels><?xml version="1.0" encoding="UTF-8" standalone="yes"?>
<Relationships xmlns="http://schemas.openxmlformats.org/package/2006/relationships"><Relationship Id="rId9" Type="http://schemas.openxmlformats.org/officeDocument/2006/relationships/hyperlink" Target="https://baike.baidu.com/item/%E7%94%9F%E7%90%86%E6%9C%BA%E8%83%BD" TargetMode="External"/><Relationship Id="rId8" Type="http://schemas.openxmlformats.org/officeDocument/2006/relationships/hyperlink" Target="https://baike.baidu.com/item/%E7%B2%BE%E7%A5%9E%E4%BE%9D%E8%B5%96" TargetMode="External"/><Relationship Id="rId7" Type="http://schemas.openxmlformats.org/officeDocument/2006/relationships/hyperlink" Target="https://baike.baidu.com/item/%E5%90%B8%E6%AF%92%E8%80%85" TargetMode="External"/><Relationship Id="rId6" Type="http://schemas.openxmlformats.org/officeDocument/2006/relationships/hyperlink" Target="https://baike.baidu.com/item/%E7%A5%9E%E7%BB%8F%E7%B3%BB%E7%BB%9F" TargetMode="External"/><Relationship Id="rId5" Type="http://schemas.openxmlformats.org/officeDocument/2006/relationships/hyperlink" Target="https://baike.baidu.com/item/%E7%B2%BE%E7%A5%9E%E4%BE%9D%E8%B5%96%E6%80%A7" TargetMode="External"/><Relationship Id="rId4" Type="http://schemas.openxmlformats.org/officeDocument/2006/relationships/hyperlink" Target="https://baike.baidu.com/item/%E6%88%92%E6%96%AD%E5%8F%8D%E5%BA%94" TargetMode="External"/><Relationship Id="rId3" Type="http://schemas.openxmlformats.org/officeDocument/2006/relationships/hyperlink" Target="https://baike.baidu.com/item/%E4%BA%BA%E4%BD%93%E4%BD%93%E8%83%BD" TargetMode="External"/><Relationship Id="rId2" Type="http://schemas.openxmlformats.org/officeDocument/2006/relationships/hyperlink" Target="https://baike.baidu.com/item/%E8%BA%AB%E4%BD%93%E4%BE%9D%E8%B5%96%E6%80%A7" TargetMode="External"/><Relationship Id="rId10" Type="http://schemas.openxmlformats.org/officeDocument/2006/relationships/slideLayout" Target="../slideLayouts/slideLayout2.xml"/><Relationship Id="rId1" Type="http://schemas.openxmlformats.org/officeDocument/2006/relationships/image" Target="../media/image3.jpeg"/></Relationships>
</file>

<file path=ppt/slides/_rels/slide14.xml.rels><?xml version="1.0" encoding="UTF-8" standalone="yes"?>
<Relationships xmlns="http://schemas.openxmlformats.org/package/2006/relationships"><Relationship Id="rId9" Type="http://schemas.openxmlformats.org/officeDocument/2006/relationships/hyperlink" Target="https://baike.baidu.com/item/%E4%B9%99%E5%9E%8B%E8%82%9D%E7%82%8E" TargetMode="External"/><Relationship Id="rId8" Type="http://schemas.openxmlformats.org/officeDocument/2006/relationships/hyperlink" Target="https://baike.baidu.com/item/%E5%90%B8%E6%AF%92%E8%80%85" TargetMode="External"/><Relationship Id="rId7" Type="http://schemas.openxmlformats.org/officeDocument/2006/relationships/hyperlink" Target="https://baike.baidu.com/item/%E4%B8%AD%E6%9E%A2%E5%85%B4%E5%A5%8B%E8%8D%AF" TargetMode="External"/><Relationship Id="rId6" Type="http://schemas.openxmlformats.org/officeDocument/2006/relationships/hyperlink" Target="https://baike.baidu.com/item/%E6%91%87%E5%A4%B4%E4%B8%B8" TargetMode="External"/><Relationship Id="rId5" Type="http://schemas.openxmlformats.org/officeDocument/2006/relationships/hyperlink" Target="https://baike.baidu.com/item/%E5%86%B0%E6%AF%92" TargetMode="External"/><Relationship Id="rId4" Type="http://schemas.openxmlformats.org/officeDocument/2006/relationships/hyperlink" Target="https://baike.baidu.com/item/%E9%98%BF%E7%89%87%E5%8F%97%E4%BD%93" TargetMode="External"/><Relationship Id="rId3" Type="http://schemas.openxmlformats.org/officeDocument/2006/relationships/hyperlink" Target="https://baike.baidu.com/item/%E5%86%85%E6%BA%90%E6%80%A7%E9%98%BF%E7%89%87%E8%82%BD" TargetMode="External"/><Relationship Id="rId2" Type="http://schemas.openxmlformats.org/officeDocument/2006/relationships/hyperlink" Target="https://baike.baidu.com/item/%E6%B5%B7%E6%B4%9B%E5%9B%A0" TargetMode="External"/><Relationship Id="rId16" Type="http://schemas.openxmlformats.org/officeDocument/2006/relationships/slideLayout" Target="../slideLayouts/slideLayout2.xml"/><Relationship Id="rId15" Type="http://schemas.openxmlformats.org/officeDocument/2006/relationships/hyperlink" Target="https://baike.baidu.com/item/%E9%AB%98%E5%8D%B1%E4%BA%BA%E7%BE%A4" TargetMode="External"/><Relationship Id="rId14" Type="http://schemas.openxmlformats.org/officeDocument/2006/relationships/hyperlink" Target="https://baike.baidu.com/item/%E6%B3%A8%E5%B0%84%E5%99%A8" TargetMode="External"/><Relationship Id="rId13" Type="http://schemas.openxmlformats.org/officeDocument/2006/relationships/hyperlink" Target="https://baike.baidu.com/item/%E9%9D%99%E8%84%89%E6%B3%A8%E5%B0%84" TargetMode="External"/><Relationship Id="rId12" Type="http://schemas.openxmlformats.org/officeDocument/2006/relationships/hyperlink" Target="https://baike.baidu.com/item/%E8%89%BE%E6%BB%8B%E7%97%85" TargetMode="External"/><Relationship Id="rId11" Type="http://schemas.openxmlformats.org/officeDocument/2006/relationships/hyperlink" Target="https://baike.baidu.com/item/%E6%80%A7%E7%97%85" TargetMode="External"/><Relationship Id="rId10" Type="http://schemas.openxmlformats.org/officeDocument/2006/relationships/hyperlink" Target="https://baike.baidu.com/item/%E4%B8%99%E5%9E%8B%E8%82%9D%E7%82%8E" TargetMode="External"/><Relationship Id="rId1"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hyperlink" Target="https://baike.baidu.com/item/%E6%AF%92%E7%98%BE" TargetMode="External"/><Relationship Id="rId1"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hyperlink" Target="https://baike.baidu.com/item/%E7%8E%AF%E5%A2%83%E6%81%B6%E5%8C%96" TargetMode="External"/><Relationship Id="rId1" Type="http://schemas.openxmlformats.org/officeDocument/2006/relationships/image" Target="../media/image3.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hyperlink" Target="https://baike.baidu.com/item/K%E7%B2%89" TargetMode="External"/><Relationship Id="rId2" Type="http://schemas.openxmlformats.org/officeDocument/2006/relationships/hyperlink" Target="https://baike.baidu.com/item/%E7%A6%81%E6%AF%92%E6%B3%95" TargetMode="External"/><Relationship Id="rId1" Type="http://schemas.openxmlformats.org/officeDocument/2006/relationships/image" Target="../media/image3.jpeg"/></Relationships>
</file>

<file path=ppt/slides/_rels/slide19.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hyperlink" Target="https://baike.baidu.com/item/%E9%86%8B%E9%85%B8" TargetMode="External"/><Relationship Id="rId6" Type="http://schemas.openxmlformats.org/officeDocument/2006/relationships/hyperlink" Target="https://baike.baidu.com/item/%E6%B5%B7%E6%B4%9B%E5%9B%A0" TargetMode="External"/><Relationship Id="rId5" Type="http://schemas.openxmlformats.org/officeDocument/2006/relationships/hyperlink" Target="https://baike.baidu.com/item/%E7%9F%B3%E7%81%B0%E6%B0%B4" TargetMode="External"/><Relationship Id="rId4" Type="http://schemas.openxmlformats.org/officeDocument/2006/relationships/hyperlink" Target="https://baike.baidu.com/item/%E7%83%9F%E5%8F%B6" TargetMode="External"/><Relationship Id="rId3" Type="http://schemas.openxmlformats.org/officeDocument/2006/relationships/hyperlink" Target="https://baike.baidu.com/item/%E8%9C%9C%E7%B3%96" TargetMode="External"/><Relationship Id="rId2" Type="http://schemas.openxmlformats.org/officeDocument/2006/relationships/hyperlink" Target="https://baike.baidu.com/item/%E9%B8%A6%E7%89%87" TargetMode="External"/><Relationship Id="rId1"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hyperlink" Target="https://baike.baidu.com/item/%E5%85%AC%E5%AE%89%E5%B1%80" TargetMode="External"/><Relationship Id="rId5" Type="http://schemas.openxmlformats.org/officeDocument/2006/relationships/hyperlink" Target="https://baike.baidu.com/item/%E7%8A%AF%E7%BD%AA" TargetMode="External"/><Relationship Id="rId4" Type="http://schemas.openxmlformats.org/officeDocument/2006/relationships/hyperlink" Target="https://baike.baidu.com/item/%E5%8D%A4%E5%88%B6%E5%93%81" TargetMode="External"/><Relationship Id="rId3" Type="http://schemas.openxmlformats.org/officeDocument/2006/relationships/hyperlink" Target="https://baike.baidu.com/item/%E7%BD%82%E7%B2%9F%E5%A3%B3" TargetMode="External"/><Relationship Id="rId2" Type="http://schemas.openxmlformats.org/officeDocument/2006/relationships/hyperlink" Target="https://baike.baidu.com/item/%E7%81%AB%E9%94%85" TargetMode="External"/><Relationship Id="rId1" Type="http://schemas.openxmlformats.org/officeDocument/2006/relationships/image" Target="../media/image3.jpe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7.jpeg"/><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7.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hyperlink" Target="https://baike.baidu.com/item/%E7%BD%82%E7%B2%9F%E6%9E%9C" TargetMode="External"/><Relationship Id="rId4" Type="http://schemas.openxmlformats.org/officeDocument/2006/relationships/hyperlink" Target="https://baike.baidu.com/item/%E4%BE%9D%E8%B5%96%E6%80%A7" TargetMode="External"/><Relationship Id="rId3" Type="http://schemas.openxmlformats.org/officeDocument/2006/relationships/hyperlink" Target="https://baike.baidu.com/item/%E5%86%B0%E6%AF%92" TargetMode="External"/><Relationship Id="rId2" Type="http://schemas.openxmlformats.org/officeDocument/2006/relationships/hyperlink" Target="https://baike.baidu.com/item/%E6%B5%B7%E6%B4%9B%E5%9B%A0" TargetMode="External"/><Relationship Id="rId1" Type="http://schemas.openxmlformats.org/officeDocument/2006/relationships/image" Target="../media/image3.jpeg"/></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hyperlink" Target="https://baike.baidu.com/item/%E9%B8%A6%E7%89%87" TargetMode="External"/><Relationship Id="rId7" Type="http://schemas.openxmlformats.org/officeDocument/2006/relationships/hyperlink" Target="https://baike.baidu.com/item/%E8%B0%B5%E5%A6%84" TargetMode="External"/><Relationship Id="rId6" Type="http://schemas.openxmlformats.org/officeDocument/2006/relationships/hyperlink" Target="https://baike.baidu.com/item/%E7%94%9F%E7%89%A9%E7%A2%B1" TargetMode="External"/><Relationship Id="rId5" Type="http://schemas.openxmlformats.org/officeDocument/2006/relationships/hyperlink" Target="https://baike.baidu.com/item/%E5%90%97%E5%95%A1/248641" TargetMode="External"/><Relationship Id="rId4" Type="http://schemas.openxmlformats.org/officeDocument/2006/relationships/hyperlink" Target="https://baike.baidu.com/item/%E4%B8%8A%E7%98%BE/10726705" TargetMode="External"/><Relationship Id="rId3" Type="http://schemas.openxmlformats.org/officeDocument/2006/relationships/hyperlink" Target="https://baike.baidu.com/item/%E7%BD%82%E7%B2%9F%E6%9E%9C%E5%AE%9E" TargetMode="External"/><Relationship Id="rId2" Type="http://schemas.openxmlformats.org/officeDocument/2006/relationships/hyperlink" Target="https://baike.baidu.com/item/%E9%98%BF%E7%89%87" TargetMode="External"/><Relationship Id="rId1" Type="http://schemas.openxmlformats.org/officeDocument/2006/relationships/image" Target="../media/image3.jpeg"/></Relationships>
</file>

<file path=ppt/slides/_rels/slide9.xml.rels><?xml version="1.0" encoding="UTF-8" standalone="yes"?>
<Relationships xmlns="http://schemas.openxmlformats.org/package/2006/relationships"><Relationship Id="rId9" Type="http://schemas.openxmlformats.org/officeDocument/2006/relationships/hyperlink" Target="https://baike.baidu.com/item/%E5%9B%9B%E6%B0%A2%E5%A4%A7%E9%BA%BB%E9%85%9A" TargetMode="External"/><Relationship Id="rId8" Type="http://schemas.openxmlformats.org/officeDocument/2006/relationships/hyperlink" Target="https://baike.baidu.com/item/%E5%A4%A7%E9%BA%BB%E8%84%82" TargetMode="External"/><Relationship Id="rId7" Type="http://schemas.openxmlformats.org/officeDocument/2006/relationships/hyperlink" Target="https://baike.baidu.com/item/%E5%8D%B0%E5%BA%A6%E5%A4%A7%E9%BA%BB" TargetMode="External"/><Relationship Id="rId6" Type="http://schemas.openxmlformats.org/officeDocument/2006/relationships/hyperlink" Target="https://baike.baidu.com/item/%E6%A6%A8%E6%B2%B9" TargetMode="External"/><Relationship Id="rId5" Type="http://schemas.openxmlformats.org/officeDocument/2006/relationships/hyperlink" Target="https://baike.baidu.com/item/%E6%A1%91%E7%A7%91" TargetMode="External"/><Relationship Id="rId4" Type="http://schemas.openxmlformats.org/officeDocument/2006/relationships/hyperlink" Target="https://baike.baidu.com/item/%E5%90%97%E5%95%A1" TargetMode="External"/><Relationship Id="rId3" Type="http://schemas.openxmlformats.org/officeDocument/2006/relationships/hyperlink" Target="https://baike.baidu.com/item/%E9%86%8B%E9%85%B8%E9%85%90" TargetMode="External"/><Relationship Id="rId2" Type="http://schemas.openxmlformats.org/officeDocument/2006/relationships/hyperlink" Target="https://baike.baidu.com/item/%E7%99%BD%E7%B2%89" TargetMode="External"/><Relationship Id="rId10" Type="http://schemas.openxmlformats.org/officeDocument/2006/relationships/slideLayout" Target="../slideLayouts/slideLayout2.xml"/><Relationship Id="rId1"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3075" name="Rectangle 3"/>
          <p:cNvSpPr>
            <a:spLocks noGrp="1" noChangeArrowheads="1"/>
          </p:cNvSpPr>
          <p:nvPr>
            <p:ph type="subTitle" idx="1"/>
          </p:nvPr>
        </p:nvSpPr>
        <p:spPr>
          <a:xfrm>
            <a:off x="3500438" y="4071938"/>
            <a:ext cx="6400800" cy="455613"/>
          </a:xfrm>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20000"/>
              </a:spcBef>
              <a:spcAft>
                <a:spcPct val="0"/>
              </a:spcAft>
              <a:buClrTx/>
              <a:buSzTx/>
              <a:buFontTx/>
              <a:buNone/>
              <a:defRPr/>
            </a:pPr>
            <a:r>
              <a:rPr kumimoji="0" lang="en-US" altLang="zh-CN" sz="2800" b="0" i="0" u="none" strike="noStrike" kern="1200" cap="none" spc="0" normalizeH="0" baseline="0" noProof="0" dirty="0">
                <a:ln>
                  <a:noFill/>
                </a:ln>
                <a:solidFill>
                  <a:schemeClr val="tx1"/>
                </a:solidFill>
                <a:effectLst/>
                <a:uLnTx/>
                <a:uFillTx/>
                <a:latin typeface="+mn-ea"/>
                <a:ea typeface="+mn-ea"/>
                <a:cs typeface="+mn-cs"/>
              </a:rPr>
              <a:t>——</a:t>
            </a:r>
            <a:r>
              <a:rPr kumimoji="0" lang="zh-CN" altLang="en-US" sz="2800" b="0" i="0" u="none" strike="noStrike" kern="1200" cap="none" spc="0" normalizeH="0" baseline="0" noProof="0" dirty="0">
                <a:ln>
                  <a:noFill/>
                </a:ln>
                <a:solidFill>
                  <a:schemeClr val="tx1"/>
                </a:solidFill>
                <a:effectLst/>
                <a:uLnTx/>
                <a:uFillTx/>
                <a:latin typeface="+mn-ea"/>
                <a:ea typeface="+mn-ea"/>
                <a:cs typeface="+mn-cs"/>
              </a:rPr>
              <a:t>青少年毒品预防教育</a:t>
            </a:r>
            <a:endParaRPr kumimoji="0" lang="zh-CN" altLang="zh-CN" sz="2800" b="0" i="0" u="none" strike="noStrike" kern="1200" cap="none" spc="0" normalizeH="0" baseline="0" noProof="0" dirty="0">
              <a:ln>
                <a:noFill/>
              </a:ln>
              <a:solidFill>
                <a:schemeClr val="tx1"/>
              </a:solidFill>
              <a:effectLst/>
              <a:uLnTx/>
              <a:uFillTx/>
              <a:latin typeface="+mn-ea"/>
              <a:ea typeface="+mn-ea"/>
              <a:cs typeface="+mn-cs"/>
            </a:endParaRPr>
          </a:p>
        </p:txBody>
      </p:sp>
      <p:sp>
        <p:nvSpPr>
          <p:cNvPr id="8" name="矩形 7"/>
          <p:cNvSpPr/>
          <p:nvPr/>
        </p:nvSpPr>
        <p:spPr>
          <a:xfrm>
            <a:off x="2555776" y="4005064"/>
            <a:ext cx="1872208" cy="335633"/>
          </a:xfrm>
          <a:prstGeom prst="rect">
            <a:avLst/>
          </a:prstGeom>
          <a:solidFill>
            <a:srgbClr val="0385A5"/>
          </a:solidFill>
          <a:ln>
            <a:noFill/>
          </a:ln>
          <a:effectLst>
            <a:glow rad="127000">
              <a:srgbClr val="007B9B">
                <a:alpha val="50000"/>
              </a:srgbClr>
            </a:glow>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054" name="文本框 9"/>
          <p:cNvSpPr txBox="1"/>
          <p:nvPr/>
        </p:nvSpPr>
        <p:spPr>
          <a:xfrm>
            <a:off x="4427220" y="4909820"/>
            <a:ext cx="4177030" cy="46037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0"/>
              </a:spcBef>
              <a:buNone/>
            </a:pPr>
            <a:r>
              <a:rPr lang="zh-CN" altLang="zh-CN" sz="2400" dirty="0"/>
              <a:t>枝江市</a:t>
            </a:r>
            <a:r>
              <a:rPr lang="en-US" altLang="zh-CN" sz="2400" dirty="0"/>
              <a:t> </a:t>
            </a:r>
            <a:r>
              <a:rPr lang="zh-CN" altLang="en-US" sz="2400" dirty="0"/>
              <a:t>关庙山小学     杨莹</a:t>
            </a:r>
            <a:endParaRPr lang="zh-CN" altLang="en-US"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10242" name="内容占位符 2"/>
          <p:cNvSpPr>
            <a:spLocks noGrp="1"/>
          </p:cNvSpPr>
          <p:nvPr>
            <p:ph idx="1"/>
          </p:nvPr>
        </p:nvSpPr>
        <p:spPr>
          <a:xfrm>
            <a:off x="0" y="0"/>
            <a:ext cx="9144000" cy="6858000"/>
          </a:xfrm>
        </p:spPr>
        <p:txBody>
          <a:bodyPr vert="horz" wrap="square" lIns="91440" tIns="45720" rIns="91440" bIns="45720" anchor="t"/>
          <a:p>
            <a:r>
              <a:rPr lang="en-US" altLang="zh-CN" sz="2400" b="1" dirty="0"/>
              <a:t>5</a:t>
            </a:r>
            <a:r>
              <a:rPr lang="zh-CN" altLang="en-US" sz="2400" b="1" dirty="0"/>
              <a:t>、杜冷丁</a:t>
            </a:r>
            <a:endParaRPr lang="zh-CN" altLang="en-US" sz="2400" dirty="0"/>
          </a:p>
          <a:p>
            <a:r>
              <a:rPr lang="zh-CN" altLang="en-US" sz="2400" dirty="0"/>
              <a:t>即</a:t>
            </a:r>
            <a:r>
              <a:rPr lang="zh-CN" altLang="en-US" sz="2400" dirty="0">
                <a:hlinkClick r:id="rId2"/>
              </a:rPr>
              <a:t>盐酸哌替啶</a:t>
            </a:r>
            <a:r>
              <a:rPr lang="zh-CN" altLang="en-US" sz="2400" dirty="0"/>
              <a:t>，是一种临床应用的合成镇痛药，为白色结晶性粉末，味微苦，无臭，其作用和机理与吗啡相似，但镇静、麻醉作用较小，仅相当于吗啡的</a:t>
            </a:r>
            <a:r>
              <a:rPr lang="en-US" altLang="zh-CN" sz="2400" dirty="0"/>
              <a:t>1/10—1/8</a:t>
            </a:r>
            <a:r>
              <a:rPr lang="zh-CN" altLang="en-US" sz="2400" dirty="0"/>
              <a:t>。长期使用会产生依赖性，被列为严格管制的</a:t>
            </a:r>
            <a:r>
              <a:rPr lang="zh-CN" altLang="en-US" sz="2400" dirty="0">
                <a:hlinkClick r:id="rId3"/>
              </a:rPr>
              <a:t>麻醉药品</a:t>
            </a:r>
            <a:r>
              <a:rPr lang="zh-CN" altLang="en-US" sz="2400" dirty="0"/>
              <a:t>。</a:t>
            </a:r>
            <a:endParaRPr lang="zh-CN" altLang="en-US" sz="2400" dirty="0"/>
          </a:p>
          <a:p>
            <a:r>
              <a:rPr lang="en-US" altLang="zh-CN" sz="2400" b="1" dirty="0"/>
              <a:t>6</a:t>
            </a:r>
            <a:r>
              <a:rPr lang="zh-CN" altLang="en-US" sz="2400" b="1" dirty="0"/>
              <a:t>、古柯</a:t>
            </a:r>
            <a:endParaRPr lang="zh-CN" altLang="en-US" sz="2400" dirty="0"/>
          </a:p>
          <a:p>
            <a:r>
              <a:rPr lang="zh-CN" altLang="en-US" sz="2400" dirty="0">
                <a:hlinkClick r:id="rId4"/>
              </a:rPr>
              <a:t>古柯</a:t>
            </a:r>
            <a:r>
              <a:rPr lang="zh-CN" altLang="en-US" sz="2400" dirty="0"/>
              <a:t>是生长在美洲大陆、亚洲东南部及</a:t>
            </a:r>
            <a:r>
              <a:rPr lang="zh-CN" altLang="en-US" sz="2400" dirty="0">
                <a:hlinkClick r:id="rId5"/>
              </a:rPr>
              <a:t>非洲</a:t>
            </a:r>
            <a:r>
              <a:rPr lang="zh-CN" altLang="en-US" sz="2400" dirty="0"/>
              <a:t>等地的热带灌木，尤为南美洲的传统种植物。古柯树株高</a:t>
            </a:r>
            <a:r>
              <a:rPr lang="en-US" altLang="zh-CN" sz="2400" dirty="0"/>
              <a:t>1.5—3</a:t>
            </a:r>
            <a:r>
              <a:rPr lang="zh-CN" altLang="en-US" sz="2400" dirty="0"/>
              <a:t>米，生长周期为</a:t>
            </a:r>
            <a:r>
              <a:rPr lang="en-US" altLang="zh-CN" sz="2400" dirty="0"/>
              <a:t>30—40</a:t>
            </a:r>
            <a:r>
              <a:rPr lang="zh-CN" altLang="en-US" sz="2400" dirty="0"/>
              <a:t>年，每年可采摘古柯叶</a:t>
            </a:r>
            <a:r>
              <a:rPr lang="en-US" altLang="zh-CN" sz="2400" dirty="0"/>
              <a:t>3—4</a:t>
            </a:r>
            <a:r>
              <a:rPr lang="zh-CN" altLang="en-US" sz="2400" dirty="0"/>
              <a:t>次。古柯叶是提取古柯类毒品的重要物质，曾为古印第安人习惯性咀嚼，并被用于治疗某些慢性病，但很快其毒害作用就得到科学证实。从古柯叶中可分离出一种最主要的生物碱</a:t>
            </a:r>
            <a:r>
              <a:rPr lang="en-US" altLang="zh-CN" sz="2400" dirty="0"/>
              <a:t>——</a:t>
            </a:r>
            <a:r>
              <a:rPr lang="zh-CN" altLang="en-US" sz="2400" dirty="0">
                <a:hlinkClick r:id="rId6"/>
              </a:rPr>
              <a:t>可卡因</a:t>
            </a:r>
            <a:r>
              <a:rPr lang="zh-CN" altLang="en-US" sz="2400" dirty="0"/>
              <a:t>。</a:t>
            </a:r>
            <a:endParaRPr lang="zh-CN" altLang="en-US" sz="2400" dirty="0"/>
          </a:p>
          <a:p>
            <a:r>
              <a:rPr lang="en-US" altLang="zh-CN" sz="2400" b="1" dirty="0">
                <a:solidFill>
                  <a:srgbClr val="000000"/>
                </a:solidFill>
              </a:rPr>
              <a:t>7</a:t>
            </a:r>
            <a:r>
              <a:rPr lang="zh-CN" altLang="en-US" sz="2400" b="1" dirty="0">
                <a:solidFill>
                  <a:srgbClr val="000000"/>
                </a:solidFill>
              </a:rPr>
              <a:t>、可卡因（</a:t>
            </a:r>
            <a:r>
              <a:rPr lang="en-US" altLang="zh-CN" sz="2400" b="1" dirty="0">
                <a:solidFill>
                  <a:srgbClr val="000000"/>
                </a:solidFill>
              </a:rPr>
              <a:t>Cocaine</a:t>
            </a:r>
            <a:r>
              <a:rPr lang="zh-CN" altLang="en-US" sz="2400" b="1" dirty="0">
                <a:solidFill>
                  <a:srgbClr val="000000"/>
                </a:solidFill>
              </a:rPr>
              <a:t>）</a:t>
            </a:r>
            <a:endParaRPr lang="zh-CN" altLang="en-US" sz="2400" dirty="0">
              <a:solidFill>
                <a:srgbClr val="000000"/>
              </a:solidFill>
            </a:endParaRPr>
          </a:p>
          <a:p>
            <a:r>
              <a:rPr lang="zh-CN" altLang="en-US" sz="2400" dirty="0">
                <a:solidFill>
                  <a:srgbClr val="000000"/>
                </a:solidFill>
              </a:rPr>
              <a:t>可卡因是从古柯叶中提取的一种白色晶状的</a:t>
            </a:r>
            <a:r>
              <a:rPr lang="zh-CN" altLang="en-US" sz="2400" dirty="0">
                <a:solidFill>
                  <a:srgbClr val="000000"/>
                </a:solidFill>
                <a:hlinkClick r:id="rId7"/>
              </a:rPr>
              <a:t>生物碱</a:t>
            </a:r>
            <a:r>
              <a:rPr lang="zh-CN" altLang="en-US" sz="2400" dirty="0">
                <a:solidFill>
                  <a:srgbClr val="000000"/>
                </a:solidFill>
              </a:rPr>
              <a:t>，是强效的中枢神经兴奋剂和</a:t>
            </a:r>
            <a:r>
              <a:rPr lang="zh-CN" altLang="en-US" sz="2400" dirty="0">
                <a:solidFill>
                  <a:srgbClr val="000000"/>
                </a:solidFill>
                <a:hlinkClick r:id="rId8"/>
              </a:rPr>
              <a:t>局部麻醉剂</a:t>
            </a:r>
            <a:r>
              <a:rPr lang="zh-CN" altLang="en-US" sz="2400" dirty="0">
                <a:solidFill>
                  <a:srgbClr val="000000"/>
                </a:solidFill>
              </a:rPr>
              <a:t>。能阻断人体神经传导，产生局部麻醉作用，并可通过加强人体内化学物质的活性刺激大脑皮层，兴奋中枢神经，表现出情绪高涨、好动、健谈，有时还有攻击倾向</a:t>
            </a:r>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标题 1"/>
          <p:cNvSpPr>
            <a:spLocks noGrp="1"/>
          </p:cNvSpPr>
          <p:nvPr>
            <p:ph type="title"/>
          </p:nvPr>
        </p:nvSpPr>
        <p:spPr/>
        <p:txBody>
          <a:bodyPr vert="horz" wrap="square" lIns="91440" tIns="45720" rIns="91440" bIns="45720" anchor="ctr"/>
          <a:p>
            <a:endParaRPr lang="zh-CN" altLang="en-US" dirty="0"/>
          </a:p>
        </p:txBody>
      </p:sp>
      <p:pic>
        <p:nvPicPr>
          <p:cNvPr id="11267" name="内容占位符 4"/>
          <p:cNvPicPr>
            <a:picLocks noGrp="1" noChangeAspect="1"/>
          </p:cNvPicPr>
          <p:nvPr>
            <p:ph idx="1"/>
          </p:nvPr>
        </p:nvPicPr>
        <p:blipFill>
          <a:blip r:embed="rId1"/>
          <a:srcRect/>
          <a:stretch>
            <a:fillRect/>
          </a:stretch>
        </p:blipFill>
        <p:spPr>
          <a:xfrm>
            <a:off x="0" y="0"/>
            <a:ext cx="4475163" cy="6858000"/>
          </a:xfrm>
        </p:spPr>
      </p:pic>
      <p:pic>
        <p:nvPicPr>
          <p:cNvPr id="11268" name="图片 6"/>
          <p:cNvPicPr>
            <a:picLocks noChangeAspect="1"/>
          </p:cNvPicPr>
          <p:nvPr/>
        </p:nvPicPr>
        <p:blipFill>
          <a:blip r:embed="rId2"/>
          <a:stretch>
            <a:fillRect/>
          </a:stretch>
        </p:blipFill>
        <p:spPr>
          <a:xfrm>
            <a:off x="0" y="0"/>
            <a:ext cx="9144000" cy="6858000"/>
          </a:xfrm>
          <a:prstGeom prst="rect">
            <a:avLst/>
          </a:prstGeom>
          <a:noFill/>
          <a:ln w="9525">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标题 1"/>
          <p:cNvSpPr>
            <a:spLocks noGrp="1"/>
          </p:cNvSpPr>
          <p:nvPr>
            <p:ph type="title"/>
          </p:nvPr>
        </p:nvSpPr>
        <p:spPr/>
        <p:txBody>
          <a:bodyPr vert="horz" wrap="square" lIns="91440" tIns="45720" rIns="91440" bIns="45720" anchor="ctr"/>
          <a:p>
            <a:endParaRPr lang="zh-CN" altLang="en-US" dirty="0"/>
          </a:p>
        </p:txBody>
      </p:sp>
      <p:pic>
        <p:nvPicPr>
          <p:cNvPr id="12291" name="内容占位符 4"/>
          <p:cNvPicPr>
            <a:picLocks noGrp="1" noChangeAspect="1"/>
          </p:cNvPicPr>
          <p:nvPr>
            <p:ph idx="1"/>
          </p:nvPr>
        </p:nvPicPr>
        <p:blipFill>
          <a:blip r:embed="rId1"/>
          <a:srcRect/>
          <a:stretch>
            <a:fillRect/>
          </a:stretch>
        </p:blipFill>
        <p:spPr>
          <a:xfrm>
            <a:off x="0" y="0"/>
            <a:ext cx="9036050" cy="6742113"/>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13314" name="标题 1"/>
          <p:cNvSpPr>
            <a:spLocks noGrp="1"/>
          </p:cNvSpPr>
          <p:nvPr>
            <p:ph type="title"/>
          </p:nvPr>
        </p:nvSpPr>
        <p:spPr>
          <a:xfrm>
            <a:off x="250825" y="125413"/>
            <a:ext cx="8229600" cy="1143000"/>
          </a:xfrm>
        </p:spPr>
        <p:txBody>
          <a:bodyPr vert="horz" wrap="square" lIns="91440" tIns="45720" rIns="91440" bIns="45720" anchor="ctr"/>
          <a:p>
            <a:pPr algn="l"/>
            <a:r>
              <a:rPr lang="zh-CN" altLang="en-US" dirty="0"/>
              <a:t>吸毒危害</a:t>
            </a:r>
            <a:endParaRPr lang="zh-CN" altLang="en-US" dirty="0"/>
          </a:p>
        </p:txBody>
      </p:sp>
      <p:sp>
        <p:nvSpPr>
          <p:cNvPr id="13315" name="内容占位符 2"/>
          <p:cNvSpPr>
            <a:spLocks noGrp="1"/>
          </p:cNvSpPr>
          <p:nvPr>
            <p:ph idx="1"/>
          </p:nvPr>
        </p:nvSpPr>
        <p:spPr>
          <a:xfrm>
            <a:off x="0" y="1268413"/>
            <a:ext cx="9144000" cy="5589587"/>
          </a:xfrm>
        </p:spPr>
        <p:txBody>
          <a:bodyPr vert="horz" wrap="square" lIns="91440" tIns="45720" rIns="91440" bIns="45720" anchor="t"/>
          <a:p>
            <a:r>
              <a:rPr lang="zh-CN" altLang="en-US" sz="2400" b="1" dirty="0"/>
              <a:t>一、危害身心</a:t>
            </a:r>
            <a:endParaRPr lang="zh-CN" altLang="en-US" sz="2400" b="1" dirty="0"/>
          </a:p>
          <a:p>
            <a:r>
              <a:rPr lang="zh-CN" altLang="en-US" sz="2400" dirty="0"/>
              <a:t>（</a:t>
            </a:r>
            <a:r>
              <a:rPr lang="en-US" altLang="zh-CN" sz="2400" dirty="0"/>
              <a:t>1</a:t>
            </a:r>
            <a:r>
              <a:rPr lang="zh-CN" altLang="en-US" sz="2400" dirty="0"/>
              <a:t>）</a:t>
            </a:r>
            <a:r>
              <a:rPr lang="zh-CN" altLang="en-US" sz="2400" dirty="0">
                <a:hlinkClick r:id="rId2"/>
              </a:rPr>
              <a:t>身体依赖性</a:t>
            </a:r>
            <a:r>
              <a:rPr lang="zh-CN" altLang="en-US" sz="2400" dirty="0"/>
              <a:t>，由于反复用药所造成的一种强烈的依赖性。</a:t>
            </a:r>
            <a:endParaRPr lang="zh-CN" altLang="en-US" sz="2400" dirty="0"/>
          </a:p>
          <a:p>
            <a:r>
              <a:rPr lang="zh-CN" altLang="en-US" sz="2400" dirty="0"/>
              <a:t>毒品作用于人体，使</a:t>
            </a:r>
            <a:r>
              <a:rPr lang="zh-CN" altLang="en-US" sz="2400" dirty="0">
                <a:hlinkClick r:id="rId3"/>
              </a:rPr>
              <a:t>人体体能</a:t>
            </a:r>
            <a:r>
              <a:rPr lang="zh-CN" altLang="en-US" sz="2400" dirty="0"/>
              <a:t>产生适应性改变，形成在药物作用下的新的平衡状态。一旦停掉药物，生理功能就会发生紊乱，出现一系列严重反应，称为</a:t>
            </a:r>
            <a:r>
              <a:rPr lang="zh-CN" altLang="en-US" sz="2400" dirty="0">
                <a:hlinkClick r:id="rId4"/>
              </a:rPr>
              <a:t>戒断反应</a:t>
            </a:r>
            <a:r>
              <a:rPr lang="zh-CN" altLang="en-US" sz="2400" dirty="0"/>
              <a:t>，使人感到非常痛苦。用药者为了避免</a:t>
            </a:r>
            <a:r>
              <a:rPr lang="zh-CN" altLang="en-US" sz="2400" dirty="0">
                <a:hlinkClick r:id="rId4"/>
              </a:rPr>
              <a:t>戒断反应</a:t>
            </a:r>
            <a:r>
              <a:rPr lang="zh-CN" altLang="en-US" sz="2400" dirty="0"/>
              <a:t>，就必须定时用药，并且不断加大剂量，使吸毒者终日离不开毒品。</a:t>
            </a:r>
            <a:endParaRPr lang="zh-CN" altLang="en-US" sz="2400" dirty="0"/>
          </a:p>
          <a:p>
            <a:r>
              <a:rPr lang="zh-CN" altLang="en-US" sz="2400" dirty="0"/>
              <a:t>（</a:t>
            </a:r>
            <a:r>
              <a:rPr lang="en-US" altLang="zh-CN" sz="2400" dirty="0"/>
              <a:t>2</a:t>
            </a:r>
            <a:r>
              <a:rPr lang="zh-CN" altLang="en-US" sz="2400" dirty="0"/>
              <a:t>）</a:t>
            </a:r>
            <a:r>
              <a:rPr lang="zh-CN" altLang="en-US" sz="2400" dirty="0">
                <a:hlinkClick r:id="rId5"/>
              </a:rPr>
              <a:t>精神依赖性</a:t>
            </a:r>
            <a:endParaRPr lang="zh-CN" altLang="en-US" sz="2400" dirty="0"/>
          </a:p>
          <a:p>
            <a:r>
              <a:rPr lang="zh-CN" altLang="en-US" sz="2400" dirty="0"/>
              <a:t>毒品进入人体后作用于人的</a:t>
            </a:r>
            <a:r>
              <a:rPr lang="zh-CN" altLang="en-US" sz="2400" dirty="0">
                <a:hlinkClick r:id="rId6"/>
              </a:rPr>
              <a:t>神经系统</a:t>
            </a:r>
            <a:r>
              <a:rPr lang="zh-CN" altLang="en-US" sz="2400" dirty="0"/>
              <a:t>，使</a:t>
            </a:r>
            <a:r>
              <a:rPr lang="zh-CN" altLang="en-US" sz="2400" dirty="0">
                <a:hlinkClick r:id="rId7"/>
              </a:rPr>
              <a:t>吸毒者</a:t>
            </a:r>
            <a:r>
              <a:rPr lang="zh-CN" altLang="en-US" sz="2400" dirty="0"/>
              <a:t>出现一种渴求用药的强烈欲望，驱使吸毒者不顾一切地寻求和使用毒品。一旦出现</a:t>
            </a:r>
            <a:r>
              <a:rPr lang="zh-CN" altLang="en-US" sz="2400" dirty="0">
                <a:hlinkClick r:id="rId8"/>
              </a:rPr>
              <a:t>精神依赖</a:t>
            </a:r>
            <a:r>
              <a:rPr lang="zh-CN" altLang="en-US" sz="2400" dirty="0"/>
              <a:t>后，即使经过脱毒治疗，在急性期</a:t>
            </a:r>
            <a:r>
              <a:rPr lang="zh-CN" altLang="en-US" sz="2400" dirty="0">
                <a:hlinkClick r:id="rId4"/>
              </a:rPr>
              <a:t>戒断反应</a:t>
            </a:r>
            <a:r>
              <a:rPr lang="zh-CN" altLang="en-US" sz="2400" dirty="0"/>
              <a:t>基本控制后，要完全康复原有</a:t>
            </a:r>
            <a:r>
              <a:rPr lang="zh-CN" altLang="en-US" sz="2400" dirty="0">
                <a:hlinkClick r:id="rId9"/>
              </a:rPr>
              <a:t>生理机能</a:t>
            </a:r>
            <a:r>
              <a:rPr lang="zh-CN" altLang="en-US" sz="2400" dirty="0"/>
              <a:t>往往需要数月甚至数年的时间。更严重的是，对毒品的依赖性难以消除。这是许多吸毒者在一而在、再而三复吸毒的原因，也是世界医、药学界尚待解决的课题。</a:t>
            </a:r>
            <a:endParaRPr lang="zh-CN" altLang="en-US" sz="2400" dirty="0"/>
          </a:p>
          <a:p>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14338" name="内容占位符 2"/>
          <p:cNvSpPr>
            <a:spLocks noGrp="1"/>
          </p:cNvSpPr>
          <p:nvPr>
            <p:ph idx="1"/>
          </p:nvPr>
        </p:nvSpPr>
        <p:spPr>
          <a:xfrm>
            <a:off x="0" y="0"/>
            <a:ext cx="9144000" cy="6858000"/>
          </a:xfrm>
        </p:spPr>
        <p:txBody>
          <a:bodyPr vert="horz" wrap="square" lIns="91440" tIns="45720" rIns="91440" bIns="45720" anchor="t"/>
          <a:p>
            <a:r>
              <a:rPr lang="zh-CN" altLang="en-US" sz="2400" dirty="0"/>
              <a:t>（</a:t>
            </a:r>
            <a:r>
              <a:rPr lang="en-US" altLang="zh-CN" sz="2400" dirty="0"/>
              <a:t>3</a:t>
            </a:r>
            <a:r>
              <a:rPr lang="zh-CN" altLang="en-US" sz="2400" dirty="0"/>
              <a:t>）毒品危害人体的机理</a:t>
            </a:r>
            <a:endParaRPr lang="zh-CN" altLang="en-US" sz="2400" dirty="0"/>
          </a:p>
          <a:p>
            <a:r>
              <a:rPr lang="zh-CN" altLang="en-US" sz="2400" dirty="0"/>
              <a:t>中国流行最广、危害最严重的毒品是</a:t>
            </a:r>
            <a:r>
              <a:rPr lang="zh-CN" altLang="en-US" sz="2400" dirty="0">
                <a:hlinkClick r:id="rId2"/>
              </a:rPr>
              <a:t>海洛因</a:t>
            </a:r>
            <a:r>
              <a:rPr lang="zh-CN" altLang="en-US" sz="2400" dirty="0"/>
              <a:t>，</a:t>
            </a:r>
            <a:r>
              <a:rPr lang="zh-CN" altLang="en-US" sz="2400" dirty="0">
                <a:hlinkClick r:id="rId2"/>
              </a:rPr>
              <a:t>海洛因</a:t>
            </a:r>
            <a:r>
              <a:rPr lang="zh-CN" altLang="en-US" sz="2400" dirty="0"/>
              <a:t>属于阿片灯药物。在正常人的脑内和体内一些器官，存在着</a:t>
            </a:r>
            <a:r>
              <a:rPr lang="zh-CN" altLang="en-US" sz="2400" dirty="0">
                <a:hlinkClick r:id="rId3"/>
              </a:rPr>
              <a:t>内源性阿片肽</a:t>
            </a:r>
            <a:r>
              <a:rPr lang="zh-CN" altLang="en-US" sz="2400" dirty="0"/>
              <a:t>和</a:t>
            </a:r>
            <a:r>
              <a:rPr lang="zh-CN" altLang="en-US" sz="2400" dirty="0">
                <a:hlinkClick r:id="rId4"/>
              </a:rPr>
              <a:t>阿片受体</a:t>
            </a:r>
            <a:r>
              <a:rPr lang="zh-CN" altLang="en-US" sz="2400" dirty="0"/>
              <a:t>。在正常情况下，内源性阿片肽作用于</a:t>
            </a:r>
            <a:r>
              <a:rPr lang="zh-CN" altLang="en-US" sz="2400" dirty="0">
                <a:hlinkClick r:id="rId4"/>
              </a:rPr>
              <a:t>阿片受体</a:t>
            </a:r>
            <a:r>
              <a:rPr lang="zh-CN" altLang="en-US" sz="2400" dirty="0"/>
              <a:t>，调节着人的情绪和行为。人在吸食</a:t>
            </a:r>
            <a:r>
              <a:rPr lang="zh-CN" altLang="en-US" sz="2400" dirty="0">
                <a:hlinkClick r:id="rId2"/>
              </a:rPr>
              <a:t>海洛因</a:t>
            </a:r>
            <a:r>
              <a:rPr lang="zh-CN" altLang="en-US" sz="2400" dirty="0"/>
              <a:t>后，抑制了内源性阿片肽的生成，逐渐形成在海洛因作用下的平衡状态，一旦停用就会出现不安、焦虑、忽冷忽热、起鸡皮疙瘩、流泪、流涕、出汗、恶心、呕吐、腹痛、腹泻等。这种戒断反应的痛苦，反过来又促使吸毒者为避免这种痛苦而千方百计地维持吸毒状态。</a:t>
            </a:r>
            <a:r>
              <a:rPr lang="zh-CN" altLang="en-US" sz="2400" dirty="0">
                <a:hlinkClick r:id="rId5"/>
              </a:rPr>
              <a:t>冰毒</a:t>
            </a:r>
            <a:r>
              <a:rPr lang="zh-CN" altLang="en-US" sz="2400" dirty="0"/>
              <a:t>和</a:t>
            </a:r>
            <a:r>
              <a:rPr lang="zh-CN" altLang="en-US" sz="2400" dirty="0">
                <a:hlinkClick r:id="rId6"/>
              </a:rPr>
              <a:t>摇头丸</a:t>
            </a:r>
            <a:r>
              <a:rPr lang="zh-CN" altLang="en-US" sz="2400" dirty="0"/>
              <a:t>在药理作用上属</a:t>
            </a:r>
            <a:r>
              <a:rPr lang="zh-CN" altLang="en-US" sz="2400" dirty="0">
                <a:hlinkClick r:id="rId7"/>
              </a:rPr>
              <a:t>中枢兴奋药</a:t>
            </a:r>
            <a:r>
              <a:rPr lang="zh-CN" altLang="en-US" sz="2400" dirty="0"/>
              <a:t>，毁坏人的神经中枢。</a:t>
            </a:r>
            <a:r>
              <a:rPr lang="zh-CN" altLang="en-US" sz="2400" baseline="30000" dirty="0"/>
              <a:t> </a:t>
            </a:r>
            <a:r>
              <a:rPr lang="en-US" altLang="zh-CN" sz="2400" baseline="30000" dirty="0"/>
              <a:t>[2]</a:t>
            </a:r>
            <a:r>
              <a:rPr lang="zh-CN" altLang="en-US" sz="2400" dirty="0"/>
              <a:t> </a:t>
            </a:r>
            <a:endParaRPr lang="zh-CN" altLang="en-US" sz="2400" dirty="0"/>
          </a:p>
          <a:p>
            <a:r>
              <a:rPr lang="zh-CN" altLang="en-US" sz="2400" dirty="0"/>
              <a:t>（</a:t>
            </a:r>
            <a:r>
              <a:rPr lang="en-US" altLang="zh-CN" sz="2400" dirty="0"/>
              <a:t>4</a:t>
            </a:r>
            <a:r>
              <a:rPr lang="zh-CN" altLang="en-US" sz="2400" dirty="0"/>
              <a:t>）影响寿命</a:t>
            </a:r>
            <a:endParaRPr lang="zh-CN" altLang="en-US" sz="2400" dirty="0"/>
          </a:p>
          <a:p>
            <a:r>
              <a:rPr lang="zh-CN" altLang="en-US" sz="2400" dirty="0"/>
              <a:t>据国外有关部门统计，</a:t>
            </a:r>
            <a:r>
              <a:rPr lang="zh-CN" altLang="en-US" sz="2400" dirty="0">
                <a:hlinkClick r:id="rId8"/>
              </a:rPr>
              <a:t>吸毒者</a:t>
            </a:r>
            <a:r>
              <a:rPr lang="zh-CN" altLang="en-US" sz="2400" dirty="0"/>
              <a:t>多数短命，一般寿命不超过四十岁</a:t>
            </a:r>
            <a:endParaRPr lang="zh-CN" altLang="en-US" sz="2400" dirty="0"/>
          </a:p>
          <a:p>
            <a:r>
              <a:rPr lang="zh-CN" altLang="en-US" sz="2400" dirty="0"/>
              <a:t>（</a:t>
            </a:r>
            <a:r>
              <a:rPr lang="en-US" altLang="zh-CN" sz="2400" dirty="0"/>
              <a:t>5</a:t>
            </a:r>
            <a:r>
              <a:rPr lang="zh-CN" altLang="en-US" sz="2400" dirty="0"/>
              <a:t>）助长传染病</a:t>
            </a:r>
            <a:endParaRPr lang="zh-CN" altLang="en-US" sz="2400" dirty="0"/>
          </a:p>
          <a:p>
            <a:r>
              <a:rPr lang="zh-CN" altLang="en-US" sz="2400" dirty="0"/>
              <a:t>吸毒不仅损害本人健康，还会造成</a:t>
            </a:r>
            <a:r>
              <a:rPr lang="zh-CN" altLang="en-US" sz="2400" dirty="0">
                <a:hlinkClick r:id="rId9"/>
              </a:rPr>
              <a:t>乙型肝炎</a:t>
            </a:r>
            <a:r>
              <a:rPr lang="zh-CN" altLang="en-US" sz="2400" dirty="0"/>
              <a:t>、</a:t>
            </a:r>
            <a:r>
              <a:rPr lang="zh-CN" altLang="en-US" sz="2400" dirty="0">
                <a:hlinkClick r:id="rId10"/>
              </a:rPr>
              <a:t>丙型肝炎</a:t>
            </a:r>
            <a:r>
              <a:rPr lang="zh-CN" altLang="en-US" sz="2400" dirty="0"/>
              <a:t>、</a:t>
            </a:r>
            <a:r>
              <a:rPr lang="zh-CN" altLang="en-US" sz="2400" dirty="0">
                <a:hlinkClick r:id="rId11"/>
              </a:rPr>
              <a:t>性病</a:t>
            </a:r>
            <a:r>
              <a:rPr lang="zh-CN" altLang="en-US" sz="2400" dirty="0"/>
              <a:t>的传播等公共卫生问题，其中最严重的是</a:t>
            </a:r>
            <a:r>
              <a:rPr lang="zh-CN" altLang="en-US" sz="2400" dirty="0">
                <a:hlinkClick r:id="rId12"/>
              </a:rPr>
              <a:t>艾滋病</a:t>
            </a:r>
            <a:r>
              <a:rPr lang="zh-CN" altLang="en-US" sz="2400" dirty="0"/>
              <a:t>的感染和传播。原因是</a:t>
            </a:r>
            <a:r>
              <a:rPr lang="zh-CN" altLang="en-US" sz="2400" dirty="0">
                <a:hlinkClick r:id="rId13"/>
              </a:rPr>
              <a:t>静脉注射</a:t>
            </a:r>
            <a:r>
              <a:rPr lang="zh-CN" altLang="en-US" sz="2400" dirty="0"/>
              <a:t>毒品者共用不洁</a:t>
            </a:r>
            <a:r>
              <a:rPr lang="zh-CN" altLang="en-US" sz="2400" dirty="0">
                <a:hlinkClick r:id="rId14"/>
              </a:rPr>
              <a:t>注射器</a:t>
            </a:r>
            <a:r>
              <a:rPr lang="zh-CN" altLang="en-US" sz="2400" dirty="0"/>
              <a:t>造成艾滋病感染率极高，特别是吸毒妇女，更是传播和感染艾滋病的</a:t>
            </a:r>
            <a:r>
              <a:rPr lang="zh-CN" altLang="en-US" sz="2400" dirty="0">
                <a:hlinkClick r:id="rId15"/>
              </a:rPr>
              <a:t>高危人群</a:t>
            </a:r>
            <a:r>
              <a:rPr lang="zh-CN" altLang="en-US" sz="2400" dirty="0"/>
              <a:t>，这是由于吸</a:t>
            </a:r>
            <a:endParaRPr lang="zh-CN"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15362" name="内容占位符 2"/>
          <p:cNvSpPr>
            <a:spLocks noGrp="1"/>
          </p:cNvSpPr>
          <p:nvPr>
            <p:ph idx="1"/>
          </p:nvPr>
        </p:nvSpPr>
        <p:spPr>
          <a:xfrm>
            <a:off x="0" y="0"/>
            <a:ext cx="9144000" cy="6858000"/>
          </a:xfrm>
        </p:spPr>
        <p:txBody>
          <a:bodyPr vert="horz" wrap="square" lIns="91440" tIns="45720" rIns="91440" bIns="45720" anchor="t"/>
          <a:p>
            <a:r>
              <a:rPr lang="zh-CN" altLang="en-US" sz="2400" dirty="0"/>
              <a:t>毒者本身可以造成艾滋病病毒的感染，此外，吸毒妇女为了获得购买毒品的金钱，不得不沦为卖淫女，而成为各种性病和感染传播的高危人群和重要感染源。</a:t>
            </a:r>
            <a:endParaRPr lang="en-US" altLang="zh-CN" sz="2400" dirty="0"/>
          </a:p>
          <a:p>
            <a:endParaRPr lang="zh-CN" altLang="en-US" sz="2400" dirty="0"/>
          </a:p>
          <a:p>
            <a:r>
              <a:rPr lang="zh-CN" altLang="en-US" b="1" dirty="0"/>
              <a:t>二、危害家庭</a:t>
            </a:r>
            <a:endParaRPr lang="en-US" altLang="zh-CN" b="1" dirty="0"/>
          </a:p>
          <a:p>
            <a:r>
              <a:rPr lang="zh-CN" altLang="en-US" sz="2400" dirty="0"/>
              <a:t>吸毒导致大量的家庭悲剧，一旦家庭中出现一个吸毒者，就意味着贫困和矛盾围绕着这个家庭，最后的结局往往是倾家荡产，妻离子散，家破人亡。首先，吸毒耗费 大量钱财，到了一定程度必然要靠变卖家中财产换取毒品，致使家徒四壁。一些丧尽天良者甚至卖儿卖女，逼妻卖淫；其次，吸毒会导致婚姻死亡，家庭破裂。因为 一个人一旦染上</a:t>
            </a:r>
            <a:r>
              <a:rPr lang="zh-CN" altLang="en-US" sz="2400" dirty="0">
                <a:hlinkClick r:id="rId2"/>
              </a:rPr>
              <a:t>毒瘾</a:t>
            </a:r>
            <a:r>
              <a:rPr lang="zh-CN" altLang="en-US" sz="2400" dirty="0"/>
              <a:t>，就会失去义务或责任观念，做丈夫的不能尽丈夫的职责，做妻子的不能尽妻子的义务，最终必然导致离婚。再次，吸毒危及下一代。怀孕妇女 吸毒将严重影响胎儿的正常发育，有的致使新生儿先天畸形或染上毒瘾。</a:t>
            </a:r>
            <a:endParaRPr lang="en-US" altLang="zh-CN" sz="2400" dirty="0"/>
          </a:p>
          <a:p>
            <a:endParaRPr lang="en-US" altLang="zh-CN" sz="2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16386" name="内容占位符 2"/>
          <p:cNvSpPr>
            <a:spLocks noGrp="1"/>
          </p:cNvSpPr>
          <p:nvPr>
            <p:ph idx="1"/>
          </p:nvPr>
        </p:nvSpPr>
        <p:spPr>
          <a:xfrm>
            <a:off x="0" y="0"/>
            <a:ext cx="9144000" cy="6858000"/>
          </a:xfrm>
        </p:spPr>
        <p:txBody>
          <a:bodyPr vert="horz" wrap="square" lIns="91440" tIns="45720" rIns="91440" bIns="45720" anchor="t"/>
          <a:p>
            <a:endParaRPr lang="en-US" altLang="zh-CN" sz="2400" dirty="0"/>
          </a:p>
          <a:p>
            <a:r>
              <a:rPr lang="zh-CN" altLang="en-US" b="1" dirty="0"/>
              <a:t>三、危害社会</a:t>
            </a:r>
            <a:endParaRPr lang="zh-CN" altLang="en-US" b="1" dirty="0"/>
          </a:p>
          <a:p>
            <a:endParaRPr lang="en-US" altLang="zh-CN" sz="2400" dirty="0"/>
          </a:p>
          <a:p>
            <a:r>
              <a:rPr lang="zh-CN" altLang="en-US" sz="2400" dirty="0"/>
              <a:t>（</a:t>
            </a:r>
            <a:r>
              <a:rPr lang="en-US" altLang="zh-CN" sz="2400" dirty="0"/>
              <a:t>1</a:t>
            </a:r>
            <a:r>
              <a:rPr lang="zh-CN" altLang="en-US" sz="2400" dirty="0"/>
              <a:t>）对家庭的危害：家庭中一旦出现了吸毒者，家便不成其为家了。吸毒者在自我毁灭的同时，也破害自己的家庭，使家庭陷入经济破产、亲属离散、甚至家破人亡的困难境地。</a:t>
            </a:r>
            <a:endParaRPr lang="zh-CN" altLang="en-US" sz="2400" dirty="0"/>
          </a:p>
          <a:p>
            <a:r>
              <a:rPr lang="zh-CN" altLang="en-US" sz="2400" dirty="0"/>
              <a:t>（</a:t>
            </a:r>
            <a:r>
              <a:rPr lang="en-US" altLang="zh-CN" sz="2400" dirty="0"/>
              <a:t>2</a:t>
            </a:r>
            <a:r>
              <a:rPr lang="zh-CN" altLang="en-US" sz="2400" dirty="0"/>
              <a:t>）对社会生产力的巨大破坏：吸毒首先导致身体疾病，影响生产，其次是造成社会财富的巨大损失和浪费，同时毒品活动还造成</a:t>
            </a:r>
            <a:r>
              <a:rPr lang="zh-CN" altLang="en-US" sz="2400" dirty="0">
                <a:hlinkClick r:id="rId2"/>
              </a:rPr>
              <a:t>环境恶化</a:t>
            </a:r>
            <a:r>
              <a:rPr lang="zh-CN" altLang="en-US" sz="2400" dirty="0"/>
              <a:t>，缩小了人类的生存空间。</a:t>
            </a:r>
            <a:endParaRPr lang="zh-CN" altLang="en-US" sz="2400" dirty="0"/>
          </a:p>
          <a:p>
            <a:r>
              <a:rPr lang="zh-CN" altLang="en-US" sz="2400" dirty="0"/>
              <a:t>（</a:t>
            </a:r>
            <a:r>
              <a:rPr lang="en-US" altLang="zh-CN" sz="2400" dirty="0"/>
              <a:t>3</a:t>
            </a:r>
            <a:r>
              <a:rPr lang="zh-CN" altLang="en-US" sz="2400" dirty="0"/>
              <a:t>）毒品活动扰乱社会治安：毒品活动加剧诱发了各种违法犯罪活动，扰乱了社会治安，给社会安定带来巨大威胁。无论用什么方式吸毒，对人体的身体都会造成极大的损害。</a:t>
            </a:r>
            <a:endParaRPr lang="zh-CN" altLang="en-US" sz="2400" dirty="0"/>
          </a:p>
          <a:p>
            <a:endParaRPr lang="zh-CN"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17410" name="内容占位符 2"/>
          <p:cNvSpPr>
            <a:spLocks noGrp="1"/>
          </p:cNvSpPr>
          <p:nvPr>
            <p:ph idx="1"/>
          </p:nvPr>
        </p:nvSpPr>
        <p:spPr>
          <a:xfrm>
            <a:off x="0" y="1412875"/>
            <a:ext cx="9144000" cy="5445125"/>
          </a:xfrm>
        </p:spPr>
        <p:txBody>
          <a:bodyPr vert="horz" wrap="square" lIns="91440" tIns="45720" rIns="91440" bIns="45720" anchor="t"/>
          <a:p>
            <a:r>
              <a:rPr lang="en-US" altLang="zh-CN" sz="2400" dirty="0"/>
              <a:t>2010</a:t>
            </a:r>
            <a:r>
              <a:rPr lang="zh-CN" altLang="en-US" sz="2400" dirty="0"/>
              <a:t>年</a:t>
            </a:r>
            <a:r>
              <a:rPr lang="en-US" altLang="zh-CN" sz="2400" dirty="0"/>
              <a:t>7</a:t>
            </a:r>
            <a:r>
              <a:rPr lang="zh-CN" altLang="en-US" sz="2400" dirty="0"/>
              <a:t>月</a:t>
            </a:r>
            <a:r>
              <a:rPr lang="en-US" altLang="zh-CN" sz="2400" dirty="0"/>
              <a:t>5</a:t>
            </a:r>
            <a:r>
              <a:rPr lang="zh-CN" altLang="en-US" sz="2400" dirty="0"/>
              <a:t>日，广西灌阳县的一名初中一年级的学生，因为吸食毒品而死亡。沿着这名学生死亡的线索，记者调查了校园里孩子们面临的“白色”诱惑。</a:t>
            </a:r>
            <a:br>
              <a:rPr lang="zh-CN" altLang="en-US" sz="2400" dirty="0"/>
            </a:br>
            <a:endParaRPr lang="en-US" altLang="zh-CN" sz="2400" dirty="0"/>
          </a:p>
          <a:p>
            <a:r>
              <a:rPr lang="zh-CN" altLang="en-US" sz="2400" dirty="0"/>
              <a:t>死亡的学生名叫陈桥，</a:t>
            </a:r>
            <a:r>
              <a:rPr lang="en-US" altLang="zh-CN" sz="2400" dirty="0"/>
              <a:t>14</a:t>
            </a:r>
            <a:r>
              <a:rPr lang="zh-CN" altLang="en-US" sz="2400" dirty="0"/>
              <a:t>岁，在桂林市灌阳县民族中学读初中一年级，事发当天中午，陈桥从学校回到家中，当时他坐在客厅沙发上，陈桥的母亲在厨房里忙乎着午饭，陈桥妈妈回忆：“突然听到噗通的一声，孩子从沙发上面掉在了地上，看到他脚手都抽筋了，我马上跑出来把他扶在沙发上。”</a:t>
            </a:r>
            <a:br>
              <a:rPr lang="zh-CN" altLang="en-US" sz="2400" dirty="0"/>
            </a:br>
            <a:endParaRPr lang="en-US" altLang="zh-CN" sz="2400" dirty="0"/>
          </a:p>
          <a:p>
            <a:r>
              <a:rPr lang="zh-CN" altLang="en-US" sz="2400" dirty="0"/>
              <a:t>当时陈桥口吐白沫倒在地上，四肢抽搐，神志不清，家人赶紧拨打了</a:t>
            </a:r>
            <a:r>
              <a:rPr lang="en-US" altLang="zh-CN" sz="2400" dirty="0"/>
              <a:t>120</a:t>
            </a:r>
            <a:r>
              <a:rPr lang="zh-CN" altLang="en-US" sz="2400" dirty="0"/>
              <a:t>急救电话。医生诊断：“吸毒过量。”经过几个小时的抢救，也没能留住陈桥的生命。</a:t>
            </a:r>
            <a:br>
              <a:rPr lang="zh-CN" altLang="en-US" sz="2400" dirty="0"/>
            </a:br>
            <a:endParaRPr lang="zh-CN" altLang="en-US" sz="2400" dirty="0"/>
          </a:p>
          <a:p>
            <a:endParaRPr lang="zh-CN" altLang="en-US" dirty="0"/>
          </a:p>
        </p:txBody>
      </p:sp>
      <p:sp>
        <p:nvSpPr>
          <p:cNvPr id="17411" name="文本框 3"/>
          <p:cNvSpPr txBox="1"/>
          <p:nvPr/>
        </p:nvSpPr>
        <p:spPr>
          <a:xfrm>
            <a:off x="323850" y="549275"/>
            <a:ext cx="3455988" cy="522288"/>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spcBef>
                <a:spcPct val="0"/>
              </a:spcBef>
              <a:buNone/>
            </a:pPr>
            <a:r>
              <a:rPr lang="zh-CN" altLang="en-US" sz="2800" b="1" dirty="0">
                <a:solidFill>
                  <a:srgbClr val="FF0000"/>
                </a:solidFill>
              </a:rPr>
              <a:t>毒品导致的悲剧</a:t>
            </a:r>
            <a:endParaRPr lang="zh-CN" altLang="en-US" sz="2800" b="1" dirty="0">
              <a:solidFill>
                <a:srgbClr val="FF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18434" name="标题 1"/>
          <p:cNvSpPr>
            <a:spLocks noGrp="1"/>
          </p:cNvSpPr>
          <p:nvPr>
            <p:ph type="title"/>
          </p:nvPr>
        </p:nvSpPr>
        <p:spPr>
          <a:xfrm>
            <a:off x="250825" y="-161925"/>
            <a:ext cx="8229600" cy="1143000"/>
          </a:xfrm>
        </p:spPr>
        <p:txBody>
          <a:bodyPr vert="horz" wrap="square" lIns="91440" tIns="45720" rIns="91440" bIns="45720" anchor="ctr"/>
          <a:p>
            <a:pPr algn="l"/>
            <a:r>
              <a:rPr lang="zh-CN" altLang="en-US" dirty="0"/>
              <a:t>防止吸毒</a:t>
            </a:r>
            <a:endParaRPr lang="zh-CN" altLang="en-US" dirty="0"/>
          </a:p>
        </p:txBody>
      </p:sp>
      <p:sp>
        <p:nvSpPr>
          <p:cNvPr id="18435" name="内容占位符 2"/>
          <p:cNvSpPr>
            <a:spLocks noGrp="1"/>
          </p:cNvSpPr>
          <p:nvPr>
            <p:ph idx="1"/>
          </p:nvPr>
        </p:nvSpPr>
        <p:spPr>
          <a:xfrm>
            <a:off x="107950" y="765175"/>
            <a:ext cx="8928100" cy="6091238"/>
          </a:xfrm>
        </p:spPr>
        <p:txBody>
          <a:bodyPr vert="horz" wrap="square" lIns="91440" tIns="45720" rIns="91440" bIns="45720" anchor="t"/>
          <a:p>
            <a:r>
              <a:rPr lang="zh-CN" altLang="en-US" b="1" dirty="0"/>
              <a:t>思想防止</a:t>
            </a:r>
            <a:endParaRPr lang="zh-CN" altLang="en-US" b="1" dirty="0"/>
          </a:p>
          <a:p>
            <a:r>
              <a:rPr lang="zh-CN" altLang="en-US" sz="2400" dirty="0"/>
              <a:t>无论是青少年还是成年人都应该防止吸毒。</a:t>
            </a:r>
            <a:endParaRPr lang="zh-CN" altLang="en-US" sz="2400" dirty="0"/>
          </a:p>
          <a:p>
            <a:r>
              <a:rPr lang="zh-CN" altLang="en-US" sz="2400" dirty="0"/>
              <a:t>（</a:t>
            </a:r>
            <a:r>
              <a:rPr lang="en-US" altLang="zh-CN" sz="2400" dirty="0"/>
              <a:t>1</a:t>
            </a:r>
            <a:r>
              <a:rPr lang="zh-CN" altLang="en-US" sz="2400" dirty="0"/>
              <a:t>）接受毒品基本知识和</a:t>
            </a:r>
            <a:r>
              <a:rPr lang="zh-CN" altLang="en-US" sz="2400" dirty="0">
                <a:hlinkClick r:id="rId2"/>
              </a:rPr>
              <a:t>禁毒法</a:t>
            </a:r>
            <a:r>
              <a:rPr lang="zh-CN" altLang="en-US" sz="2400" dirty="0"/>
              <a:t>律法规教育，了解毒品的危害，懂得“吸毒一口，掉入虎口”的道理；</a:t>
            </a:r>
            <a:endParaRPr lang="zh-CN" altLang="en-US" sz="2400" dirty="0"/>
          </a:p>
          <a:p>
            <a:r>
              <a:rPr lang="zh-CN" altLang="en-US" sz="2400" dirty="0"/>
              <a:t>（</a:t>
            </a:r>
            <a:r>
              <a:rPr lang="en-US" altLang="zh-CN" sz="2400" dirty="0"/>
              <a:t>2</a:t>
            </a:r>
            <a:r>
              <a:rPr lang="zh-CN" altLang="en-US" sz="2400" dirty="0"/>
              <a:t>） 树立正确的人生观，不盲目追求享受，寻求刺激，赶时髦；</a:t>
            </a:r>
            <a:endParaRPr lang="zh-CN" altLang="en-US" sz="2400" dirty="0"/>
          </a:p>
          <a:p>
            <a:r>
              <a:rPr lang="zh-CN" altLang="en-US" sz="2400" dirty="0"/>
              <a:t>（</a:t>
            </a:r>
            <a:r>
              <a:rPr lang="en-US" altLang="zh-CN" sz="2400" dirty="0"/>
              <a:t>3</a:t>
            </a:r>
            <a:r>
              <a:rPr lang="zh-CN" altLang="en-US" sz="2400" dirty="0"/>
              <a:t>） 不听信毒品能治病，毒品能解脱烦恼和痛苦，毒品能给人带来快乐等各种花言巧语；</a:t>
            </a:r>
            <a:endParaRPr lang="zh-CN" altLang="en-US" sz="2400" dirty="0"/>
          </a:p>
          <a:p>
            <a:r>
              <a:rPr lang="zh-CN" altLang="en-US" sz="2400" dirty="0"/>
              <a:t>（</a:t>
            </a:r>
            <a:r>
              <a:rPr lang="en-US" altLang="zh-CN" sz="2400" dirty="0"/>
              <a:t>4</a:t>
            </a:r>
            <a:r>
              <a:rPr lang="zh-CN" altLang="en-US" sz="2400" dirty="0"/>
              <a:t>） 不结交有吸毒、贩毒行为的人。如发现亲朋好友中有吸、贩毒行为的人，一定要劝阻，二要远离，三要报告公安机关；</a:t>
            </a:r>
            <a:endParaRPr lang="zh-CN" altLang="en-US" sz="2400" dirty="0"/>
          </a:p>
          <a:p>
            <a:r>
              <a:rPr lang="zh-CN" altLang="en-US" sz="2400" dirty="0"/>
              <a:t>（</a:t>
            </a:r>
            <a:r>
              <a:rPr lang="en-US" altLang="zh-CN" sz="2400" dirty="0"/>
              <a:t>5</a:t>
            </a:r>
            <a:r>
              <a:rPr lang="zh-CN" altLang="en-US" sz="2400" dirty="0"/>
              <a:t>） 不进歌舞厅，决不吸食摇头丸、</a:t>
            </a:r>
            <a:r>
              <a:rPr lang="en-US" altLang="zh-CN" sz="2400" dirty="0">
                <a:hlinkClick r:id="rId3"/>
              </a:rPr>
              <a:t>K</a:t>
            </a:r>
            <a:r>
              <a:rPr lang="zh-CN" altLang="en-US" sz="2400" dirty="0">
                <a:hlinkClick r:id="rId3"/>
              </a:rPr>
              <a:t>粉</a:t>
            </a:r>
            <a:r>
              <a:rPr lang="zh-CN" altLang="en-US" sz="2400" dirty="0"/>
              <a:t>等兴奋剂；</a:t>
            </a:r>
            <a:endParaRPr lang="zh-CN" altLang="en-US" sz="2400" dirty="0"/>
          </a:p>
          <a:p>
            <a:r>
              <a:rPr lang="zh-CN" altLang="en-US" sz="2400" dirty="0"/>
              <a:t>（</a:t>
            </a:r>
            <a:r>
              <a:rPr lang="en-US" altLang="zh-CN" sz="2400" dirty="0"/>
              <a:t>6</a:t>
            </a:r>
            <a:r>
              <a:rPr lang="zh-CN" altLang="en-US" sz="2400" dirty="0"/>
              <a:t>） 即使自己在不知情的情况下，被引诱、欺骗吸毒一次，也要珍惜自己的生命，不再吸第二次，更不要吸第三次。</a:t>
            </a:r>
            <a:endParaRPr lang="zh-CN" altLang="en-US" sz="2400" dirty="0"/>
          </a:p>
          <a:p>
            <a:endParaRPr lang="zh-CN"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19458" name="内容占位符 2"/>
          <p:cNvSpPr>
            <a:spLocks noGrp="1"/>
          </p:cNvSpPr>
          <p:nvPr>
            <p:ph idx="1"/>
          </p:nvPr>
        </p:nvSpPr>
        <p:spPr>
          <a:xfrm>
            <a:off x="0" y="0"/>
            <a:ext cx="9144000" cy="6858000"/>
          </a:xfrm>
        </p:spPr>
        <p:txBody>
          <a:bodyPr vert="horz" wrap="square" lIns="91440" tIns="45720" rIns="91440" bIns="45720" anchor="t"/>
          <a:p>
            <a:r>
              <a:rPr lang="zh-CN" altLang="en-US" b="1" dirty="0"/>
              <a:t>辨识毒品</a:t>
            </a:r>
            <a:endParaRPr lang="zh-CN" altLang="en-US" b="1" dirty="0"/>
          </a:p>
          <a:p>
            <a:r>
              <a:rPr lang="en-US" altLang="zh-CN" sz="2800" dirty="0"/>
              <a:t>1</a:t>
            </a:r>
            <a:r>
              <a:rPr lang="zh-CN" altLang="en-US" sz="2800" dirty="0"/>
              <a:t>、 识别鸦片和海洛因</a:t>
            </a:r>
            <a:endParaRPr lang="zh-CN" altLang="en-US" sz="2800" dirty="0"/>
          </a:p>
          <a:p>
            <a:r>
              <a:rPr lang="zh-CN" altLang="en-US" sz="2800" dirty="0">
                <a:hlinkClick r:id="rId2"/>
              </a:rPr>
              <a:t>鸦片</a:t>
            </a:r>
            <a:r>
              <a:rPr lang="zh-CN" altLang="en-US" sz="2800" dirty="0"/>
              <a:t>为一种黑褐色膏状物，有一种特殊的呛人的气味，没有嗅过的人如果近闻，可刺激你不自禁地打喷嚏。仔细嗅之，其气味中包含</a:t>
            </a:r>
            <a:r>
              <a:rPr lang="zh-CN" altLang="en-US" sz="2800" dirty="0">
                <a:hlinkClick r:id="rId3"/>
              </a:rPr>
              <a:t>蜜糖</a:t>
            </a:r>
            <a:r>
              <a:rPr lang="zh-CN" altLang="en-US" sz="2800" dirty="0"/>
              <a:t>、</a:t>
            </a:r>
            <a:r>
              <a:rPr lang="zh-CN" altLang="en-US" sz="2800" dirty="0">
                <a:hlinkClick r:id="rId4"/>
              </a:rPr>
              <a:t>烟叶</a:t>
            </a:r>
            <a:r>
              <a:rPr lang="zh-CN" altLang="en-US" sz="2800" dirty="0"/>
              <a:t>及</a:t>
            </a:r>
            <a:r>
              <a:rPr lang="zh-CN" altLang="en-US" sz="2800" dirty="0">
                <a:hlinkClick r:id="rId5"/>
              </a:rPr>
              <a:t>石灰水</a:t>
            </a:r>
            <a:r>
              <a:rPr lang="zh-CN" altLang="en-US" sz="2800" dirty="0"/>
              <a:t>等杂味。</a:t>
            </a:r>
            <a:endParaRPr lang="zh-CN" altLang="en-US" sz="2800" dirty="0"/>
          </a:p>
          <a:p>
            <a:r>
              <a:rPr lang="zh-CN" altLang="en-US" sz="2800" dirty="0">
                <a:hlinkClick r:id="rId6"/>
              </a:rPr>
              <a:t>海洛因</a:t>
            </a:r>
            <a:r>
              <a:rPr lang="zh-CN" altLang="en-US" sz="2800" dirty="0"/>
              <a:t>成品的包装为灰白色长方扁块，一般为塑料薄膜热封，外面通常用黄色不透明的胶带纸缠绕，有</a:t>
            </a:r>
            <a:r>
              <a:rPr lang="en-US" altLang="zh-CN" sz="2800" dirty="0"/>
              <a:t>250</a:t>
            </a:r>
            <a:r>
              <a:rPr lang="zh-CN" altLang="en-US" sz="2800" dirty="0"/>
              <a:t>克、</a:t>
            </a:r>
            <a:r>
              <a:rPr lang="en-US" altLang="zh-CN" sz="2800" dirty="0"/>
              <a:t>350</a:t>
            </a:r>
            <a:r>
              <a:rPr lang="zh-CN" altLang="en-US" sz="2800" dirty="0"/>
              <a:t>克等不同规格包装。零散毒品交易中的海洛因，一般用方形或长方形白纸包装，每包</a:t>
            </a:r>
            <a:r>
              <a:rPr lang="en-US" altLang="zh-CN" sz="2800" dirty="0"/>
              <a:t>0.1</a:t>
            </a:r>
            <a:r>
              <a:rPr lang="zh-CN" altLang="en-US" sz="2800" dirty="0"/>
              <a:t>克到</a:t>
            </a:r>
            <a:r>
              <a:rPr lang="en-US" altLang="zh-CN" sz="2800" dirty="0"/>
              <a:t>1</a:t>
            </a:r>
            <a:r>
              <a:rPr lang="zh-CN" altLang="en-US" sz="2800" dirty="0"/>
              <a:t>克不等。海洛因毒品一般为白色或灰色块状、粉未状物质，也有棕色较潮湿粉未状物质，还有一些因掺入其他物质后呈浅黄色、灰色等。大多数海洛因毒品均有</a:t>
            </a:r>
            <a:r>
              <a:rPr lang="zh-CN" altLang="en-US" sz="2800" dirty="0">
                <a:hlinkClick r:id="rId7"/>
              </a:rPr>
              <a:t>醋酸</a:t>
            </a:r>
            <a:r>
              <a:rPr lang="zh-CN" altLang="en-US" sz="2800" dirty="0"/>
              <a:t>气味。</a:t>
            </a:r>
            <a:endParaRPr lang="zh-CN" altLang="en-US" sz="2800" dirty="0"/>
          </a:p>
          <a:p>
            <a:r>
              <a:rPr lang="zh-CN" altLang="en-US" sz="2800" dirty="0"/>
              <a:t>如果发现这种特殊包装的小纸包，应引起高度重视。</a:t>
            </a:r>
            <a:endParaRPr lang="zh-CN" altLang="en-US" sz="2800" dirty="0"/>
          </a:p>
          <a:p>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2" name="标题 1"/>
          <p:cNvSpPr>
            <a:spLocks noGrp="1"/>
          </p:cNvSpPr>
          <p:nvPr>
            <p:ph type="title"/>
          </p:nvPr>
        </p:nvSpPr>
        <p:spPr>
          <a:xfrm>
            <a:off x="684213" y="476250"/>
            <a:ext cx="1366837" cy="1368425"/>
          </a:xfrm>
        </p:spPr>
        <p:txBody>
          <a:bodyPr vert="horz" wrap="square" lIns="91440" tIns="45720" rIns="91440" bIns="45720" anchor="ctr"/>
          <a:p>
            <a:pPr eaLnBrk="1" hangingPunct="1"/>
            <a:r>
              <a:rPr lang="zh-CN" altLang="en-US" sz="4800" b="1" dirty="0">
                <a:solidFill>
                  <a:srgbClr val="FF0000"/>
                </a:solidFill>
              </a:rPr>
              <a:t>罂粟</a:t>
            </a:r>
            <a:endParaRPr lang="zh-CN" altLang="en-US" sz="48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20482" name="内容占位符 2"/>
          <p:cNvSpPr>
            <a:spLocks noGrp="1"/>
          </p:cNvSpPr>
          <p:nvPr>
            <p:ph idx="1"/>
          </p:nvPr>
        </p:nvSpPr>
        <p:spPr>
          <a:xfrm>
            <a:off x="250825" y="188913"/>
            <a:ext cx="8435975" cy="6264275"/>
          </a:xfrm>
        </p:spPr>
        <p:txBody>
          <a:bodyPr vert="horz" wrap="square" lIns="91440" tIns="45720" rIns="91440" bIns="45720" anchor="t"/>
          <a:p>
            <a:r>
              <a:rPr lang="en-US" altLang="zh-CN" sz="2800" dirty="0"/>
              <a:t>2</a:t>
            </a:r>
            <a:r>
              <a:rPr lang="zh-CN" altLang="en-US" sz="2800" dirty="0"/>
              <a:t>、 识别</a:t>
            </a:r>
            <a:r>
              <a:rPr lang="zh-CN" altLang="en-US" sz="2800" dirty="0">
                <a:hlinkClick r:id="rId2"/>
              </a:rPr>
              <a:t>火锅</a:t>
            </a:r>
            <a:r>
              <a:rPr lang="zh-CN" altLang="en-US" sz="2800" dirty="0"/>
              <a:t>和食物中加了</a:t>
            </a:r>
            <a:r>
              <a:rPr lang="zh-CN" altLang="en-US" sz="2800" dirty="0">
                <a:hlinkClick r:id="rId3"/>
              </a:rPr>
              <a:t>罂粟壳</a:t>
            </a:r>
            <a:endParaRPr lang="zh-CN" altLang="en-US" sz="2800" dirty="0"/>
          </a:p>
          <a:p>
            <a:r>
              <a:rPr lang="zh-CN" altLang="en-US" sz="2800" dirty="0"/>
              <a:t>第一，从外观上识别。</a:t>
            </a:r>
            <a:r>
              <a:rPr lang="zh-CN" altLang="en-US" sz="2800" dirty="0">
                <a:hlinkClick r:id="rId3"/>
              </a:rPr>
              <a:t>罂粟壳</a:t>
            </a:r>
            <a:r>
              <a:rPr lang="zh-CN" altLang="en-US" sz="2800" dirty="0"/>
              <a:t>外形为枣核形，如鸽子蛋大小，一头尖，另一头呈</a:t>
            </a:r>
            <a:r>
              <a:rPr lang="en-US" altLang="zh-CN" sz="2800" dirty="0"/>
              <a:t>9-12</a:t>
            </a:r>
            <a:r>
              <a:rPr lang="zh-CN" altLang="en-US" sz="2800" dirty="0"/>
              <a:t>瓣冠状物。其壳体上往往有人为切割的多道刀痕。</a:t>
            </a:r>
            <a:endParaRPr lang="zh-CN" altLang="en-US" sz="2800" dirty="0"/>
          </a:p>
          <a:p>
            <a:r>
              <a:rPr lang="zh-CN" altLang="en-US" sz="2800" dirty="0"/>
              <a:t>第二，初吃加了</a:t>
            </a:r>
            <a:r>
              <a:rPr lang="zh-CN" altLang="en-US" sz="2800" dirty="0">
                <a:hlinkClick r:id="rId3"/>
              </a:rPr>
              <a:t>罂粟壳</a:t>
            </a:r>
            <a:r>
              <a:rPr lang="zh-CN" altLang="en-US" sz="2800" dirty="0"/>
              <a:t>的</a:t>
            </a:r>
            <a:r>
              <a:rPr lang="zh-CN" altLang="en-US" sz="2800" dirty="0">
                <a:hlinkClick r:id="rId2"/>
              </a:rPr>
              <a:t>火锅</a:t>
            </a:r>
            <a:r>
              <a:rPr lang="zh-CN" altLang="en-US" sz="2800" dirty="0"/>
              <a:t>和</a:t>
            </a:r>
            <a:r>
              <a:rPr lang="zh-CN" altLang="en-US" sz="2800" dirty="0">
                <a:hlinkClick r:id="rId4"/>
              </a:rPr>
              <a:t>卤制品</a:t>
            </a:r>
            <a:r>
              <a:rPr lang="zh-CN" altLang="en-US" sz="2800" dirty="0"/>
              <a:t>后，一般有心跳加快、脸微红、口感舒服，吃后不易入睡等感觉。</a:t>
            </a:r>
            <a:endParaRPr lang="zh-CN" altLang="en-US" sz="2800" dirty="0"/>
          </a:p>
          <a:p>
            <a:r>
              <a:rPr lang="zh-CN" altLang="en-US" sz="2800" dirty="0"/>
              <a:t>第三，如觉得吃的</a:t>
            </a:r>
            <a:r>
              <a:rPr lang="zh-CN" altLang="en-US" sz="2800" dirty="0">
                <a:hlinkClick r:id="rId2"/>
              </a:rPr>
              <a:t>火锅</a:t>
            </a:r>
            <a:r>
              <a:rPr lang="zh-CN" altLang="en-US" sz="2800" dirty="0"/>
              <a:t>和</a:t>
            </a:r>
            <a:r>
              <a:rPr lang="zh-CN" altLang="en-US" sz="2800" dirty="0">
                <a:hlinkClick r:id="rId4"/>
              </a:rPr>
              <a:t>卤制品</a:t>
            </a:r>
            <a:r>
              <a:rPr lang="zh-CN" altLang="en-US" sz="2800" dirty="0"/>
              <a:t>后可疑，要揭露这种</a:t>
            </a:r>
            <a:r>
              <a:rPr lang="zh-CN" altLang="en-US" sz="2800" dirty="0">
                <a:hlinkClick r:id="rId5"/>
              </a:rPr>
              <a:t>犯罪</a:t>
            </a:r>
            <a:r>
              <a:rPr lang="zh-CN" altLang="en-US" sz="2800" dirty="0"/>
              <a:t>，就需要留下不少于</a:t>
            </a:r>
            <a:r>
              <a:rPr lang="en-US" altLang="zh-CN" sz="2800" dirty="0"/>
              <a:t>50ML</a:t>
            </a:r>
            <a:r>
              <a:rPr lang="zh-CN" altLang="en-US" sz="2800" dirty="0"/>
              <a:t>的火锅汤</a:t>
            </a:r>
            <a:r>
              <a:rPr lang="en-US" altLang="zh-CN" sz="2800" dirty="0"/>
              <a:t>(</a:t>
            </a:r>
            <a:r>
              <a:rPr lang="zh-CN" altLang="en-US" sz="2800" dirty="0"/>
              <a:t>最好取下层含油少的汤</a:t>
            </a:r>
            <a:r>
              <a:rPr lang="en-US" altLang="zh-CN" sz="2800" dirty="0"/>
              <a:t>)</a:t>
            </a:r>
            <a:r>
              <a:rPr lang="zh-CN" altLang="en-US" sz="2800" dirty="0"/>
              <a:t>，送到当地的毒品检测机构或</a:t>
            </a:r>
            <a:r>
              <a:rPr lang="zh-CN" altLang="en-US" sz="2800" dirty="0">
                <a:hlinkClick r:id="rId6"/>
              </a:rPr>
              <a:t>公安局</a:t>
            </a:r>
            <a:r>
              <a:rPr lang="zh-CN" altLang="en-US" sz="2800" dirty="0"/>
              <a:t>的刑事技术化验室进行成分分析。</a:t>
            </a:r>
            <a:endParaRPr lang="zh-CN" altLang="en-US" sz="2800" dirty="0"/>
          </a:p>
          <a:p>
            <a:endParaRPr lang="zh-CN"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标题 1"/>
          <p:cNvSpPr>
            <a:spLocks noGrp="1"/>
          </p:cNvSpPr>
          <p:nvPr>
            <p:ph type="title"/>
          </p:nvPr>
        </p:nvSpPr>
        <p:spPr/>
        <p:txBody>
          <a:bodyPr vert="horz" wrap="square" lIns="91440" tIns="45720" rIns="91440" bIns="45720" anchor="ctr"/>
          <a:p>
            <a:pPr>
              <a:buNone/>
            </a:pPr>
            <a:endParaRPr lang="zh-CN" altLang="en-US" dirty="0"/>
          </a:p>
        </p:txBody>
      </p:sp>
      <p:pic>
        <p:nvPicPr>
          <p:cNvPr id="21507" name="图片 3"/>
          <p:cNvPicPr>
            <a:picLocks noChangeAspect="1"/>
          </p:cNvPicPr>
          <p:nvPr/>
        </p:nvPicPr>
        <p:blipFill>
          <a:blip r:embed="rId1"/>
          <a:stretch>
            <a:fillRect/>
          </a:stretch>
        </p:blipFill>
        <p:spPr>
          <a:xfrm>
            <a:off x="0" y="0"/>
            <a:ext cx="9144000" cy="6858000"/>
          </a:xfrm>
          <a:prstGeom prst="rect">
            <a:avLst/>
          </a:prstGeom>
          <a:noFill/>
          <a:ln w="9525">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4098" name="标题 1"/>
          <p:cNvSpPr>
            <a:spLocks noGrp="1"/>
          </p:cNvSpPr>
          <p:nvPr>
            <p:ph type="title"/>
          </p:nvPr>
        </p:nvSpPr>
        <p:spPr>
          <a:xfrm>
            <a:off x="457200" y="1125538"/>
            <a:ext cx="1738313" cy="704850"/>
          </a:xfrm>
        </p:spPr>
        <p:txBody>
          <a:bodyPr vert="horz" wrap="square" lIns="91440" tIns="45720" rIns="91440" bIns="45720" anchor="ctr"/>
          <a:p>
            <a:pPr eaLnBrk="1" hangingPunct="1"/>
            <a:r>
              <a:rPr lang="zh-CN" altLang="en-US" b="1" dirty="0">
                <a:solidFill>
                  <a:schemeClr val="tx1"/>
                </a:solidFill>
              </a:rPr>
              <a:t>罂粟</a:t>
            </a:r>
            <a:endParaRPr lang="zh-CN" altLang="en-US" b="1" dirty="0">
              <a:solidFill>
                <a:schemeClr val="tx1"/>
              </a:solidFill>
            </a:endParaRPr>
          </a:p>
        </p:txBody>
      </p:sp>
      <p:sp>
        <p:nvSpPr>
          <p:cNvPr id="4099" name="内容占位符 2"/>
          <p:cNvSpPr>
            <a:spLocks noGrp="1"/>
          </p:cNvSpPr>
          <p:nvPr>
            <p:ph idx="1"/>
          </p:nvPr>
        </p:nvSpPr>
        <p:spPr>
          <a:xfrm>
            <a:off x="457200" y="2205038"/>
            <a:ext cx="8229600" cy="2808287"/>
          </a:xfrm>
        </p:spPr>
        <p:txBody>
          <a:bodyPr vert="horz" wrap="square" lIns="91440" tIns="45720" rIns="91440" bIns="45720" anchor="t"/>
          <a:p>
            <a:pPr eaLnBrk="1" hangingPunct="1"/>
            <a:r>
              <a:rPr lang="zh-CN" altLang="en-US" dirty="0"/>
              <a:t>罂粟是制取鸦片的主要原料，同时其提取物也是多种镇静剂的来源，如吗啡、蒂巴因、可待因、罂粟碱、那可丁。学名“</a:t>
            </a:r>
            <a:r>
              <a:rPr lang="en-US" altLang="zh-CN" dirty="0"/>
              <a:t>somniferum”</a:t>
            </a:r>
            <a:r>
              <a:rPr lang="zh-CN" altLang="en-US" dirty="0"/>
              <a:t>的意思是“催眠”，反映出其具有麻醉性。</a:t>
            </a:r>
            <a:br>
              <a:rPr lang="zh-CN" altLang="en-US" dirty="0"/>
            </a:br>
            <a:endParaRPr lang="zh-CN" altLang="en-US" dirty="0"/>
          </a:p>
          <a:p>
            <a:pPr eaLnBrk="1" hangingPunct="1"/>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标题 1"/>
          <p:cNvSpPr>
            <a:spLocks noGrp="1"/>
          </p:cNvSpPr>
          <p:nvPr>
            <p:ph type="title"/>
          </p:nvPr>
        </p:nvSpPr>
        <p:spPr/>
        <p:txBody>
          <a:bodyPr vert="horz" wrap="square" lIns="91440" tIns="45720" rIns="91440" bIns="45720" anchor="ctr"/>
          <a:p>
            <a:pPr eaLnBrk="1" hangingPunct="1"/>
            <a:endParaRPr lang="zh-CN" altLang="en-US" dirty="0"/>
          </a:p>
        </p:txBody>
      </p:sp>
      <p:pic>
        <p:nvPicPr>
          <p:cNvPr id="5123" name="内容占位符 4"/>
          <p:cNvPicPr>
            <a:picLocks noGrp="1" noChangeAspect="1"/>
          </p:cNvPicPr>
          <p:nvPr>
            <p:ph idx="1"/>
          </p:nvPr>
        </p:nvPicPr>
        <p:blipFill>
          <a:blip r:embed="rId1"/>
          <a:srcRect/>
          <a:stretch>
            <a:fillRect/>
          </a:stretch>
        </p:blipFill>
        <p:spPr>
          <a:xfrm>
            <a:off x="7938" y="26988"/>
            <a:ext cx="4851400" cy="3608387"/>
          </a:xfrm>
        </p:spPr>
      </p:pic>
      <p:pic>
        <p:nvPicPr>
          <p:cNvPr id="5124" name="图片 6"/>
          <p:cNvPicPr>
            <a:picLocks noChangeAspect="1"/>
          </p:cNvPicPr>
          <p:nvPr/>
        </p:nvPicPr>
        <p:blipFill>
          <a:blip r:embed="rId2"/>
          <a:stretch>
            <a:fillRect/>
          </a:stretch>
        </p:blipFill>
        <p:spPr>
          <a:xfrm>
            <a:off x="7938" y="3635375"/>
            <a:ext cx="4546600" cy="3195638"/>
          </a:xfrm>
          <a:prstGeom prst="rect">
            <a:avLst/>
          </a:prstGeom>
          <a:noFill/>
          <a:ln w="9525">
            <a:noFill/>
          </a:ln>
        </p:spPr>
      </p:pic>
      <p:pic>
        <p:nvPicPr>
          <p:cNvPr id="5125" name="图片 10"/>
          <p:cNvPicPr>
            <a:picLocks noChangeAspect="1"/>
          </p:cNvPicPr>
          <p:nvPr/>
        </p:nvPicPr>
        <p:blipFill>
          <a:blip r:embed="rId3"/>
          <a:stretch>
            <a:fillRect/>
          </a:stretch>
        </p:blipFill>
        <p:spPr>
          <a:xfrm>
            <a:off x="4581525" y="3635375"/>
            <a:ext cx="4548188" cy="3195638"/>
          </a:xfrm>
          <a:prstGeom prst="rect">
            <a:avLst/>
          </a:prstGeom>
          <a:noFill/>
          <a:ln w="9525">
            <a:noFill/>
          </a:ln>
        </p:spPr>
      </p:pic>
      <p:pic>
        <p:nvPicPr>
          <p:cNvPr id="5126" name="图片 14"/>
          <p:cNvPicPr>
            <a:picLocks noChangeAspect="1"/>
          </p:cNvPicPr>
          <p:nvPr/>
        </p:nvPicPr>
        <p:blipFill>
          <a:blip r:embed="rId4"/>
          <a:stretch>
            <a:fillRect/>
          </a:stretch>
        </p:blipFill>
        <p:spPr>
          <a:xfrm>
            <a:off x="4859338" y="26988"/>
            <a:ext cx="4251325" cy="3490912"/>
          </a:xfrm>
          <a:prstGeom prst="rect">
            <a:avLst/>
          </a:prstGeom>
          <a:noFill/>
          <a:ln w="9525">
            <a:noFill/>
          </a:ln>
        </p:spPr>
      </p:pic>
      <p:sp>
        <p:nvSpPr>
          <p:cNvPr id="16" name="文本框 15"/>
          <p:cNvSpPr txBox="1"/>
          <p:nvPr/>
        </p:nvSpPr>
        <p:spPr>
          <a:xfrm>
            <a:off x="2314575" y="274638"/>
            <a:ext cx="4679950" cy="52387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800" b="1" dirty="0">
                <a:solidFill>
                  <a:srgbClr val="FF0000"/>
                </a:solidFill>
              </a:rPr>
              <a:t>清朝时人们吸食鸦片的场景</a:t>
            </a:r>
            <a:endParaRPr lang="zh-CN" altLang="en-US" sz="28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3" name="内容占位符 2"/>
          <p:cNvSpPr>
            <a:spLocks noGrp="1"/>
          </p:cNvSpPr>
          <p:nvPr>
            <p:ph idx="1"/>
          </p:nvPr>
        </p:nvSpPr>
        <p:spPr>
          <a:xfrm>
            <a:off x="457200" y="260350"/>
            <a:ext cx="8229600" cy="6264275"/>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200" b="1" i="0" u="none" strike="noStrike" kern="1200" cap="none" spc="0" normalizeH="0" baseline="0" noProof="0" dirty="0">
                <a:ln>
                  <a:noFill/>
                </a:ln>
                <a:solidFill>
                  <a:schemeClr val="tx1"/>
                </a:solidFill>
                <a:effectLst/>
                <a:uLnTx/>
                <a:uFillTx/>
                <a:latin typeface="+mn-lt"/>
                <a:ea typeface="+mn-ea"/>
                <a:cs typeface="+mn-cs"/>
              </a:rPr>
              <a:t>林则徐虎门销烟</a:t>
            </a:r>
            <a:endParaRPr kumimoji="0" lang="en-US" altLang="zh-CN" sz="3200" b="1"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400" b="0" i="0" u="none" strike="noStrike" kern="1200" cap="none" spc="0" normalizeH="0" baseline="0" noProof="0" dirty="0">
                <a:ln>
                  <a:noFill/>
                </a:ln>
                <a:solidFill>
                  <a:schemeClr val="accent4"/>
                </a:solidFill>
                <a:effectLst/>
                <a:uLnTx/>
                <a:uFillTx/>
                <a:latin typeface="+mn-lt"/>
                <a:ea typeface="+mn-ea"/>
                <a:cs typeface="+mn-cs"/>
              </a:rPr>
              <a:t>面对鸦片奴化中国百姓、和大量白银的流失，林则徐站出来大呼：再不禁烟，中国就不会有白银当军饷，就不会有强壮的士兵抵抗侵略了，为了国家的尊严，必须禁烟。</a:t>
            </a:r>
            <a:endParaRPr kumimoji="0" lang="zh-CN" altLang="en-US" sz="2400" b="0" i="0" u="none" strike="noStrike" kern="1200" cap="none" spc="0" normalizeH="0" baseline="0" noProof="0" dirty="0">
              <a:ln>
                <a:noFill/>
              </a:ln>
              <a:solidFill>
                <a:schemeClr val="accent4"/>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400" b="0" i="0" u="none" strike="noStrike" kern="1200" cap="none" spc="0" normalizeH="0" baseline="0" noProof="0" dirty="0">
                <a:ln>
                  <a:noFill/>
                </a:ln>
                <a:solidFill>
                  <a:schemeClr val="accent4"/>
                </a:solidFill>
                <a:effectLst/>
                <a:uLnTx/>
                <a:uFillTx/>
                <a:latin typeface="+mn-lt"/>
                <a:ea typeface="+mn-ea"/>
                <a:cs typeface="+mn-cs"/>
              </a:rPr>
              <a:t>皇帝让林则徐去广州查禁鸦片，林则徐到了广州后，命令外国商人把全部鸦片缴出来并保证不再私运鸦片到中国来，否则给予严惩。</a:t>
            </a:r>
            <a:endParaRPr kumimoji="0" lang="zh-CN" altLang="en-US" sz="2400" b="0" i="0" u="none" strike="noStrike" kern="1200" cap="none" spc="0" normalizeH="0" baseline="0" noProof="0" dirty="0">
              <a:ln>
                <a:noFill/>
              </a:ln>
              <a:solidFill>
                <a:schemeClr val="accent4"/>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400" b="0" i="0" u="none" strike="noStrike" kern="1200" cap="none" spc="0" normalizeH="0" baseline="0" noProof="0" dirty="0">
                <a:ln>
                  <a:noFill/>
                </a:ln>
                <a:solidFill>
                  <a:schemeClr val="accent4"/>
                </a:solidFill>
                <a:effectLst/>
                <a:uLnTx/>
                <a:uFillTx/>
                <a:latin typeface="+mn-lt"/>
                <a:ea typeface="+mn-ea"/>
                <a:cs typeface="+mn-cs"/>
              </a:rPr>
              <a:t>有些外国商人照办了可英国商人不肯，英国政府的代表还策划阴谋，企图顽抗，林则徐当机立断，坚决行使主权，中断与英方的贸易并不再供应食物和水。英国人没办法，只好缴出了鸦片。</a:t>
            </a:r>
            <a:endParaRPr kumimoji="0" lang="zh-CN" altLang="en-US" sz="2400" b="0" i="0" u="none" strike="noStrike" kern="1200" cap="none" spc="0" normalizeH="0" baseline="0" noProof="0" dirty="0">
              <a:ln>
                <a:noFill/>
              </a:ln>
              <a:solidFill>
                <a:schemeClr val="accent4"/>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0" i="0" u="none" strike="noStrike" kern="1200" cap="none" spc="0" normalizeH="0" baseline="0" noProof="0" dirty="0">
                <a:ln>
                  <a:noFill/>
                </a:ln>
                <a:solidFill>
                  <a:schemeClr val="accent4"/>
                </a:solidFill>
                <a:effectLst/>
                <a:uLnTx/>
                <a:uFillTx/>
                <a:latin typeface="+mn-lt"/>
                <a:ea typeface="+mn-ea"/>
                <a:cs typeface="+mn-cs"/>
              </a:rPr>
              <a:t>1839</a:t>
            </a:r>
            <a:r>
              <a:rPr kumimoji="0" lang="zh-CN" altLang="en-US" sz="2400" b="0" i="0" u="none" strike="noStrike" kern="1200" cap="none" spc="0" normalizeH="0" baseline="0" noProof="0" dirty="0">
                <a:ln>
                  <a:noFill/>
                </a:ln>
                <a:solidFill>
                  <a:schemeClr val="accent4"/>
                </a:solidFill>
                <a:effectLst/>
                <a:uLnTx/>
                <a:uFillTx/>
                <a:latin typeface="+mn-lt"/>
                <a:ea typeface="+mn-ea"/>
                <a:cs typeface="+mn-cs"/>
              </a:rPr>
              <a:t>年</a:t>
            </a:r>
            <a:r>
              <a:rPr kumimoji="0" lang="en-US" altLang="zh-CN" sz="2400" b="0" i="0" u="none" strike="noStrike" kern="1200" cap="none" spc="0" normalizeH="0" baseline="0" noProof="0" dirty="0">
                <a:ln>
                  <a:noFill/>
                </a:ln>
                <a:solidFill>
                  <a:schemeClr val="accent4"/>
                </a:solidFill>
                <a:effectLst/>
                <a:uLnTx/>
                <a:uFillTx/>
                <a:latin typeface="+mn-lt"/>
                <a:ea typeface="+mn-ea"/>
                <a:cs typeface="+mn-cs"/>
              </a:rPr>
              <a:t>6</a:t>
            </a:r>
            <a:r>
              <a:rPr kumimoji="0" lang="zh-CN" altLang="en-US" sz="2400" b="0" i="0" u="none" strike="noStrike" kern="1200" cap="none" spc="0" normalizeH="0" baseline="0" noProof="0" dirty="0">
                <a:ln>
                  <a:noFill/>
                </a:ln>
                <a:solidFill>
                  <a:schemeClr val="accent4"/>
                </a:solidFill>
                <a:effectLst/>
                <a:uLnTx/>
                <a:uFillTx/>
                <a:latin typeface="+mn-lt"/>
                <a:ea typeface="+mn-ea"/>
                <a:cs typeface="+mn-cs"/>
              </a:rPr>
              <a:t>月</a:t>
            </a:r>
            <a:r>
              <a:rPr kumimoji="0" lang="en-US" altLang="zh-CN" sz="2400" b="0" i="0" u="none" strike="noStrike" kern="1200" cap="none" spc="0" normalizeH="0" baseline="0" noProof="0" dirty="0">
                <a:ln>
                  <a:noFill/>
                </a:ln>
                <a:solidFill>
                  <a:schemeClr val="accent4"/>
                </a:solidFill>
                <a:effectLst/>
                <a:uLnTx/>
                <a:uFillTx/>
                <a:latin typeface="+mn-lt"/>
                <a:ea typeface="+mn-ea"/>
                <a:cs typeface="+mn-cs"/>
              </a:rPr>
              <a:t>3</a:t>
            </a:r>
            <a:r>
              <a:rPr kumimoji="0" lang="zh-CN" altLang="en-US" sz="2400" b="0" i="0" u="none" strike="noStrike" kern="1200" cap="none" spc="0" normalizeH="0" baseline="0" noProof="0" dirty="0">
                <a:ln>
                  <a:noFill/>
                </a:ln>
                <a:solidFill>
                  <a:schemeClr val="accent4"/>
                </a:solidFill>
                <a:effectLst/>
                <a:uLnTx/>
                <a:uFillTx/>
                <a:latin typeface="+mn-lt"/>
                <a:ea typeface="+mn-ea"/>
                <a:cs typeface="+mn-cs"/>
              </a:rPr>
              <a:t>日这一天，林则徐亲自到虎门海滩，主持销毁害人的毒品鸦片</a:t>
            </a:r>
            <a:r>
              <a:rPr kumimoji="0" lang="en-US" altLang="zh-CN" sz="2400" b="0" i="0" u="none" strike="noStrike" kern="1200" cap="none" spc="0" normalizeH="0" baseline="0" noProof="0" dirty="0">
                <a:ln>
                  <a:noFill/>
                </a:ln>
                <a:solidFill>
                  <a:schemeClr val="accent4"/>
                </a:solidFill>
                <a:effectLst/>
                <a:uLnTx/>
                <a:uFillTx/>
                <a:latin typeface="+mn-lt"/>
                <a:ea typeface="+mn-ea"/>
                <a:cs typeface="+mn-cs"/>
              </a:rPr>
              <a:t>.</a:t>
            </a:r>
            <a:r>
              <a:rPr kumimoji="0" lang="zh-CN" altLang="en-US" sz="2400" b="0" i="0" u="none" strike="noStrike" kern="1200" cap="none" spc="0" normalizeH="0" baseline="0" noProof="0" dirty="0">
                <a:ln>
                  <a:noFill/>
                </a:ln>
                <a:solidFill>
                  <a:schemeClr val="accent4"/>
                </a:solidFill>
                <a:effectLst/>
                <a:uLnTx/>
                <a:uFillTx/>
                <a:latin typeface="+mn-lt"/>
                <a:ea typeface="+mn-ea"/>
                <a:cs typeface="+mn-cs"/>
              </a:rPr>
              <a:t>他以无比的勇气和决心维护中华民族的尊严，是一位伟大的爱国者。</a:t>
            </a:r>
            <a:endParaRPr kumimoji="0" lang="zh-CN" altLang="en-US" sz="2400" b="0" i="0" u="none" strike="noStrike" kern="1200" cap="none" spc="0" normalizeH="0" baseline="0" noProof="0" dirty="0">
              <a:ln>
                <a:noFill/>
              </a:ln>
              <a:solidFill>
                <a:schemeClr val="accent4"/>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7170" name="标题 1"/>
          <p:cNvSpPr>
            <a:spLocks noGrp="1"/>
          </p:cNvSpPr>
          <p:nvPr>
            <p:ph type="title"/>
          </p:nvPr>
        </p:nvSpPr>
        <p:spPr/>
        <p:txBody>
          <a:bodyPr vert="horz" wrap="square" lIns="91440" tIns="45720" rIns="91440" bIns="45720" anchor="ctr"/>
          <a:p>
            <a:pPr algn="l"/>
            <a:r>
              <a:rPr lang="zh-CN" altLang="en-US" dirty="0"/>
              <a:t>什么是毒品？</a:t>
            </a:r>
            <a:endParaRPr lang="zh-CN" altLang="en-US" dirty="0"/>
          </a:p>
        </p:txBody>
      </p:sp>
      <p:sp>
        <p:nvSpPr>
          <p:cNvPr id="7171" name="内容占位符 2"/>
          <p:cNvSpPr>
            <a:spLocks noGrp="1"/>
          </p:cNvSpPr>
          <p:nvPr>
            <p:ph idx="1"/>
          </p:nvPr>
        </p:nvSpPr>
        <p:spPr>
          <a:xfrm>
            <a:off x="457200" y="1417638"/>
            <a:ext cx="8229600" cy="4891087"/>
          </a:xfrm>
        </p:spPr>
        <p:txBody>
          <a:bodyPr vert="horz" wrap="square" lIns="91440" tIns="45720" rIns="91440" bIns="45720" anchor="t"/>
          <a:p>
            <a:r>
              <a:rPr lang="zh-CN" altLang="en-US" sz="2400" dirty="0"/>
              <a:t>毒品一般是指使人形成瘾癖的药物，这里的药物一词是个广义的概念，主要指吸毒者滥用的鸦片、</a:t>
            </a:r>
            <a:r>
              <a:rPr lang="zh-CN" altLang="en-US" sz="2400" dirty="0">
                <a:hlinkClick r:id="rId2"/>
              </a:rPr>
              <a:t>海洛因</a:t>
            </a:r>
            <a:r>
              <a:rPr lang="zh-CN" altLang="en-US" sz="2400" dirty="0"/>
              <a:t>、</a:t>
            </a:r>
            <a:r>
              <a:rPr lang="zh-CN" altLang="en-US" sz="2400" dirty="0">
                <a:hlinkClick r:id="rId3"/>
              </a:rPr>
              <a:t>冰毒</a:t>
            </a:r>
            <a:r>
              <a:rPr lang="zh-CN" altLang="en-US" sz="2400" dirty="0"/>
              <a:t>等，还包括具有</a:t>
            </a:r>
            <a:r>
              <a:rPr lang="zh-CN" altLang="en-US" sz="2400" dirty="0">
                <a:hlinkClick r:id="rId4"/>
              </a:rPr>
              <a:t>依赖性</a:t>
            </a:r>
            <a:r>
              <a:rPr lang="zh-CN" altLang="en-US" sz="2400" dirty="0"/>
              <a:t>的天然植物、烟、酒和溶剂等，与医疗用药物是不同的概念。</a:t>
            </a:r>
            <a:endParaRPr lang="zh-CN" altLang="en-US" sz="2400" dirty="0"/>
          </a:p>
          <a:p>
            <a:r>
              <a:rPr lang="zh-CN" altLang="en-US" sz="2400" dirty="0"/>
              <a:t>制毒物品是指用于制造麻醉药品和精神药品的物品。毒品，有些是可以天然获得的，如鸦片就是通过切割未成熟的</a:t>
            </a:r>
            <a:r>
              <a:rPr lang="zh-CN" altLang="en-US" sz="2400" dirty="0">
                <a:hlinkClick r:id="rId5"/>
              </a:rPr>
              <a:t>罂粟果</a:t>
            </a:r>
            <a:r>
              <a:rPr lang="zh-CN" altLang="en-US" sz="2400" dirty="0"/>
              <a:t>而直接提取的一种天然制品，但绝大部分毒品只能通过化学合成的方法取得。这些加工毒品必不可少的医药和化工生产用的原料就是我们所说的制毒物品。因此，制毒物品既是医药或化工原料，又是制造毒品的配剂。</a:t>
            </a:r>
            <a:endParaRPr lang="zh-CN" altLang="en-US" sz="2400" dirty="0"/>
          </a:p>
          <a:p>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8194" name="标题 1"/>
          <p:cNvSpPr>
            <a:spLocks noGrp="1"/>
          </p:cNvSpPr>
          <p:nvPr>
            <p:ph type="title"/>
          </p:nvPr>
        </p:nvSpPr>
        <p:spPr/>
        <p:txBody>
          <a:bodyPr vert="horz" wrap="square" lIns="91440" tIns="45720" rIns="91440" bIns="45720" anchor="ctr"/>
          <a:p>
            <a:pPr algn="l"/>
            <a:r>
              <a:rPr lang="zh-CN" altLang="en-US" dirty="0"/>
              <a:t>毒品种类</a:t>
            </a:r>
            <a:endParaRPr lang="zh-CN" altLang="en-US" dirty="0"/>
          </a:p>
        </p:txBody>
      </p:sp>
      <p:sp>
        <p:nvSpPr>
          <p:cNvPr id="8195" name="内容占位符 2"/>
          <p:cNvSpPr>
            <a:spLocks noGrp="1"/>
          </p:cNvSpPr>
          <p:nvPr>
            <p:ph idx="1"/>
          </p:nvPr>
        </p:nvSpPr>
        <p:spPr>
          <a:xfrm>
            <a:off x="457200" y="1268413"/>
            <a:ext cx="8229600" cy="5314950"/>
          </a:xfrm>
        </p:spPr>
        <p:txBody>
          <a:bodyPr vert="horz" wrap="square" lIns="91440" tIns="45720" rIns="91440" bIns="45720" anchor="t"/>
          <a:p>
            <a:r>
              <a:rPr lang="en-US" altLang="zh-CN" sz="2400" b="1" dirty="0"/>
              <a:t>1</a:t>
            </a:r>
            <a:r>
              <a:rPr lang="zh-CN" altLang="en-US" sz="2400" b="1" dirty="0"/>
              <a:t>、鸦片</a:t>
            </a:r>
            <a:r>
              <a:rPr lang="zh-CN" altLang="en-US" sz="2400" dirty="0"/>
              <a:t>又叫</a:t>
            </a:r>
            <a:r>
              <a:rPr lang="zh-CN" altLang="en-US" sz="2400" dirty="0">
                <a:hlinkClick r:id="rId2"/>
              </a:rPr>
              <a:t>阿片</a:t>
            </a:r>
            <a:r>
              <a:rPr lang="zh-CN" altLang="en-US" sz="2400" dirty="0"/>
              <a:t>，俗称大烟，是</a:t>
            </a:r>
            <a:r>
              <a:rPr lang="zh-CN" altLang="en-US" sz="2400" dirty="0">
                <a:hlinkClick r:id="rId3"/>
              </a:rPr>
              <a:t>罂粟果实</a:t>
            </a:r>
            <a:r>
              <a:rPr lang="zh-CN" altLang="en-US" sz="2400" dirty="0"/>
              <a:t>中流出的乳液经干燥凝结而成。因产地不同而呈黑色或褐色，味苦。生鸦片经过烧煮和发酵，可制成精制鸦片，吸食时有一种强烈的香甜气味。吸食者初吸时会感到头晕目眩、恶心或头痛，多次吸食就会</a:t>
            </a:r>
            <a:r>
              <a:rPr lang="zh-CN" altLang="en-US" sz="2400" dirty="0">
                <a:hlinkClick r:id="rId4"/>
              </a:rPr>
              <a:t>上瘾</a:t>
            </a:r>
            <a:r>
              <a:rPr lang="zh-CN" altLang="en-US" sz="2400" dirty="0"/>
              <a:t>。</a:t>
            </a:r>
            <a:endParaRPr lang="zh-CN" altLang="en-US" sz="2400" dirty="0"/>
          </a:p>
          <a:p>
            <a:r>
              <a:rPr lang="en-US" altLang="zh-CN" sz="2400" b="1" dirty="0"/>
              <a:t>2</a:t>
            </a:r>
            <a:r>
              <a:rPr lang="zh-CN" altLang="en-US" sz="2400" b="1" dirty="0"/>
              <a:t>、</a:t>
            </a:r>
            <a:r>
              <a:rPr lang="zh-CN" altLang="en-US" sz="2400" b="1" dirty="0">
                <a:hlinkClick r:id="rId5"/>
              </a:rPr>
              <a:t>吗啡</a:t>
            </a:r>
            <a:r>
              <a:rPr lang="zh-CN" altLang="en-US" sz="2400" b="1" dirty="0"/>
              <a:t>（</a:t>
            </a:r>
            <a:r>
              <a:rPr lang="en-US" altLang="zh-CN" sz="2400" b="1" dirty="0"/>
              <a:t>Morphine</a:t>
            </a:r>
            <a:r>
              <a:rPr lang="zh-CN" altLang="en-US" sz="2400" b="1" dirty="0"/>
              <a:t>）</a:t>
            </a:r>
            <a:r>
              <a:rPr lang="zh-CN" altLang="en-US" sz="2400" dirty="0"/>
              <a:t>是从鸦片中分离出来的一种</a:t>
            </a:r>
            <a:r>
              <a:rPr lang="zh-CN" altLang="en-US" sz="2400" dirty="0">
                <a:hlinkClick r:id="rId6"/>
              </a:rPr>
              <a:t>生物碱</a:t>
            </a:r>
            <a:r>
              <a:rPr lang="zh-CN" altLang="en-US" sz="2400" dirty="0"/>
              <a:t>，在鸦片中含量</a:t>
            </a:r>
            <a:r>
              <a:rPr lang="en-US" altLang="zh-CN" sz="2400" dirty="0"/>
              <a:t>10%</a:t>
            </a:r>
            <a:r>
              <a:rPr lang="zh-CN" altLang="en-US" sz="2400" dirty="0"/>
              <a:t>左右，为无色或白色结晶粉末状，具有镇痛、催眠、止咳、止泻等作用，吸食后会产生欣快感，比鸦片容易成瘾。长期使用会引起精神失常、</a:t>
            </a:r>
            <a:r>
              <a:rPr lang="zh-CN" altLang="en-US" sz="2400" dirty="0">
                <a:hlinkClick r:id="rId7"/>
              </a:rPr>
              <a:t>谵妄</a:t>
            </a:r>
            <a:r>
              <a:rPr lang="zh-CN" altLang="en-US" sz="2400" dirty="0"/>
              <a:t>和幻想，过量使用会导致呼吸衰竭而死亡。历史上它曾被用做精神药品戒断</a:t>
            </a:r>
            <a:r>
              <a:rPr lang="zh-CN" altLang="en-US" sz="2400" dirty="0">
                <a:hlinkClick r:id="rId8"/>
              </a:rPr>
              <a:t>鸦片</a:t>
            </a:r>
            <a:r>
              <a:rPr lang="zh-CN" altLang="en-US" sz="2400" dirty="0"/>
              <a:t>，但由于其副作用过大，最终被定为毒品。</a:t>
            </a:r>
            <a:endParaRPr lang="zh-CN" altLang="en-US" sz="2400" dirty="0"/>
          </a:p>
          <a:p>
            <a:endParaRPr lang="zh-CN" altLang="en-US"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9218" name="内容占位符 2"/>
          <p:cNvSpPr>
            <a:spLocks noGrp="1"/>
          </p:cNvSpPr>
          <p:nvPr>
            <p:ph idx="1"/>
          </p:nvPr>
        </p:nvSpPr>
        <p:spPr>
          <a:xfrm>
            <a:off x="0" y="0"/>
            <a:ext cx="9144000" cy="6858000"/>
          </a:xfrm>
        </p:spPr>
        <p:txBody>
          <a:bodyPr vert="horz" wrap="square" lIns="91440" tIns="45720" rIns="91440" bIns="45720" anchor="t"/>
          <a:p>
            <a:r>
              <a:rPr lang="en-US" altLang="zh-CN" sz="2400" b="1" dirty="0"/>
              <a:t>3</a:t>
            </a:r>
            <a:r>
              <a:rPr lang="zh-CN" altLang="en-US" sz="2400" b="1" dirty="0"/>
              <a:t>、海洛因（</a:t>
            </a:r>
            <a:r>
              <a:rPr lang="en-US" altLang="zh-CN" sz="2400" b="1" dirty="0"/>
              <a:t>Heroin</a:t>
            </a:r>
            <a:r>
              <a:rPr lang="zh-CN" altLang="en-US" sz="2400" b="1" dirty="0"/>
              <a:t>）</a:t>
            </a:r>
            <a:endParaRPr lang="zh-CN" altLang="en-US" sz="2400" dirty="0"/>
          </a:p>
          <a:p>
            <a:r>
              <a:rPr lang="zh-CN" altLang="en-US" sz="2400" dirty="0"/>
              <a:t>化学名称“二乙酰吗啡”，俗称</a:t>
            </a:r>
            <a:r>
              <a:rPr lang="zh-CN" altLang="en-US" sz="2400" dirty="0">
                <a:hlinkClick r:id="rId2"/>
              </a:rPr>
              <a:t>白粉</a:t>
            </a:r>
            <a:r>
              <a:rPr lang="zh-CN" altLang="en-US" sz="2400" dirty="0"/>
              <a:t>，它是由吗啡和</a:t>
            </a:r>
            <a:r>
              <a:rPr lang="zh-CN" altLang="en-US" sz="2400" dirty="0">
                <a:hlinkClick r:id="rId3"/>
              </a:rPr>
              <a:t>醋酸酐</a:t>
            </a:r>
            <a:r>
              <a:rPr lang="zh-CN" altLang="en-US" sz="2400" dirty="0"/>
              <a:t>反应而制成的，镇痛作用是吗啡的</a:t>
            </a:r>
            <a:r>
              <a:rPr lang="en-US" altLang="zh-CN" sz="2400" dirty="0"/>
              <a:t>4—8</a:t>
            </a:r>
            <a:r>
              <a:rPr lang="zh-CN" altLang="en-US" sz="2400" dirty="0"/>
              <a:t>倍，医学上曾广泛用于麻醉镇痛，但成瘾快，极难戒断。长期使用会破坏人的免疫功能，并导致心、肝、肾等主要脏器的损害。注射吸食还能传播艾滋病等疾病。历史上它曾被用做精神药品戒断</a:t>
            </a:r>
            <a:r>
              <a:rPr lang="zh-CN" altLang="en-US" sz="2400" dirty="0">
                <a:hlinkClick r:id="rId4"/>
              </a:rPr>
              <a:t>吗啡</a:t>
            </a:r>
            <a:r>
              <a:rPr lang="zh-CN" altLang="en-US" sz="2400" dirty="0"/>
              <a:t>，但由于其副作用过大，最终被定为毒品。海洛因被称为世界毒品之王，是我国目前监控、查禁的最重要的毒品之一。</a:t>
            </a:r>
            <a:endParaRPr lang="zh-CN" altLang="en-US" sz="2400" dirty="0"/>
          </a:p>
          <a:p>
            <a:r>
              <a:rPr lang="en-US" altLang="zh-CN" sz="2400" b="1" dirty="0"/>
              <a:t>4</a:t>
            </a:r>
            <a:r>
              <a:rPr lang="zh-CN" altLang="en-US" sz="2400" b="1" dirty="0"/>
              <a:t>、大麻（</a:t>
            </a:r>
            <a:r>
              <a:rPr lang="en-US" altLang="zh-CN" sz="2400" b="1" dirty="0"/>
              <a:t>Cannabis</a:t>
            </a:r>
            <a:r>
              <a:rPr lang="zh-CN" altLang="en-US" sz="2400" b="1" dirty="0"/>
              <a:t>）</a:t>
            </a:r>
            <a:endParaRPr lang="zh-CN" altLang="en-US" sz="2400" dirty="0"/>
          </a:p>
          <a:p>
            <a:r>
              <a:rPr lang="zh-CN" altLang="en-US" sz="2400" dirty="0">
                <a:hlinkClick r:id="rId5"/>
              </a:rPr>
              <a:t>桑科</a:t>
            </a:r>
            <a:r>
              <a:rPr lang="zh-CN" altLang="en-US" sz="2400" dirty="0"/>
              <a:t>一年生草本植物，分为有毒大麻和无毒大麻。无毒大麻的茎、杆可制成纤维，籽可</a:t>
            </a:r>
            <a:r>
              <a:rPr lang="zh-CN" altLang="en-US" sz="2400" dirty="0">
                <a:hlinkClick r:id="rId6"/>
              </a:rPr>
              <a:t>榨油</a:t>
            </a:r>
            <a:r>
              <a:rPr lang="zh-CN" altLang="en-US" sz="2400" dirty="0"/>
              <a:t>。有毒大麻主要指矮小、多分枝的</a:t>
            </a:r>
            <a:r>
              <a:rPr lang="zh-CN" altLang="en-US" sz="2400" dirty="0">
                <a:hlinkClick r:id="rId7"/>
              </a:rPr>
              <a:t>印度大麻</a:t>
            </a:r>
            <a:r>
              <a:rPr lang="zh-CN" altLang="en-US" sz="2400" dirty="0"/>
              <a:t>。大麻类毒品主要包括大麻烟、</a:t>
            </a:r>
            <a:r>
              <a:rPr lang="zh-CN" altLang="en-US" sz="2400" dirty="0">
                <a:hlinkClick r:id="rId8"/>
              </a:rPr>
              <a:t>大麻脂</a:t>
            </a:r>
            <a:r>
              <a:rPr lang="zh-CN" altLang="en-US" sz="2400" dirty="0"/>
              <a:t>和大麻油，主要活性成分是</a:t>
            </a:r>
            <a:r>
              <a:rPr lang="zh-CN" altLang="en-US" sz="2400" dirty="0">
                <a:hlinkClick r:id="rId9"/>
              </a:rPr>
              <a:t>四氢大麻酚</a:t>
            </a:r>
            <a:r>
              <a:rPr lang="zh-CN" altLang="en-US" sz="2400" dirty="0"/>
              <a:t>。大麻对中枢神经系统有抑制、麻醉作用，吸食后产生欣快感，有时会出现幻觉和妄想，长期吸食会引起精神障碍、思维迟钝，并破坏人体的免疫系统。</a:t>
            </a:r>
            <a:endParaRPr lang="zh-CN" altLang="en-US" sz="2400" dirty="0"/>
          </a:p>
          <a:p>
            <a:endParaRPr lang="zh-CN" altLang="en-US" dirty="0"/>
          </a:p>
        </p:txBody>
      </p:sp>
    </p:spTree>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4056</Words>
  <Application>WPS 演示</Application>
  <PresentationFormat>全屏显示(4:3)</PresentationFormat>
  <Paragraphs>106</Paragraphs>
  <Slides>21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21</vt:i4>
      </vt:variant>
    </vt:vector>
  </HeadingPairs>
  <TitlesOfParts>
    <vt:vector size="29" baseType="lpstr">
      <vt:lpstr>Arial</vt:lpstr>
      <vt:lpstr>宋体</vt:lpstr>
      <vt:lpstr>Wingdings</vt:lpstr>
      <vt:lpstr>Microsoft Sans Serif</vt:lpstr>
      <vt:lpstr>微软雅黑</vt:lpstr>
      <vt:lpstr>Arial Unicode MS</vt:lpstr>
      <vt:lpstr>Calibri</vt:lpstr>
      <vt:lpstr>默认设计模板</vt:lpstr>
      <vt:lpstr>PowerPoint 演示文稿</vt:lpstr>
      <vt:lpstr>罂粟</vt:lpstr>
      <vt:lpstr>罂粟</vt:lpstr>
      <vt:lpstr>PowerPoint 演示文稿</vt:lpstr>
      <vt:lpstr>PowerPoint 演示文稿</vt:lpstr>
      <vt:lpstr>PowerPoint 演示文稿</vt:lpstr>
      <vt:lpstr>什么是毒品？</vt:lpstr>
      <vt:lpstr>毒品种类</vt:lpstr>
      <vt:lpstr>PowerPoint 演示文稿</vt:lpstr>
      <vt:lpstr>PowerPoint 演示文稿</vt:lpstr>
      <vt:lpstr>PowerPoint 演示文稿</vt:lpstr>
      <vt:lpstr>PowerPoint 演示文稿</vt:lpstr>
      <vt:lpstr>吸毒危害</vt:lpstr>
      <vt:lpstr>PowerPoint 演示文稿</vt:lpstr>
      <vt:lpstr>PowerPoint 演示文稿</vt:lpstr>
      <vt:lpstr>PowerPoint 演示文稿</vt:lpstr>
      <vt:lpstr>PowerPoint 演示文稿</vt:lpstr>
      <vt:lpstr>防止吸毒</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80573</dc:creator>
  <cp:lastModifiedBy>Administrator</cp:lastModifiedBy>
  <cp:revision>22</cp:revision>
  <dcterms:created xsi:type="dcterms:W3CDTF">2019-11-09T08:58:00Z</dcterms:created>
  <dcterms:modified xsi:type="dcterms:W3CDTF">2019-11-11T00:44:46Z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2052-11.1.0.9098</vt:lpwstr>
  </property>
</Properties>
</file>