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819" r:id="rId2"/>
    <p:sldId id="802" r:id="rId3"/>
    <p:sldId id="806" r:id="rId4"/>
    <p:sldId id="816" r:id="rId5"/>
    <p:sldId id="822" r:id="rId6"/>
    <p:sldId id="820" r:id="rId7"/>
    <p:sldId id="748" r:id="rId8"/>
    <p:sldId id="825" r:id="rId9"/>
    <p:sldId id="834" r:id="rId10"/>
    <p:sldId id="813" r:id="rId11"/>
    <p:sldId id="835" r:id="rId12"/>
    <p:sldId id="833" r:id="rId13"/>
    <p:sldId id="804" r:id="rId14"/>
    <p:sldId id="826" r:id="rId15"/>
    <p:sldId id="827" r:id="rId16"/>
    <p:sldId id="815" r:id="rId17"/>
    <p:sldId id="828" r:id="rId18"/>
    <p:sldId id="769" r:id="rId19"/>
    <p:sldId id="824" r:id="rId20"/>
    <p:sldId id="754" r:id="rId21"/>
    <p:sldId id="829" r:id="rId22"/>
    <p:sldId id="817" r:id="rId23"/>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003466"/>
    <a:srgbClr val="A6A6A6"/>
    <a:srgbClr val="E76668"/>
    <a:srgbClr val="FAC55C"/>
    <a:srgbClr val="67BFBE"/>
    <a:srgbClr val="E24246"/>
    <a:srgbClr val="3A8E8C"/>
    <a:srgbClr val="46AAA8"/>
    <a:srgbClr val="C37E0D"/>
    <a:srgbClr val="F09E17"/>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深色样式 1 - 强调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8B1032C-EA38-4F05-BA0D-38AFFFC7BED3}" styleName="浅色样式 3 - 强调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E8034E78-7F5D-4C2E-B375-FC64B27BC917}" styleName="深色样式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34" autoAdjust="0"/>
    <p:restoredTop sz="94424" autoAdjust="0"/>
  </p:normalViewPr>
  <p:slideViewPr>
    <p:cSldViewPr>
      <p:cViewPr>
        <p:scale>
          <a:sx n="100" d="100"/>
          <a:sy n="100" d="100"/>
        </p:scale>
        <p:origin x="-1968" y="-930"/>
      </p:cViewPr>
      <p:guideLst>
        <p:guide orient="horz" pos="1620"/>
        <p:guide pos="2880"/>
      </p:guideLst>
    </p:cSldViewPr>
  </p:slideViewPr>
  <p:outlineViewPr>
    <p:cViewPr>
      <p:scale>
        <a:sx n="33" d="100"/>
        <a:sy n="33" d="100"/>
      </p:scale>
      <p:origin x="0" y="0"/>
    </p:cViewPr>
  </p:outlineViewPr>
  <p:notesTextViewPr>
    <p:cViewPr>
      <p:scale>
        <a:sx n="25" d="100"/>
        <a:sy n="25"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D96D07-341D-4D88-BBFE-B431BFA04196}" type="datetimeFigureOut">
              <a:rPr lang="zh-CN" altLang="en-US" smtClean="0"/>
              <a:pPr/>
              <a:t>2019/8/12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2A0F9D-3357-4A94-85C8-3B842B870DC6}" type="slidenum">
              <a:rPr lang="zh-CN" altLang="en-US" smtClean="0"/>
              <a:pPr/>
              <a:t>‹#›</a:t>
            </a:fld>
            <a:endParaRPr lang="zh-CN" altLang="en-US"/>
          </a:p>
        </p:txBody>
      </p:sp>
    </p:spTree>
    <p:extLst>
      <p:ext uri="{BB962C8B-B14F-4D97-AF65-F5344CB8AC3E}">
        <p14:creationId xmlns="" xmlns:p14="http://schemas.microsoft.com/office/powerpoint/2010/main" val="42755137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a:t>
            </a:fld>
            <a:endParaRPr lang="zh-CN" altLang="en-US">
              <a:solidFill>
                <a:prstClr val="black"/>
              </a:solidFill>
            </a:endParaRPr>
          </a:p>
        </p:txBody>
      </p:sp>
    </p:spTree>
    <p:extLst>
      <p:ext uri="{BB962C8B-B14F-4D97-AF65-F5344CB8AC3E}">
        <p14:creationId xmlns="" xmlns:p14="http://schemas.microsoft.com/office/powerpoint/2010/main" val="37843353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11</a:t>
            </a:fld>
            <a:endParaRPr lang="zh-CN" altLang="en-US">
              <a:solidFill>
                <a:prstClr val="black"/>
              </a:solidFill>
            </a:endParaRPr>
          </a:p>
        </p:txBody>
      </p:sp>
    </p:spTree>
    <p:extLst>
      <p:ext uri="{BB962C8B-B14F-4D97-AF65-F5344CB8AC3E}">
        <p14:creationId xmlns="" xmlns:p14="http://schemas.microsoft.com/office/powerpoint/2010/main" val="11112653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13</a:t>
            </a:fld>
            <a:endParaRPr lang="zh-CN" altLang="en-US">
              <a:solidFill>
                <a:prstClr val="black"/>
              </a:solidFill>
            </a:endParaRPr>
          </a:p>
        </p:txBody>
      </p:sp>
    </p:spTree>
    <p:extLst>
      <p:ext uri="{BB962C8B-B14F-4D97-AF65-F5344CB8AC3E}">
        <p14:creationId xmlns="" xmlns:p14="http://schemas.microsoft.com/office/powerpoint/2010/main" val="23441082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16</a:t>
            </a:fld>
            <a:endParaRPr lang="zh-CN" altLang="en-US">
              <a:solidFill>
                <a:prstClr val="black"/>
              </a:solidFill>
            </a:endParaRPr>
          </a:p>
        </p:txBody>
      </p:sp>
    </p:spTree>
    <p:extLst>
      <p:ext uri="{BB962C8B-B14F-4D97-AF65-F5344CB8AC3E}">
        <p14:creationId xmlns="" xmlns:p14="http://schemas.microsoft.com/office/powerpoint/2010/main" val="410590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pPr/>
              <a:t>18</a:t>
            </a:fld>
            <a:endParaRPr lang="zh-CN" altLang="en-US"/>
          </a:p>
        </p:txBody>
      </p:sp>
    </p:spTree>
    <p:extLst>
      <p:ext uri="{BB962C8B-B14F-4D97-AF65-F5344CB8AC3E}">
        <p14:creationId xmlns="" xmlns:p14="http://schemas.microsoft.com/office/powerpoint/2010/main" val="18047270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pPr/>
              <a:t>19</a:t>
            </a:fld>
            <a:endParaRPr lang="zh-CN" altLang="en-US"/>
          </a:p>
        </p:txBody>
      </p:sp>
    </p:spTree>
    <p:extLst>
      <p:ext uri="{BB962C8B-B14F-4D97-AF65-F5344CB8AC3E}">
        <p14:creationId xmlns="" xmlns:p14="http://schemas.microsoft.com/office/powerpoint/2010/main" val="14589788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20</a:t>
            </a:fld>
            <a:endParaRPr lang="zh-CN" altLang="en-US">
              <a:solidFill>
                <a:prstClr val="black"/>
              </a:solidFill>
            </a:endParaRPr>
          </a:p>
        </p:txBody>
      </p:sp>
    </p:spTree>
    <p:extLst>
      <p:ext uri="{BB962C8B-B14F-4D97-AF65-F5344CB8AC3E}">
        <p14:creationId xmlns="" xmlns:p14="http://schemas.microsoft.com/office/powerpoint/2010/main" val="11112653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22</a:t>
            </a:fld>
            <a:endParaRPr lang="zh-CN" altLang="en-US">
              <a:solidFill>
                <a:prstClr val="black"/>
              </a:solidFill>
            </a:endParaRPr>
          </a:p>
        </p:txBody>
      </p:sp>
    </p:spTree>
    <p:extLst>
      <p:ext uri="{BB962C8B-B14F-4D97-AF65-F5344CB8AC3E}">
        <p14:creationId xmlns="" xmlns:p14="http://schemas.microsoft.com/office/powerpoint/2010/main" val="37249484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3</a:t>
            </a:fld>
            <a:endParaRPr lang="zh-CN" altLang="en-US">
              <a:solidFill>
                <a:prstClr val="black"/>
              </a:solidFill>
            </a:endParaRPr>
          </a:p>
        </p:txBody>
      </p:sp>
    </p:spTree>
    <p:extLst>
      <p:ext uri="{BB962C8B-B14F-4D97-AF65-F5344CB8AC3E}">
        <p14:creationId xmlns="" xmlns:p14="http://schemas.microsoft.com/office/powerpoint/2010/main" val="33249123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4</a:t>
            </a:fld>
            <a:endParaRPr lang="zh-CN" altLang="en-US">
              <a:solidFill>
                <a:prstClr val="black"/>
              </a:solidFill>
            </a:endParaRPr>
          </a:p>
        </p:txBody>
      </p:sp>
    </p:spTree>
    <p:extLst>
      <p:ext uri="{BB962C8B-B14F-4D97-AF65-F5344CB8AC3E}">
        <p14:creationId xmlns="" xmlns:p14="http://schemas.microsoft.com/office/powerpoint/2010/main" val="34794776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pPr/>
              <a:t>5</a:t>
            </a:fld>
            <a:endParaRPr lang="zh-CN" altLang="en-US"/>
          </a:p>
        </p:txBody>
      </p:sp>
    </p:spTree>
    <p:extLst>
      <p:ext uri="{BB962C8B-B14F-4D97-AF65-F5344CB8AC3E}">
        <p14:creationId xmlns="" xmlns:p14="http://schemas.microsoft.com/office/powerpoint/2010/main" val="40889122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pPr/>
              <a:t>6</a:t>
            </a:fld>
            <a:endParaRPr lang="zh-CN" altLang="en-US"/>
          </a:p>
        </p:txBody>
      </p:sp>
    </p:spTree>
    <p:extLst>
      <p:ext uri="{BB962C8B-B14F-4D97-AF65-F5344CB8AC3E}">
        <p14:creationId xmlns="" xmlns:p14="http://schemas.microsoft.com/office/powerpoint/2010/main" val="34270435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7</a:t>
            </a:fld>
            <a:endParaRPr lang="zh-CN" altLang="en-US">
              <a:solidFill>
                <a:prstClr val="black"/>
              </a:solidFill>
            </a:endParaRPr>
          </a:p>
        </p:txBody>
      </p:sp>
    </p:spTree>
    <p:extLst>
      <p:ext uri="{BB962C8B-B14F-4D97-AF65-F5344CB8AC3E}">
        <p14:creationId xmlns="" xmlns:p14="http://schemas.microsoft.com/office/powerpoint/2010/main" val="11112653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8</a:t>
            </a:fld>
            <a:endParaRPr lang="zh-CN" altLang="en-US">
              <a:solidFill>
                <a:prstClr val="black"/>
              </a:solidFill>
            </a:endParaRPr>
          </a:p>
        </p:txBody>
      </p:sp>
    </p:spTree>
    <p:extLst>
      <p:ext uri="{BB962C8B-B14F-4D97-AF65-F5344CB8AC3E}">
        <p14:creationId xmlns="" xmlns:p14="http://schemas.microsoft.com/office/powerpoint/2010/main" val="13598931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9</a:t>
            </a:fld>
            <a:endParaRPr lang="zh-CN" altLang="en-US">
              <a:solidFill>
                <a:prstClr val="black"/>
              </a:solidFill>
            </a:endParaRPr>
          </a:p>
        </p:txBody>
      </p:sp>
    </p:spTree>
    <p:extLst>
      <p:ext uri="{BB962C8B-B14F-4D97-AF65-F5344CB8AC3E}">
        <p14:creationId xmlns="" xmlns:p14="http://schemas.microsoft.com/office/powerpoint/2010/main" val="13598931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10</a:t>
            </a:fld>
            <a:endParaRPr lang="zh-CN" altLang="en-US">
              <a:solidFill>
                <a:prstClr val="black"/>
              </a:solidFill>
            </a:endParaRPr>
          </a:p>
        </p:txBody>
      </p:sp>
    </p:spTree>
    <p:extLst>
      <p:ext uri="{BB962C8B-B14F-4D97-AF65-F5344CB8AC3E}">
        <p14:creationId xmlns="" xmlns:p14="http://schemas.microsoft.com/office/powerpoint/2010/main" val="16486152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1354" y="0"/>
            <a:ext cx="9141291" cy="5143500"/>
          </a:xfrm>
          <a:prstGeom prst="rect">
            <a:avLst/>
          </a:prstGeom>
        </p:spPr>
      </p:pic>
      <p:sp>
        <p:nvSpPr>
          <p:cNvPr id="6" name="平行四边形 5"/>
          <p:cNvSpPr/>
          <p:nvPr userDrawn="1"/>
        </p:nvSpPr>
        <p:spPr>
          <a:xfrm>
            <a:off x="-405180" y="4969260"/>
            <a:ext cx="8173667" cy="914400"/>
          </a:xfrm>
          <a:prstGeom prst="parallelogram">
            <a:avLst/>
          </a:prstGeom>
          <a:solidFill>
            <a:srgbClr val="003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平行四边形 6"/>
          <p:cNvSpPr/>
          <p:nvPr userDrawn="1"/>
        </p:nvSpPr>
        <p:spPr>
          <a:xfrm>
            <a:off x="7600671" y="4876006"/>
            <a:ext cx="1989354" cy="914400"/>
          </a:xfrm>
          <a:prstGeom prst="parallelogram">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TextBox 10"/>
          <p:cNvSpPr txBox="1"/>
          <p:nvPr userDrawn="1"/>
        </p:nvSpPr>
        <p:spPr>
          <a:xfrm>
            <a:off x="8106687" y="4874608"/>
            <a:ext cx="785793" cy="276999"/>
          </a:xfrm>
          <a:prstGeom prst="rect">
            <a:avLst/>
          </a:prstGeom>
          <a:noFill/>
        </p:spPr>
        <p:txBody>
          <a:bodyPr wrap="none" rtlCol="0">
            <a:spAutoFit/>
          </a:bodyPr>
          <a:lstStyle/>
          <a:p>
            <a:r>
              <a:rPr lang="zh-CN" altLang="en-US" sz="1200" dirty="0" smtClean="0">
                <a:solidFill>
                  <a:schemeClr val="accent2"/>
                </a:solidFill>
                <a:latin typeface="微软雅黑" panose="020B0503020204020204" pitchFamily="34" charset="-122"/>
                <a:ea typeface="微软雅黑" panose="020B0503020204020204" pitchFamily="34" charset="-122"/>
              </a:rPr>
              <a:t>第 </a:t>
            </a:r>
            <a:fld id="{15E71900-10A2-4CC6-8A82-1659C4480C15}" type="slidenum">
              <a:rPr lang="zh-CN" altLang="en-US" sz="1200" smtClean="0">
                <a:solidFill>
                  <a:schemeClr val="accent2"/>
                </a:solidFill>
                <a:latin typeface="微软雅黑" panose="020B0503020204020204" pitchFamily="34" charset="-122"/>
                <a:ea typeface="微软雅黑" panose="020B0503020204020204" pitchFamily="34" charset="-122"/>
              </a:rPr>
              <a:pPr/>
              <a:t>‹#›</a:t>
            </a:fld>
            <a:r>
              <a:rPr lang="zh-CN" altLang="en-US" sz="1200" dirty="0" smtClean="0">
                <a:solidFill>
                  <a:schemeClr val="accent2"/>
                </a:solidFill>
                <a:latin typeface="微软雅黑" panose="020B0503020204020204" pitchFamily="34" charset="-122"/>
                <a:ea typeface="微软雅黑" panose="020B0503020204020204" pitchFamily="34" charset="-122"/>
              </a:rPr>
              <a:t> 页</a:t>
            </a:r>
            <a:endParaRPr lang="zh-CN" altLang="en-US" sz="1200" dirty="0">
              <a:solidFill>
                <a:schemeClr val="accent2"/>
              </a:solidFill>
              <a:latin typeface="微软雅黑" panose="020B0503020204020204" pitchFamily="34" charset="-122"/>
              <a:ea typeface="微软雅黑" panose="020B0503020204020204" pitchFamily="34" charset="-122"/>
            </a:endParaRPr>
          </a:p>
        </p:txBody>
      </p:sp>
      <p:pic>
        <p:nvPicPr>
          <p:cNvPr id="9" name="图片 8"/>
          <p:cNvPicPr>
            <a:picLocks noChangeAspect="1"/>
          </p:cNvPicPr>
          <p:nvPr userDrawn="1"/>
        </p:nvPicPr>
        <p:blipFill>
          <a:blip r:embed="rId3" cstate="print">
            <a:extLst>
              <a:ext uri="{28A0092B-C50C-407E-A947-70E740481C1C}">
                <a14:useLocalDpi xmlns="" xmlns:a14="http://schemas.microsoft.com/office/drawing/2010/main" val="0"/>
              </a:ext>
            </a:extLst>
          </a:blip>
          <a:stretch>
            <a:fillRect/>
          </a:stretch>
        </p:blipFill>
        <p:spPr>
          <a:xfrm>
            <a:off x="246309" y="123550"/>
            <a:ext cx="653283" cy="648000"/>
          </a:xfrm>
          <a:prstGeom prst="rect">
            <a:avLst/>
          </a:prstGeom>
        </p:spPr>
      </p:pic>
    </p:spTree>
    <p:extLst>
      <p:ext uri="{BB962C8B-B14F-4D97-AF65-F5344CB8AC3E}">
        <p14:creationId xmlns="" xmlns:p14="http://schemas.microsoft.com/office/powerpoint/2010/main" val="96646917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1354" y="0"/>
            <a:ext cx="9141291" cy="5143500"/>
          </a:xfrm>
          <a:prstGeom prst="rect">
            <a:avLst/>
          </a:prstGeom>
        </p:spPr>
      </p:pic>
    </p:spTree>
    <p:extLst>
      <p:ext uri="{BB962C8B-B14F-4D97-AF65-F5344CB8AC3E}">
        <p14:creationId xmlns="" xmlns:p14="http://schemas.microsoft.com/office/powerpoint/2010/main" val="305129185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垂直排列标题与文本">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40882710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15721976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9" r:id="rId3"/>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1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image" Target="../media/image30.jpeg"/><Relationship Id="rId4" Type="http://schemas.openxmlformats.org/officeDocument/2006/relationships/image" Target="../media/image29.jpeg"/></Relationships>
</file>

<file path=ppt/slides/_rels/slide1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jpeg"/></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41.jpeg"/><Relationship Id="rId4" Type="http://schemas.openxmlformats.org/officeDocument/2006/relationships/image" Target="../media/image40.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43.jpeg"/></Relationships>
</file>

<file path=ppt/slides/_rels/slide21.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2.xml"/><Relationship Id="rId4" Type="http://schemas.openxmlformats.org/officeDocument/2006/relationships/image" Target="../media/image46.jpeg"/></Relationships>
</file>

<file path=ppt/slides/_rels/slide22.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22.jpeg"/></Relationships>
</file>

<file path=ppt/slides/_rels/slide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5143500"/>
          </a:xfrm>
          <a:prstGeom prst="rect">
            <a:avLst/>
          </a:prstGeom>
          <a:solidFill>
            <a:srgbClr val="EDEDEB"/>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white"/>
              </a:solidFill>
              <a:effectLst/>
              <a:uLnTx/>
              <a:uFillTx/>
              <a:latin typeface="Calibri" panose="020F0502020204030204"/>
              <a:ea typeface="宋体" panose="02010600030101010101" pitchFamily="2" charset="-122"/>
            </a:endParaRPr>
          </a:p>
        </p:txBody>
      </p:sp>
      <p:sp>
        <p:nvSpPr>
          <p:cNvPr id="3" name="直角三角形 2"/>
          <p:cNvSpPr/>
          <p:nvPr/>
        </p:nvSpPr>
        <p:spPr>
          <a:xfrm flipH="1">
            <a:off x="3635896" y="0"/>
            <a:ext cx="5508104" cy="5143500"/>
          </a:xfrm>
          <a:prstGeom prst="rtTriangle">
            <a:avLst/>
          </a:prstGeom>
          <a:solidFill>
            <a:srgbClr val="003466"/>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endParaRPr>
          </a:p>
        </p:txBody>
      </p:sp>
      <p:sp>
        <p:nvSpPr>
          <p:cNvPr id="4" name="斜纹 3"/>
          <p:cNvSpPr/>
          <p:nvPr/>
        </p:nvSpPr>
        <p:spPr>
          <a:xfrm>
            <a:off x="7973774" y="0"/>
            <a:ext cx="990623" cy="929963"/>
          </a:xfrm>
          <a:prstGeom prst="diagStripe">
            <a:avLst>
              <a:gd name="adj" fmla="val 75545"/>
            </a:avLst>
          </a:prstGeom>
          <a:solidFill>
            <a:srgbClr val="003466"/>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endParaRPr>
          </a:p>
        </p:txBody>
      </p:sp>
      <p:sp>
        <p:nvSpPr>
          <p:cNvPr id="5" name="任意多边形 4"/>
          <p:cNvSpPr/>
          <p:nvPr/>
        </p:nvSpPr>
        <p:spPr>
          <a:xfrm>
            <a:off x="4013425" y="4437039"/>
            <a:ext cx="990623" cy="706462"/>
          </a:xfrm>
          <a:custGeom>
            <a:avLst/>
            <a:gdLst>
              <a:gd name="connsiteX0" fmla="*/ 997821 w 1320830"/>
              <a:gd name="connsiteY0" fmla="*/ 0 h 941949"/>
              <a:gd name="connsiteX1" fmla="*/ 1320830 w 1320830"/>
              <a:gd name="connsiteY1" fmla="*/ 0 h 941949"/>
              <a:gd name="connsiteX2" fmla="*/ 317439 w 1320830"/>
              <a:gd name="connsiteY2" fmla="*/ 941949 h 941949"/>
              <a:gd name="connsiteX3" fmla="*/ 0 w 1320830"/>
              <a:gd name="connsiteY3" fmla="*/ 941949 h 941949"/>
              <a:gd name="connsiteX4" fmla="*/ 0 w 1320830"/>
              <a:gd name="connsiteY4" fmla="*/ 936720 h 9419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0830" h="941949">
                <a:moveTo>
                  <a:pt x="997821" y="0"/>
                </a:moveTo>
                <a:lnTo>
                  <a:pt x="1320830" y="0"/>
                </a:lnTo>
                <a:lnTo>
                  <a:pt x="317439" y="941949"/>
                </a:lnTo>
                <a:lnTo>
                  <a:pt x="0" y="941949"/>
                </a:lnTo>
                <a:lnTo>
                  <a:pt x="0" y="936720"/>
                </a:lnTo>
                <a:close/>
              </a:path>
            </a:pathLst>
          </a:custGeom>
          <a:solidFill>
            <a:srgbClr val="A6A6A6"/>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endParaRPr>
          </a:p>
        </p:txBody>
      </p:sp>
      <p:pic>
        <p:nvPicPr>
          <p:cNvPr id="6" name="图片 5"/>
          <p:cNvPicPr>
            <a:picLocks noChangeAspect="1"/>
          </p:cNvPicPr>
          <p:nvPr/>
        </p:nvPicPr>
        <p:blipFill>
          <a:blip r:embed="rId2" cstate="print"/>
          <a:stretch>
            <a:fillRect/>
          </a:stretch>
        </p:blipFill>
        <p:spPr>
          <a:xfrm>
            <a:off x="0" y="0"/>
            <a:ext cx="1331640" cy="1331640"/>
          </a:xfrm>
          <a:prstGeom prst="rect">
            <a:avLst/>
          </a:prstGeom>
        </p:spPr>
      </p:pic>
      <p:sp>
        <p:nvSpPr>
          <p:cNvPr id="7" name="TextBox 42"/>
          <p:cNvSpPr txBox="1"/>
          <p:nvPr/>
        </p:nvSpPr>
        <p:spPr>
          <a:xfrm>
            <a:off x="1475656" y="2067694"/>
            <a:ext cx="3752950" cy="590931"/>
          </a:xfrm>
          <a:prstGeom prst="rect">
            <a:avLst/>
          </a:prstGeom>
          <a:noFill/>
        </p:spPr>
        <p:txBody>
          <a:bodyPr wrap="none" rtlCol="0">
            <a:spAutoFit/>
          </a:bodyPr>
          <a:lstStyle/>
          <a:p>
            <a:r>
              <a:rPr lang="zh-CN" altLang="en-US" sz="3240" b="1" dirty="0" smtClean="0">
                <a:solidFill>
                  <a:prstClr val="black"/>
                </a:solidFill>
                <a:latin typeface="微软雅黑" panose="020B0503020204020204" pitchFamily="34" charset="-122"/>
                <a:ea typeface="微软雅黑" panose="020B0503020204020204" pitchFamily="34" charset="-122"/>
              </a:rPr>
              <a:t>戒断毒瘾  回归社会</a:t>
            </a:r>
            <a:endParaRPr lang="zh-CN" altLang="en-US" sz="3240" b="1" dirty="0">
              <a:solidFill>
                <a:prstClr val="black"/>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1547664" y="2715766"/>
            <a:ext cx="3829973" cy="0"/>
          </a:xfrm>
          <a:prstGeom prst="line">
            <a:avLst/>
          </a:prstGeom>
          <a:noFill/>
          <a:ln w="28575" cap="flat" cmpd="sng" algn="ctr">
            <a:solidFill>
              <a:srgbClr val="003466"/>
            </a:solidFill>
            <a:prstDash val="solid"/>
          </a:ln>
          <a:effectLst/>
        </p:spPr>
      </p:cxnSp>
      <p:sp>
        <p:nvSpPr>
          <p:cNvPr id="9" name="TextBox 50"/>
          <p:cNvSpPr txBox="1"/>
          <p:nvPr/>
        </p:nvSpPr>
        <p:spPr>
          <a:xfrm>
            <a:off x="1547664" y="2787774"/>
            <a:ext cx="3312368" cy="338554"/>
          </a:xfrm>
          <a:prstGeom prst="rect">
            <a:avLst/>
          </a:prstGeom>
          <a:noFill/>
        </p:spPr>
        <p:txBody>
          <a:bodyPr wrap="square" rtlCol="0">
            <a:spAutoFit/>
          </a:bodyPr>
          <a:lstStyle/>
          <a:p>
            <a:r>
              <a:rPr lang="zh-CN" altLang="en-US" sz="1600" dirty="0" smtClean="0">
                <a:solidFill>
                  <a:prstClr val="black"/>
                </a:solidFill>
                <a:latin typeface="微软雅黑" panose="020B0503020204020204" pitchFamily="34" charset="-122"/>
                <a:ea typeface="微软雅黑" panose="020B0503020204020204" pitchFamily="34" charset="-122"/>
              </a:rPr>
              <a:t>禁毒课件征集大赛 </a:t>
            </a:r>
            <a:r>
              <a:rPr lang="en-US" altLang="zh-CN" sz="1600" dirty="0" smtClean="0">
                <a:solidFill>
                  <a:srgbClr val="555555"/>
                </a:solidFill>
                <a:latin typeface="Microsoft YaHei" panose="020B0503020204020204" pitchFamily="34" charset="-122"/>
                <a:ea typeface="Microsoft YaHei" panose="020B0503020204020204" pitchFamily="34" charset="-122"/>
              </a:rPr>
              <a:t>• </a:t>
            </a:r>
            <a:r>
              <a:rPr lang="zh-CN" altLang="en-US" sz="1600" dirty="0" smtClean="0">
                <a:solidFill>
                  <a:prstClr val="black"/>
                </a:solidFill>
                <a:latin typeface="微软雅黑" panose="020B0503020204020204" pitchFamily="34" charset="-122"/>
                <a:ea typeface="微软雅黑" panose="020B0503020204020204" pitchFamily="34" charset="-122"/>
              </a:rPr>
              <a:t>社戒社康人员</a:t>
            </a:r>
            <a:endParaRPr lang="zh-CN" altLang="en-US" sz="1600" dirty="0">
              <a:solidFill>
                <a:prstClr val="black"/>
              </a:solidFill>
              <a:latin typeface="微软雅黑" panose="020B0503020204020204" pitchFamily="34" charset="-122"/>
              <a:ea typeface="微软雅黑" panose="020B0503020204020204" pitchFamily="34" charset="-122"/>
            </a:endParaRPr>
          </a:p>
        </p:txBody>
      </p:sp>
      <p:sp>
        <p:nvSpPr>
          <p:cNvPr id="11" name="文本框 27"/>
          <p:cNvSpPr txBox="1"/>
          <p:nvPr/>
        </p:nvSpPr>
        <p:spPr>
          <a:xfrm>
            <a:off x="2195736" y="3651870"/>
            <a:ext cx="1296144" cy="954107"/>
          </a:xfrm>
          <a:prstGeom prst="rect">
            <a:avLst/>
          </a:prstGeom>
          <a:noFill/>
        </p:spPr>
        <p:txBody>
          <a:bodyPr wrap="square" rtlCol="0">
            <a:spAutoFit/>
          </a:bodyPr>
          <a:lstStyle/>
          <a:p>
            <a:pPr algn="ctr"/>
            <a:r>
              <a:rPr lang="zh-CN" altLang="en-US" sz="1400" dirty="0" smtClean="0">
                <a:solidFill>
                  <a:schemeClr val="accent6">
                    <a:lumMod val="75000"/>
                    <a:lumOff val="25000"/>
                  </a:schemeClr>
                </a:solidFill>
                <a:latin typeface="微软雅黑" panose="020B0503020204020204" pitchFamily="34" charset="-122"/>
                <a:ea typeface="微软雅黑" panose="020B0503020204020204" pitchFamily="34" charset="-122"/>
              </a:rPr>
              <a:t>刘琼</a:t>
            </a:r>
            <a:endParaRPr lang="en-US" altLang="zh-CN" sz="1400" dirty="0" smtClean="0">
              <a:solidFill>
                <a:schemeClr val="accent6">
                  <a:lumMod val="75000"/>
                  <a:lumOff val="25000"/>
                </a:schemeClr>
              </a:solidFill>
              <a:latin typeface="微软雅黑" panose="020B0503020204020204" pitchFamily="34" charset="-122"/>
              <a:ea typeface="微软雅黑" panose="020B0503020204020204" pitchFamily="34" charset="-122"/>
            </a:endParaRPr>
          </a:p>
          <a:p>
            <a:pPr algn="ctr"/>
            <a:endParaRPr lang="en-US" altLang="zh-CN" sz="1400" dirty="0" smtClean="0">
              <a:solidFill>
                <a:schemeClr val="accent6">
                  <a:lumMod val="75000"/>
                  <a:lumOff val="25000"/>
                </a:schemeClr>
              </a:solidFill>
              <a:latin typeface="微软雅黑" panose="020B0503020204020204" pitchFamily="34" charset="-122"/>
              <a:ea typeface="微软雅黑" panose="020B0503020204020204" pitchFamily="34" charset="-122"/>
            </a:endParaRPr>
          </a:p>
          <a:p>
            <a:pPr algn="ctr"/>
            <a:r>
              <a:rPr lang="zh-CN" altLang="en-US" sz="1400" dirty="0" smtClean="0">
                <a:solidFill>
                  <a:schemeClr val="accent6">
                    <a:lumMod val="75000"/>
                    <a:lumOff val="25000"/>
                  </a:schemeClr>
                </a:solidFill>
                <a:latin typeface="微软雅黑" panose="020B0503020204020204" pitchFamily="34" charset="-122"/>
                <a:ea typeface="微软雅黑" panose="020B0503020204020204" pitchFamily="34" charset="-122"/>
              </a:rPr>
              <a:t>湘西州禁毒办              </a:t>
            </a:r>
            <a:r>
              <a:rPr lang="en-US" altLang="zh-CN" sz="1400" dirty="0" smtClean="0">
                <a:solidFill>
                  <a:schemeClr val="accent6">
                    <a:lumMod val="75000"/>
                    <a:lumOff val="25000"/>
                  </a:schemeClr>
                </a:solidFill>
                <a:latin typeface="微软雅黑" panose="020B0503020204020204" pitchFamily="34" charset="-122"/>
                <a:ea typeface="微软雅黑" panose="020B0503020204020204" pitchFamily="34" charset="-122"/>
              </a:rPr>
              <a:t>2019</a:t>
            </a:r>
            <a:r>
              <a:rPr lang="zh-CN" altLang="en-US" sz="1400" dirty="0" smtClean="0">
                <a:solidFill>
                  <a:schemeClr val="accent6">
                    <a:lumMod val="75000"/>
                    <a:lumOff val="25000"/>
                  </a:schemeClr>
                </a:solidFill>
                <a:latin typeface="微软雅黑" panose="020B0503020204020204" pitchFamily="34" charset="-122"/>
                <a:ea typeface="微软雅黑" panose="020B0503020204020204" pitchFamily="34" charset="-122"/>
              </a:rPr>
              <a:t>年</a:t>
            </a:r>
            <a:r>
              <a:rPr lang="en-US" altLang="zh-CN" sz="1400" dirty="0" smtClean="0">
                <a:solidFill>
                  <a:schemeClr val="accent6">
                    <a:lumMod val="75000"/>
                    <a:lumOff val="25000"/>
                  </a:schemeClr>
                </a:solidFill>
                <a:latin typeface="微软雅黑" panose="020B0503020204020204" pitchFamily="34" charset="-122"/>
                <a:ea typeface="微软雅黑" panose="020B0503020204020204" pitchFamily="34" charset="-122"/>
              </a:rPr>
              <a:t>4</a:t>
            </a:r>
            <a:r>
              <a:rPr lang="zh-CN" altLang="en-US" sz="1400" dirty="0" smtClean="0">
                <a:solidFill>
                  <a:schemeClr val="accent6">
                    <a:lumMod val="75000"/>
                    <a:lumOff val="25000"/>
                  </a:schemeClr>
                </a:solidFill>
                <a:latin typeface="微软雅黑" panose="020B0503020204020204" pitchFamily="34" charset="-122"/>
                <a:ea typeface="微软雅黑" panose="020B0503020204020204" pitchFamily="34" charset="-122"/>
              </a:rPr>
              <a:t>月</a:t>
            </a:r>
            <a:endParaRPr lang="zh-CN" altLang="en-US" sz="1400" dirty="0">
              <a:solidFill>
                <a:schemeClr val="accent6">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7"/>
                                        </p:tgtEl>
                                        <p:attrNameLst>
                                          <p:attrName>ppt_y</p:attrName>
                                        </p:attrNameLst>
                                      </p:cBhvr>
                                      <p:tavLst>
                                        <p:tav tm="0">
                                          <p:val>
                                            <p:strVal val="#ppt_y"/>
                                          </p:val>
                                        </p:tav>
                                        <p:tav tm="100000">
                                          <p:val>
                                            <p:strVal val="#ppt_y"/>
                                          </p:val>
                                        </p:tav>
                                      </p:tavLst>
                                    </p:anim>
                                    <p:anim calcmode="lin" valueType="num">
                                      <p:cBhvr>
                                        <p:cTn id="22"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7"/>
                                        </p:tgtEl>
                                      </p:cBhvr>
                                    </p:animEffect>
                                  </p:childTnLst>
                                </p:cTn>
                              </p:par>
                            </p:childTnLst>
                          </p:cTn>
                        </p:par>
                        <p:par>
                          <p:cTn id="25" fill="hold">
                            <p:stCondLst>
                              <p:cond delay="2350"/>
                            </p:stCondLst>
                            <p:childTnLst>
                              <p:par>
                                <p:cTn id="26" presetID="22" presetClass="entr" presetSubtype="8"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left)">
                                      <p:cBhvr>
                                        <p:cTn id="28" dur="500"/>
                                        <p:tgtEl>
                                          <p:spTgt spid="8"/>
                                        </p:tgtEl>
                                      </p:cBhvr>
                                    </p:animEffect>
                                  </p:childTnLst>
                                </p:cTn>
                              </p:par>
                            </p:childTnLst>
                          </p:cTn>
                        </p:par>
                        <p:par>
                          <p:cTn id="29" fill="hold">
                            <p:stCondLst>
                              <p:cond delay="2850"/>
                            </p:stCondLst>
                            <p:childTnLst>
                              <p:par>
                                <p:cTn id="30" presetID="31" presetClass="entr" presetSubtype="0"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1000" fill="hold"/>
                                        <p:tgtEl>
                                          <p:spTgt spid="9"/>
                                        </p:tgtEl>
                                        <p:attrNameLst>
                                          <p:attrName>ppt_w</p:attrName>
                                        </p:attrNameLst>
                                      </p:cBhvr>
                                      <p:tavLst>
                                        <p:tav tm="0">
                                          <p:val>
                                            <p:fltVal val="0"/>
                                          </p:val>
                                        </p:tav>
                                        <p:tav tm="100000">
                                          <p:val>
                                            <p:strVal val="#ppt_w"/>
                                          </p:val>
                                        </p:tav>
                                      </p:tavLst>
                                    </p:anim>
                                    <p:anim calcmode="lin" valueType="num">
                                      <p:cBhvr>
                                        <p:cTn id="33" dur="1000" fill="hold"/>
                                        <p:tgtEl>
                                          <p:spTgt spid="9"/>
                                        </p:tgtEl>
                                        <p:attrNameLst>
                                          <p:attrName>ppt_h</p:attrName>
                                        </p:attrNameLst>
                                      </p:cBhvr>
                                      <p:tavLst>
                                        <p:tav tm="0">
                                          <p:val>
                                            <p:fltVal val="0"/>
                                          </p:val>
                                        </p:tav>
                                        <p:tav tm="100000">
                                          <p:val>
                                            <p:strVal val="#ppt_h"/>
                                          </p:val>
                                        </p:tav>
                                      </p:tavLst>
                                    </p:anim>
                                    <p:anim calcmode="lin" valueType="num">
                                      <p:cBhvr>
                                        <p:cTn id="34" dur="1000" fill="hold"/>
                                        <p:tgtEl>
                                          <p:spTgt spid="9"/>
                                        </p:tgtEl>
                                        <p:attrNameLst>
                                          <p:attrName>style.rotation</p:attrName>
                                        </p:attrNameLst>
                                      </p:cBhvr>
                                      <p:tavLst>
                                        <p:tav tm="0">
                                          <p:val>
                                            <p:fltVal val="90"/>
                                          </p:val>
                                        </p:tav>
                                        <p:tav tm="100000">
                                          <p:val>
                                            <p:fltVal val="0"/>
                                          </p:val>
                                        </p:tav>
                                      </p:tavLst>
                                    </p:anim>
                                    <p:animEffect transition="in" filter="fade">
                                      <p:cBhvr>
                                        <p:cTn id="35" dur="1000"/>
                                        <p:tgtEl>
                                          <p:spTgt spid="9"/>
                                        </p:tgtEl>
                                      </p:cBhvr>
                                    </p:animEffect>
                                  </p:childTnLst>
                                </p:cTn>
                              </p:par>
                              <p:par>
                                <p:cTn id="36" presetID="2" presetClass="entr" presetSubtype="4" fill="hold" grpId="0" nodeType="withEffect">
                                  <p:stCondLst>
                                    <p:cond delay="25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ppt_x"/>
                                          </p:val>
                                        </p:tav>
                                        <p:tav tm="100000">
                                          <p:val>
                                            <p:strVal val="#ppt_x"/>
                                          </p:val>
                                        </p:tav>
                                      </p:tavLst>
                                    </p:anim>
                                    <p:anim calcmode="lin" valueType="num">
                                      <p:cBhvr additive="base">
                                        <p:cTn id="39" dur="500" fill="hold"/>
                                        <p:tgtEl>
                                          <p:spTgt spid="11"/>
                                        </p:tgtEl>
                                        <p:attrNameLst>
                                          <p:attrName>ppt_y</p:attrName>
                                        </p:attrNameLst>
                                      </p:cBhvr>
                                      <p:tavLst>
                                        <p:tav tm="0">
                                          <p:val>
                                            <p:strVal val="1+#ppt_h/2"/>
                                          </p:val>
                                        </p:tav>
                                        <p:tav tm="100000">
                                          <p:val>
                                            <p:strVal val="#ppt_y"/>
                                          </p:val>
                                        </p:tav>
                                      </p:tavLst>
                                    </p:anim>
                                  </p:childTnLst>
                                </p:cTn>
                              </p:par>
                            </p:childTnLst>
                          </p:cTn>
                        </p:par>
                        <p:par>
                          <p:cTn id="40" fill="hold">
                            <p:stCondLst>
                              <p:cond delay="3850"/>
                            </p:stCondLst>
                            <p:childTnLst>
                              <p:par>
                                <p:cTn id="41" presetID="42" presetClass="entr" presetSubtype="0"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1000"/>
                                        <p:tgtEl>
                                          <p:spTgt spid="6"/>
                                        </p:tgtEl>
                                      </p:cBhvr>
                                    </p:animEffect>
                                    <p:anim calcmode="lin" valueType="num">
                                      <p:cBhvr>
                                        <p:cTn id="44" dur="1000" fill="hold"/>
                                        <p:tgtEl>
                                          <p:spTgt spid="6"/>
                                        </p:tgtEl>
                                        <p:attrNameLst>
                                          <p:attrName>ppt_x</p:attrName>
                                        </p:attrNameLst>
                                      </p:cBhvr>
                                      <p:tavLst>
                                        <p:tav tm="0">
                                          <p:val>
                                            <p:strVal val="#ppt_x"/>
                                          </p:val>
                                        </p:tav>
                                        <p:tav tm="100000">
                                          <p:val>
                                            <p:strVal val="#ppt_x"/>
                                          </p:val>
                                        </p:tav>
                                      </p:tavLst>
                                    </p:anim>
                                    <p:anim calcmode="lin" valueType="num">
                                      <p:cBhvr>
                                        <p:cTn id="4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7" grpId="0"/>
      <p:bldP spid="9"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3"/>
          <p:cNvSpPr txBox="1"/>
          <p:nvPr/>
        </p:nvSpPr>
        <p:spPr>
          <a:xfrm>
            <a:off x="1784407" y="1337721"/>
            <a:ext cx="1704313" cy="1569660"/>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600" b="1" i="0" u="none" strike="noStrike" kern="0" cap="none" spc="0" normalizeH="0" baseline="0" noProof="0" dirty="0" smtClean="0">
                <a:ln>
                  <a:noFill/>
                </a:ln>
                <a:solidFill>
                  <a:srgbClr val="003466"/>
                </a:solidFill>
                <a:effectLst/>
                <a:uLnTx/>
                <a:uFillTx/>
                <a:latin typeface="微软雅黑" pitchFamily="34" charset="-122"/>
                <a:ea typeface="微软雅黑" pitchFamily="34" charset="-122"/>
              </a:rPr>
              <a:t>02</a:t>
            </a:r>
            <a:endParaRPr kumimoji="0" lang="zh-CN" altLang="en-US" sz="9600" b="1" i="0" u="none" strike="noStrike" kern="0" cap="none" spc="0" normalizeH="0" baseline="0" noProof="0" dirty="0">
              <a:ln>
                <a:noFill/>
              </a:ln>
              <a:solidFill>
                <a:srgbClr val="003466"/>
              </a:solidFill>
              <a:effectLst/>
              <a:uLnTx/>
              <a:uFillTx/>
              <a:latin typeface="微软雅黑" pitchFamily="34" charset="-122"/>
              <a:ea typeface="微软雅黑" pitchFamily="34" charset="-122"/>
            </a:endParaRPr>
          </a:p>
        </p:txBody>
      </p:sp>
      <p:cxnSp>
        <p:nvCxnSpPr>
          <p:cNvPr id="28" name="直接连接符 27"/>
          <p:cNvCxnSpPr/>
          <p:nvPr/>
        </p:nvCxnSpPr>
        <p:spPr>
          <a:xfrm>
            <a:off x="-12614" y="2115293"/>
            <a:ext cx="1781944" cy="0"/>
          </a:xfrm>
          <a:prstGeom prst="line">
            <a:avLst/>
          </a:prstGeom>
          <a:noFill/>
          <a:ln w="95250" cap="flat" cmpd="sng" algn="ctr">
            <a:solidFill>
              <a:srgbClr val="003466"/>
            </a:solidFill>
            <a:prstDash val="solid"/>
          </a:ln>
          <a:effectLst/>
        </p:spPr>
      </p:cxnSp>
      <p:cxnSp>
        <p:nvCxnSpPr>
          <p:cNvPr id="29" name="直接连接符 28"/>
          <p:cNvCxnSpPr>
            <a:stCxn id="27" idx="3"/>
          </p:cNvCxnSpPr>
          <p:nvPr/>
        </p:nvCxnSpPr>
        <p:spPr>
          <a:xfrm flipV="1">
            <a:off x="3488720" y="2115293"/>
            <a:ext cx="5655280" cy="7258"/>
          </a:xfrm>
          <a:prstGeom prst="line">
            <a:avLst/>
          </a:prstGeom>
          <a:noFill/>
          <a:ln w="95250" cap="flat" cmpd="sng" algn="ctr">
            <a:solidFill>
              <a:srgbClr val="003466"/>
            </a:solidFill>
            <a:prstDash val="solid"/>
          </a:ln>
          <a:effectLst/>
        </p:spPr>
      </p:cxnSp>
      <p:sp>
        <p:nvSpPr>
          <p:cNvPr id="30" name="TextBox 6"/>
          <p:cNvSpPr txBox="1"/>
          <p:nvPr/>
        </p:nvSpPr>
        <p:spPr>
          <a:xfrm>
            <a:off x="3203848" y="1419622"/>
            <a:ext cx="6192688" cy="646331"/>
          </a:xfrm>
          <a:prstGeom prst="rect">
            <a:avLst/>
          </a:prstGeom>
          <a:noFill/>
        </p:spPr>
        <p:txBody>
          <a:bodyPr wrap="square" rtlCol="0">
            <a:spAutoFit/>
          </a:bodyPr>
          <a:lstStyle/>
          <a:p>
            <a:r>
              <a:rPr lang="zh-CN" altLang="en-US" sz="3550" b="1" dirty="0" smtClean="0">
                <a:solidFill>
                  <a:prstClr val="black">
                    <a:lumMod val="85000"/>
                    <a:lumOff val="15000"/>
                  </a:prstClr>
                </a:solidFill>
                <a:latin typeface="微软雅黑" panose="020B0503020204020204" pitchFamily="34" charset="-122"/>
                <a:ea typeface="微软雅黑" panose="020B0503020204020204" pitchFamily="34" charset="-122"/>
              </a:rPr>
              <a:t>社戒社康法律依据及法律后果</a:t>
            </a:r>
          </a:p>
        </p:txBody>
      </p:sp>
      <p:sp>
        <p:nvSpPr>
          <p:cNvPr id="31" name="TextBox 7"/>
          <p:cNvSpPr txBox="1"/>
          <p:nvPr/>
        </p:nvSpPr>
        <p:spPr>
          <a:xfrm>
            <a:off x="3667917" y="2355726"/>
            <a:ext cx="2972289" cy="338554"/>
          </a:xfrm>
          <a:prstGeom prst="rect">
            <a:avLst/>
          </a:prstGeom>
          <a:noFill/>
        </p:spPr>
        <p:txBody>
          <a:bodyPr wrap="none" rtlCol="0">
            <a:spAutoFit/>
          </a:bodyPr>
          <a:lstStyle/>
          <a:p>
            <a:r>
              <a:rPr lang="zh-CN" altLang="en-US" sz="1600" dirty="0" smtClean="0">
                <a:solidFill>
                  <a:prstClr val="black">
                    <a:lumMod val="85000"/>
                    <a:lumOff val="15000"/>
                  </a:prstClr>
                </a:solidFill>
                <a:latin typeface="微软雅黑" panose="020B0503020204020204" pitchFamily="34" charset="-122"/>
                <a:ea typeface="微软雅黑" panose="020B0503020204020204" pitchFamily="34" charset="-122"/>
              </a:rPr>
              <a:t>（</a:t>
            </a:r>
            <a:r>
              <a:rPr lang="en-US" altLang="zh-CN" sz="1600" dirty="0" smtClean="0">
                <a:solidFill>
                  <a:prstClr val="black">
                    <a:lumMod val="85000"/>
                    <a:lumOff val="15000"/>
                  </a:prstClr>
                </a:solidFill>
                <a:latin typeface="微软雅黑" panose="020B0503020204020204" pitchFamily="34" charset="-122"/>
                <a:ea typeface="微软雅黑" panose="020B0503020204020204" pitchFamily="34" charset="-122"/>
              </a:rPr>
              <a:t>1</a:t>
            </a:r>
            <a:r>
              <a:rPr lang="zh-CN" altLang="en-US" sz="1600" dirty="0" smtClean="0">
                <a:solidFill>
                  <a:prstClr val="black">
                    <a:lumMod val="85000"/>
                    <a:lumOff val="15000"/>
                  </a:prstClr>
                </a:solidFill>
                <a:latin typeface="微软雅黑" panose="020B0503020204020204" pitchFamily="34" charset="-122"/>
                <a:ea typeface="微软雅黑" panose="020B0503020204020204" pitchFamily="34" charset="-122"/>
              </a:rPr>
              <a:t>）：社戒社康相关法律界定</a:t>
            </a:r>
          </a:p>
        </p:txBody>
      </p:sp>
      <p:sp>
        <p:nvSpPr>
          <p:cNvPr id="32" name="TextBox 8"/>
          <p:cNvSpPr txBox="1"/>
          <p:nvPr/>
        </p:nvSpPr>
        <p:spPr>
          <a:xfrm>
            <a:off x="3667917" y="2785451"/>
            <a:ext cx="2972289" cy="338554"/>
          </a:xfrm>
          <a:prstGeom prst="rect">
            <a:avLst/>
          </a:prstGeom>
          <a:noFill/>
        </p:spPr>
        <p:txBody>
          <a:bodyPr wrap="none" rtlCol="0">
            <a:spAutoFit/>
          </a:bodyPr>
          <a:lstStyle/>
          <a:p>
            <a:r>
              <a:rPr lang="zh-CN" altLang="en-US" sz="1600" dirty="0" smtClean="0">
                <a:solidFill>
                  <a:prstClr val="black">
                    <a:lumMod val="85000"/>
                    <a:lumOff val="15000"/>
                  </a:prstClr>
                </a:solidFill>
                <a:latin typeface="微软雅黑" panose="020B0503020204020204" pitchFamily="34" charset="-122"/>
                <a:ea typeface="微软雅黑" panose="020B0503020204020204" pitchFamily="34" charset="-122"/>
              </a:rPr>
              <a:t>（</a:t>
            </a:r>
            <a:r>
              <a:rPr lang="en-US" altLang="zh-CN" sz="1600" dirty="0" smtClean="0">
                <a:solidFill>
                  <a:prstClr val="black">
                    <a:lumMod val="85000"/>
                    <a:lumOff val="15000"/>
                  </a:prstClr>
                </a:solidFill>
                <a:latin typeface="微软雅黑" panose="020B0503020204020204" pitchFamily="34" charset="-122"/>
                <a:ea typeface="微软雅黑" panose="020B0503020204020204" pitchFamily="34" charset="-122"/>
              </a:rPr>
              <a:t>2</a:t>
            </a:r>
            <a:r>
              <a:rPr lang="zh-CN" altLang="en-US" sz="1600" dirty="0" smtClean="0">
                <a:solidFill>
                  <a:prstClr val="black">
                    <a:lumMod val="85000"/>
                    <a:lumOff val="15000"/>
                  </a:prstClr>
                </a:solidFill>
                <a:latin typeface="微软雅黑" panose="020B0503020204020204" pitchFamily="34" charset="-122"/>
                <a:ea typeface="微软雅黑" panose="020B0503020204020204" pitchFamily="34" charset="-122"/>
              </a:rPr>
              <a:t>）：违反社戒社康法律后果</a:t>
            </a:r>
          </a:p>
        </p:txBody>
      </p:sp>
      <p:pic>
        <p:nvPicPr>
          <p:cNvPr id="2" name="图片 1"/>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092280" y="2840948"/>
            <a:ext cx="2093107" cy="2520000"/>
          </a:xfrm>
          <a:prstGeom prst="rect">
            <a:avLst/>
          </a:prstGeom>
        </p:spPr>
      </p:pic>
    </p:spTree>
    <p:extLst>
      <p:ext uri="{BB962C8B-B14F-4D97-AF65-F5344CB8AC3E}">
        <p14:creationId xmlns="" xmlns:p14="http://schemas.microsoft.com/office/powerpoint/2010/main" val="365510533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advClick="0" advTm="3000">
        <p15:prstTrans prst="prestige"/>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1+#ppt_w/2"/>
                                          </p:val>
                                        </p:tav>
                                        <p:tav tm="100000">
                                          <p:val>
                                            <p:strVal val="#ppt_x"/>
                                          </p:val>
                                        </p:tav>
                                      </p:tavLst>
                                    </p:anim>
                                    <p:anim calcmode="lin" valueType="num">
                                      <p:cBhvr additive="base">
                                        <p:cTn id="8" dur="500" fill="hold"/>
                                        <p:tgtEl>
                                          <p:spTgt spid="28"/>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0-#ppt_w/2"/>
                                          </p:val>
                                        </p:tav>
                                        <p:tav tm="100000">
                                          <p:val>
                                            <p:strVal val="#ppt_x"/>
                                          </p:val>
                                        </p:tav>
                                      </p:tavLst>
                                    </p:anim>
                                    <p:anim calcmode="lin" valueType="num">
                                      <p:cBhvr additive="base">
                                        <p:cTn id="12" dur="500" fill="hold"/>
                                        <p:tgtEl>
                                          <p:spTgt spid="29"/>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stCondLst>
                                    <p:cond delay="0"/>
                                  </p:stCondLst>
                                  <p:iterate type="lt">
                                    <p:tmPct val="10000"/>
                                  </p:iterate>
                                  <p:childTnLst>
                                    <p:set>
                                      <p:cBhvr>
                                        <p:cTn id="15" dur="1" fill="hold">
                                          <p:stCondLst>
                                            <p:cond delay="0"/>
                                          </p:stCondLst>
                                        </p:cTn>
                                        <p:tgtEl>
                                          <p:spTgt spid="27"/>
                                        </p:tgtEl>
                                        <p:attrNameLst>
                                          <p:attrName>style.visibility</p:attrName>
                                        </p:attrNameLst>
                                      </p:cBhvr>
                                      <p:to>
                                        <p:strVal val="visible"/>
                                      </p:to>
                                    </p:set>
                                    <p:anim calcmode="lin" valueType="num">
                                      <p:cBhvr additive="base">
                                        <p:cTn id="16" dur="500" fill="hold"/>
                                        <p:tgtEl>
                                          <p:spTgt spid="27"/>
                                        </p:tgtEl>
                                        <p:attrNameLst>
                                          <p:attrName>ppt_x</p:attrName>
                                        </p:attrNameLst>
                                      </p:cBhvr>
                                      <p:tavLst>
                                        <p:tav tm="0">
                                          <p:val>
                                            <p:strVal val="#ppt_x"/>
                                          </p:val>
                                        </p:tav>
                                        <p:tav tm="100000">
                                          <p:val>
                                            <p:strVal val="#ppt_x"/>
                                          </p:val>
                                        </p:tav>
                                      </p:tavLst>
                                    </p:anim>
                                    <p:anim calcmode="lin" valueType="num">
                                      <p:cBhvr additive="base">
                                        <p:cTn id="17" dur="500" fill="hold"/>
                                        <p:tgtEl>
                                          <p:spTgt spid="27"/>
                                        </p:tgtEl>
                                        <p:attrNameLst>
                                          <p:attrName>ppt_y</p:attrName>
                                        </p:attrNameLst>
                                      </p:cBhvr>
                                      <p:tavLst>
                                        <p:tav tm="0">
                                          <p:val>
                                            <p:strVal val="0-#ppt_h/2"/>
                                          </p:val>
                                        </p:tav>
                                        <p:tav tm="100000">
                                          <p:val>
                                            <p:strVal val="#ppt_y"/>
                                          </p:val>
                                        </p:tav>
                                      </p:tavLst>
                                    </p:anim>
                                  </p:childTnLst>
                                </p:cTn>
                              </p:par>
                            </p:childTnLst>
                          </p:cTn>
                        </p:par>
                        <p:par>
                          <p:cTn id="18" fill="hold">
                            <p:stCondLst>
                              <p:cond delay="105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30"/>
                                        </p:tgtEl>
                                        <p:attrNameLst>
                                          <p:attrName>style.visibility</p:attrName>
                                        </p:attrNameLst>
                                      </p:cBhvr>
                                      <p:to>
                                        <p:strVal val="visible"/>
                                      </p:to>
                                    </p:set>
                                    <p:anim by="(-#ppt_w*2)" calcmode="lin" valueType="num">
                                      <p:cBhvr rctx="PPT">
                                        <p:cTn id="21" dur="500" autoRev="1" fill="hold">
                                          <p:stCondLst>
                                            <p:cond delay="0"/>
                                          </p:stCondLst>
                                        </p:cTn>
                                        <p:tgtEl>
                                          <p:spTgt spid="30"/>
                                        </p:tgtEl>
                                        <p:attrNameLst>
                                          <p:attrName>ppt_w</p:attrName>
                                        </p:attrNameLst>
                                      </p:cBhvr>
                                    </p:anim>
                                    <p:anim by="(#ppt_w*0.50)" calcmode="lin" valueType="num">
                                      <p:cBhvr>
                                        <p:cTn id="22" dur="500" decel="50000" autoRev="1" fill="hold">
                                          <p:stCondLst>
                                            <p:cond delay="0"/>
                                          </p:stCondLst>
                                        </p:cTn>
                                        <p:tgtEl>
                                          <p:spTgt spid="30"/>
                                        </p:tgtEl>
                                        <p:attrNameLst>
                                          <p:attrName>ppt_x</p:attrName>
                                        </p:attrNameLst>
                                      </p:cBhvr>
                                    </p:anim>
                                    <p:anim from="(-#ppt_h/2)" to="(#ppt_y)" calcmode="lin" valueType="num">
                                      <p:cBhvr>
                                        <p:cTn id="23" dur="1000" fill="hold">
                                          <p:stCondLst>
                                            <p:cond delay="0"/>
                                          </p:stCondLst>
                                        </p:cTn>
                                        <p:tgtEl>
                                          <p:spTgt spid="30"/>
                                        </p:tgtEl>
                                        <p:attrNameLst>
                                          <p:attrName>ppt_y</p:attrName>
                                        </p:attrNameLst>
                                      </p:cBhvr>
                                    </p:anim>
                                    <p:animRot by="21600000">
                                      <p:cBhvr>
                                        <p:cTn id="24" dur="1000" fill="hold">
                                          <p:stCondLst>
                                            <p:cond delay="0"/>
                                          </p:stCondLst>
                                        </p:cTn>
                                        <p:tgtEl>
                                          <p:spTgt spid="30"/>
                                        </p:tgtEl>
                                        <p:attrNameLst>
                                          <p:attrName>r</p:attrName>
                                        </p:attrNameLst>
                                      </p:cBhvr>
                                    </p:animRot>
                                  </p:childTnLst>
                                </p:cTn>
                              </p:par>
                            </p:childTnLst>
                          </p:cTn>
                        </p:par>
                        <p:par>
                          <p:cTn id="25" fill="hold">
                            <p:stCondLst>
                              <p:cond delay="3250"/>
                            </p:stCondLst>
                            <p:childTnLst>
                              <p:par>
                                <p:cTn id="26" presetID="2" presetClass="entr" presetSubtype="2"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additive="base">
                                        <p:cTn id="28" dur="500" fill="hold"/>
                                        <p:tgtEl>
                                          <p:spTgt spid="31"/>
                                        </p:tgtEl>
                                        <p:attrNameLst>
                                          <p:attrName>ppt_x</p:attrName>
                                        </p:attrNameLst>
                                      </p:cBhvr>
                                      <p:tavLst>
                                        <p:tav tm="0">
                                          <p:val>
                                            <p:strVal val="1+#ppt_w/2"/>
                                          </p:val>
                                        </p:tav>
                                        <p:tav tm="100000">
                                          <p:val>
                                            <p:strVal val="#ppt_x"/>
                                          </p:val>
                                        </p:tav>
                                      </p:tavLst>
                                    </p:anim>
                                    <p:anim calcmode="lin" valueType="num">
                                      <p:cBhvr additive="base">
                                        <p:cTn id="29" dur="500" fill="hold"/>
                                        <p:tgtEl>
                                          <p:spTgt spid="31"/>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250"/>
                                  </p:stCondLst>
                                  <p:childTnLst>
                                    <p:set>
                                      <p:cBhvr>
                                        <p:cTn id="31" dur="1" fill="hold">
                                          <p:stCondLst>
                                            <p:cond delay="0"/>
                                          </p:stCondLst>
                                        </p:cTn>
                                        <p:tgtEl>
                                          <p:spTgt spid="32"/>
                                        </p:tgtEl>
                                        <p:attrNameLst>
                                          <p:attrName>style.visibility</p:attrName>
                                        </p:attrNameLst>
                                      </p:cBhvr>
                                      <p:to>
                                        <p:strVal val="visible"/>
                                      </p:to>
                                    </p:set>
                                    <p:anim calcmode="lin" valueType="num">
                                      <p:cBhvr additive="base">
                                        <p:cTn id="32" dur="500" fill="hold"/>
                                        <p:tgtEl>
                                          <p:spTgt spid="32"/>
                                        </p:tgtEl>
                                        <p:attrNameLst>
                                          <p:attrName>ppt_x</p:attrName>
                                        </p:attrNameLst>
                                      </p:cBhvr>
                                      <p:tavLst>
                                        <p:tav tm="0">
                                          <p:val>
                                            <p:strVal val="1+#ppt_w/2"/>
                                          </p:val>
                                        </p:tav>
                                        <p:tav tm="100000">
                                          <p:val>
                                            <p:strVal val="#ppt_x"/>
                                          </p:val>
                                        </p:tav>
                                      </p:tavLst>
                                    </p:anim>
                                    <p:anim calcmode="lin" valueType="num">
                                      <p:cBhvr additive="base">
                                        <p:cTn id="33" dur="500" fill="hold"/>
                                        <p:tgtEl>
                                          <p:spTgt spid="32"/>
                                        </p:tgtEl>
                                        <p:attrNameLst>
                                          <p:attrName>ppt_y</p:attrName>
                                        </p:attrNameLst>
                                      </p:cBhvr>
                                      <p:tavLst>
                                        <p:tav tm="0">
                                          <p:val>
                                            <p:strVal val="#ppt_y"/>
                                          </p:val>
                                        </p:tav>
                                        <p:tav tm="100000">
                                          <p:val>
                                            <p:strVal val="#ppt_y"/>
                                          </p:val>
                                        </p:tav>
                                      </p:tavLst>
                                    </p:anim>
                                  </p:childTnLst>
                                </p:cTn>
                              </p:par>
                            </p:childTnLst>
                          </p:cTn>
                        </p:par>
                        <p:par>
                          <p:cTn id="34" fill="hold">
                            <p:stCondLst>
                              <p:cond delay="4000"/>
                            </p:stCondLst>
                            <p:childTnLst>
                              <p:par>
                                <p:cTn id="35" presetID="14" presetClass="entr" presetSubtype="10" fill="hold" nodeType="after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randombar(horizontal)">
                                      <p:cBhvr>
                                        <p:cTn id="3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0" grpId="0"/>
      <p:bldP spid="31" grpId="0"/>
      <p:bldP spid="3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42"/>
          <p:cNvSpPr>
            <a:spLocks noChangeArrowheads="1"/>
          </p:cNvSpPr>
          <p:nvPr/>
        </p:nvSpPr>
        <p:spPr bwMode="auto">
          <a:xfrm>
            <a:off x="7236296" y="915566"/>
            <a:ext cx="1728192" cy="1944216"/>
          </a:xfrm>
          <a:prstGeom prst="rect">
            <a:avLst/>
          </a:prstGeom>
          <a:solidFill>
            <a:srgbClr val="003466"/>
          </a:solidFill>
          <a:ln w="9525">
            <a:noFill/>
            <a:miter lim="800000"/>
            <a:headEnd/>
            <a:tailEnd/>
          </a:ln>
        </p:spPr>
        <p:txBody>
          <a:bodyPr lIns="68580" tIns="34290" rIns="68580" bIns="34290"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a:solidFill>
                <a:schemeClr val="accent2"/>
              </a:solidFill>
              <a:latin typeface="微软雅黑" pitchFamily="34" charset="-122"/>
              <a:ea typeface="微软雅黑" pitchFamily="34" charset="-122"/>
              <a:sym typeface="微软雅黑" pitchFamily="34" charset="-122"/>
            </a:endParaRPr>
          </a:p>
        </p:txBody>
      </p:sp>
      <p:sp>
        <p:nvSpPr>
          <p:cNvPr id="26" name="TextBox 43"/>
          <p:cNvSpPr txBox="1">
            <a:spLocks noChangeArrowheads="1"/>
          </p:cNvSpPr>
          <p:nvPr/>
        </p:nvSpPr>
        <p:spPr bwMode="auto">
          <a:xfrm>
            <a:off x="899592" y="262884"/>
            <a:ext cx="3061030"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b="1" dirty="0" smtClean="0">
                <a:solidFill>
                  <a:prstClr val="black">
                    <a:lumMod val="75000"/>
                    <a:lumOff val="25000"/>
                  </a:prstClr>
                </a:solidFill>
                <a:latin typeface="微软雅黑" pitchFamily="34" charset="-122"/>
              </a:rPr>
              <a:t>社戒社康相关法律界定</a:t>
            </a:r>
            <a:endParaRPr lang="en-US" altLang="zh-CN" b="1" dirty="0">
              <a:solidFill>
                <a:prstClr val="black">
                  <a:lumMod val="75000"/>
                  <a:lumOff val="25000"/>
                </a:prstClr>
              </a:solidFill>
              <a:latin typeface="微软雅黑" pitchFamily="34" charset="-122"/>
            </a:endParaRPr>
          </a:p>
        </p:txBody>
      </p:sp>
      <p:pic>
        <p:nvPicPr>
          <p:cNvPr id="22" name="图片 21" descr="QQ图片20181227111838.jpg"/>
          <p:cNvPicPr>
            <a:picLocks noChangeAspect="1"/>
          </p:cNvPicPr>
          <p:nvPr/>
        </p:nvPicPr>
        <p:blipFill>
          <a:blip r:embed="rId3" cstate="print"/>
          <a:stretch>
            <a:fillRect/>
          </a:stretch>
        </p:blipFill>
        <p:spPr>
          <a:xfrm>
            <a:off x="179512" y="123478"/>
            <a:ext cx="720080" cy="720080"/>
          </a:xfrm>
          <a:prstGeom prst="rect">
            <a:avLst/>
          </a:prstGeom>
        </p:spPr>
      </p:pic>
      <p:sp>
        <p:nvSpPr>
          <p:cNvPr id="33" name="TextBox 32"/>
          <p:cNvSpPr txBox="1"/>
          <p:nvPr/>
        </p:nvSpPr>
        <p:spPr>
          <a:xfrm>
            <a:off x="7308304" y="987574"/>
            <a:ext cx="1584176" cy="1754326"/>
          </a:xfrm>
          <a:prstGeom prst="rect">
            <a:avLst/>
          </a:prstGeom>
          <a:noFill/>
        </p:spPr>
        <p:txBody>
          <a:bodyPr wrap="square" rtlCol="0">
            <a:spAutoFit/>
          </a:bodyPr>
          <a:lstStyle/>
          <a:p>
            <a:pPr algn="just"/>
            <a:r>
              <a:rPr lang="zh-CN" altLang="zh-CN" sz="1200" b="1" dirty="0" smtClean="0">
                <a:solidFill>
                  <a:schemeClr val="accent2"/>
                </a:solidFill>
                <a:latin typeface="微软雅黑" pitchFamily="34" charset="-122"/>
                <a:ea typeface="微软雅黑" pitchFamily="34" charset="-122"/>
              </a:rPr>
              <a:t>吸毒成瘾</a:t>
            </a:r>
            <a:r>
              <a:rPr lang="zh-CN" altLang="zh-CN" sz="1200" dirty="0" smtClean="0">
                <a:solidFill>
                  <a:schemeClr val="accent2"/>
                </a:solidFill>
                <a:latin typeface="微软雅黑" pitchFamily="34" charset="-122"/>
                <a:ea typeface="微软雅黑" pitchFamily="34" charset="-122"/>
              </a:rPr>
              <a:t>，是指吸毒人员因反复使用毒品而导致的慢性复发性脑病，表现为不顾不良后果、强迫性寻求及使用毒品的行为，同时伴有不同程度的个人健康及社会功能损害。</a:t>
            </a:r>
            <a:endParaRPr lang="zh-CN" altLang="zh-CN" sz="1200" dirty="0">
              <a:solidFill>
                <a:schemeClr val="accent2"/>
              </a:solidFill>
              <a:latin typeface="微软雅黑" pitchFamily="34" charset="-122"/>
              <a:ea typeface="微软雅黑" pitchFamily="34" charset="-122"/>
            </a:endParaRPr>
          </a:p>
        </p:txBody>
      </p:sp>
      <p:sp>
        <p:nvSpPr>
          <p:cNvPr id="34" name="矩形 46"/>
          <p:cNvSpPr>
            <a:spLocks noChangeAspect="1" noChangeArrowheads="1"/>
          </p:cNvSpPr>
          <p:nvPr/>
        </p:nvSpPr>
        <p:spPr bwMode="auto">
          <a:xfrm>
            <a:off x="4499992" y="1131590"/>
            <a:ext cx="2572359" cy="1667943"/>
          </a:xfrm>
          <a:prstGeom prst="rect">
            <a:avLst/>
          </a:prstGeom>
          <a:blipFill dpi="0" rotWithShape="1">
            <a:blip r:embed="rId4" cstate="print"/>
            <a:srcRect/>
            <a:stretch>
              <a:fillRect/>
            </a:stretch>
          </a:blipFill>
          <a:ln>
            <a:noFill/>
          </a:ln>
          <a:extLst/>
        </p:spPr>
        <p:txBody>
          <a:bodyPr lIns="68580" tIns="34290" rIns="68580" bIns="34290"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a:solidFill>
                <a:schemeClr val="accent2"/>
              </a:solidFill>
              <a:latin typeface="微软雅黑" pitchFamily="34" charset="-122"/>
              <a:ea typeface="微软雅黑" pitchFamily="34" charset="-122"/>
              <a:sym typeface="微软雅黑" pitchFamily="34" charset="-122"/>
            </a:endParaRPr>
          </a:p>
        </p:txBody>
      </p:sp>
      <p:grpSp>
        <p:nvGrpSpPr>
          <p:cNvPr id="35" name="组合 13"/>
          <p:cNvGrpSpPr/>
          <p:nvPr/>
        </p:nvGrpSpPr>
        <p:grpSpPr>
          <a:xfrm>
            <a:off x="611560" y="1131591"/>
            <a:ext cx="3600400" cy="1656184"/>
            <a:chOff x="4869895" y="3990179"/>
            <a:chExt cx="4327062" cy="2095829"/>
          </a:xfrm>
        </p:grpSpPr>
        <p:sp>
          <p:nvSpPr>
            <p:cNvPr id="36" name="矩形 37"/>
            <p:cNvSpPr>
              <a:spLocks noChangeArrowheads="1"/>
            </p:cNvSpPr>
            <p:nvPr/>
          </p:nvSpPr>
          <p:spPr bwMode="auto">
            <a:xfrm>
              <a:off x="4869895" y="3990179"/>
              <a:ext cx="4327062" cy="2095829"/>
            </a:xfrm>
            <a:prstGeom prst="rect">
              <a:avLst/>
            </a:prstGeom>
            <a:solidFill>
              <a:srgbClr val="003466"/>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a:solidFill>
                  <a:schemeClr val="accent2"/>
                </a:solidFill>
                <a:latin typeface="微软雅黑" pitchFamily="34" charset="-122"/>
                <a:ea typeface="微软雅黑" pitchFamily="34" charset="-122"/>
                <a:sym typeface="微软雅黑" pitchFamily="34" charset="-122"/>
              </a:endParaRPr>
            </a:p>
          </p:txBody>
        </p:sp>
        <p:sp>
          <p:nvSpPr>
            <p:cNvPr id="37" name="矩形 36"/>
            <p:cNvSpPr/>
            <p:nvPr/>
          </p:nvSpPr>
          <p:spPr>
            <a:xfrm>
              <a:off x="4956436" y="4172424"/>
              <a:ext cx="4224468" cy="1828194"/>
            </a:xfrm>
            <a:prstGeom prst="rect">
              <a:avLst/>
            </a:prstGeom>
          </p:spPr>
          <p:txBody>
            <a:bodyPr wrap="square">
              <a:spAutoFit/>
            </a:bodyPr>
            <a:lstStyle/>
            <a:p>
              <a:pPr>
                <a:lnSpc>
                  <a:spcPct val="150000"/>
                </a:lnSpc>
                <a:spcBef>
                  <a:spcPts val="750"/>
                </a:spcBef>
              </a:pPr>
              <a:r>
                <a:rPr lang="zh-CN" altLang="en-US" sz="1200" b="1" dirty="0" smtClean="0">
                  <a:solidFill>
                    <a:schemeClr val="accent2"/>
                  </a:solidFill>
                  <a:latin typeface="微软雅黑" pitchFamily="34" charset="-122"/>
                  <a:ea typeface="微软雅黑" pitchFamily="34" charset="-122"/>
                  <a:cs typeface="宋体" charset="-122"/>
                </a:rPr>
                <a:t>社区戒毒</a:t>
              </a:r>
              <a:r>
                <a:rPr lang="zh-CN" altLang="en-US" sz="1200" b="1" dirty="0" smtClean="0">
                  <a:solidFill>
                    <a:schemeClr val="accent2"/>
                  </a:solidFill>
                  <a:latin typeface="微软雅黑" pitchFamily="34" charset="-122"/>
                  <a:ea typeface="微软雅黑" pitchFamily="34" charset="-122"/>
                  <a:cs typeface="宋体" charset="-122"/>
                </a:rPr>
                <a:t>：</a:t>
              </a:r>
              <a:r>
                <a:rPr lang="en-US" altLang="zh-CN" sz="1200" dirty="0" smtClean="0">
                  <a:solidFill>
                    <a:schemeClr val="accent2"/>
                  </a:solidFill>
                  <a:latin typeface="微软雅黑" pitchFamily="34" charset="-122"/>
                  <a:ea typeface="微软雅黑" pitchFamily="34" charset="-122"/>
                  <a:cs typeface="宋体" charset="-122"/>
                </a:rPr>
                <a:t>《</a:t>
              </a:r>
              <a:r>
                <a:rPr lang="zh-CN" altLang="en-US" sz="1200" dirty="0" smtClean="0">
                  <a:solidFill>
                    <a:schemeClr val="accent2"/>
                  </a:solidFill>
                  <a:latin typeface="微软雅黑" pitchFamily="34" charset="-122"/>
                  <a:ea typeface="微软雅黑" pitchFamily="34" charset="-122"/>
                  <a:cs typeface="宋体" charset="-122"/>
                </a:rPr>
                <a:t>禁毒法</a:t>
              </a:r>
              <a:r>
                <a:rPr lang="en-US" altLang="zh-CN" sz="1200" dirty="0" smtClean="0">
                  <a:solidFill>
                    <a:schemeClr val="accent2"/>
                  </a:solidFill>
                  <a:latin typeface="微软雅黑" pitchFamily="34" charset="-122"/>
                  <a:ea typeface="微软雅黑" pitchFamily="34" charset="-122"/>
                  <a:cs typeface="宋体" charset="-122"/>
                </a:rPr>
                <a:t>》</a:t>
              </a:r>
              <a:r>
                <a:rPr lang="zh-CN" altLang="en-US" sz="1200" dirty="0" smtClean="0">
                  <a:solidFill>
                    <a:schemeClr val="accent2"/>
                  </a:solidFill>
                  <a:latin typeface="微软雅黑" pitchFamily="34" charset="-122"/>
                  <a:ea typeface="微软雅黑" pitchFamily="34" charset="-122"/>
                  <a:cs typeface="宋体" charset="-122"/>
                </a:rPr>
                <a:t>第三十三条规定对吸毒成瘾人员，公安机关可以责令其接受社区戒毒，同时通知吸毒人员户籍所在地或者现居住地的城市街道办事处、乡镇人民政府。社区戒毒的期限为三年。</a:t>
              </a:r>
              <a:endParaRPr lang="zh-CN" altLang="en-US" sz="1200" dirty="0">
                <a:solidFill>
                  <a:schemeClr val="accent2"/>
                </a:solidFill>
                <a:latin typeface="微软雅黑" pitchFamily="34" charset="-122"/>
                <a:ea typeface="微软雅黑" pitchFamily="34" charset="-122"/>
                <a:cs typeface="宋体" charset="-122"/>
              </a:endParaRPr>
            </a:p>
          </p:txBody>
        </p:sp>
      </p:grpSp>
      <p:sp>
        <p:nvSpPr>
          <p:cNvPr id="40" name="矩形 47"/>
          <p:cNvSpPr>
            <a:spLocks noChangeAspect="1" noChangeArrowheads="1"/>
          </p:cNvSpPr>
          <p:nvPr/>
        </p:nvSpPr>
        <p:spPr bwMode="auto">
          <a:xfrm>
            <a:off x="755576" y="2931790"/>
            <a:ext cx="2786912" cy="1570400"/>
          </a:xfrm>
          <a:prstGeom prst="rect">
            <a:avLst/>
          </a:prstGeom>
          <a:blipFill dpi="0" rotWithShape="1">
            <a:blip r:embed="rId5" cstate="print"/>
            <a:srcRect/>
            <a:stretch>
              <a:fillRect/>
            </a:stretch>
          </a:blipFill>
          <a:ln>
            <a:noFill/>
          </a:ln>
          <a:extLst/>
        </p:spPr>
        <p:txBody>
          <a:bodyPr lIns="68580" tIns="34290" rIns="68580" bIns="34290"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a:solidFill>
                <a:schemeClr val="accent2"/>
              </a:solidFill>
              <a:latin typeface="微软雅黑" pitchFamily="34" charset="-122"/>
              <a:ea typeface="微软雅黑" pitchFamily="34" charset="-122"/>
              <a:sym typeface="微软雅黑" pitchFamily="34" charset="-122"/>
            </a:endParaRPr>
          </a:p>
        </p:txBody>
      </p:sp>
      <p:sp>
        <p:nvSpPr>
          <p:cNvPr id="41" name="矩形 59"/>
          <p:cNvSpPr>
            <a:spLocks noChangeAspect="1" noChangeArrowheads="1"/>
          </p:cNvSpPr>
          <p:nvPr/>
        </p:nvSpPr>
        <p:spPr bwMode="auto">
          <a:xfrm>
            <a:off x="6084168" y="3003797"/>
            <a:ext cx="2592288" cy="1616783"/>
          </a:xfrm>
          <a:prstGeom prst="rect">
            <a:avLst/>
          </a:prstGeom>
          <a:blipFill dpi="0" rotWithShape="1">
            <a:blip r:embed="rId6" cstate="print"/>
            <a:srcRect/>
            <a:stretch>
              <a:fillRect/>
            </a:stretch>
          </a:blipFill>
          <a:ln>
            <a:noFill/>
          </a:ln>
          <a:extLst/>
        </p:spPr>
        <p:txBody>
          <a:bodyPr lIns="68580" tIns="34290" rIns="68580" bIns="34290"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a:solidFill>
                <a:schemeClr val="accent2"/>
              </a:solidFill>
              <a:latin typeface="微软雅黑" pitchFamily="34" charset="-122"/>
              <a:ea typeface="微软雅黑" pitchFamily="34" charset="-122"/>
              <a:sym typeface="微软雅黑" pitchFamily="34" charset="-122"/>
            </a:endParaRPr>
          </a:p>
        </p:txBody>
      </p:sp>
      <p:grpSp>
        <p:nvGrpSpPr>
          <p:cNvPr id="42" name="组合 17"/>
          <p:cNvGrpSpPr/>
          <p:nvPr/>
        </p:nvGrpSpPr>
        <p:grpSpPr>
          <a:xfrm>
            <a:off x="3635896" y="3003798"/>
            <a:ext cx="2232248" cy="1571871"/>
            <a:chOff x="1605535" y="1685925"/>
            <a:chExt cx="2095828" cy="2095829"/>
          </a:xfrm>
        </p:grpSpPr>
        <p:sp>
          <p:nvSpPr>
            <p:cNvPr id="43" name="矩形 1"/>
            <p:cNvSpPr>
              <a:spLocks noChangeArrowheads="1"/>
            </p:cNvSpPr>
            <p:nvPr/>
          </p:nvSpPr>
          <p:spPr bwMode="auto">
            <a:xfrm>
              <a:off x="1605535" y="1685925"/>
              <a:ext cx="2095828" cy="2095829"/>
            </a:xfrm>
            <a:prstGeom prst="rect">
              <a:avLst/>
            </a:prstGeom>
            <a:solidFill>
              <a:srgbClr val="003466"/>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a:solidFill>
                  <a:schemeClr val="accent2"/>
                </a:solidFill>
                <a:latin typeface="微软雅黑" pitchFamily="34" charset="-122"/>
                <a:ea typeface="微软雅黑" pitchFamily="34" charset="-122"/>
                <a:sym typeface="微软雅黑" pitchFamily="34" charset="-122"/>
              </a:endParaRPr>
            </a:p>
          </p:txBody>
        </p:sp>
        <p:sp>
          <p:nvSpPr>
            <p:cNvPr id="44" name="矩形 43"/>
            <p:cNvSpPr/>
            <p:nvPr/>
          </p:nvSpPr>
          <p:spPr>
            <a:xfrm>
              <a:off x="1701546" y="1781936"/>
              <a:ext cx="1920213" cy="1969772"/>
            </a:xfrm>
            <a:prstGeom prst="rect">
              <a:avLst/>
            </a:prstGeom>
          </p:spPr>
          <p:txBody>
            <a:bodyPr wrap="square">
              <a:spAutoFit/>
            </a:bodyPr>
            <a:lstStyle/>
            <a:p>
              <a:pPr algn="just">
                <a:lnSpc>
                  <a:spcPct val="150000"/>
                </a:lnSpc>
                <a:spcBef>
                  <a:spcPts val="750"/>
                </a:spcBef>
              </a:pPr>
              <a:r>
                <a:rPr lang="zh-CN" altLang="en-US" sz="1200" b="1" dirty="0" smtClean="0">
                  <a:solidFill>
                    <a:schemeClr val="accent2"/>
                  </a:solidFill>
                  <a:latin typeface="微软雅黑" pitchFamily="34" charset="-122"/>
                  <a:ea typeface="微软雅黑" pitchFamily="34" charset="-122"/>
                  <a:cs typeface="宋体" charset="-122"/>
                </a:rPr>
                <a:t>社区康复：</a:t>
              </a:r>
              <a:r>
                <a:rPr lang="en-US" altLang="zh-CN" sz="1200" dirty="0" smtClean="0">
                  <a:solidFill>
                    <a:schemeClr val="accent2"/>
                  </a:solidFill>
                  <a:latin typeface="微软雅黑" pitchFamily="34" charset="-122"/>
                  <a:ea typeface="微软雅黑" pitchFamily="34" charset="-122"/>
                  <a:cs typeface="宋体" charset="-122"/>
                </a:rPr>
                <a:t>《</a:t>
              </a:r>
              <a:r>
                <a:rPr lang="zh-CN" altLang="en-US" sz="1200" dirty="0" smtClean="0">
                  <a:solidFill>
                    <a:schemeClr val="accent2"/>
                  </a:solidFill>
                  <a:latin typeface="微软雅黑" pitchFamily="34" charset="-122"/>
                  <a:ea typeface="微软雅黑" pitchFamily="34" charset="-122"/>
                  <a:cs typeface="宋体" charset="-122"/>
                </a:rPr>
                <a:t>禁毒法</a:t>
              </a:r>
              <a:r>
                <a:rPr lang="en-US" altLang="zh-CN" sz="1200" dirty="0" smtClean="0">
                  <a:solidFill>
                    <a:schemeClr val="accent2"/>
                  </a:solidFill>
                  <a:latin typeface="微软雅黑" pitchFamily="34" charset="-122"/>
                  <a:ea typeface="微软雅黑" pitchFamily="34" charset="-122"/>
                  <a:cs typeface="宋体" charset="-122"/>
                </a:rPr>
                <a:t>》</a:t>
              </a:r>
              <a:r>
                <a:rPr lang="zh-CN" altLang="en-US" sz="1200" dirty="0" smtClean="0">
                  <a:solidFill>
                    <a:schemeClr val="accent2"/>
                  </a:solidFill>
                  <a:latin typeface="微软雅黑" pitchFamily="34" charset="-122"/>
                  <a:ea typeface="微软雅黑" pitchFamily="34" charset="-122"/>
                  <a:cs typeface="宋体" charset="-122"/>
                </a:rPr>
                <a:t>规</a:t>
              </a:r>
              <a:r>
                <a:rPr lang="zh-CN" altLang="en-US" sz="1200" dirty="0" smtClean="0">
                  <a:solidFill>
                    <a:schemeClr val="accent2"/>
                  </a:solidFill>
                  <a:latin typeface="微软雅黑" pitchFamily="34" charset="-122"/>
                  <a:ea typeface="微软雅黑" pitchFamily="34" charset="-122"/>
                  <a:cs typeface="宋体" charset="-122"/>
                </a:rPr>
                <a:t>定：被解除强制隔离戒毒的人员，强制隔离戒毒的决定机关可以责令其接受不超过三年的社区康复。</a:t>
              </a:r>
            </a:p>
          </p:txBody>
        </p:sp>
      </p:grpSp>
    </p:spTree>
    <p:extLst>
      <p:ext uri="{BB962C8B-B14F-4D97-AF65-F5344CB8AC3E}">
        <p14:creationId xmlns="" xmlns:p14="http://schemas.microsoft.com/office/powerpoint/2010/main" val="218812137"/>
      </p:ext>
    </p:extLst>
  </p:cSld>
  <p:clrMapOvr>
    <a:masterClrMapping/>
  </p:clrMapOvr>
  <mc:AlternateContent xmlns:mc="http://schemas.openxmlformats.org/markup-compatibility/2006">
    <mc:Choice xmlns="" xmlns:p14="http://schemas.microsoft.com/office/powerpoint/2010/main" Requires="p14">
      <p:transition spd="slow" p14:dur="1400" advClick="0" advTm="3000">
        <p14:doors dir="vert"/>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0-#ppt_w/2"/>
                                          </p:val>
                                        </p:tav>
                                        <p:tav tm="100000">
                                          <p:val>
                                            <p:strVal val="#ppt_x"/>
                                          </p:val>
                                        </p:tav>
                                      </p:tavLst>
                                    </p:anim>
                                    <p:anim calcmode="lin" valueType="num">
                                      <p:cBhvr additive="base">
                                        <p:cTn id="12" dur="500" fill="hold"/>
                                        <p:tgtEl>
                                          <p:spTgt spid="34"/>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ppt_x"/>
                                          </p:val>
                                        </p:tav>
                                        <p:tav tm="100000">
                                          <p:val>
                                            <p:strVal val="#ppt_x"/>
                                          </p:val>
                                        </p:tav>
                                      </p:tavLst>
                                    </p:anim>
                                    <p:anim calcmode="lin" valueType="num">
                                      <p:cBhvr additive="base">
                                        <p:cTn id="16" dur="50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additive="base">
                                        <p:cTn id="19" dur="500" fill="hold"/>
                                        <p:tgtEl>
                                          <p:spTgt spid="40"/>
                                        </p:tgtEl>
                                        <p:attrNameLst>
                                          <p:attrName>ppt_x</p:attrName>
                                        </p:attrNameLst>
                                      </p:cBhvr>
                                      <p:tavLst>
                                        <p:tav tm="0">
                                          <p:val>
                                            <p:strVal val="#ppt_x"/>
                                          </p:val>
                                        </p:tav>
                                        <p:tav tm="100000">
                                          <p:val>
                                            <p:strVal val="#ppt_x"/>
                                          </p:val>
                                        </p:tav>
                                      </p:tavLst>
                                    </p:anim>
                                    <p:anim calcmode="lin" valueType="num">
                                      <p:cBhvr additive="base">
                                        <p:cTn id="20" dur="500" fill="hold"/>
                                        <p:tgtEl>
                                          <p:spTgt spid="40"/>
                                        </p:tgtEl>
                                        <p:attrNameLst>
                                          <p:attrName>ppt_y</p:attrName>
                                        </p:attrNameLst>
                                      </p:cBhvr>
                                      <p:tavLst>
                                        <p:tav tm="0">
                                          <p:val>
                                            <p:strVal val="0-#ppt_h/2"/>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cBhvr additive="base">
                                        <p:cTn id="23" dur="500" fill="hold"/>
                                        <p:tgtEl>
                                          <p:spTgt spid="41"/>
                                        </p:tgtEl>
                                        <p:attrNameLst>
                                          <p:attrName>ppt_x</p:attrName>
                                        </p:attrNameLst>
                                      </p:cBhvr>
                                      <p:tavLst>
                                        <p:tav tm="0">
                                          <p:val>
                                            <p:strVal val="1+#ppt_w/2"/>
                                          </p:val>
                                        </p:tav>
                                        <p:tav tm="100000">
                                          <p:val>
                                            <p:strVal val="#ppt_x"/>
                                          </p:val>
                                        </p:tav>
                                      </p:tavLst>
                                    </p:anim>
                                    <p:anim calcmode="lin" valueType="num">
                                      <p:cBhvr additive="base">
                                        <p:cTn id="24" dur="500" fill="hold"/>
                                        <p:tgtEl>
                                          <p:spTgt spid="41"/>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500" fill="hold"/>
                                        <p:tgtEl>
                                          <p:spTgt spid="42"/>
                                        </p:tgtEl>
                                        <p:attrNameLst>
                                          <p:attrName>ppt_x</p:attrName>
                                        </p:attrNameLst>
                                      </p:cBhvr>
                                      <p:tavLst>
                                        <p:tav tm="0">
                                          <p:val>
                                            <p:strVal val="0-#ppt_w/2"/>
                                          </p:val>
                                        </p:tav>
                                        <p:tav tm="100000">
                                          <p:val>
                                            <p:strVal val="#ppt_x"/>
                                          </p:val>
                                        </p:tav>
                                      </p:tavLst>
                                    </p:anim>
                                    <p:anim calcmode="lin" valueType="num">
                                      <p:cBhvr additive="base">
                                        <p:cTn id="28"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4" grpId="0" animBg="1"/>
      <p:bldP spid="40" grpId="0" animBg="1"/>
      <p:bldP spid="4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076056" y="2859782"/>
            <a:ext cx="3960440" cy="900246"/>
          </a:xfrm>
          <a:prstGeom prst="rect">
            <a:avLst/>
          </a:prstGeom>
        </p:spPr>
        <p:txBody>
          <a:bodyPr wrap="square">
            <a:spAutoFit/>
          </a:bodyPr>
          <a:lstStyle/>
          <a:p>
            <a:r>
              <a:rPr lang="zh-CN" altLang="en-US" sz="1050" dirty="0" smtClean="0">
                <a:solidFill>
                  <a:schemeClr val="accent3">
                    <a:lumMod val="90000"/>
                    <a:lumOff val="10000"/>
                  </a:schemeClr>
                </a:solidFill>
                <a:latin typeface="微软雅黑" pitchFamily="34" charset="-122"/>
                <a:ea typeface="微软雅黑" pitchFamily="34" charset="-122"/>
              </a:rPr>
              <a:t>       社戒社康人员的法定义务：</a:t>
            </a:r>
            <a:endParaRPr lang="en-US" altLang="zh-CN" sz="1050" dirty="0" smtClean="0">
              <a:solidFill>
                <a:schemeClr val="accent3">
                  <a:lumMod val="90000"/>
                  <a:lumOff val="10000"/>
                </a:schemeClr>
              </a:solidFill>
              <a:latin typeface="微软雅黑" pitchFamily="34" charset="-122"/>
              <a:ea typeface="微软雅黑" pitchFamily="34" charset="-122"/>
            </a:endParaRPr>
          </a:p>
          <a:p>
            <a:endParaRPr lang="en-US" altLang="zh-CN" sz="1050" dirty="0" smtClean="0">
              <a:solidFill>
                <a:schemeClr val="accent3">
                  <a:lumMod val="90000"/>
                  <a:lumOff val="10000"/>
                </a:schemeClr>
              </a:solidFill>
              <a:latin typeface="微软雅黑" pitchFamily="34" charset="-122"/>
              <a:ea typeface="微软雅黑" pitchFamily="34" charset="-122"/>
            </a:endParaRPr>
          </a:p>
          <a:p>
            <a:r>
              <a:rPr lang="en-US" altLang="zh-CN" sz="1050" dirty="0" smtClean="0">
                <a:solidFill>
                  <a:schemeClr val="accent3">
                    <a:lumMod val="90000"/>
                    <a:lumOff val="10000"/>
                  </a:schemeClr>
                </a:solidFill>
                <a:latin typeface="微软雅黑" pitchFamily="34" charset="-122"/>
                <a:ea typeface="微软雅黑" pitchFamily="34" charset="-122"/>
              </a:rPr>
              <a:t>      1. </a:t>
            </a:r>
            <a:r>
              <a:rPr lang="zh-CN" altLang="en-US" sz="1050" dirty="0" smtClean="0">
                <a:solidFill>
                  <a:schemeClr val="accent3">
                    <a:lumMod val="90000"/>
                    <a:lumOff val="10000"/>
                  </a:schemeClr>
                </a:solidFill>
                <a:latin typeface="微软雅黑" pitchFamily="34" charset="-122"/>
                <a:ea typeface="微软雅黑" pitchFamily="34" charset="-122"/>
              </a:rPr>
              <a:t>应当按时报到签订并自觉履行相关协议</a:t>
            </a:r>
            <a:endParaRPr lang="en-US" altLang="zh-CN" sz="1050" dirty="0" smtClean="0">
              <a:solidFill>
                <a:schemeClr val="accent3">
                  <a:lumMod val="90000"/>
                  <a:lumOff val="10000"/>
                </a:schemeClr>
              </a:solidFill>
              <a:latin typeface="微软雅黑" pitchFamily="34" charset="-122"/>
              <a:ea typeface="微软雅黑" pitchFamily="34" charset="-122"/>
            </a:endParaRPr>
          </a:p>
          <a:p>
            <a:r>
              <a:rPr lang="en-US" altLang="zh-CN" sz="1050" dirty="0" smtClean="0">
                <a:solidFill>
                  <a:schemeClr val="accent3">
                    <a:lumMod val="90000"/>
                    <a:lumOff val="10000"/>
                  </a:schemeClr>
                </a:solidFill>
                <a:latin typeface="微软雅黑" pitchFamily="34" charset="-122"/>
                <a:ea typeface="微软雅黑" pitchFamily="34" charset="-122"/>
              </a:rPr>
              <a:t>      2. </a:t>
            </a:r>
            <a:r>
              <a:rPr lang="zh-CN" altLang="en-US" sz="1050" dirty="0" smtClean="0">
                <a:solidFill>
                  <a:schemeClr val="accent3">
                    <a:lumMod val="90000"/>
                    <a:lumOff val="10000"/>
                  </a:schemeClr>
                </a:solidFill>
                <a:latin typeface="微软雅黑" pitchFamily="34" charset="-122"/>
                <a:ea typeface="微软雅黑" pitchFamily="34" charset="-122"/>
              </a:rPr>
              <a:t>根据公安机关的要求，定期接受检测</a:t>
            </a:r>
            <a:endParaRPr lang="en-US" altLang="zh-CN" sz="1050" dirty="0" smtClean="0">
              <a:solidFill>
                <a:schemeClr val="accent3">
                  <a:lumMod val="90000"/>
                  <a:lumOff val="10000"/>
                </a:schemeClr>
              </a:solidFill>
              <a:latin typeface="微软雅黑" pitchFamily="34" charset="-122"/>
              <a:ea typeface="微软雅黑" pitchFamily="34" charset="-122"/>
            </a:endParaRPr>
          </a:p>
          <a:p>
            <a:r>
              <a:rPr lang="en-US" altLang="zh-CN" sz="1050" dirty="0" smtClean="0">
                <a:solidFill>
                  <a:schemeClr val="accent3">
                    <a:lumMod val="90000"/>
                    <a:lumOff val="10000"/>
                  </a:schemeClr>
                </a:solidFill>
                <a:latin typeface="微软雅黑" pitchFamily="34" charset="-122"/>
                <a:ea typeface="微软雅黑" pitchFamily="34" charset="-122"/>
              </a:rPr>
              <a:t>      3. </a:t>
            </a:r>
            <a:r>
              <a:rPr lang="zh-CN" altLang="en-US" sz="1050" dirty="0" smtClean="0">
                <a:solidFill>
                  <a:schemeClr val="accent3">
                    <a:lumMod val="90000"/>
                    <a:lumOff val="10000"/>
                  </a:schemeClr>
                </a:solidFill>
                <a:latin typeface="微软雅黑" pitchFamily="34" charset="-122"/>
                <a:ea typeface="微软雅黑" pitchFamily="34" charset="-122"/>
              </a:rPr>
              <a:t>严格落实请假制度</a:t>
            </a:r>
            <a:endParaRPr lang="en-US" altLang="zh-CN" sz="1050" dirty="0" smtClean="0">
              <a:solidFill>
                <a:schemeClr val="accent3">
                  <a:lumMod val="90000"/>
                  <a:lumOff val="10000"/>
                </a:schemeClr>
              </a:solidFill>
              <a:latin typeface="微软雅黑" pitchFamily="34" charset="-122"/>
              <a:ea typeface="微软雅黑" pitchFamily="34" charset="-122"/>
            </a:endParaRPr>
          </a:p>
        </p:txBody>
      </p:sp>
      <p:sp>
        <p:nvSpPr>
          <p:cNvPr id="4" name="矩形 3"/>
          <p:cNvSpPr/>
          <p:nvPr/>
        </p:nvSpPr>
        <p:spPr>
          <a:xfrm>
            <a:off x="5220072" y="987574"/>
            <a:ext cx="3816424" cy="1223412"/>
          </a:xfrm>
          <a:prstGeom prst="rect">
            <a:avLst/>
          </a:prstGeom>
        </p:spPr>
        <p:txBody>
          <a:bodyPr wrap="square">
            <a:spAutoFit/>
          </a:bodyPr>
          <a:lstStyle/>
          <a:p>
            <a:r>
              <a:rPr lang="zh-CN" altLang="en-US" sz="1050" dirty="0" smtClean="0">
                <a:solidFill>
                  <a:schemeClr val="accent3">
                    <a:lumMod val="90000"/>
                    <a:lumOff val="10000"/>
                  </a:schemeClr>
                </a:solidFill>
                <a:latin typeface="微软雅黑" pitchFamily="34" charset="-122"/>
                <a:ea typeface="微软雅黑" pitchFamily="34" charset="-122"/>
              </a:rPr>
              <a:t>社区戒毒与社区康复的区别：</a:t>
            </a:r>
            <a:endParaRPr lang="en-US" altLang="zh-CN" sz="1050" dirty="0" smtClean="0">
              <a:solidFill>
                <a:schemeClr val="accent3">
                  <a:lumMod val="90000"/>
                  <a:lumOff val="10000"/>
                </a:schemeClr>
              </a:solidFill>
              <a:latin typeface="微软雅黑" pitchFamily="34" charset="-122"/>
              <a:ea typeface="微软雅黑" pitchFamily="34" charset="-122"/>
            </a:endParaRPr>
          </a:p>
          <a:p>
            <a:endParaRPr lang="en-US" altLang="zh-CN" sz="1050" dirty="0" smtClean="0">
              <a:solidFill>
                <a:schemeClr val="accent3">
                  <a:lumMod val="90000"/>
                  <a:lumOff val="10000"/>
                </a:schemeClr>
              </a:solidFill>
              <a:latin typeface="微软雅黑" pitchFamily="34" charset="-122"/>
              <a:ea typeface="微软雅黑" pitchFamily="34" charset="-122"/>
            </a:endParaRPr>
          </a:p>
          <a:p>
            <a:r>
              <a:rPr lang="zh-CN" altLang="en-US" sz="1050" dirty="0" smtClean="0">
                <a:solidFill>
                  <a:srgbClr val="FF0000"/>
                </a:solidFill>
                <a:latin typeface="微软雅黑" pitchFamily="34" charset="-122"/>
                <a:ea typeface="微软雅黑" pitchFamily="34" charset="-122"/>
              </a:rPr>
              <a:t>第一</a:t>
            </a:r>
            <a:r>
              <a:rPr lang="zh-CN" altLang="en-US" sz="1050" dirty="0" smtClean="0">
                <a:solidFill>
                  <a:schemeClr val="accent3">
                    <a:lumMod val="90000"/>
                    <a:lumOff val="10000"/>
                  </a:schemeClr>
                </a:solidFill>
                <a:latin typeface="微软雅黑" pitchFamily="34" charset="-122"/>
                <a:ea typeface="微软雅黑" pitchFamily="34" charset="-122"/>
              </a:rPr>
              <a:t>，责令对象不同。社区戒毒的对象，主要指的是吸毒成瘾人员。社区康复的对象，主要是强制隔离戒毒出所人员。</a:t>
            </a:r>
            <a:endParaRPr lang="en-US" altLang="zh-CN" sz="1050" dirty="0" smtClean="0">
              <a:solidFill>
                <a:schemeClr val="accent3">
                  <a:lumMod val="90000"/>
                  <a:lumOff val="10000"/>
                </a:schemeClr>
              </a:solidFill>
              <a:latin typeface="微软雅黑" pitchFamily="34" charset="-122"/>
              <a:ea typeface="微软雅黑" pitchFamily="34" charset="-122"/>
            </a:endParaRPr>
          </a:p>
          <a:p>
            <a:endParaRPr lang="zh-CN" altLang="en-US" sz="1050" dirty="0" smtClean="0">
              <a:solidFill>
                <a:schemeClr val="accent3">
                  <a:lumMod val="90000"/>
                  <a:lumOff val="10000"/>
                </a:schemeClr>
              </a:solidFill>
              <a:latin typeface="微软雅黑" pitchFamily="34" charset="-122"/>
              <a:ea typeface="微软雅黑" pitchFamily="34" charset="-122"/>
            </a:endParaRPr>
          </a:p>
          <a:p>
            <a:r>
              <a:rPr lang="zh-CN" altLang="en-US" sz="1050" dirty="0" smtClean="0">
                <a:solidFill>
                  <a:srgbClr val="FF0000"/>
                </a:solidFill>
                <a:latin typeface="微软雅黑" pitchFamily="34" charset="-122"/>
                <a:ea typeface="微软雅黑" pitchFamily="34" charset="-122"/>
              </a:rPr>
              <a:t>第二</a:t>
            </a:r>
            <a:r>
              <a:rPr lang="zh-CN" altLang="en-US" sz="1050" dirty="0" smtClean="0">
                <a:solidFill>
                  <a:schemeClr val="accent3">
                    <a:lumMod val="90000"/>
                    <a:lumOff val="10000"/>
                  </a:schemeClr>
                </a:solidFill>
                <a:latin typeface="微软雅黑" pitchFamily="34" charset="-122"/>
                <a:ea typeface="微软雅黑" pitchFamily="34" charset="-122"/>
              </a:rPr>
              <a:t>，措施性质不同。社区戒毒是一种非限制人身自由的行政强制措施，社区康复更倾向于是一种行政帮扶、救助措施。</a:t>
            </a:r>
          </a:p>
        </p:txBody>
      </p:sp>
      <p:pic>
        <p:nvPicPr>
          <p:cNvPr id="5" name="图片 4" descr="7313d50efac23401f2205bc1651cd0af.jpg"/>
          <p:cNvPicPr>
            <a:picLocks noChangeAspect="1"/>
          </p:cNvPicPr>
          <p:nvPr/>
        </p:nvPicPr>
        <p:blipFill>
          <a:blip r:embed="rId2" cstate="print"/>
          <a:stretch>
            <a:fillRect/>
          </a:stretch>
        </p:blipFill>
        <p:spPr>
          <a:xfrm>
            <a:off x="179512" y="0"/>
            <a:ext cx="4824536" cy="4824536"/>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TextBox 43"/>
          <p:cNvSpPr txBox="1">
            <a:spLocks noChangeArrowheads="1"/>
          </p:cNvSpPr>
          <p:nvPr/>
        </p:nvSpPr>
        <p:spPr bwMode="auto">
          <a:xfrm>
            <a:off x="899592" y="262884"/>
            <a:ext cx="3061030"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b="1" dirty="0" smtClean="0">
                <a:solidFill>
                  <a:prstClr val="black">
                    <a:lumMod val="75000"/>
                    <a:lumOff val="25000"/>
                  </a:prstClr>
                </a:solidFill>
                <a:latin typeface="微软雅黑" pitchFamily="34" charset="-122"/>
              </a:rPr>
              <a:t>违反社戒社康法律后果</a:t>
            </a:r>
          </a:p>
        </p:txBody>
      </p:sp>
      <p:sp>
        <p:nvSpPr>
          <p:cNvPr id="36" name="菱形 35"/>
          <p:cNvSpPr/>
          <p:nvPr/>
        </p:nvSpPr>
        <p:spPr>
          <a:xfrm>
            <a:off x="539552" y="1059582"/>
            <a:ext cx="2873375" cy="2874963"/>
          </a:xfrm>
          <a:prstGeom prst="diamond">
            <a:avLst/>
          </a:prstGeom>
          <a:solidFill>
            <a:sysClr val="window" lastClr="FFFFFF">
              <a:lumMod val="75000"/>
            </a:sysClr>
          </a:solidFill>
          <a:ln w="10795" cap="flat" cmpd="sng" algn="ctr">
            <a:noFill/>
            <a:prstDash val="solid"/>
          </a:ln>
          <a:effectLst/>
        </p:spPr>
        <p:txBody>
          <a:bodyPr anchor="ctr"/>
          <a:lstStyle/>
          <a:p>
            <a:pPr algn="ctr">
              <a:defRPr/>
            </a:pPr>
            <a:endParaRPr lang="zh-CN" altLang="en-US" kern="0">
              <a:solidFill>
                <a:prstClr val="white"/>
              </a:solidFill>
              <a:latin typeface=""/>
            </a:endParaRPr>
          </a:p>
        </p:txBody>
      </p:sp>
      <p:grpSp>
        <p:nvGrpSpPr>
          <p:cNvPr id="54" name="组合 53"/>
          <p:cNvGrpSpPr>
            <a:grpSpLocks/>
          </p:cNvGrpSpPr>
          <p:nvPr/>
        </p:nvGrpSpPr>
        <p:grpSpPr bwMode="auto">
          <a:xfrm>
            <a:off x="4004791" y="1502224"/>
            <a:ext cx="2254300" cy="307638"/>
            <a:chOff x="620366" y="2007971"/>
            <a:chExt cx="2254502" cy="307616"/>
          </a:xfrm>
        </p:grpSpPr>
        <p:sp>
          <p:nvSpPr>
            <p:cNvPr id="57" name="椭圆 56"/>
            <p:cNvSpPr/>
            <p:nvPr/>
          </p:nvSpPr>
          <p:spPr bwMode="auto">
            <a:xfrm>
              <a:off x="620366" y="2007971"/>
              <a:ext cx="287363" cy="287317"/>
            </a:xfrm>
            <a:prstGeom prst="ellipse">
              <a:avLst/>
            </a:prstGeom>
            <a:solidFill>
              <a:sysClr val="windowText" lastClr="000000">
                <a:lumMod val="65000"/>
                <a:lumOff val="35000"/>
              </a:sysClr>
            </a:solidFill>
            <a:ln w="10795" cap="flat" cmpd="sng" algn="ctr">
              <a:noFill/>
              <a:prstDash val="solid"/>
            </a:ln>
            <a:effectLst/>
          </p:spPr>
          <p:txBody>
            <a:bodyPr anchor="ctr"/>
            <a:lstStyle/>
            <a:p>
              <a:pPr algn="ctr">
                <a:defRPr/>
              </a:pPr>
              <a:endParaRPr lang="zh-CN" altLang="en-US" kern="0">
                <a:solidFill>
                  <a:prstClr val="white"/>
                </a:solidFill>
                <a:latin typeface=""/>
              </a:endParaRPr>
            </a:p>
          </p:txBody>
        </p:sp>
        <p:sp>
          <p:nvSpPr>
            <p:cNvPr id="56" name="矩形 1"/>
            <p:cNvSpPr>
              <a:spLocks noChangeArrowheads="1"/>
            </p:cNvSpPr>
            <p:nvPr/>
          </p:nvSpPr>
          <p:spPr bwMode="auto">
            <a:xfrm>
              <a:off x="980810" y="2069383"/>
              <a:ext cx="1894058" cy="246204"/>
            </a:xfrm>
            <a:prstGeom prst="rect">
              <a:avLst/>
            </a:prstGeom>
            <a:noFill/>
            <a:ln>
              <a:noFill/>
            </a:ln>
            <a:extLst/>
          </p:spPr>
          <p:txBody>
            <a:bodyPr>
              <a:spAutoFit/>
            </a:bodyPr>
            <a:lstStyle/>
            <a:p>
              <a:pPr algn="just">
                <a:defRPr/>
              </a:pPr>
              <a:r>
                <a:rPr lang="zh-CN" altLang="en-US" sz="1000" kern="0" dirty="0" smtClean="0">
                  <a:solidFill>
                    <a:sysClr val="windowText" lastClr="000000">
                      <a:lumMod val="65000"/>
                      <a:lumOff val="35000"/>
                    </a:sysClr>
                  </a:solidFill>
                  <a:latin typeface="微软雅黑" pitchFamily="34" charset="-122"/>
                  <a:ea typeface="微软雅黑" pitchFamily="34" charset="-122"/>
                </a:rPr>
                <a:t>拒绝接受社区戒毒的。</a:t>
              </a:r>
              <a:endParaRPr lang="zh-CN" altLang="en-US" sz="1000" kern="0" dirty="0">
                <a:solidFill>
                  <a:sysClr val="windowText" lastClr="000000">
                    <a:lumMod val="65000"/>
                    <a:lumOff val="35000"/>
                  </a:sysClr>
                </a:solidFill>
                <a:latin typeface="微软雅黑" pitchFamily="34" charset="-122"/>
                <a:ea typeface="微软雅黑" pitchFamily="34" charset="-122"/>
              </a:endParaRPr>
            </a:p>
          </p:txBody>
        </p:sp>
      </p:grpSp>
      <p:grpSp>
        <p:nvGrpSpPr>
          <p:cNvPr id="59" name="组合 58"/>
          <p:cNvGrpSpPr>
            <a:grpSpLocks/>
          </p:cNvGrpSpPr>
          <p:nvPr/>
        </p:nvGrpSpPr>
        <p:grpSpPr bwMode="auto">
          <a:xfrm>
            <a:off x="6516216" y="1491630"/>
            <a:ext cx="2263155" cy="400110"/>
            <a:chOff x="620366" y="1979915"/>
            <a:chExt cx="2263358" cy="400081"/>
          </a:xfrm>
        </p:grpSpPr>
        <p:sp>
          <p:nvSpPr>
            <p:cNvPr id="62" name="椭圆 61"/>
            <p:cNvSpPr/>
            <p:nvPr/>
          </p:nvSpPr>
          <p:spPr bwMode="auto">
            <a:xfrm>
              <a:off x="620366" y="2007969"/>
              <a:ext cx="287363" cy="287318"/>
            </a:xfrm>
            <a:prstGeom prst="ellipse">
              <a:avLst/>
            </a:prstGeom>
            <a:solidFill>
              <a:sysClr val="windowText" lastClr="000000">
                <a:lumMod val="65000"/>
                <a:lumOff val="35000"/>
              </a:sysClr>
            </a:solidFill>
            <a:ln w="10795" cap="flat" cmpd="sng" algn="ctr">
              <a:noFill/>
              <a:prstDash val="solid"/>
            </a:ln>
            <a:effectLst/>
          </p:spPr>
          <p:txBody>
            <a:bodyPr anchor="ctr"/>
            <a:lstStyle/>
            <a:p>
              <a:pPr algn="ctr">
                <a:defRPr/>
              </a:pPr>
              <a:endParaRPr lang="zh-CN" altLang="en-US" kern="0">
                <a:solidFill>
                  <a:prstClr val="white"/>
                </a:solidFill>
                <a:latin typeface=""/>
              </a:endParaRPr>
            </a:p>
          </p:txBody>
        </p:sp>
        <p:sp>
          <p:nvSpPr>
            <p:cNvPr id="61" name="矩形 1"/>
            <p:cNvSpPr>
              <a:spLocks noChangeArrowheads="1"/>
            </p:cNvSpPr>
            <p:nvPr/>
          </p:nvSpPr>
          <p:spPr bwMode="auto">
            <a:xfrm>
              <a:off x="989666" y="1979915"/>
              <a:ext cx="1894058" cy="400081"/>
            </a:xfrm>
            <a:prstGeom prst="rect">
              <a:avLst/>
            </a:prstGeom>
            <a:noFill/>
            <a:ln>
              <a:noFill/>
            </a:ln>
            <a:extLst/>
          </p:spPr>
          <p:txBody>
            <a:bodyPr>
              <a:spAutoFit/>
            </a:bodyPr>
            <a:lstStyle/>
            <a:p>
              <a:pPr algn="just">
                <a:defRPr/>
              </a:pPr>
              <a:r>
                <a:rPr lang="zh-CN" altLang="en-US" sz="1000" kern="0" dirty="0" smtClean="0">
                  <a:solidFill>
                    <a:sysClr val="windowText" lastClr="000000">
                      <a:lumMod val="65000"/>
                      <a:lumOff val="35000"/>
                    </a:sysClr>
                  </a:solidFill>
                  <a:latin typeface="微软雅黑" pitchFamily="34" charset="-122"/>
                  <a:ea typeface="微软雅黑" pitchFamily="34" charset="-122"/>
                </a:rPr>
                <a:t>在社区戒毒期间吸食、注射毒品的。</a:t>
              </a:r>
              <a:endParaRPr lang="zh-CN" altLang="en-US" sz="1000" kern="0" dirty="0">
                <a:solidFill>
                  <a:sysClr val="windowText" lastClr="000000">
                    <a:lumMod val="65000"/>
                    <a:lumOff val="35000"/>
                  </a:sysClr>
                </a:solidFill>
                <a:latin typeface="微软雅黑" pitchFamily="34" charset="-122"/>
                <a:ea typeface="微软雅黑" pitchFamily="34" charset="-122"/>
              </a:endParaRPr>
            </a:p>
          </p:txBody>
        </p:sp>
      </p:grpSp>
      <p:grpSp>
        <p:nvGrpSpPr>
          <p:cNvPr id="64" name="组合 63"/>
          <p:cNvGrpSpPr>
            <a:grpSpLocks/>
          </p:cNvGrpSpPr>
          <p:nvPr/>
        </p:nvGrpSpPr>
        <p:grpSpPr bwMode="auto">
          <a:xfrm>
            <a:off x="4004791" y="2221360"/>
            <a:ext cx="2182292" cy="308579"/>
            <a:chOff x="620366" y="2007970"/>
            <a:chExt cx="2182488" cy="308557"/>
          </a:xfrm>
        </p:grpSpPr>
        <p:sp>
          <p:nvSpPr>
            <p:cNvPr id="67" name="椭圆 66"/>
            <p:cNvSpPr/>
            <p:nvPr/>
          </p:nvSpPr>
          <p:spPr bwMode="auto">
            <a:xfrm>
              <a:off x="620366" y="2007970"/>
              <a:ext cx="287363" cy="287318"/>
            </a:xfrm>
            <a:prstGeom prst="ellipse">
              <a:avLst/>
            </a:prstGeom>
            <a:solidFill>
              <a:sysClr val="windowText" lastClr="000000">
                <a:lumMod val="65000"/>
                <a:lumOff val="35000"/>
              </a:sysClr>
            </a:solidFill>
            <a:ln w="10795" cap="flat" cmpd="sng" algn="ctr">
              <a:noFill/>
              <a:prstDash val="solid"/>
            </a:ln>
            <a:effectLst/>
          </p:spPr>
          <p:txBody>
            <a:bodyPr anchor="ctr"/>
            <a:lstStyle/>
            <a:p>
              <a:pPr algn="ctr">
                <a:defRPr/>
              </a:pPr>
              <a:endParaRPr lang="zh-CN" altLang="en-US" kern="0">
                <a:solidFill>
                  <a:prstClr val="white"/>
                </a:solidFill>
                <a:latin typeface=""/>
              </a:endParaRPr>
            </a:p>
          </p:txBody>
        </p:sp>
        <p:sp>
          <p:nvSpPr>
            <p:cNvPr id="66" name="矩形 1"/>
            <p:cNvSpPr>
              <a:spLocks noChangeArrowheads="1"/>
            </p:cNvSpPr>
            <p:nvPr/>
          </p:nvSpPr>
          <p:spPr bwMode="auto">
            <a:xfrm>
              <a:off x="908796" y="2070324"/>
              <a:ext cx="1894058" cy="246203"/>
            </a:xfrm>
            <a:prstGeom prst="rect">
              <a:avLst/>
            </a:prstGeom>
            <a:noFill/>
            <a:ln>
              <a:noFill/>
            </a:ln>
            <a:extLst/>
          </p:spPr>
          <p:txBody>
            <a:bodyPr>
              <a:spAutoFit/>
            </a:bodyPr>
            <a:lstStyle/>
            <a:p>
              <a:pPr algn="just">
                <a:defRPr/>
              </a:pPr>
              <a:r>
                <a:rPr lang="zh-CN" altLang="en-US" sz="1000" kern="0" dirty="0" smtClean="0">
                  <a:solidFill>
                    <a:sysClr val="windowText" lastClr="000000">
                      <a:lumMod val="65000"/>
                      <a:lumOff val="35000"/>
                    </a:sysClr>
                  </a:solidFill>
                  <a:latin typeface="微软雅黑" pitchFamily="34" charset="-122"/>
                  <a:ea typeface="微软雅黑" pitchFamily="34" charset="-122"/>
                </a:rPr>
                <a:t>严重违反社区戒毒协议的。</a:t>
              </a:r>
              <a:endParaRPr lang="zh-CN" altLang="en-US" sz="1000" kern="0" dirty="0">
                <a:solidFill>
                  <a:sysClr val="windowText" lastClr="000000">
                    <a:lumMod val="65000"/>
                    <a:lumOff val="35000"/>
                  </a:sysClr>
                </a:solidFill>
                <a:latin typeface="微软雅黑" pitchFamily="34" charset="-122"/>
                <a:ea typeface="微软雅黑" pitchFamily="34" charset="-122"/>
              </a:endParaRPr>
            </a:p>
          </p:txBody>
        </p:sp>
      </p:grpSp>
      <p:grpSp>
        <p:nvGrpSpPr>
          <p:cNvPr id="69" name="组合 68"/>
          <p:cNvGrpSpPr>
            <a:grpSpLocks/>
          </p:cNvGrpSpPr>
          <p:nvPr/>
        </p:nvGrpSpPr>
        <p:grpSpPr bwMode="auto">
          <a:xfrm>
            <a:off x="6516216" y="2211712"/>
            <a:ext cx="2263155" cy="400110"/>
            <a:chOff x="620366" y="1998321"/>
            <a:chExt cx="2263358" cy="400081"/>
          </a:xfrm>
        </p:grpSpPr>
        <p:sp>
          <p:nvSpPr>
            <p:cNvPr id="72" name="椭圆 71"/>
            <p:cNvSpPr/>
            <p:nvPr/>
          </p:nvSpPr>
          <p:spPr bwMode="auto">
            <a:xfrm>
              <a:off x="620366" y="2007969"/>
              <a:ext cx="287363" cy="287318"/>
            </a:xfrm>
            <a:prstGeom prst="ellipse">
              <a:avLst/>
            </a:prstGeom>
            <a:solidFill>
              <a:sysClr val="windowText" lastClr="000000">
                <a:lumMod val="65000"/>
                <a:lumOff val="35000"/>
              </a:sysClr>
            </a:solidFill>
            <a:ln w="10795" cap="flat" cmpd="sng" algn="ctr">
              <a:noFill/>
              <a:prstDash val="solid"/>
            </a:ln>
            <a:effectLst/>
          </p:spPr>
          <p:txBody>
            <a:bodyPr anchor="ctr"/>
            <a:lstStyle/>
            <a:p>
              <a:pPr algn="ctr">
                <a:defRPr/>
              </a:pPr>
              <a:endParaRPr lang="zh-CN" altLang="en-US" kern="0">
                <a:solidFill>
                  <a:prstClr val="white"/>
                </a:solidFill>
                <a:latin typeface=""/>
              </a:endParaRPr>
            </a:p>
          </p:txBody>
        </p:sp>
        <p:sp>
          <p:nvSpPr>
            <p:cNvPr id="71" name="矩形 1"/>
            <p:cNvSpPr>
              <a:spLocks noChangeArrowheads="1"/>
            </p:cNvSpPr>
            <p:nvPr/>
          </p:nvSpPr>
          <p:spPr bwMode="auto">
            <a:xfrm>
              <a:off x="989666" y="1998321"/>
              <a:ext cx="1894058" cy="400081"/>
            </a:xfrm>
            <a:prstGeom prst="rect">
              <a:avLst/>
            </a:prstGeom>
            <a:noFill/>
            <a:ln>
              <a:noFill/>
            </a:ln>
            <a:extLst/>
          </p:spPr>
          <p:txBody>
            <a:bodyPr>
              <a:spAutoFit/>
            </a:bodyPr>
            <a:lstStyle/>
            <a:p>
              <a:pPr algn="just">
                <a:defRPr/>
              </a:pPr>
              <a:r>
                <a:rPr lang="zh-CN" altLang="en-US" sz="1000" kern="0" dirty="0" smtClean="0">
                  <a:solidFill>
                    <a:sysClr val="windowText" lastClr="000000">
                      <a:lumMod val="65000"/>
                      <a:lumOff val="35000"/>
                    </a:sysClr>
                  </a:solidFill>
                  <a:latin typeface="微软雅黑" pitchFamily="34" charset="-122"/>
                  <a:ea typeface="微软雅黑" pitchFamily="34" charset="-122"/>
                </a:rPr>
                <a:t>经社区戒毒、强制隔离戒毒后再次吸食、注射毒品的。</a:t>
              </a:r>
              <a:endParaRPr lang="zh-CN" altLang="en-US" sz="1000" kern="0" dirty="0">
                <a:solidFill>
                  <a:sysClr val="windowText" lastClr="000000">
                    <a:lumMod val="65000"/>
                    <a:lumOff val="35000"/>
                  </a:sysClr>
                </a:solidFill>
                <a:latin typeface="微软雅黑" pitchFamily="34" charset="-122"/>
                <a:ea typeface="微软雅黑" pitchFamily="34" charset="-122"/>
              </a:endParaRPr>
            </a:p>
          </p:txBody>
        </p:sp>
      </p:grpSp>
      <p:sp>
        <p:nvSpPr>
          <p:cNvPr id="74" name="矩形 73"/>
          <p:cNvSpPr/>
          <p:nvPr/>
        </p:nvSpPr>
        <p:spPr>
          <a:xfrm>
            <a:off x="3923928" y="2859782"/>
            <a:ext cx="1517650" cy="1055687"/>
          </a:xfrm>
          <a:prstGeom prst="rect">
            <a:avLst/>
          </a:prstGeom>
          <a:blipFill>
            <a:blip r:embed="rId3" cstate="print"/>
            <a:stretch>
              <a:fillRect/>
            </a:stretch>
          </a:blipFill>
          <a:ln w="10795" cap="flat" cmpd="sng" algn="ctr">
            <a:noFill/>
            <a:prstDash val="solid"/>
          </a:ln>
          <a:effectLst/>
        </p:spPr>
        <p:txBody>
          <a:bodyPr anchor="ctr"/>
          <a:lstStyle/>
          <a:p>
            <a:pPr algn="ctr">
              <a:defRPr/>
            </a:pPr>
            <a:endParaRPr lang="zh-CN" altLang="en-US" kern="0">
              <a:solidFill>
                <a:prstClr val="white"/>
              </a:solidFill>
              <a:latin typeface=""/>
            </a:endParaRPr>
          </a:p>
        </p:txBody>
      </p:sp>
      <p:sp>
        <p:nvSpPr>
          <p:cNvPr id="75" name="矩形 74"/>
          <p:cNvSpPr/>
          <p:nvPr/>
        </p:nvSpPr>
        <p:spPr>
          <a:xfrm>
            <a:off x="5580112" y="2859782"/>
            <a:ext cx="1517650" cy="1055687"/>
          </a:xfrm>
          <a:prstGeom prst="rect">
            <a:avLst/>
          </a:prstGeom>
          <a:blipFill>
            <a:blip r:embed="rId4" cstate="print"/>
            <a:stretch>
              <a:fillRect/>
            </a:stretch>
          </a:blipFill>
          <a:ln w="10795" cap="flat" cmpd="sng" algn="ctr">
            <a:noFill/>
            <a:prstDash val="solid"/>
          </a:ln>
          <a:effectLst/>
        </p:spPr>
        <p:txBody>
          <a:bodyPr anchor="ctr"/>
          <a:lstStyle/>
          <a:p>
            <a:pPr algn="ctr">
              <a:defRPr/>
            </a:pPr>
            <a:endParaRPr lang="zh-CN" altLang="en-US" kern="0">
              <a:solidFill>
                <a:prstClr val="white"/>
              </a:solidFill>
              <a:latin typeface=""/>
            </a:endParaRPr>
          </a:p>
        </p:txBody>
      </p:sp>
      <p:sp>
        <p:nvSpPr>
          <p:cNvPr id="76" name="矩形 75"/>
          <p:cNvSpPr/>
          <p:nvPr/>
        </p:nvSpPr>
        <p:spPr>
          <a:xfrm>
            <a:off x="7308304" y="2787774"/>
            <a:ext cx="1519238" cy="1055687"/>
          </a:xfrm>
          <a:prstGeom prst="rect">
            <a:avLst/>
          </a:prstGeom>
          <a:blipFill>
            <a:blip r:embed="rId5" cstate="print"/>
            <a:stretch>
              <a:fillRect/>
            </a:stretch>
          </a:blipFill>
          <a:ln w="10795" cap="flat" cmpd="sng" algn="ctr">
            <a:noFill/>
            <a:prstDash val="solid"/>
          </a:ln>
          <a:effectLst/>
        </p:spPr>
        <p:txBody>
          <a:bodyPr anchor="ctr"/>
          <a:lstStyle/>
          <a:p>
            <a:pPr algn="ctr">
              <a:defRPr/>
            </a:pPr>
            <a:endParaRPr lang="zh-CN" altLang="en-US" kern="0">
              <a:solidFill>
                <a:prstClr val="white"/>
              </a:solidFill>
              <a:latin typeface=""/>
            </a:endParaRPr>
          </a:p>
        </p:txBody>
      </p:sp>
      <p:pic>
        <p:nvPicPr>
          <p:cNvPr id="77" name="图片 76" descr="QQ图片20181227111838.jpg"/>
          <p:cNvPicPr>
            <a:picLocks noChangeAspect="1"/>
          </p:cNvPicPr>
          <p:nvPr/>
        </p:nvPicPr>
        <p:blipFill>
          <a:blip r:embed="rId6" cstate="print"/>
          <a:stretch>
            <a:fillRect/>
          </a:stretch>
        </p:blipFill>
        <p:spPr>
          <a:xfrm rot="10800000" flipV="1">
            <a:off x="107504" y="0"/>
            <a:ext cx="792088" cy="792088"/>
          </a:xfrm>
          <a:prstGeom prst="rect">
            <a:avLst/>
          </a:prstGeom>
        </p:spPr>
      </p:pic>
      <p:sp>
        <p:nvSpPr>
          <p:cNvPr id="78" name="TextBox 77"/>
          <p:cNvSpPr txBox="1"/>
          <p:nvPr/>
        </p:nvSpPr>
        <p:spPr>
          <a:xfrm>
            <a:off x="4005163" y="1491630"/>
            <a:ext cx="360040" cy="369332"/>
          </a:xfrm>
          <a:prstGeom prst="rect">
            <a:avLst/>
          </a:prstGeom>
          <a:noFill/>
        </p:spPr>
        <p:txBody>
          <a:bodyPr wrap="square" rtlCol="0">
            <a:spAutoFit/>
          </a:bodyPr>
          <a:lstStyle/>
          <a:p>
            <a:r>
              <a:rPr lang="en-US" altLang="zh-CN" dirty="0" smtClean="0">
                <a:solidFill>
                  <a:schemeClr val="accent2"/>
                </a:solidFill>
              </a:rPr>
              <a:t>1</a:t>
            </a:r>
            <a:endParaRPr lang="zh-CN" altLang="en-US" dirty="0">
              <a:solidFill>
                <a:schemeClr val="accent2"/>
              </a:solidFill>
            </a:endParaRPr>
          </a:p>
        </p:txBody>
      </p:sp>
      <p:sp>
        <p:nvSpPr>
          <p:cNvPr id="79" name="TextBox 78"/>
          <p:cNvSpPr txBox="1"/>
          <p:nvPr/>
        </p:nvSpPr>
        <p:spPr>
          <a:xfrm>
            <a:off x="6525443" y="1491630"/>
            <a:ext cx="288032" cy="369332"/>
          </a:xfrm>
          <a:prstGeom prst="rect">
            <a:avLst/>
          </a:prstGeom>
          <a:noFill/>
        </p:spPr>
        <p:txBody>
          <a:bodyPr wrap="square" rtlCol="0">
            <a:spAutoFit/>
          </a:bodyPr>
          <a:lstStyle/>
          <a:p>
            <a:r>
              <a:rPr lang="en-US" altLang="zh-CN" dirty="0" smtClean="0">
                <a:solidFill>
                  <a:schemeClr val="accent2"/>
                </a:solidFill>
              </a:rPr>
              <a:t>2</a:t>
            </a:r>
            <a:endParaRPr lang="zh-CN" altLang="en-US" dirty="0">
              <a:solidFill>
                <a:schemeClr val="accent2"/>
              </a:solidFill>
            </a:endParaRPr>
          </a:p>
        </p:txBody>
      </p:sp>
      <p:sp>
        <p:nvSpPr>
          <p:cNvPr id="80" name="TextBox 79"/>
          <p:cNvSpPr txBox="1"/>
          <p:nvPr/>
        </p:nvSpPr>
        <p:spPr>
          <a:xfrm>
            <a:off x="4005163" y="2211710"/>
            <a:ext cx="360040" cy="369332"/>
          </a:xfrm>
          <a:prstGeom prst="rect">
            <a:avLst/>
          </a:prstGeom>
          <a:noFill/>
        </p:spPr>
        <p:txBody>
          <a:bodyPr wrap="square" rtlCol="0">
            <a:spAutoFit/>
          </a:bodyPr>
          <a:lstStyle/>
          <a:p>
            <a:r>
              <a:rPr lang="en-US" altLang="zh-CN" dirty="0" smtClean="0">
                <a:solidFill>
                  <a:schemeClr val="accent2"/>
                </a:solidFill>
              </a:rPr>
              <a:t>3</a:t>
            </a:r>
            <a:endParaRPr lang="zh-CN" altLang="en-US" dirty="0">
              <a:solidFill>
                <a:schemeClr val="accent2"/>
              </a:solidFill>
            </a:endParaRPr>
          </a:p>
        </p:txBody>
      </p:sp>
      <p:sp>
        <p:nvSpPr>
          <p:cNvPr id="81" name="TextBox 80"/>
          <p:cNvSpPr txBox="1"/>
          <p:nvPr/>
        </p:nvSpPr>
        <p:spPr>
          <a:xfrm>
            <a:off x="6525443" y="2211710"/>
            <a:ext cx="278805" cy="369332"/>
          </a:xfrm>
          <a:prstGeom prst="rect">
            <a:avLst/>
          </a:prstGeom>
          <a:noFill/>
        </p:spPr>
        <p:txBody>
          <a:bodyPr wrap="square" rtlCol="0">
            <a:spAutoFit/>
          </a:bodyPr>
          <a:lstStyle/>
          <a:p>
            <a:r>
              <a:rPr lang="en-US" altLang="zh-CN" dirty="0" smtClean="0">
                <a:solidFill>
                  <a:schemeClr val="accent2"/>
                </a:solidFill>
              </a:rPr>
              <a:t>4</a:t>
            </a:r>
            <a:endParaRPr lang="zh-CN" altLang="en-US" dirty="0">
              <a:solidFill>
                <a:schemeClr val="accent2"/>
              </a:solidFill>
            </a:endParaRPr>
          </a:p>
        </p:txBody>
      </p:sp>
      <p:sp>
        <p:nvSpPr>
          <p:cNvPr id="83" name="TextBox 82"/>
          <p:cNvSpPr txBox="1"/>
          <p:nvPr/>
        </p:nvSpPr>
        <p:spPr>
          <a:xfrm>
            <a:off x="1259632" y="1707654"/>
            <a:ext cx="1512168" cy="1895391"/>
          </a:xfrm>
          <a:prstGeom prst="rect">
            <a:avLst/>
          </a:prstGeom>
          <a:noFill/>
        </p:spPr>
        <p:txBody>
          <a:bodyPr wrap="square" rtlCol="0">
            <a:spAutoFit/>
          </a:bodyPr>
          <a:lstStyle/>
          <a:p>
            <a:pPr>
              <a:lnSpc>
                <a:spcPts val="1700"/>
              </a:lnSpc>
            </a:pPr>
            <a:r>
              <a:rPr lang="zh-CN" altLang="zh-CN" sz="1200" dirty="0" smtClean="0">
                <a:solidFill>
                  <a:schemeClr val="accent2"/>
                </a:solidFill>
                <a:latin typeface="微软雅黑" pitchFamily="34" charset="-122"/>
                <a:ea typeface="微软雅黑" pitchFamily="34" charset="-122"/>
              </a:rPr>
              <a:t>《禁毒法》第三十八条规定吸毒成瘾人员有下列情形之一的，由县级以上人民政府公安机关作出强制隔离戒毒的决定：</a:t>
            </a:r>
          </a:p>
          <a:p>
            <a:endParaRPr lang="zh-CN" altLang="en-US" dirty="0"/>
          </a:p>
        </p:txBody>
      </p:sp>
    </p:spTree>
    <p:extLst>
      <p:ext uri="{BB962C8B-B14F-4D97-AF65-F5344CB8AC3E}">
        <p14:creationId xmlns="" xmlns:p14="http://schemas.microsoft.com/office/powerpoint/2010/main" val="428321384"/>
      </p:ext>
    </p:extLst>
  </p:cSld>
  <p:clrMapOvr>
    <a:masterClrMapping/>
  </p:clrMapOvr>
  <mc:AlternateContent xmlns:mc="http://schemas.openxmlformats.org/markup-compatibility/2006">
    <mc:Choice xmlns="" xmlns:p14="http://schemas.microsoft.com/office/powerpoint/2010/main" Requires="p14">
      <p:transition spd="slow" p14:dur="1400" advClick="0" advTm="3000">
        <p14:doors dir="vert"/>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400" fill="hold"/>
                                        <p:tgtEl>
                                          <p:spTgt spid="36"/>
                                        </p:tgtEl>
                                        <p:attrNameLst>
                                          <p:attrName>ppt_w</p:attrName>
                                        </p:attrNameLst>
                                      </p:cBhvr>
                                      <p:tavLst>
                                        <p:tav tm="0">
                                          <p:val>
                                            <p:fltVal val="0"/>
                                          </p:val>
                                        </p:tav>
                                        <p:tav tm="100000">
                                          <p:val>
                                            <p:strVal val="#ppt_w"/>
                                          </p:val>
                                        </p:tav>
                                      </p:tavLst>
                                    </p:anim>
                                    <p:anim calcmode="lin" valueType="num">
                                      <p:cBhvr>
                                        <p:cTn id="8" dur="400" fill="hold"/>
                                        <p:tgtEl>
                                          <p:spTgt spid="36"/>
                                        </p:tgtEl>
                                        <p:attrNameLst>
                                          <p:attrName>ppt_h</p:attrName>
                                        </p:attrNameLst>
                                      </p:cBhvr>
                                      <p:tavLst>
                                        <p:tav tm="0">
                                          <p:val>
                                            <p:fltVal val="0"/>
                                          </p:val>
                                        </p:tav>
                                        <p:tav tm="100000">
                                          <p:val>
                                            <p:strVal val="#ppt_h"/>
                                          </p:val>
                                        </p:tav>
                                      </p:tavLst>
                                    </p:anim>
                                    <p:animEffect transition="in" filter="fade">
                                      <p:cBhvr>
                                        <p:cTn id="9" dur="400"/>
                                        <p:tgtEl>
                                          <p:spTgt spid="36"/>
                                        </p:tgtEl>
                                      </p:cBhvr>
                                    </p:animEffect>
                                  </p:childTnLst>
                                </p:cTn>
                              </p:par>
                            </p:childTnLst>
                          </p:cTn>
                        </p:par>
                        <p:par>
                          <p:cTn id="10" fill="hold">
                            <p:stCondLst>
                              <p:cond delay="400"/>
                            </p:stCondLst>
                            <p:childTnLst>
                              <p:par>
                                <p:cTn id="11" presetID="2" presetClass="entr" presetSubtype="8" fill="hold" nodeType="afterEffect">
                                  <p:stCondLst>
                                    <p:cond delay="0"/>
                                  </p:stCondLst>
                                  <p:childTnLst>
                                    <p:set>
                                      <p:cBhvr>
                                        <p:cTn id="12" dur="1" fill="hold">
                                          <p:stCondLst>
                                            <p:cond delay="0"/>
                                          </p:stCondLst>
                                        </p:cTn>
                                        <p:tgtEl>
                                          <p:spTgt spid="54"/>
                                        </p:tgtEl>
                                        <p:attrNameLst>
                                          <p:attrName>style.visibility</p:attrName>
                                        </p:attrNameLst>
                                      </p:cBhvr>
                                      <p:to>
                                        <p:strVal val="visible"/>
                                      </p:to>
                                    </p:set>
                                    <p:anim calcmode="lin" valueType="num">
                                      <p:cBhvr additive="base">
                                        <p:cTn id="13" dur="500" fill="hold"/>
                                        <p:tgtEl>
                                          <p:spTgt spid="54"/>
                                        </p:tgtEl>
                                        <p:attrNameLst>
                                          <p:attrName>ppt_x</p:attrName>
                                        </p:attrNameLst>
                                      </p:cBhvr>
                                      <p:tavLst>
                                        <p:tav tm="0">
                                          <p:val>
                                            <p:strVal val="0-#ppt_w/2"/>
                                          </p:val>
                                        </p:tav>
                                        <p:tav tm="100000">
                                          <p:val>
                                            <p:strVal val="#ppt_x"/>
                                          </p:val>
                                        </p:tav>
                                      </p:tavLst>
                                    </p:anim>
                                    <p:anim calcmode="lin" valueType="num">
                                      <p:cBhvr additive="base">
                                        <p:cTn id="14" dur="500" fill="hold"/>
                                        <p:tgtEl>
                                          <p:spTgt spid="54"/>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100"/>
                                  </p:stCondLst>
                                  <p:childTnLst>
                                    <p:set>
                                      <p:cBhvr>
                                        <p:cTn id="16" dur="1" fill="hold">
                                          <p:stCondLst>
                                            <p:cond delay="0"/>
                                          </p:stCondLst>
                                        </p:cTn>
                                        <p:tgtEl>
                                          <p:spTgt spid="64"/>
                                        </p:tgtEl>
                                        <p:attrNameLst>
                                          <p:attrName>style.visibility</p:attrName>
                                        </p:attrNameLst>
                                      </p:cBhvr>
                                      <p:to>
                                        <p:strVal val="visible"/>
                                      </p:to>
                                    </p:set>
                                    <p:anim calcmode="lin" valueType="num">
                                      <p:cBhvr additive="base">
                                        <p:cTn id="17" dur="500" fill="hold"/>
                                        <p:tgtEl>
                                          <p:spTgt spid="64"/>
                                        </p:tgtEl>
                                        <p:attrNameLst>
                                          <p:attrName>ppt_x</p:attrName>
                                        </p:attrNameLst>
                                      </p:cBhvr>
                                      <p:tavLst>
                                        <p:tav tm="0">
                                          <p:val>
                                            <p:strVal val="0-#ppt_w/2"/>
                                          </p:val>
                                        </p:tav>
                                        <p:tav tm="100000">
                                          <p:val>
                                            <p:strVal val="#ppt_x"/>
                                          </p:val>
                                        </p:tav>
                                      </p:tavLst>
                                    </p:anim>
                                    <p:anim calcmode="lin" valueType="num">
                                      <p:cBhvr additive="base">
                                        <p:cTn id="18" dur="500" fill="hold"/>
                                        <p:tgtEl>
                                          <p:spTgt spid="64"/>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200"/>
                                  </p:stCondLst>
                                  <p:childTnLst>
                                    <p:set>
                                      <p:cBhvr>
                                        <p:cTn id="20" dur="1" fill="hold">
                                          <p:stCondLst>
                                            <p:cond delay="0"/>
                                          </p:stCondLst>
                                        </p:cTn>
                                        <p:tgtEl>
                                          <p:spTgt spid="59"/>
                                        </p:tgtEl>
                                        <p:attrNameLst>
                                          <p:attrName>style.visibility</p:attrName>
                                        </p:attrNameLst>
                                      </p:cBhvr>
                                      <p:to>
                                        <p:strVal val="visible"/>
                                      </p:to>
                                    </p:set>
                                    <p:anim calcmode="lin" valueType="num">
                                      <p:cBhvr additive="base">
                                        <p:cTn id="21" dur="500" fill="hold"/>
                                        <p:tgtEl>
                                          <p:spTgt spid="59"/>
                                        </p:tgtEl>
                                        <p:attrNameLst>
                                          <p:attrName>ppt_x</p:attrName>
                                        </p:attrNameLst>
                                      </p:cBhvr>
                                      <p:tavLst>
                                        <p:tav tm="0">
                                          <p:val>
                                            <p:strVal val="0-#ppt_w/2"/>
                                          </p:val>
                                        </p:tav>
                                        <p:tav tm="100000">
                                          <p:val>
                                            <p:strVal val="#ppt_x"/>
                                          </p:val>
                                        </p:tav>
                                      </p:tavLst>
                                    </p:anim>
                                    <p:anim calcmode="lin" valueType="num">
                                      <p:cBhvr additive="base">
                                        <p:cTn id="22" dur="500" fill="hold"/>
                                        <p:tgtEl>
                                          <p:spTgt spid="59"/>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400"/>
                                  </p:stCondLst>
                                  <p:childTnLst>
                                    <p:set>
                                      <p:cBhvr>
                                        <p:cTn id="24" dur="1" fill="hold">
                                          <p:stCondLst>
                                            <p:cond delay="0"/>
                                          </p:stCondLst>
                                        </p:cTn>
                                        <p:tgtEl>
                                          <p:spTgt spid="69"/>
                                        </p:tgtEl>
                                        <p:attrNameLst>
                                          <p:attrName>style.visibility</p:attrName>
                                        </p:attrNameLst>
                                      </p:cBhvr>
                                      <p:to>
                                        <p:strVal val="visible"/>
                                      </p:to>
                                    </p:set>
                                    <p:anim calcmode="lin" valueType="num">
                                      <p:cBhvr additive="base">
                                        <p:cTn id="25" dur="500" fill="hold"/>
                                        <p:tgtEl>
                                          <p:spTgt spid="69"/>
                                        </p:tgtEl>
                                        <p:attrNameLst>
                                          <p:attrName>ppt_x</p:attrName>
                                        </p:attrNameLst>
                                      </p:cBhvr>
                                      <p:tavLst>
                                        <p:tav tm="0">
                                          <p:val>
                                            <p:strVal val="0-#ppt_w/2"/>
                                          </p:val>
                                        </p:tav>
                                        <p:tav tm="100000">
                                          <p:val>
                                            <p:strVal val="#ppt_x"/>
                                          </p:val>
                                        </p:tav>
                                      </p:tavLst>
                                    </p:anim>
                                    <p:anim calcmode="lin" valueType="num">
                                      <p:cBhvr additive="base">
                                        <p:cTn id="26" dur="500" fill="hold"/>
                                        <p:tgtEl>
                                          <p:spTgt spid="69"/>
                                        </p:tgtEl>
                                        <p:attrNameLst>
                                          <p:attrName>ppt_y</p:attrName>
                                        </p:attrNameLst>
                                      </p:cBhvr>
                                      <p:tavLst>
                                        <p:tav tm="0">
                                          <p:val>
                                            <p:strVal val="#ppt_y"/>
                                          </p:val>
                                        </p:tav>
                                        <p:tav tm="100000">
                                          <p:val>
                                            <p:strVal val="#ppt_y"/>
                                          </p:val>
                                        </p:tav>
                                      </p:tavLst>
                                    </p:anim>
                                  </p:childTnLst>
                                </p:cTn>
                              </p:par>
                            </p:childTnLst>
                          </p:cTn>
                        </p:par>
                        <p:par>
                          <p:cTn id="27" fill="hold">
                            <p:stCondLst>
                              <p:cond delay="1300"/>
                            </p:stCondLst>
                            <p:childTnLst>
                              <p:par>
                                <p:cTn id="28" presetID="42" presetClass="entr" presetSubtype="0" fill="hold" grpId="0" nodeType="afterEffect">
                                  <p:stCondLst>
                                    <p:cond delay="0"/>
                                  </p:stCondLst>
                                  <p:childTnLst>
                                    <p:set>
                                      <p:cBhvr>
                                        <p:cTn id="29" dur="1" fill="hold">
                                          <p:stCondLst>
                                            <p:cond delay="0"/>
                                          </p:stCondLst>
                                        </p:cTn>
                                        <p:tgtEl>
                                          <p:spTgt spid="74"/>
                                        </p:tgtEl>
                                        <p:attrNameLst>
                                          <p:attrName>style.visibility</p:attrName>
                                        </p:attrNameLst>
                                      </p:cBhvr>
                                      <p:to>
                                        <p:strVal val="visible"/>
                                      </p:to>
                                    </p:set>
                                    <p:animEffect transition="in" filter="fade">
                                      <p:cBhvr>
                                        <p:cTn id="30" dur="400"/>
                                        <p:tgtEl>
                                          <p:spTgt spid="74"/>
                                        </p:tgtEl>
                                      </p:cBhvr>
                                    </p:animEffect>
                                    <p:anim calcmode="lin" valueType="num">
                                      <p:cBhvr>
                                        <p:cTn id="31" dur="400" fill="hold"/>
                                        <p:tgtEl>
                                          <p:spTgt spid="74"/>
                                        </p:tgtEl>
                                        <p:attrNameLst>
                                          <p:attrName>ppt_x</p:attrName>
                                        </p:attrNameLst>
                                      </p:cBhvr>
                                      <p:tavLst>
                                        <p:tav tm="0">
                                          <p:val>
                                            <p:strVal val="#ppt_x"/>
                                          </p:val>
                                        </p:tav>
                                        <p:tav tm="100000">
                                          <p:val>
                                            <p:strVal val="#ppt_x"/>
                                          </p:val>
                                        </p:tav>
                                      </p:tavLst>
                                    </p:anim>
                                    <p:anim calcmode="lin" valueType="num">
                                      <p:cBhvr>
                                        <p:cTn id="32" dur="400" fill="hold"/>
                                        <p:tgtEl>
                                          <p:spTgt spid="74"/>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100"/>
                                  </p:stCondLst>
                                  <p:childTnLst>
                                    <p:set>
                                      <p:cBhvr>
                                        <p:cTn id="34" dur="1" fill="hold">
                                          <p:stCondLst>
                                            <p:cond delay="0"/>
                                          </p:stCondLst>
                                        </p:cTn>
                                        <p:tgtEl>
                                          <p:spTgt spid="75"/>
                                        </p:tgtEl>
                                        <p:attrNameLst>
                                          <p:attrName>style.visibility</p:attrName>
                                        </p:attrNameLst>
                                      </p:cBhvr>
                                      <p:to>
                                        <p:strVal val="visible"/>
                                      </p:to>
                                    </p:set>
                                    <p:animEffect transition="in" filter="fade">
                                      <p:cBhvr>
                                        <p:cTn id="35" dur="400"/>
                                        <p:tgtEl>
                                          <p:spTgt spid="75"/>
                                        </p:tgtEl>
                                      </p:cBhvr>
                                    </p:animEffect>
                                    <p:anim calcmode="lin" valueType="num">
                                      <p:cBhvr>
                                        <p:cTn id="36" dur="400" fill="hold"/>
                                        <p:tgtEl>
                                          <p:spTgt spid="75"/>
                                        </p:tgtEl>
                                        <p:attrNameLst>
                                          <p:attrName>ppt_x</p:attrName>
                                        </p:attrNameLst>
                                      </p:cBhvr>
                                      <p:tavLst>
                                        <p:tav tm="0">
                                          <p:val>
                                            <p:strVal val="#ppt_x"/>
                                          </p:val>
                                        </p:tav>
                                        <p:tav tm="100000">
                                          <p:val>
                                            <p:strVal val="#ppt_x"/>
                                          </p:val>
                                        </p:tav>
                                      </p:tavLst>
                                    </p:anim>
                                    <p:anim calcmode="lin" valueType="num">
                                      <p:cBhvr>
                                        <p:cTn id="37" dur="400" fill="hold"/>
                                        <p:tgtEl>
                                          <p:spTgt spid="75"/>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200"/>
                                  </p:stCondLst>
                                  <p:childTnLst>
                                    <p:set>
                                      <p:cBhvr>
                                        <p:cTn id="39" dur="1" fill="hold">
                                          <p:stCondLst>
                                            <p:cond delay="0"/>
                                          </p:stCondLst>
                                        </p:cTn>
                                        <p:tgtEl>
                                          <p:spTgt spid="76"/>
                                        </p:tgtEl>
                                        <p:attrNameLst>
                                          <p:attrName>style.visibility</p:attrName>
                                        </p:attrNameLst>
                                      </p:cBhvr>
                                      <p:to>
                                        <p:strVal val="visible"/>
                                      </p:to>
                                    </p:set>
                                    <p:animEffect transition="in" filter="fade">
                                      <p:cBhvr>
                                        <p:cTn id="40" dur="400"/>
                                        <p:tgtEl>
                                          <p:spTgt spid="76"/>
                                        </p:tgtEl>
                                      </p:cBhvr>
                                    </p:animEffect>
                                    <p:anim calcmode="lin" valueType="num">
                                      <p:cBhvr>
                                        <p:cTn id="41" dur="400" fill="hold"/>
                                        <p:tgtEl>
                                          <p:spTgt spid="76"/>
                                        </p:tgtEl>
                                        <p:attrNameLst>
                                          <p:attrName>ppt_x</p:attrName>
                                        </p:attrNameLst>
                                      </p:cBhvr>
                                      <p:tavLst>
                                        <p:tav tm="0">
                                          <p:val>
                                            <p:strVal val="#ppt_x"/>
                                          </p:val>
                                        </p:tav>
                                        <p:tav tm="100000">
                                          <p:val>
                                            <p:strVal val="#ppt_x"/>
                                          </p:val>
                                        </p:tav>
                                      </p:tavLst>
                                    </p:anim>
                                    <p:anim calcmode="lin" valueType="num">
                                      <p:cBhvr>
                                        <p:cTn id="42" dur="400" fill="hold"/>
                                        <p:tgtEl>
                                          <p:spTgt spid="7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74" grpId="0" animBg="1"/>
      <p:bldP spid="75" grpId="0" animBg="1"/>
      <p:bldP spid="7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2283718"/>
            <a:ext cx="3888432" cy="1800493"/>
          </a:xfrm>
          <a:prstGeom prst="rect">
            <a:avLst/>
          </a:prstGeom>
          <a:noFill/>
        </p:spPr>
        <p:txBody>
          <a:bodyPr wrap="square" rtlCol="0">
            <a:spAutoFit/>
          </a:bodyPr>
          <a:lstStyle/>
          <a:p>
            <a:endParaRPr lang="en-US" altLang="zh-CN" sz="1200" b="1" dirty="0" smtClean="0">
              <a:solidFill>
                <a:schemeClr val="accent3">
                  <a:lumMod val="90000"/>
                  <a:lumOff val="10000"/>
                </a:schemeClr>
              </a:solidFill>
              <a:latin typeface="微软雅黑" pitchFamily="34" charset="-122"/>
              <a:ea typeface="微软雅黑" pitchFamily="34" charset="-122"/>
            </a:endParaRPr>
          </a:p>
          <a:p>
            <a:r>
              <a:rPr lang="zh-CN" altLang="en-US" sz="1200" b="1" dirty="0" smtClean="0">
                <a:solidFill>
                  <a:schemeClr val="accent3">
                    <a:lumMod val="90000"/>
                    <a:lumOff val="10000"/>
                  </a:schemeClr>
                </a:solidFill>
                <a:latin typeface="微软雅黑" pitchFamily="34" charset="-122"/>
                <a:ea typeface="微软雅黑" pitchFamily="34" charset="-122"/>
              </a:rPr>
              <a:t>报到：</a:t>
            </a:r>
            <a:endParaRPr lang="en-US" altLang="zh-CN" sz="1200" b="1" dirty="0" smtClean="0">
              <a:solidFill>
                <a:schemeClr val="accent3">
                  <a:lumMod val="90000"/>
                  <a:lumOff val="10000"/>
                </a:schemeClr>
              </a:solidFill>
              <a:latin typeface="微软雅黑" pitchFamily="34" charset="-122"/>
              <a:ea typeface="微软雅黑" pitchFamily="34" charset="-122"/>
            </a:endParaRPr>
          </a:p>
          <a:p>
            <a:endParaRPr lang="en-US" altLang="zh-CN" sz="1200" dirty="0" smtClean="0">
              <a:solidFill>
                <a:schemeClr val="accent3">
                  <a:lumMod val="90000"/>
                  <a:lumOff val="10000"/>
                </a:schemeClr>
              </a:solidFill>
              <a:latin typeface="微软雅黑" pitchFamily="34" charset="-122"/>
              <a:ea typeface="微软雅黑" pitchFamily="34" charset="-122"/>
            </a:endParaRPr>
          </a:p>
          <a:p>
            <a:pPr>
              <a:lnSpc>
                <a:spcPts val="1500"/>
              </a:lnSpc>
            </a:pPr>
            <a:r>
              <a:rPr lang="zh-CN" altLang="en-US" sz="1050" dirty="0" smtClean="0">
                <a:solidFill>
                  <a:schemeClr val="accent3">
                    <a:lumMod val="90000"/>
                    <a:lumOff val="10000"/>
                  </a:schemeClr>
                </a:solidFill>
                <a:latin typeface="微软雅黑" pitchFamily="34" charset="-122"/>
                <a:ea typeface="微软雅黑" pitchFamily="34" charset="-122"/>
              </a:rPr>
              <a:t>       社区戒毒社区康复人员自收到决定书之日起无正当理由</a:t>
            </a:r>
            <a:r>
              <a:rPr lang="en-US" altLang="zh-CN" sz="1050" dirty="0" smtClean="0">
                <a:solidFill>
                  <a:srgbClr val="FF0000"/>
                </a:solidFill>
                <a:latin typeface="微软雅黑" pitchFamily="34" charset="-122"/>
                <a:ea typeface="微软雅黑" pitchFamily="34" charset="-122"/>
              </a:rPr>
              <a:t>15</a:t>
            </a:r>
            <a:r>
              <a:rPr lang="zh-CN" altLang="en-US" sz="1050" dirty="0" smtClean="0">
                <a:solidFill>
                  <a:srgbClr val="FF0000"/>
                </a:solidFill>
                <a:latin typeface="微软雅黑" pitchFamily="34" charset="-122"/>
                <a:ea typeface="微软雅黑" pitchFamily="34" charset="-122"/>
              </a:rPr>
              <a:t>日逾期不报到</a:t>
            </a:r>
            <a:r>
              <a:rPr lang="zh-CN" altLang="en-US" sz="1050" dirty="0" smtClean="0">
                <a:solidFill>
                  <a:schemeClr val="accent3">
                    <a:lumMod val="90000"/>
                    <a:lumOff val="10000"/>
                  </a:schemeClr>
                </a:solidFill>
                <a:latin typeface="微软雅黑" pitchFamily="34" charset="-122"/>
                <a:ea typeface="微软雅黑" pitchFamily="34" charset="-122"/>
              </a:rPr>
              <a:t>的，由执行地公安机关将超期未报到人员信息上传至全国禁毒综合应用管理系统吸毒人员数据库，在全国范围内组织查控，查获地公安机关可对其依法作出处理。对未按期报到的社区戒毒人员，可以由查获地公安机关依法作出强制隔离戒毒决定。</a:t>
            </a:r>
          </a:p>
        </p:txBody>
      </p:sp>
      <p:pic>
        <p:nvPicPr>
          <p:cNvPr id="3" name="图片 2" descr="QQ图片20181227111838.jpg"/>
          <p:cNvPicPr>
            <a:picLocks noChangeAspect="1"/>
          </p:cNvPicPr>
          <p:nvPr/>
        </p:nvPicPr>
        <p:blipFill>
          <a:blip r:embed="rId2" cstate="print"/>
          <a:stretch>
            <a:fillRect/>
          </a:stretch>
        </p:blipFill>
        <p:spPr>
          <a:xfrm>
            <a:off x="0" y="0"/>
            <a:ext cx="827584" cy="827584"/>
          </a:xfrm>
          <a:prstGeom prst="rect">
            <a:avLst/>
          </a:prstGeom>
        </p:spPr>
      </p:pic>
      <p:sp>
        <p:nvSpPr>
          <p:cNvPr id="4" name="TextBox 3"/>
          <p:cNvSpPr txBox="1"/>
          <p:nvPr/>
        </p:nvSpPr>
        <p:spPr>
          <a:xfrm>
            <a:off x="971600" y="195486"/>
            <a:ext cx="2664296" cy="646331"/>
          </a:xfrm>
          <a:prstGeom prst="rect">
            <a:avLst/>
          </a:prstGeom>
          <a:noFill/>
        </p:spPr>
        <p:txBody>
          <a:bodyPr wrap="square" rtlCol="0">
            <a:spAutoFit/>
          </a:bodyPr>
          <a:lstStyle/>
          <a:p>
            <a:r>
              <a:rPr lang="zh-CN" altLang="en-US" b="1" dirty="0" smtClean="0">
                <a:solidFill>
                  <a:prstClr val="black">
                    <a:lumMod val="75000"/>
                    <a:lumOff val="25000"/>
                  </a:prstClr>
                </a:solidFill>
                <a:latin typeface="微软雅黑" pitchFamily="34" charset="-122"/>
                <a:ea typeface="微软雅黑" pitchFamily="34" charset="-122"/>
              </a:rPr>
              <a:t>违反社戒社康法律后果</a:t>
            </a:r>
          </a:p>
          <a:p>
            <a:endParaRPr lang="zh-CN" altLang="en-US" dirty="0"/>
          </a:p>
        </p:txBody>
      </p:sp>
      <p:sp>
        <p:nvSpPr>
          <p:cNvPr id="6" name="TextBox 5"/>
          <p:cNvSpPr txBox="1"/>
          <p:nvPr/>
        </p:nvSpPr>
        <p:spPr>
          <a:xfrm>
            <a:off x="4716016" y="771550"/>
            <a:ext cx="2016224" cy="600164"/>
          </a:xfrm>
          <a:prstGeom prst="rect">
            <a:avLst/>
          </a:prstGeom>
          <a:noFill/>
        </p:spPr>
        <p:txBody>
          <a:bodyPr wrap="square" rtlCol="0">
            <a:spAutoFit/>
          </a:bodyPr>
          <a:lstStyle/>
          <a:p>
            <a:r>
              <a:rPr lang="zh-CN" altLang="en-US" sz="1200" b="1" dirty="0" smtClean="0">
                <a:solidFill>
                  <a:schemeClr val="accent3">
                    <a:lumMod val="90000"/>
                    <a:lumOff val="10000"/>
                  </a:schemeClr>
                </a:solidFill>
                <a:latin typeface="微软雅黑" pitchFamily="34" charset="-122"/>
                <a:ea typeface="微软雅黑" pitchFamily="34" charset="-122"/>
              </a:rPr>
              <a:t>擅自离开执行地：</a:t>
            </a:r>
            <a:endParaRPr lang="en-US" altLang="zh-CN" sz="1200" b="1" dirty="0" smtClean="0">
              <a:solidFill>
                <a:schemeClr val="accent3">
                  <a:lumMod val="90000"/>
                  <a:lumOff val="10000"/>
                </a:schemeClr>
              </a:solidFill>
              <a:latin typeface="微软雅黑" pitchFamily="34" charset="-122"/>
              <a:ea typeface="微软雅黑" pitchFamily="34" charset="-122"/>
            </a:endParaRPr>
          </a:p>
          <a:p>
            <a:endParaRPr lang="en-US" altLang="zh-CN" sz="1050" dirty="0" smtClean="0">
              <a:solidFill>
                <a:srgbClr val="FF0000"/>
              </a:solidFill>
              <a:latin typeface="微软雅黑" pitchFamily="34" charset="-122"/>
              <a:ea typeface="微软雅黑" pitchFamily="34" charset="-122"/>
            </a:endParaRPr>
          </a:p>
          <a:p>
            <a:endParaRPr lang="en-US" altLang="zh-CN" sz="1050" dirty="0" smtClean="0">
              <a:solidFill>
                <a:srgbClr val="FF0000"/>
              </a:solidFill>
              <a:latin typeface="微软雅黑" pitchFamily="34" charset="-122"/>
              <a:ea typeface="微软雅黑" pitchFamily="34" charset="-122"/>
            </a:endParaRPr>
          </a:p>
        </p:txBody>
      </p:sp>
      <p:sp>
        <p:nvSpPr>
          <p:cNvPr id="9" name="矩形 8"/>
          <p:cNvSpPr/>
          <p:nvPr/>
        </p:nvSpPr>
        <p:spPr>
          <a:xfrm>
            <a:off x="4860032" y="1491630"/>
            <a:ext cx="1008112" cy="360040"/>
          </a:xfrm>
          <a:prstGeom prst="rect">
            <a:avLst/>
          </a:prstGeom>
          <a:noFill/>
          <a:ln w="28575" cmpd="dbl">
            <a:solidFill>
              <a:srgbClr val="0034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pic>
        <p:nvPicPr>
          <p:cNvPr id="12" name="图片 11" descr="1.jpg"/>
          <p:cNvPicPr>
            <a:picLocks noChangeAspect="1"/>
          </p:cNvPicPr>
          <p:nvPr/>
        </p:nvPicPr>
        <p:blipFill>
          <a:blip r:embed="rId3" cstate="print"/>
          <a:stretch>
            <a:fillRect/>
          </a:stretch>
        </p:blipFill>
        <p:spPr>
          <a:xfrm>
            <a:off x="1547664" y="1275606"/>
            <a:ext cx="2114333" cy="1407542"/>
          </a:xfrm>
          <a:prstGeom prst="rect">
            <a:avLst/>
          </a:prstGeom>
        </p:spPr>
      </p:pic>
      <p:sp>
        <p:nvSpPr>
          <p:cNvPr id="14" name="矩形 13"/>
          <p:cNvSpPr/>
          <p:nvPr/>
        </p:nvSpPr>
        <p:spPr>
          <a:xfrm>
            <a:off x="4860032" y="1995686"/>
            <a:ext cx="1008112" cy="288032"/>
          </a:xfrm>
          <a:prstGeom prst="rect">
            <a:avLst/>
          </a:prstGeom>
          <a:noFill/>
          <a:ln w="28575" cmpd="dbl">
            <a:solidFill>
              <a:srgbClr val="0034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5" name="矩形 14"/>
          <p:cNvSpPr/>
          <p:nvPr/>
        </p:nvSpPr>
        <p:spPr>
          <a:xfrm>
            <a:off x="4860032" y="2643758"/>
            <a:ext cx="1224136" cy="432048"/>
          </a:xfrm>
          <a:prstGeom prst="rect">
            <a:avLst/>
          </a:prstGeom>
          <a:noFill/>
          <a:ln w="28575" cmpd="dbl">
            <a:solidFill>
              <a:srgbClr val="0034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6" name="TextBox 15"/>
          <p:cNvSpPr txBox="1"/>
          <p:nvPr/>
        </p:nvSpPr>
        <p:spPr>
          <a:xfrm>
            <a:off x="5148064" y="1563638"/>
            <a:ext cx="576064" cy="276999"/>
          </a:xfrm>
          <a:prstGeom prst="rect">
            <a:avLst/>
          </a:prstGeom>
          <a:noFill/>
        </p:spPr>
        <p:txBody>
          <a:bodyPr wrap="square" rtlCol="0">
            <a:spAutoFit/>
          </a:bodyPr>
          <a:lstStyle/>
          <a:p>
            <a:r>
              <a:rPr lang="zh-CN" altLang="en-US" sz="1200" dirty="0" smtClean="0">
                <a:solidFill>
                  <a:schemeClr val="accent1"/>
                </a:solidFill>
                <a:latin typeface="微软雅黑" pitchFamily="34" charset="-122"/>
                <a:ea typeface="微软雅黑" pitchFamily="34" charset="-122"/>
              </a:rPr>
              <a:t>初次</a:t>
            </a:r>
            <a:endParaRPr lang="zh-CN" altLang="en-US" sz="1200" dirty="0">
              <a:solidFill>
                <a:schemeClr val="accent1"/>
              </a:solidFill>
              <a:latin typeface="微软雅黑" pitchFamily="34" charset="-122"/>
              <a:ea typeface="微软雅黑" pitchFamily="34" charset="-122"/>
            </a:endParaRPr>
          </a:p>
        </p:txBody>
      </p:sp>
      <p:sp>
        <p:nvSpPr>
          <p:cNvPr id="17" name="TextBox 16"/>
          <p:cNvSpPr txBox="1"/>
          <p:nvPr/>
        </p:nvSpPr>
        <p:spPr>
          <a:xfrm>
            <a:off x="5076056" y="1995686"/>
            <a:ext cx="1080120" cy="288032"/>
          </a:xfrm>
          <a:prstGeom prst="rect">
            <a:avLst/>
          </a:prstGeom>
          <a:noFill/>
        </p:spPr>
        <p:txBody>
          <a:bodyPr wrap="square" rtlCol="0">
            <a:spAutoFit/>
          </a:bodyPr>
          <a:lstStyle/>
          <a:p>
            <a:r>
              <a:rPr lang="zh-CN" altLang="en-US" sz="1200" dirty="0" smtClean="0">
                <a:solidFill>
                  <a:schemeClr val="accent1"/>
                </a:solidFill>
                <a:latin typeface="微软雅黑" pitchFamily="34" charset="-122"/>
                <a:ea typeface="微软雅黑" pitchFamily="34" charset="-122"/>
              </a:rPr>
              <a:t>第二次</a:t>
            </a:r>
            <a:endParaRPr lang="zh-CN" altLang="en-US" sz="1200" dirty="0">
              <a:solidFill>
                <a:schemeClr val="accent1"/>
              </a:solidFill>
              <a:latin typeface="微软雅黑" pitchFamily="34" charset="-122"/>
              <a:ea typeface="微软雅黑" pitchFamily="34" charset="-122"/>
            </a:endParaRPr>
          </a:p>
        </p:txBody>
      </p:sp>
      <p:cxnSp>
        <p:nvCxnSpPr>
          <p:cNvPr id="19" name="直接连接符 18"/>
          <p:cNvCxnSpPr>
            <a:stCxn id="9" idx="3"/>
          </p:cNvCxnSpPr>
          <p:nvPr/>
        </p:nvCxnSpPr>
        <p:spPr>
          <a:xfrm>
            <a:off x="5868144" y="1671650"/>
            <a:ext cx="936104" cy="252028"/>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5868144" y="1923678"/>
            <a:ext cx="936104" cy="216024"/>
          </a:xfrm>
          <a:prstGeom prst="line">
            <a:avLst/>
          </a:prstGeom>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6732240" y="1707654"/>
            <a:ext cx="1800200" cy="646331"/>
          </a:xfrm>
          <a:prstGeom prst="rect">
            <a:avLst/>
          </a:prstGeom>
          <a:noFill/>
        </p:spPr>
        <p:txBody>
          <a:bodyPr wrap="square" rtlCol="0">
            <a:spAutoFit/>
          </a:bodyPr>
          <a:lstStyle/>
          <a:p>
            <a:r>
              <a:rPr lang="zh-CN" altLang="en-US" b="1" dirty="0" smtClean="0">
                <a:solidFill>
                  <a:srgbClr val="FF0000"/>
                </a:solidFill>
                <a:latin typeface="微软雅黑" pitchFamily="34" charset="-122"/>
                <a:ea typeface="微软雅黑" pitchFamily="34" charset="-122"/>
              </a:rPr>
              <a:t>进行书面告诫</a:t>
            </a:r>
            <a:endParaRPr lang="en-US" altLang="zh-CN" b="1" dirty="0" smtClean="0">
              <a:solidFill>
                <a:srgbClr val="FF0000"/>
              </a:solidFill>
              <a:latin typeface="微软雅黑" pitchFamily="34" charset="-122"/>
              <a:ea typeface="微软雅黑" pitchFamily="34" charset="-122"/>
            </a:endParaRPr>
          </a:p>
          <a:p>
            <a:endParaRPr lang="zh-CN" altLang="en-US" dirty="0"/>
          </a:p>
        </p:txBody>
      </p:sp>
      <p:sp>
        <p:nvSpPr>
          <p:cNvPr id="28" name="TextBox 27"/>
          <p:cNvSpPr txBox="1"/>
          <p:nvPr/>
        </p:nvSpPr>
        <p:spPr>
          <a:xfrm>
            <a:off x="5148064" y="2715766"/>
            <a:ext cx="792088" cy="307777"/>
          </a:xfrm>
          <a:prstGeom prst="rect">
            <a:avLst/>
          </a:prstGeom>
          <a:noFill/>
        </p:spPr>
        <p:txBody>
          <a:bodyPr wrap="square" rtlCol="0">
            <a:spAutoFit/>
          </a:bodyPr>
          <a:lstStyle/>
          <a:p>
            <a:r>
              <a:rPr lang="zh-CN" altLang="en-US" sz="1400" dirty="0" smtClean="0">
                <a:solidFill>
                  <a:schemeClr val="accent1"/>
                </a:solidFill>
                <a:latin typeface="微软雅黑" pitchFamily="34" charset="-122"/>
                <a:ea typeface="微软雅黑" pitchFamily="34" charset="-122"/>
              </a:rPr>
              <a:t>第三次</a:t>
            </a:r>
            <a:endParaRPr lang="zh-CN" altLang="en-US" sz="1400" dirty="0">
              <a:solidFill>
                <a:schemeClr val="accent1"/>
              </a:solidFill>
              <a:latin typeface="微软雅黑" pitchFamily="34" charset="-122"/>
              <a:ea typeface="微软雅黑" pitchFamily="34" charset="-122"/>
            </a:endParaRPr>
          </a:p>
        </p:txBody>
      </p:sp>
      <p:sp>
        <p:nvSpPr>
          <p:cNvPr id="29" name="矩形 28"/>
          <p:cNvSpPr/>
          <p:nvPr/>
        </p:nvSpPr>
        <p:spPr>
          <a:xfrm>
            <a:off x="4860032" y="3219822"/>
            <a:ext cx="1224136" cy="432048"/>
          </a:xfrm>
          <a:prstGeom prst="rect">
            <a:avLst/>
          </a:prstGeom>
          <a:noFill/>
          <a:ln w="28575" cmpd="dbl">
            <a:solidFill>
              <a:srgbClr val="0034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30" name="TextBox 29"/>
          <p:cNvSpPr txBox="1"/>
          <p:nvPr/>
        </p:nvSpPr>
        <p:spPr>
          <a:xfrm>
            <a:off x="4860032" y="3291830"/>
            <a:ext cx="1512168" cy="307777"/>
          </a:xfrm>
          <a:prstGeom prst="rect">
            <a:avLst/>
          </a:prstGeom>
          <a:noFill/>
        </p:spPr>
        <p:txBody>
          <a:bodyPr wrap="square" rtlCol="0">
            <a:spAutoFit/>
          </a:bodyPr>
          <a:lstStyle/>
          <a:p>
            <a:r>
              <a:rPr lang="zh-CN" altLang="en-US" sz="1400" dirty="0" smtClean="0">
                <a:solidFill>
                  <a:schemeClr val="accent1"/>
                </a:solidFill>
                <a:latin typeface="微软雅黑" pitchFamily="34" charset="-122"/>
                <a:ea typeface="微软雅黑" pitchFamily="34" charset="-122"/>
              </a:rPr>
              <a:t>累计超过</a:t>
            </a:r>
            <a:r>
              <a:rPr lang="en-US" altLang="zh-CN" sz="1400" dirty="0" smtClean="0">
                <a:solidFill>
                  <a:schemeClr val="accent1"/>
                </a:solidFill>
                <a:latin typeface="微软雅黑" pitchFamily="34" charset="-122"/>
                <a:ea typeface="微软雅黑" pitchFamily="34" charset="-122"/>
              </a:rPr>
              <a:t>30</a:t>
            </a:r>
            <a:r>
              <a:rPr lang="zh-CN" altLang="en-US" sz="1400" dirty="0" smtClean="0">
                <a:solidFill>
                  <a:schemeClr val="accent1"/>
                </a:solidFill>
                <a:latin typeface="微软雅黑" pitchFamily="34" charset="-122"/>
                <a:ea typeface="微软雅黑" pitchFamily="34" charset="-122"/>
              </a:rPr>
              <a:t>日</a:t>
            </a:r>
            <a:endParaRPr lang="zh-CN" altLang="en-US" sz="1400" dirty="0">
              <a:solidFill>
                <a:schemeClr val="accent1"/>
              </a:solidFill>
              <a:latin typeface="微软雅黑" pitchFamily="34" charset="-122"/>
              <a:ea typeface="微软雅黑" pitchFamily="34" charset="-122"/>
            </a:endParaRPr>
          </a:p>
        </p:txBody>
      </p:sp>
      <p:cxnSp>
        <p:nvCxnSpPr>
          <p:cNvPr id="44" name="直接连接符 43"/>
          <p:cNvCxnSpPr/>
          <p:nvPr/>
        </p:nvCxnSpPr>
        <p:spPr>
          <a:xfrm>
            <a:off x="6084168" y="2931790"/>
            <a:ext cx="936104" cy="252028"/>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V="1">
            <a:off x="6084168" y="3183818"/>
            <a:ext cx="936104" cy="216024"/>
          </a:xfrm>
          <a:prstGeom prst="line">
            <a:avLst/>
          </a:prstGeom>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7020272" y="2571750"/>
            <a:ext cx="1872208" cy="1438855"/>
          </a:xfrm>
          <a:prstGeom prst="rect">
            <a:avLst/>
          </a:prstGeom>
          <a:noFill/>
        </p:spPr>
        <p:txBody>
          <a:bodyPr wrap="square" rtlCol="0">
            <a:spAutoFit/>
          </a:bodyPr>
          <a:lstStyle/>
          <a:p>
            <a:r>
              <a:rPr lang="zh-CN" altLang="en-US" sz="1050" dirty="0" smtClean="0">
                <a:solidFill>
                  <a:schemeClr val="accent3">
                    <a:lumMod val="90000"/>
                    <a:lumOff val="10000"/>
                  </a:schemeClr>
                </a:solidFill>
                <a:latin typeface="微软雅黑" pitchFamily="34" charset="-122"/>
                <a:ea typeface="微软雅黑" pitchFamily="34" charset="-122"/>
              </a:rPr>
              <a:t>认定为严重违法协议，制定违法违规行为报告，公安机关在</a:t>
            </a:r>
            <a:r>
              <a:rPr lang="en-US" altLang="zh-CN" sz="1050" b="1" dirty="0" smtClean="0">
                <a:solidFill>
                  <a:srgbClr val="FF0000"/>
                </a:solidFill>
                <a:latin typeface="微软雅黑" pitchFamily="34" charset="-122"/>
                <a:ea typeface="微软雅黑" pitchFamily="34" charset="-122"/>
              </a:rPr>
              <a:t>3</a:t>
            </a:r>
            <a:r>
              <a:rPr lang="zh-CN" altLang="en-US" sz="1050" b="1" dirty="0" smtClean="0">
                <a:solidFill>
                  <a:srgbClr val="FF0000"/>
                </a:solidFill>
                <a:latin typeface="微软雅黑" pitchFamily="34" charset="-122"/>
                <a:ea typeface="微软雅黑" pitchFamily="34" charset="-122"/>
              </a:rPr>
              <a:t>个工作日内</a:t>
            </a:r>
            <a:r>
              <a:rPr lang="zh-CN" altLang="en-US" sz="1050" dirty="0" smtClean="0">
                <a:solidFill>
                  <a:schemeClr val="accent3">
                    <a:lumMod val="90000"/>
                    <a:lumOff val="10000"/>
                  </a:schemeClr>
                </a:solidFill>
                <a:latin typeface="微软雅黑" pitchFamily="34" charset="-122"/>
                <a:ea typeface="微软雅黑" pitchFamily="34" charset="-122"/>
              </a:rPr>
              <a:t>将人员信息上传至全国禁毒综合应用管理系统吸毒人员数据库，在全国范围内组织查控，查获地公安机关可对其依法作出处理。</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499992" y="483518"/>
            <a:ext cx="1944216" cy="3631763"/>
          </a:xfrm>
          <a:prstGeom prst="rect">
            <a:avLst/>
          </a:prstGeom>
        </p:spPr>
        <p:txBody>
          <a:bodyPr wrap="square">
            <a:spAutoFit/>
          </a:bodyPr>
          <a:lstStyle/>
          <a:p>
            <a:pPr algn="just"/>
            <a:r>
              <a:rPr lang="en-US" altLang="zh-CN" sz="1000" dirty="0" smtClean="0">
                <a:solidFill>
                  <a:schemeClr val="accent3"/>
                </a:solidFill>
                <a:latin typeface="微软雅黑" pitchFamily="34" charset="-122"/>
                <a:ea typeface="微软雅黑" pitchFamily="34" charset="-122"/>
              </a:rPr>
              <a:t>1</a:t>
            </a:r>
            <a:r>
              <a:rPr lang="zh-CN" altLang="en-US" sz="1000" dirty="0" smtClean="0">
                <a:solidFill>
                  <a:schemeClr val="accent3"/>
                </a:solidFill>
                <a:latin typeface="微软雅黑" pitchFamily="34" charset="-122"/>
                <a:ea typeface="微软雅黑" pitchFamily="34" charset="-122"/>
              </a:rPr>
              <a:t>、社区戒毒人员的尿液检测原则上</a:t>
            </a:r>
            <a:r>
              <a:rPr lang="en-US" altLang="zh-CN" sz="1000" dirty="0" smtClean="0">
                <a:solidFill>
                  <a:srgbClr val="FF0000"/>
                </a:solidFill>
                <a:latin typeface="微软雅黑" pitchFamily="34" charset="-122"/>
                <a:ea typeface="微软雅黑" pitchFamily="34" charset="-122"/>
              </a:rPr>
              <a:t>3</a:t>
            </a:r>
            <a:r>
              <a:rPr lang="zh-CN" altLang="en-US" sz="1000" dirty="0" smtClean="0">
                <a:solidFill>
                  <a:srgbClr val="FF0000"/>
                </a:solidFill>
                <a:latin typeface="微软雅黑" pitchFamily="34" charset="-122"/>
                <a:ea typeface="微软雅黑" pitchFamily="34" charset="-122"/>
              </a:rPr>
              <a:t>年内不少于</a:t>
            </a:r>
            <a:r>
              <a:rPr lang="en-US" altLang="zh-CN" sz="1000" dirty="0" smtClean="0">
                <a:solidFill>
                  <a:srgbClr val="FF0000"/>
                </a:solidFill>
                <a:latin typeface="微软雅黑" pitchFamily="34" charset="-122"/>
                <a:ea typeface="微软雅黑" pitchFamily="34" charset="-122"/>
              </a:rPr>
              <a:t>22</a:t>
            </a:r>
            <a:r>
              <a:rPr lang="zh-CN" altLang="en-US" sz="1000" dirty="0" smtClean="0">
                <a:solidFill>
                  <a:srgbClr val="FF0000"/>
                </a:solidFill>
                <a:latin typeface="微软雅黑" pitchFamily="34" charset="-122"/>
                <a:ea typeface="微软雅黑" pitchFamily="34" charset="-122"/>
              </a:rPr>
              <a:t>次。</a:t>
            </a:r>
            <a:r>
              <a:rPr lang="zh-CN" altLang="en-US" sz="1000" dirty="0" smtClean="0">
                <a:solidFill>
                  <a:schemeClr val="accent1"/>
                </a:solidFill>
                <a:latin typeface="微软雅黑" pitchFamily="34" charset="-122"/>
                <a:ea typeface="微软雅黑" pitchFamily="34" charset="-122"/>
              </a:rPr>
              <a:t>第一年为每月</a:t>
            </a:r>
            <a:r>
              <a:rPr lang="en-US" altLang="zh-CN" sz="1000" dirty="0" smtClean="0">
                <a:solidFill>
                  <a:schemeClr val="accent1"/>
                </a:solidFill>
                <a:latin typeface="微软雅黑" pitchFamily="34" charset="-122"/>
                <a:ea typeface="微软雅黑" pitchFamily="34" charset="-122"/>
              </a:rPr>
              <a:t>1</a:t>
            </a:r>
            <a:r>
              <a:rPr lang="zh-CN" altLang="en-US" sz="1000" dirty="0" smtClean="0">
                <a:solidFill>
                  <a:schemeClr val="accent1"/>
                </a:solidFill>
                <a:latin typeface="微软雅黑" pitchFamily="34" charset="-122"/>
                <a:ea typeface="微软雅黑" pitchFamily="34" charset="-122"/>
              </a:rPr>
              <a:t>次，第二年为每</a:t>
            </a:r>
            <a:r>
              <a:rPr lang="en-US" altLang="zh-CN" sz="1000" dirty="0" smtClean="0">
                <a:solidFill>
                  <a:schemeClr val="accent1"/>
                </a:solidFill>
                <a:latin typeface="微软雅黑" pitchFamily="34" charset="-122"/>
                <a:ea typeface="微软雅黑" pitchFamily="34" charset="-122"/>
              </a:rPr>
              <a:t>2</a:t>
            </a:r>
            <a:r>
              <a:rPr lang="zh-CN" altLang="en-US" sz="1000" dirty="0" smtClean="0">
                <a:solidFill>
                  <a:schemeClr val="accent1"/>
                </a:solidFill>
                <a:latin typeface="微软雅黑" pitchFamily="34" charset="-122"/>
                <a:ea typeface="微软雅黑" pitchFamily="34" charset="-122"/>
              </a:rPr>
              <a:t>个月</a:t>
            </a:r>
            <a:r>
              <a:rPr lang="en-US" altLang="zh-CN" sz="1000" dirty="0" smtClean="0">
                <a:solidFill>
                  <a:schemeClr val="accent1"/>
                </a:solidFill>
                <a:latin typeface="微软雅黑" pitchFamily="34" charset="-122"/>
                <a:ea typeface="微软雅黑" pitchFamily="34" charset="-122"/>
              </a:rPr>
              <a:t>1</a:t>
            </a:r>
            <a:r>
              <a:rPr lang="zh-CN" altLang="en-US" sz="1000" dirty="0" smtClean="0">
                <a:solidFill>
                  <a:schemeClr val="accent1"/>
                </a:solidFill>
                <a:latin typeface="微软雅黑" pitchFamily="34" charset="-122"/>
                <a:ea typeface="微软雅黑" pitchFamily="34" charset="-122"/>
              </a:rPr>
              <a:t>次，第三年为每</a:t>
            </a:r>
            <a:r>
              <a:rPr lang="en-US" altLang="zh-CN" sz="1000" dirty="0" smtClean="0">
                <a:solidFill>
                  <a:schemeClr val="accent1"/>
                </a:solidFill>
                <a:latin typeface="微软雅黑" pitchFamily="34" charset="-122"/>
                <a:ea typeface="微软雅黑" pitchFamily="34" charset="-122"/>
              </a:rPr>
              <a:t>3</a:t>
            </a:r>
            <a:r>
              <a:rPr lang="zh-CN" altLang="en-US" sz="1000" dirty="0" smtClean="0">
                <a:solidFill>
                  <a:schemeClr val="accent1"/>
                </a:solidFill>
                <a:latin typeface="微软雅黑" pitchFamily="34" charset="-122"/>
                <a:ea typeface="微软雅黑" pitchFamily="34" charset="-122"/>
              </a:rPr>
              <a:t>个月</a:t>
            </a:r>
            <a:r>
              <a:rPr lang="en-US" altLang="zh-CN" sz="1000" dirty="0" smtClean="0">
                <a:solidFill>
                  <a:schemeClr val="accent1"/>
                </a:solidFill>
                <a:latin typeface="微软雅黑" pitchFamily="34" charset="-122"/>
                <a:ea typeface="微软雅黑" pitchFamily="34" charset="-122"/>
              </a:rPr>
              <a:t>1</a:t>
            </a:r>
            <a:r>
              <a:rPr lang="zh-CN" altLang="en-US" sz="1000" dirty="0" smtClean="0">
                <a:solidFill>
                  <a:schemeClr val="accent1"/>
                </a:solidFill>
                <a:latin typeface="微软雅黑" pitchFamily="34" charset="-122"/>
                <a:ea typeface="微软雅黑" pitchFamily="34" charset="-122"/>
              </a:rPr>
              <a:t>次。</a:t>
            </a:r>
            <a:endParaRPr lang="en-US" altLang="zh-CN" sz="1000" dirty="0" smtClean="0">
              <a:solidFill>
                <a:schemeClr val="accent1"/>
              </a:solidFill>
              <a:latin typeface="微软雅黑" pitchFamily="34" charset="-122"/>
              <a:ea typeface="微软雅黑" pitchFamily="34" charset="-122"/>
            </a:endParaRPr>
          </a:p>
          <a:p>
            <a:pPr algn="just"/>
            <a:endParaRPr lang="en-US" altLang="zh-CN" sz="1000" dirty="0" smtClean="0">
              <a:solidFill>
                <a:schemeClr val="accent3"/>
              </a:solidFill>
              <a:latin typeface="微软雅黑" pitchFamily="34" charset="-122"/>
              <a:ea typeface="微软雅黑" pitchFamily="34" charset="-122"/>
            </a:endParaRPr>
          </a:p>
          <a:p>
            <a:pPr algn="just"/>
            <a:r>
              <a:rPr lang="en-US" altLang="zh-CN" sz="1000" dirty="0" smtClean="0">
                <a:solidFill>
                  <a:schemeClr val="accent3"/>
                </a:solidFill>
                <a:latin typeface="微软雅黑" pitchFamily="34" charset="-122"/>
                <a:ea typeface="微软雅黑" pitchFamily="34" charset="-122"/>
              </a:rPr>
              <a:t>2</a:t>
            </a:r>
            <a:r>
              <a:rPr lang="zh-CN" altLang="en-US" sz="1000" dirty="0" smtClean="0">
                <a:solidFill>
                  <a:schemeClr val="accent3"/>
                </a:solidFill>
                <a:latin typeface="微软雅黑" pitchFamily="34" charset="-122"/>
                <a:ea typeface="微软雅黑" pitchFamily="34" charset="-122"/>
              </a:rPr>
              <a:t>、社区康复人员的检测原则上为</a:t>
            </a:r>
            <a:r>
              <a:rPr lang="en-US" altLang="zh-CN" sz="1000" dirty="0" smtClean="0">
                <a:solidFill>
                  <a:srgbClr val="FF0000"/>
                </a:solidFill>
                <a:latin typeface="微软雅黑" pitchFamily="34" charset="-122"/>
                <a:ea typeface="微软雅黑" pitchFamily="34" charset="-122"/>
              </a:rPr>
              <a:t>3</a:t>
            </a:r>
            <a:r>
              <a:rPr lang="zh-CN" altLang="en-US" sz="1000" dirty="0" smtClean="0">
                <a:solidFill>
                  <a:srgbClr val="FF0000"/>
                </a:solidFill>
                <a:latin typeface="微软雅黑" pitchFamily="34" charset="-122"/>
                <a:ea typeface="微软雅黑" pitchFamily="34" charset="-122"/>
              </a:rPr>
              <a:t>年内不少于</a:t>
            </a:r>
            <a:r>
              <a:rPr lang="en-US" altLang="zh-CN" sz="1000" dirty="0" smtClean="0">
                <a:solidFill>
                  <a:srgbClr val="FF0000"/>
                </a:solidFill>
                <a:latin typeface="微软雅黑" pitchFamily="34" charset="-122"/>
                <a:ea typeface="微软雅黑" pitchFamily="34" charset="-122"/>
              </a:rPr>
              <a:t>12</a:t>
            </a:r>
            <a:r>
              <a:rPr lang="zh-CN" altLang="en-US" sz="1000" dirty="0" smtClean="0">
                <a:solidFill>
                  <a:srgbClr val="FF0000"/>
                </a:solidFill>
                <a:latin typeface="微软雅黑" pitchFamily="34" charset="-122"/>
                <a:ea typeface="微软雅黑" pitchFamily="34" charset="-122"/>
              </a:rPr>
              <a:t>次。</a:t>
            </a:r>
            <a:r>
              <a:rPr lang="zh-CN" altLang="en-US" sz="1000" dirty="0" smtClean="0">
                <a:solidFill>
                  <a:schemeClr val="accent1"/>
                </a:solidFill>
                <a:latin typeface="微软雅黑" pitchFamily="34" charset="-122"/>
                <a:ea typeface="微软雅黑" pitchFamily="34" charset="-122"/>
              </a:rPr>
              <a:t>第一年为每</a:t>
            </a:r>
            <a:r>
              <a:rPr lang="en-US" altLang="zh-CN" sz="1000" dirty="0" smtClean="0">
                <a:solidFill>
                  <a:schemeClr val="accent1"/>
                </a:solidFill>
                <a:latin typeface="微软雅黑" pitchFamily="34" charset="-122"/>
                <a:ea typeface="微软雅黑" pitchFamily="34" charset="-122"/>
              </a:rPr>
              <a:t>2</a:t>
            </a:r>
            <a:r>
              <a:rPr lang="zh-CN" altLang="en-US" sz="1000" dirty="0" smtClean="0">
                <a:solidFill>
                  <a:schemeClr val="accent1"/>
                </a:solidFill>
                <a:latin typeface="微软雅黑" pitchFamily="34" charset="-122"/>
                <a:ea typeface="微软雅黑" pitchFamily="34" charset="-122"/>
              </a:rPr>
              <a:t>个月</a:t>
            </a:r>
            <a:r>
              <a:rPr lang="en-US" altLang="zh-CN" sz="1000" dirty="0" smtClean="0">
                <a:solidFill>
                  <a:schemeClr val="accent1"/>
                </a:solidFill>
                <a:latin typeface="微软雅黑" pitchFamily="34" charset="-122"/>
                <a:ea typeface="微软雅黑" pitchFamily="34" charset="-122"/>
              </a:rPr>
              <a:t>1</a:t>
            </a:r>
            <a:r>
              <a:rPr lang="zh-CN" altLang="en-US" sz="1000" dirty="0" smtClean="0">
                <a:solidFill>
                  <a:schemeClr val="accent1"/>
                </a:solidFill>
                <a:latin typeface="微软雅黑" pitchFamily="34" charset="-122"/>
                <a:ea typeface="微软雅黑" pitchFamily="34" charset="-122"/>
              </a:rPr>
              <a:t>次，第二年为每</a:t>
            </a:r>
            <a:r>
              <a:rPr lang="en-US" altLang="zh-CN" sz="1000" dirty="0" smtClean="0">
                <a:solidFill>
                  <a:schemeClr val="accent1"/>
                </a:solidFill>
                <a:latin typeface="微软雅黑" pitchFamily="34" charset="-122"/>
                <a:ea typeface="微软雅黑" pitchFamily="34" charset="-122"/>
              </a:rPr>
              <a:t>3</a:t>
            </a:r>
            <a:r>
              <a:rPr lang="zh-CN" altLang="en-US" sz="1000" dirty="0" smtClean="0">
                <a:solidFill>
                  <a:schemeClr val="accent1"/>
                </a:solidFill>
                <a:latin typeface="微软雅黑" pitchFamily="34" charset="-122"/>
                <a:ea typeface="微软雅黑" pitchFamily="34" charset="-122"/>
              </a:rPr>
              <a:t>个月</a:t>
            </a:r>
            <a:r>
              <a:rPr lang="en-US" altLang="zh-CN" sz="1000" dirty="0" smtClean="0">
                <a:solidFill>
                  <a:schemeClr val="accent1"/>
                </a:solidFill>
                <a:latin typeface="微软雅黑" pitchFamily="34" charset="-122"/>
                <a:ea typeface="微软雅黑" pitchFamily="34" charset="-122"/>
              </a:rPr>
              <a:t>1</a:t>
            </a:r>
            <a:r>
              <a:rPr lang="zh-CN" altLang="en-US" sz="1000" dirty="0" smtClean="0">
                <a:solidFill>
                  <a:schemeClr val="accent1"/>
                </a:solidFill>
                <a:latin typeface="微软雅黑" pitchFamily="34" charset="-122"/>
                <a:ea typeface="微软雅黑" pitchFamily="34" charset="-122"/>
              </a:rPr>
              <a:t>次，第三年为每</a:t>
            </a:r>
            <a:r>
              <a:rPr lang="en-US" altLang="zh-CN" sz="1000" dirty="0" smtClean="0">
                <a:solidFill>
                  <a:schemeClr val="accent1"/>
                </a:solidFill>
                <a:latin typeface="微软雅黑" pitchFamily="34" charset="-122"/>
                <a:ea typeface="微软雅黑" pitchFamily="34" charset="-122"/>
              </a:rPr>
              <a:t>6</a:t>
            </a:r>
            <a:r>
              <a:rPr lang="zh-CN" altLang="en-US" sz="1000" dirty="0" smtClean="0">
                <a:solidFill>
                  <a:schemeClr val="accent1"/>
                </a:solidFill>
                <a:latin typeface="微软雅黑" pitchFamily="34" charset="-122"/>
                <a:ea typeface="微软雅黑" pitchFamily="34" charset="-122"/>
              </a:rPr>
              <a:t>个月</a:t>
            </a:r>
            <a:r>
              <a:rPr lang="en-US" altLang="zh-CN" sz="1000" dirty="0" smtClean="0">
                <a:solidFill>
                  <a:schemeClr val="accent1"/>
                </a:solidFill>
                <a:latin typeface="微软雅黑" pitchFamily="34" charset="-122"/>
                <a:ea typeface="微软雅黑" pitchFamily="34" charset="-122"/>
              </a:rPr>
              <a:t>1</a:t>
            </a:r>
            <a:r>
              <a:rPr lang="zh-CN" altLang="en-US" sz="1000" dirty="0" smtClean="0">
                <a:solidFill>
                  <a:schemeClr val="accent1"/>
                </a:solidFill>
                <a:latin typeface="微软雅黑" pitchFamily="34" charset="-122"/>
                <a:ea typeface="微软雅黑" pitchFamily="34" charset="-122"/>
              </a:rPr>
              <a:t>次。</a:t>
            </a:r>
            <a:endParaRPr lang="en-US" altLang="zh-CN" sz="1000" dirty="0" smtClean="0">
              <a:solidFill>
                <a:schemeClr val="accent1"/>
              </a:solidFill>
              <a:latin typeface="微软雅黑" pitchFamily="34" charset="-122"/>
              <a:ea typeface="微软雅黑" pitchFamily="34" charset="-122"/>
            </a:endParaRPr>
          </a:p>
          <a:p>
            <a:pPr algn="just"/>
            <a:endParaRPr lang="en-US" altLang="zh-CN" sz="1000" dirty="0" smtClean="0">
              <a:solidFill>
                <a:schemeClr val="accent3"/>
              </a:solidFill>
              <a:latin typeface="微软雅黑" pitchFamily="34" charset="-122"/>
              <a:ea typeface="微软雅黑" pitchFamily="34" charset="-122"/>
            </a:endParaRPr>
          </a:p>
          <a:p>
            <a:pPr algn="just"/>
            <a:r>
              <a:rPr lang="en-US" altLang="zh-CN" sz="1000" dirty="0" smtClean="0">
                <a:solidFill>
                  <a:schemeClr val="accent3"/>
                </a:solidFill>
                <a:latin typeface="微软雅黑" pitchFamily="34" charset="-122"/>
                <a:ea typeface="微软雅黑" pitchFamily="34" charset="-122"/>
              </a:rPr>
              <a:t>3</a:t>
            </a:r>
            <a:r>
              <a:rPr lang="zh-CN" altLang="en-US" sz="1000" dirty="0" smtClean="0">
                <a:solidFill>
                  <a:schemeClr val="accent3"/>
                </a:solidFill>
                <a:latin typeface="微软雅黑" pitchFamily="34" charset="-122"/>
                <a:ea typeface="微软雅黑" pitchFamily="34" charset="-122"/>
              </a:rPr>
              <a:t>、社区戒毒社区康复人员因外出等原因推迟检测或漏检不超过</a:t>
            </a:r>
            <a:r>
              <a:rPr lang="en-US" altLang="zh-CN" sz="1000" dirty="0" smtClean="0">
                <a:solidFill>
                  <a:schemeClr val="accent3"/>
                </a:solidFill>
                <a:latin typeface="微软雅黑" pitchFamily="34" charset="-122"/>
                <a:ea typeface="微软雅黑" pitchFamily="34" charset="-122"/>
              </a:rPr>
              <a:t>3</a:t>
            </a:r>
            <a:r>
              <a:rPr lang="zh-CN" altLang="en-US" sz="1000" dirty="0" smtClean="0">
                <a:solidFill>
                  <a:schemeClr val="accent3"/>
                </a:solidFill>
                <a:latin typeface="微软雅黑" pitchFamily="34" charset="-122"/>
                <a:ea typeface="微软雅黑" pitchFamily="34" charset="-122"/>
              </a:rPr>
              <a:t>个月的，可以采取毛发等生物样本检测方式进行补检，及时发现有无复吸毒品行为。</a:t>
            </a:r>
            <a:endParaRPr lang="en-US" altLang="zh-CN" sz="1000" dirty="0" smtClean="0">
              <a:solidFill>
                <a:schemeClr val="accent3"/>
              </a:solidFill>
              <a:latin typeface="微软雅黑" pitchFamily="34" charset="-122"/>
              <a:ea typeface="微软雅黑" pitchFamily="34" charset="-122"/>
            </a:endParaRPr>
          </a:p>
          <a:p>
            <a:pPr algn="just"/>
            <a:endParaRPr lang="en-US" altLang="zh-CN" sz="1000" dirty="0" smtClean="0">
              <a:solidFill>
                <a:schemeClr val="accent3"/>
              </a:solidFill>
              <a:latin typeface="微软雅黑" pitchFamily="34" charset="-122"/>
              <a:ea typeface="微软雅黑" pitchFamily="34" charset="-122"/>
            </a:endParaRPr>
          </a:p>
          <a:p>
            <a:pPr algn="just"/>
            <a:r>
              <a:rPr lang="en-US" altLang="zh-CN" sz="1000" dirty="0" smtClean="0">
                <a:solidFill>
                  <a:schemeClr val="accent3"/>
                </a:solidFill>
                <a:latin typeface="微软雅黑" pitchFamily="34" charset="-122"/>
                <a:ea typeface="微软雅黑" pitchFamily="34" charset="-122"/>
              </a:rPr>
              <a:t>4</a:t>
            </a:r>
            <a:r>
              <a:rPr lang="zh-CN" altLang="en-US" sz="1000" dirty="0" smtClean="0">
                <a:solidFill>
                  <a:schemeClr val="accent3"/>
                </a:solidFill>
                <a:latin typeface="微软雅黑" pitchFamily="34" charset="-122"/>
                <a:ea typeface="微软雅黑" pitchFamily="34" charset="-122"/>
              </a:rPr>
              <a:t>、流入外地、未变更执行地的社区戒毒社区康复人员，执行地可以委托流入地公安机关协助进行吸毒检测，流入地公安机关应予以协助，并在完成吸毒检测后</a:t>
            </a:r>
            <a:r>
              <a:rPr lang="en-US" altLang="zh-CN" sz="1000" dirty="0" smtClean="0">
                <a:solidFill>
                  <a:schemeClr val="accent3"/>
                </a:solidFill>
                <a:latin typeface="微软雅黑" pitchFamily="34" charset="-122"/>
                <a:ea typeface="微软雅黑" pitchFamily="34" charset="-122"/>
              </a:rPr>
              <a:t>5</a:t>
            </a:r>
            <a:r>
              <a:rPr lang="zh-CN" altLang="en-US" sz="1000" dirty="0" smtClean="0">
                <a:solidFill>
                  <a:schemeClr val="accent3"/>
                </a:solidFill>
                <a:latin typeface="微软雅黑" pitchFamily="34" charset="-122"/>
                <a:ea typeface="微软雅黑" pitchFamily="34" charset="-122"/>
              </a:rPr>
              <a:t>个工作日内将检测结果反馈执行地公安机关。</a:t>
            </a:r>
            <a:endParaRPr lang="zh-CN" altLang="en-US" sz="1000" dirty="0">
              <a:solidFill>
                <a:schemeClr val="accent3"/>
              </a:solidFill>
              <a:latin typeface="微软雅黑" pitchFamily="34" charset="-122"/>
              <a:ea typeface="微软雅黑" pitchFamily="34" charset="-122"/>
            </a:endParaRPr>
          </a:p>
        </p:txBody>
      </p:sp>
      <p:pic>
        <p:nvPicPr>
          <p:cNvPr id="5" name="图片 4" descr="u=3738802372,2290505246&amp;fm=26&amp;gp=0.jpg"/>
          <p:cNvPicPr>
            <a:picLocks noChangeAspect="1"/>
          </p:cNvPicPr>
          <p:nvPr/>
        </p:nvPicPr>
        <p:blipFill>
          <a:blip r:embed="rId2" cstate="print"/>
          <a:stretch>
            <a:fillRect/>
          </a:stretch>
        </p:blipFill>
        <p:spPr>
          <a:xfrm>
            <a:off x="6444208" y="0"/>
            <a:ext cx="2699792" cy="5143500"/>
          </a:xfrm>
          <a:prstGeom prst="rect">
            <a:avLst/>
          </a:prstGeom>
        </p:spPr>
      </p:pic>
      <p:sp>
        <p:nvSpPr>
          <p:cNvPr id="7" name="TextBox 6"/>
          <p:cNvSpPr txBox="1"/>
          <p:nvPr/>
        </p:nvSpPr>
        <p:spPr>
          <a:xfrm>
            <a:off x="2123728" y="2931790"/>
            <a:ext cx="1296144" cy="307777"/>
          </a:xfrm>
          <a:prstGeom prst="rect">
            <a:avLst/>
          </a:prstGeom>
          <a:noFill/>
        </p:spPr>
        <p:txBody>
          <a:bodyPr wrap="square" rtlCol="0">
            <a:spAutoFit/>
          </a:bodyPr>
          <a:lstStyle/>
          <a:p>
            <a:r>
              <a:rPr lang="zh-CN" altLang="en-US" sz="1400" dirty="0" smtClean="0">
                <a:solidFill>
                  <a:srgbClr val="FF0000"/>
                </a:solidFill>
                <a:latin typeface="微软雅黑" pitchFamily="34" charset="-122"/>
                <a:ea typeface="微软雅黑" pitchFamily="34" charset="-122"/>
              </a:rPr>
              <a:t>进行书面告诫</a:t>
            </a:r>
          </a:p>
        </p:txBody>
      </p:sp>
      <p:pic>
        <p:nvPicPr>
          <p:cNvPr id="8" name="图片 7" descr="QQ图片20181227111838.jpg"/>
          <p:cNvPicPr>
            <a:picLocks noChangeAspect="1"/>
          </p:cNvPicPr>
          <p:nvPr/>
        </p:nvPicPr>
        <p:blipFill>
          <a:blip r:embed="rId3" cstate="print"/>
          <a:stretch>
            <a:fillRect/>
          </a:stretch>
        </p:blipFill>
        <p:spPr>
          <a:xfrm>
            <a:off x="0" y="0"/>
            <a:ext cx="941090" cy="941090"/>
          </a:xfrm>
          <a:prstGeom prst="rect">
            <a:avLst/>
          </a:prstGeom>
        </p:spPr>
      </p:pic>
      <p:sp>
        <p:nvSpPr>
          <p:cNvPr id="9" name="TextBox 8"/>
          <p:cNvSpPr txBox="1"/>
          <p:nvPr/>
        </p:nvSpPr>
        <p:spPr>
          <a:xfrm>
            <a:off x="971600" y="195486"/>
            <a:ext cx="2664296" cy="646331"/>
          </a:xfrm>
          <a:prstGeom prst="rect">
            <a:avLst/>
          </a:prstGeom>
          <a:noFill/>
        </p:spPr>
        <p:txBody>
          <a:bodyPr wrap="square" rtlCol="0">
            <a:spAutoFit/>
          </a:bodyPr>
          <a:lstStyle/>
          <a:p>
            <a:r>
              <a:rPr lang="zh-CN" altLang="en-US" b="1" dirty="0" smtClean="0">
                <a:solidFill>
                  <a:prstClr val="black">
                    <a:lumMod val="75000"/>
                    <a:lumOff val="25000"/>
                  </a:prstClr>
                </a:solidFill>
                <a:latin typeface="微软雅黑" pitchFamily="34" charset="-122"/>
                <a:ea typeface="微软雅黑" pitchFamily="34" charset="-122"/>
              </a:rPr>
              <a:t>违反社戒社康法律后果</a:t>
            </a:r>
          </a:p>
          <a:p>
            <a:endParaRPr lang="zh-CN" altLang="en-US" dirty="0"/>
          </a:p>
        </p:txBody>
      </p:sp>
      <p:sp>
        <p:nvSpPr>
          <p:cNvPr id="10" name="TextBox 9"/>
          <p:cNvSpPr txBox="1"/>
          <p:nvPr/>
        </p:nvSpPr>
        <p:spPr>
          <a:xfrm>
            <a:off x="107504" y="2355726"/>
            <a:ext cx="1800200" cy="276999"/>
          </a:xfrm>
          <a:prstGeom prst="rect">
            <a:avLst/>
          </a:prstGeom>
          <a:noFill/>
        </p:spPr>
        <p:txBody>
          <a:bodyPr wrap="square" rtlCol="0">
            <a:spAutoFit/>
          </a:bodyPr>
          <a:lstStyle/>
          <a:p>
            <a:r>
              <a:rPr lang="zh-CN" altLang="en-US" sz="1200" b="1" dirty="0" smtClean="0">
                <a:solidFill>
                  <a:schemeClr val="accent3"/>
                </a:solidFill>
                <a:latin typeface="微软雅黑" pitchFamily="34" charset="-122"/>
                <a:ea typeface="微软雅黑" pitchFamily="34" charset="-122"/>
              </a:rPr>
              <a:t>逃避或者拒绝检测：</a:t>
            </a:r>
            <a:endParaRPr lang="zh-CN" altLang="en-US" sz="1200" b="1" dirty="0" smtClean="0">
              <a:solidFill>
                <a:schemeClr val="accent3">
                  <a:lumMod val="90000"/>
                  <a:lumOff val="10000"/>
                </a:schemeClr>
              </a:solidFill>
              <a:latin typeface="微软雅黑" pitchFamily="34" charset="-122"/>
              <a:ea typeface="微软雅黑" pitchFamily="34" charset="-122"/>
            </a:endParaRPr>
          </a:p>
        </p:txBody>
      </p:sp>
      <p:sp>
        <p:nvSpPr>
          <p:cNvPr id="11" name="矩形 10"/>
          <p:cNvSpPr/>
          <p:nvPr/>
        </p:nvSpPr>
        <p:spPr>
          <a:xfrm>
            <a:off x="107504" y="2715766"/>
            <a:ext cx="1008112" cy="288032"/>
          </a:xfrm>
          <a:prstGeom prst="rect">
            <a:avLst/>
          </a:prstGeom>
          <a:noFill/>
          <a:ln w="28575" cmpd="dbl">
            <a:solidFill>
              <a:srgbClr val="0034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2" name="矩形 11"/>
          <p:cNvSpPr/>
          <p:nvPr/>
        </p:nvSpPr>
        <p:spPr>
          <a:xfrm>
            <a:off x="107504" y="3147814"/>
            <a:ext cx="1008112" cy="288032"/>
          </a:xfrm>
          <a:prstGeom prst="rect">
            <a:avLst/>
          </a:prstGeom>
          <a:noFill/>
          <a:ln w="28575" cmpd="dbl">
            <a:solidFill>
              <a:srgbClr val="0034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3" name="矩形 12"/>
          <p:cNvSpPr/>
          <p:nvPr/>
        </p:nvSpPr>
        <p:spPr>
          <a:xfrm>
            <a:off x="107504" y="3723878"/>
            <a:ext cx="1080120" cy="360040"/>
          </a:xfrm>
          <a:prstGeom prst="rect">
            <a:avLst/>
          </a:prstGeom>
          <a:noFill/>
          <a:ln w="28575" cmpd="dbl">
            <a:solidFill>
              <a:srgbClr val="0034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4" name="TextBox 13"/>
          <p:cNvSpPr txBox="1"/>
          <p:nvPr/>
        </p:nvSpPr>
        <p:spPr>
          <a:xfrm>
            <a:off x="395536" y="2715766"/>
            <a:ext cx="576064" cy="276999"/>
          </a:xfrm>
          <a:prstGeom prst="rect">
            <a:avLst/>
          </a:prstGeom>
          <a:noFill/>
        </p:spPr>
        <p:txBody>
          <a:bodyPr wrap="square" rtlCol="0">
            <a:spAutoFit/>
          </a:bodyPr>
          <a:lstStyle/>
          <a:p>
            <a:r>
              <a:rPr lang="zh-CN" altLang="en-US" sz="1200" dirty="0" smtClean="0">
                <a:solidFill>
                  <a:schemeClr val="accent1"/>
                </a:solidFill>
                <a:latin typeface="微软雅黑" pitchFamily="34" charset="-122"/>
                <a:ea typeface="微软雅黑" pitchFamily="34" charset="-122"/>
              </a:rPr>
              <a:t>初次</a:t>
            </a:r>
            <a:endParaRPr lang="zh-CN" altLang="en-US" sz="1200" dirty="0">
              <a:solidFill>
                <a:schemeClr val="accent1"/>
              </a:solidFill>
              <a:latin typeface="微软雅黑" pitchFamily="34" charset="-122"/>
              <a:ea typeface="微软雅黑" pitchFamily="34" charset="-122"/>
            </a:endParaRPr>
          </a:p>
        </p:txBody>
      </p:sp>
      <p:sp>
        <p:nvSpPr>
          <p:cNvPr id="15" name="TextBox 14"/>
          <p:cNvSpPr txBox="1"/>
          <p:nvPr/>
        </p:nvSpPr>
        <p:spPr>
          <a:xfrm>
            <a:off x="323528" y="3147814"/>
            <a:ext cx="1080120" cy="288032"/>
          </a:xfrm>
          <a:prstGeom prst="rect">
            <a:avLst/>
          </a:prstGeom>
          <a:noFill/>
        </p:spPr>
        <p:txBody>
          <a:bodyPr wrap="square" rtlCol="0">
            <a:spAutoFit/>
          </a:bodyPr>
          <a:lstStyle/>
          <a:p>
            <a:r>
              <a:rPr lang="zh-CN" altLang="en-US" sz="1200" dirty="0" smtClean="0">
                <a:solidFill>
                  <a:schemeClr val="accent1"/>
                </a:solidFill>
                <a:latin typeface="微软雅黑" pitchFamily="34" charset="-122"/>
                <a:ea typeface="微软雅黑" pitchFamily="34" charset="-122"/>
              </a:rPr>
              <a:t>第二次</a:t>
            </a:r>
            <a:endParaRPr lang="zh-CN" altLang="en-US" sz="1200" dirty="0">
              <a:solidFill>
                <a:schemeClr val="accent1"/>
              </a:solidFill>
              <a:latin typeface="微软雅黑" pitchFamily="34" charset="-122"/>
              <a:ea typeface="微软雅黑" pitchFamily="34" charset="-122"/>
            </a:endParaRPr>
          </a:p>
        </p:txBody>
      </p:sp>
      <p:cxnSp>
        <p:nvCxnSpPr>
          <p:cNvPr id="16" name="直接连接符 15"/>
          <p:cNvCxnSpPr>
            <a:stCxn id="11" idx="3"/>
          </p:cNvCxnSpPr>
          <p:nvPr/>
        </p:nvCxnSpPr>
        <p:spPr>
          <a:xfrm>
            <a:off x="1115616" y="2859782"/>
            <a:ext cx="936104" cy="288032"/>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1115616" y="3147814"/>
            <a:ext cx="936104" cy="216024"/>
          </a:xfrm>
          <a:prstGeom prst="line">
            <a:avLst/>
          </a:prstGeom>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251520" y="3723878"/>
            <a:ext cx="792088" cy="307777"/>
          </a:xfrm>
          <a:prstGeom prst="rect">
            <a:avLst/>
          </a:prstGeom>
          <a:noFill/>
        </p:spPr>
        <p:txBody>
          <a:bodyPr wrap="square" rtlCol="0">
            <a:spAutoFit/>
          </a:bodyPr>
          <a:lstStyle/>
          <a:p>
            <a:r>
              <a:rPr lang="zh-CN" altLang="en-US" sz="1400" dirty="0" smtClean="0">
                <a:solidFill>
                  <a:schemeClr val="accent1"/>
                </a:solidFill>
                <a:latin typeface="微软雅黑" pitchFamily="34" charset="-122"/>
                <a:ea typeface="微软雅黑" pitchFamily="34" charset="-122"/>
              </a:rPr>
              <a:t>第三次</a:t>
            </a:r>
            <a:endParaRPr lang="zh-CN" altLang="en-US" sz="1400" dirty="0">
              <a:solidFill>
                <a:schemeClr val="accent1"/>
              </a:solidFill>
              <a:latin typeface="微软雅黑" pitchFamily="34" charset="-122"/>
              <a:ea typeface="微软雅黑" pitchFamily="34" charset="-122"/>
            </a:endParaRPr>
          </a:p>
        </p:txBody>
      </p:sp>
      <p:sp>
        <p:nvSpPr>
          <p:cNvPr id="19" name="矩形 18"/>
          <p:cNvSpPr/>
          <p:nvPr/>
        </p:nvSpPr>
        <p:spPr>
          <a:xfrm>
            <a:off x="107504" y="4155926"/>
            <a:ext cx="1080120" cy="360040"/>
          </a:xfrm>
          <a:prstGeom prst="rect">
            <a:avLst/>
          </a:prstGeom>
          <a:noFill/>
          <a:ln w="28575" cmpd="dbl">
            <a:solidFill>
              <a:srgbClr val="0034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20" name="TextBox 19"/>
          <p:cNvSpPr txBox="1"/>
          <p:nvPr/>
        </p:nvSpPr>
        <p:spPr>
          <a:xfrm>
            <a:off x="107504" y="4227934"/>
            <a:ext cx="1259632" cy="261610"/>
          </a:xfrm>
          <a:prstGeom prst="rect">
            <a:avLst/>
          </a:prstGeom>
          <a:noFill/>
        </p:spPr>
        <p:txBody>
          <a:bodyPr wrap="square" rtlCol="0">
            <a:spAutoFit/>
          </a:bodyPr>
          <a:lstStyle/>
          <a:p>
            <a:r>
              <a:rPr lang="zh-CN" altLang="en-US" sz="1100" dirty="0" smtClean="0">
                <a:solidFill>
                  <a:schemeClr val="accent1"/>
                </a:solidFill>
                <a:latin typeface="微软雅黑" pitchFamily="34" charset="-122"/>
                <a:ea typeface="微软雅黑" pitchFamily="34" charset="-122"/>
              </a:rPr>
              <a:t>强制检测为阳性</a:t>
            </a:r>
            <a:endParaRPr lang="zh-CN" altLang="en-US" sz="1100" dirty="0">
              <a:solidFill>
                <a:schemeClr val="accent1"/>
              </a:solidFill>
              <a:latin typeface="微软雅黑" pitchFamily="34" charset="-122"/>
              <a:ea typeface="微软雅黑" pitchFamily="34" charset="-122"/>
            </a:endParaRPr>
          </a:p>
        </p:txBody>
      </p:sp>
      <p:cxnSp>
        <p:nvCxnSpPr>
          <p:cNvPr id="21" name="直接连接符 20"/>
          <p:cNvCxnSpPr/>
          <p:nvPr/>
        </p:nvCxnSpPr>
        <p:spPr>
          <a:xfrm>
            <a:off x="1187624" y="3867894"/>
            <a:ext cx="936104" cy="288032"/>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1187624" y="4155926"/>
            <a:ext cx="936104" cy="216024"/>
          </a:xfrm>
          <a:prstGeom prst="line">
            <a:avLst/>
          </a:prstGeom>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2123728" y="3579862"/>
            <a:ext cx="2016224" cy="1200329"/>
          </a:xfrm>
          <a:prstGeom prst="rect">
            <a:avLst/>
          </a:prstGeom>
          <a:noFill/>
        </p:spPr>
        <p:txBody>
          <a:bodyPr wrap="square" rtlCol="0">
            <a:spAutoFit/>
          </a:bodyPr>
          <a:lstStyle/>
          <a:p>
            <a:r>
              <a:rPr lang="zh-CN" altLang="en-US" sz="1200" dirty="0" smtClean="0">
                <a:solidFill>
                  <a:schemeClr val="accent3"/>
                </a:solidFill>
                <a:latin typeface="微软雅黑" pitchFamily="34" charset="-122"/>
                <a:ea typeface="微软雅黑" pitchFamily="34" charset="-122"/>
              </a:rPr>
              <a:t>认定为严重违反协议，制定违法违规行为报告， 自</a:t>
            </a:r>
            <a:r>
              <a:rPr lang="en-US" altLang="zh-CN" sz="1200" dirty="0" smtClean="0">
                <a:solidFill>
                  <a:schemeClr val="accent3"/>
                </a:solidFill>
                <a:latin typeface="微软雅黑" pitchFamily="34" charset="-122"/>
                <a:ea typeface="微软雅黑" pitchFamily="34" charset="-122"/>
              </a:rPr>
              <a:t>24</a:t>
            </a:r>
            <a:r>
              <a:rPr lang="zh-CN" altLang="en-US" sz="1200" dirty="0" smtClean="0">
                <a:solidFill>
                  <a:schemeClr val="accent3"/>
                </a:solidFill>
                <a:latin typeface="微软雅黑" pitchFamily="34" charset="-122"/>
                <a:ea typeface="微软雅黑" pitchFamily="34" charset="-122"/>
              </a:rPr>
              <a:t>小时内通报，并由执行地公安机关将该文书上传至全国禁毒综合应用管理系统吸毒人员数据库。</a:t>
            </a:r>
          </a:p>
        </p:txBody>
      </p:sp>
      <p:pic>
        <p:nvPicPr>
          <p:cNvPr id="32" name="图片 31" descr="timg.jpg"/>
          <p:cNvPicPr>
            <a:picLocks noChangeAspect="1"/>
          </p:cNvPicPr>
          <p:nvPr/>
        </p:nvPicPr>
        <p:blipFill>
          <a:blip r:embed="rId4" cstate="print"/>
          <a:stretch>
            <a:fillRect/>
          </a:stretch>
        </p:blipFill>
        <p:spPr>
          <a:xfrm>
            <a:off x="1547664" y="987574"/>
            <a:ext cx="2641621" cy="1478919"/>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3"/>
          <p:cNvSpPr txBox="1"/>
          <p:nvPr/>
        </p:nvSpPr>
        <p:spPr>
          <a:xfrm>
            <a:off x="1784407" y="1337721"/>
            <a:ext cx="1704313" cy="1569660"/>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600" b="1" i="0" u="none" strike="noStrike" kern="0" cap="none" spc="0" normalizeH="0" baseline="0" noProof="0" dirty="0" smtClean="0">
                <a:ln>
                  <a:noFill/>
                </a:ln>
                <a:solidFill>
                  <a:srgbClr val="003466"/>
                </a:solidFill>
                <a:effectLst/>
                <a:uLnTx/>
                <a:uFillTx/>
                <a:latin typeface="微软雅黑" pitchFamily="34" charset="-122"/>
                <a:ea typeface="微软雅黑" pitchFamily="34" charset="-122"/>
              </a:rPr>
              <a:t>03</a:t>
            </a:r>
            <a:endParaRPr kumimoji="0" lang="zh-CN" altLang="en-US" sz="9600" b="1" i="0" u="none" strike="noStrike" kern="0" cap="none" spc="0" normalizeH="0" baseline="0" noProof="0" dirty="0">
              <a:ln>
                <a:noFill/>
              </a:ln>
              <a:solidFill>
                <a:srgbClr val="003466"/>
              </a:solidFill>
              <a:effectLst/>
              <a:uLnTx/>
              <a:uFillTx/>
              <a:latin typeface="微软雅黑" pitchFamily="34" charset="-122"/>
              <a:ea typeface="微软雅黑" pitchFamily="34" charset="-122"/>
            </a:endParaRPr>
          </a:p>
        </p:txBody>
      </p:sp>
      <p:cxnSp>
        <p:nvCxnSpPr>
          <p:cNvPr id="28" name="直接连接符 27"/>
          <p:cNvCxnSpPr/>
          <p:nvPr/>
        </p:nvCxnSpPr>
        <p:spPr>
          <a:xfrm>
            <a:off x="-12614" y="2115293"/>
            <a:ext cx="1781944" cy="0"/>
          </a:xfrm>
          <a:prstGeom prst="line">
            <a:avLst/>
          </a:prstGeom>
          <a:noFill/>
          <a:ln w="95250" cap="flat" cmpd="sng" algn="ctr">
            <a:solidFill>
              <a:srgbClr val="003466"/>
            </a:solidFill>
            <a:prstDash val="solid"/>
          </a:ln>
          <a:effectLst/>
        </p:spPr>
      </p:cxnSp>
      <p:cxnSp>
        <p:nvCxnSpPr>
          <p:cNvPr id="29" name="直接连接符 28"/>
          <p:cNvCxnSpPr>
            <a:stCxn id="27" idx="3"/>
          </p:cNvCxnSpPr>
          <p:nvPr/>
        </p:nvCxnSpPr>
        <p:spPr>
          <a:xfrm flipV="1">
            <a:off x="3488720" y="2115293"/>
            <a:ext cx="5655280" cy="7258"/>
          </a:xfrm>
          <a:prstGeom prst="line">
            <a:avLst/>
          </a:prstGeom>
          <a:noFill/>
          <a:ln w="95250" cap="flat" cmpd="sng" algn="ctr">
            <a:solidFill>
              <a:srgbClr val="003466"/>
            </a:solidFill>
            <a:prstDash val="solid"/>
          </a:ln>
          <a:effectLst/>
        </p:spPr>
      </p:cxnSp>
      <p:sp>
        <p:nvSpPr>
          <p:cNvPr id="30" name="TextBox 6"/>
          <p:cNvSpPr txBox="1"/>
          <p:nvPr/>
        </p:nvSpPr>
        <p:spPr>
          <a:xfrm>
            <a:off x="3275856" y="1491630"/>
            <a:ext cx="5929828" cy="584775"/>
          </a:xfrm>
          <a:prstGeom prst="rect">
            <a:avLst/>
          </a:prstGeom>
          <a:noFill/>
        </p:spPr>
        <p:txBody>
          <a:bodyPr wrap="none" rtlCol="0">
            <a:spAutoFit/>
          </a:bodyPr>
          <a:lstStyle/>
          <a:p>
            <a:r>
              <a:rPr lang="zh-CN" altLang="en-US" sz="3200" b="1" dirty="0" smtClean="0">
                <a:solidFill>
                  <a:prstClr val="black">
                    <a:lumMod val="85000"/>
                    <a:lumOff val="15000"/>
                  </a:prstClr>
                </a:solidFill>
                <a:latin typeface="微软雅黑" panose="020B0503020204020204" pitchFamily="34" charset="-122"/>
                <a:ea typeface="微软雅黑" panose="020B0503020204020204" pitchFamily="34" charset="-122"/>
              </a:rPr>
              <a:t>树立正确“三观”早日回归社会</a:t>
            </a:r>
            <a:endParaRPr lang="zh-CN" altLang="en-US" sz="3200" b="1"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31" name="TextBox 7"/>
          <p:cNvSpPr txBox="1"/>
          <p:nvPr/>
        </p:nvSpPr>
        <p:spPr>
          <a:xfrm>
            <a:off x="3667917" y="2355726"/>
            <a:ext cx="2356735" cy="338554"/>
          </a:xfrm>
          <a:prstGeom prst="rect">
            <a:avLst/>
          </a:prstGeom>
          <a:noFill/>
        </p:spPr>
        <p:txBody>
          <a:bodyPr wrap="none" rtlCol="0">
            <a:spAutoFit/>
          </a:bodyPr>
          <a:lstStyle/>
          <a:p>
            <a:r>
              <a:rPr lang="zh-CN" altLang="en-US" sz="1600" dirty="0" smtClean="0">
                <a:solidFill>
                  <a:prstClr val="black">
                    <a:lumMod val="85000"/>
                    <a:lumOff val="15000"/>
                  </a:prstClr>
                </a:solidFill>
                <a:latin typeface="微软雅黑" panose="020B0503020204020204" pitchFamily="34" charset="-122"/>
                <a:ea typeface="微软雅黑" panose="020B0503020204020204" pitchFamily="34" charset="-122"/>
              </a:rPr>
              <a:t>（</a:t>
            </a:r>
            <a:r>
              <a:rPr lang="en-US" altLang="zh-CN" sz="1600" dirty="0" smtClean="0">
                <a:solidFill>
                  <a:prstClr val="black">
                    <a:lumMod val="85000"/>
                    <a:lumOff val="15000"/>
                  </a:prstClr>
                </a:solidFill>
                <a:latin typeface="微软雅黑" panose="020B0503020204020204" pitchFamily="34" charset="-122"/>
                <a:ea typeface="微软雅黑" panose="020B0503020204020204" pitchFamily="34" charset="-122"/>
              </a:rPr>
              <a:t>1</a:t>
            </a:r>
            <a:r>
              <a:rPr lang="zh-CN" altLang="en-US" sz="1600" dirty="0" smtClean="0">
                <a:solidFill>
                  <a:prstClr val="black">
                    <a:lumMod val="85000"/>
                    <a:lumOff val="15000"/>
                  </a:prstClr>
                </a:solidFill>
                <a:latin typeface="微软雅黑" panose="020B0503020204020204" pitchFamily="34" charset="-122"/>
                <a:ea typeface="微软雅黑" panose="020B0503020204020204" pitchFamily="34" charset="-122"/>
              </a:rPr>
              <a:t>）：处理好家庭关系</a:t>
            </a:r>
          </a:p>
        </p:txBody>
      </p:sp>
      <p:sp>
        <p:nvSpPr>
          <p:cNvPr id="32" name="TextBox 8"/>
          <p:cNvSpPr txBox="1"/>
          <p:nvPr/>
        </p:nvSpPr>
        <p:spPr>
          <a:xfrm>
            <a:off x="3667917" y="2785451"/>
            <a:ext cx="2417650" cy="338554"/>
          </a:xfrm>
          <a:prstGeom prst="rect">
            <a:avLst/>
          </a:prstGeom>
          <a:noFill/>
        </p:spPr>
        <p:txBody>
          <a:bodyPr wrap="none" rtlCol="0">
            <a:spAutoFit/>
          </a:bodyPr>
          <a:lstStyle/>
          <a:p>
            <a:r>
              <a:rPr lang="zh-CN" altLang="en-US" sz="1600" dirty="0" smtClean="0">
                <a:solidFill>
                  <a:prstClr val="black">
                    <a:lumMod val="85000"/>
                    <a:lumOff val="15000"/>
                  </a:prstClr>
                </a:solidFill>
                <a:latin typeface="微软雅黑" panose="020B0503020204020204" pitchFamily="34" charset="-122"/>
                <a:ea typeface="微软雅黑" panose="020B0503020204020204" pitchFamily="34" charset="-122"/>
              </a:rPr>
              <a:t>（</a:t>
            </a:r>
            <a:r>
              <a:rPr lang="en-US" altLang="zh-CN" sz="1600" dirty="0" smtClean="0">
                <a:solidFill>
                  <a:prstClr val="black">
                    <a:lumMod val="85000"/>
                    <a:lumOff val="15000"/>
                  </a:prstClr>
                </a:solidFill>
                <a:latin typeface="微软雅黑" panose="020B0503020204020204" pitchFamily="34" charset="-122"/>
                <a:ea typeface="微软雅黑" panose="020B0503020204020204" pitchFamily="34" charset="-122"/>
              </a:rPr>
              <a:t>2</a:t>
            </a:r>
            <a:r>
              <a:rPr lang="zh-CN" altLang="en-US" sz="1600" dirty="0" smtClean="0">
                <a:solidFill>
                  <a:prstClr val="black">
                    <a:lumMod val="85000"/>
                    <a:lumOff val="15000"/>
                  </a:prstClr>
                </a:solidFill>
                <a:latin typeface="微软雅黑" panose="020B0503020204020204" pitchFamily="34" charset="-122"/>
                <a:ea typeface="微软雅黑" panose="020B0503020204020204" pitchFamily="34" charset="-122"/>
              </a:rPr>
              <a:t>）：处理好社会关系 </a:t>
            </a:r>
          </a:p>
        </p:txBody>
      </p:sp>
      <p:sp>
        <p:nvSpPr>
          <p:cNvPr id="33" name="TextBox 9"/>
          <p:cNvSpPr txBox="1"/>
          <p:nvPr/>
        </p:nvSpPr>
        <p:spPr>
          <a:xfrm>
            <a:off x="3635896" y="3651870"/>
            <a:ext cx="3768980" cy="584775"/>
          </a:xfrm>
          <a:prstGeom prst="rect">
            <a:avLst/>
          </a:prstGeom>
          <a:noFill/>
        </p:spPr>
        <p:txBody>
          <a:bodyPr wrap="none" rtlCol="0">
            <a:spAutoFit/>
          </a:bodyPr>
          <a:lstStyle/>
          <a:p>
            <a:r>
              <a:rPr lang="en-US" altLang="zh-CN" sz="1600" dirty="0" smtClean="0">
                <a:solidFill>
                  <a:prstClr val="black">
                    <a:lumMod val="85000"/>
                    <a:lumOff val="15000"/>
                  </a:prstClr>
                </a:solidFill>
                <a:latin typeface="微软雅黑" panose="020B0503020204020204" pitchFamily="34" charset="-122"/>
                <a:ea typeface="微软雅黑" panose="020B0503020204020204" pitchFamily="34" charset="-122"/>
              </a:rPr>
              <a:t> </a:t>
            </a:r>
            <a:r>
              <a:rPr lang="zh-CN" altLang="en-US" sz="1600" dirty="0" smtClean="0">
                <a:solidFill>
                  <a:prstClr val="black">
                    <a:lumMod val="85000"/>
                    <a:lumOff val="15000"/>
                  </a:prstClr>
                </a:solidFill>
                <a:latin typeface="微软雅黑" panose="020B0503020204020204" pitchFamily="34" charset="-122"/>
                <a:ea typeface="微软雅黑" panose="020B0503020204020204" pitchFamily="34" charset="-122"/>
              </a:rPr>
              <a:t>（</a:t>
            </a:r>
            <a:r>
              <a:rPr lang="en-US" altLang="zh-CN" sz="1600" dirty="0" smtClean="0">
                <a:solidFill>
                  <a:prstClr val="black">
                    <a:lumMod val="85000"/>
                    <a:lumOff val="15000"/>
                  </a:prstClr>
                </a:solidFill>
                <a:latin typeface="微软雅黑" panose="020B0503020204020204" pitchFamily="34" charset="-122"/>
                <a:ea typeface="微软雅黑" panose="020B0503020204020204" pitchFamily="34" charset="-122"/>
              </a:rPr>
              <a:t>4</a:t>
            </a:r>
            <a:r>
              <a:rPr lang="zh-CN" altLang="en-US" sz="1600" dirty="0" smtClean="0">
                <a:solidFill>
                  <a:prstClr val="black">
                    <a:lumMod val="85000"/>
                    <a:lumOff val="15000"/>
                  </a:prstClr>
                </a:solidFill>
                <a:latin typeface="微软雅黑" panose="020B0503020204020204" pitchFamily="34" charset="-122"/>
                <a:ea typeface="微软雅黑" panose="020B0503020204020204" pitchFamily="34" charset="-122"/>
              </a:rPr>
              <a:t>）：借助就业帮扶，积极融入社会</a:t>
            </a:r>
          </a:p>
          <a:p>
            <a:endParaRPr lang="zh-CN" altLang="en-US" sz="1600" dirty="0">
              <a:solidFill>
                <a:prstClr val="black">
                  <a:lumMod val="85000"/>
                  <a:lumOff val="15000"/>
                </a:prstClr>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092280" y="2840948"/>
            <a:ext cx="2093107" cy="2520000"/>
          </a:xfrm>
          <a:prstGeom prst="rect">
            <a:avLst/>
          </a:prstGeom>
        </p:spPr>
      </p:pic>
      <p:sp>
        <p:nvSpPr>
          <p:cNvPr id="10" name="TextBox 9"/>
          <p:cNvSpPr txBox="1"/>
          <p:nvPr/>
        </p:nvSpPr>
        <p:spPr>
          <a:xfrm>
            <a:off x="3635896" y="3219822"/>
            <a:ext cx="2664296" cy="584775"/>
          </a:xfrm>
          <a:prstGeom prst="rect">
            <a:avLst/>
          </a:prstGeom>
          <a:noFill/>
        </p:spPr>
        <p:txBody>
          <a:bodyPr wrap="square" rtlCol="0">
            <a:spAutoFit/>
          </a:bodyPr>
          <a:lstStyle/>
          <a:p>
            <a:r>
              <a:rPr lang="en-US" altLang="zh-CN" sz="1600" dirty="0" smtClean="0">
                <a:solidFill>
                  <a:prstClr val="black">
                    <a:lumMod val="85000"/>
                    <a:lumOff val="15000"/>
                  </a:prstClr>
                </a:solidFill>
                <a:latin typeface="微软雅黑" panose="020B0503020204020204" pitchFamily="34" charset="-122"/>
                <a:ea typeface="微软雅黑" panose="020B0503020204020204" pitchFamily="34" charset="-122"/>
              </a:rPr>
              <a:t> </a:t>
            </a:r>
            <a:r>
              <a:rPr lang="zh-CN" altLang="en-US" sz="1600" dirty="0" smtClean="0">
                <a:solidFill>
                  <a:prstClr val="black">
                    <a:lumMod val="85000"/>
                    <a:lumOff val="15000"/>
                  </a:prstClr>
                </a:solidFill>
                <a:latin typeface="微软雅黑" panose="020B0503020204020204" pitchFamily="34" charset="-122"/>
                <a:ea typeface="微软雅黑" panose="020B0503020204020204" pitchFamily="34" charset="-122"/>
              </a:rPr>
              <a:t>（</a:t>
            </a:r>
            <a:r>
              <a:rPr lang="en-US" altLang="zh-CN" sz="1600" dirty="0" smtClean="0">
                <a:solidFill>
                  <a:prstClr val="black">
                    <a:lumMod val="85000"/>
                    <a:lumOff val="15000"/>
                  </a:prstClr>
                </a:solidFill>
                <a:latin typeface="微软雅黑" panose="020B0503020204020204" pitchFamily="34" charset="-122"/>
                <a:ea typeface="微软雅黑" panose="020B0503020204020204" pitchFamily="34" charset="-122"/>
              </a:rPr>
              <a:t>3</a:t>
            </a:r>
            <a:r>
              <a:rPr lang="zh-CN" altLang="en-US" sz="1600" dirty="0" smtClean="0">
                <a:solidFill>
                  <a:prstClr val="black">
                    <a:lumMod val="85000"/>
                    <a:lumOff val="15000"/>
                  </a:prstClr>
                </a:solidFill>
                <a:latin typeface="微软雅黑" panose="020B0503020204020204" pitchFamily="34" charset="-122"/>
                <a:ea typeface="微软雅黑" panose="020B0503020204020204" pitchFamily="34" charset="-122"/>
              </a:rPr>
              <a:t>）：充实自己的生活 </a:t>
            </a:r>
          </a:p>
          <a:p>
            <a:endParaRPr lang="zh-CN" altLang="en-US" sz="16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2247230982"/>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advClick="0" advTm="3000">
        <p15:prstTrans prst="prestige"/>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1+#ppt_w/2"/>
                                          </p:val>
                                        </p:tav>
                                        <p:tav tm="100000">
                                          <p:val>
                                            <p:strVal val="#ppt_x"/>
                                          </p:val>
                                        </p:tav>
                                      </p:tavLst>
                                    </p:anim>
                                    <p:anim calcmode="lin" valueType="num">
                                      <p:cBhvr additive="base">
                                        <p:cTn id="8" dur="500" fill="hold"/>
                                        <p:tgtEl>
                                          <p:spTgt spid="28"/>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0-#ppt_w/2"/>
                                          </p:val>
                                        </p:tav>
                                        <p:tav tm="100000">
                                          <p:val>
                                            <p:strVal val="#ppt_x"/>
                                          </p:val>
                                        </p:tav>
                                      </p:tavLst>
                                    </p:anim>
                                    <p:anim calcmode="lin" valueType="num">
                                      <p:cBhvr additive="base">
                                        <p:cTn id="12" dur="500" fill="hold"/>
                                        <p:tgtEl>
                                          <p:spTgt spid="29"/>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stCondLst>
                                    <p:cond delay="0"/>
                                  </p:stCondLst>
                                  <p:iterate type="lt">
                                    <p:tmPct val="10000"/>
                                  </p:iterate>
                                  <p:childTnLst>
                                    <p:set>
                                      <p:cBhvr>
                                        <p:cTn id="15" dur="1" fill="hold">
                                          <p:stCondLst>
                                            <p:cond delay="0"/>
                                          </p:stCondLst>
                                        </p:cTn>
                                        <p:tgtEl>
                                          <p:spTgt spid="27"/>
                                        </p:tgtEl>
                                        <p:attrNameLst>
                                          <p:attrName>style.visibility</p:attrName>
                                        </p:attrNameLst>
                                      </p:cBhvr>
                                      <p:to>
                                        <p:strVal val="visible"/>
                                      </p:to>
                                    </p:set>
                                    <p:anim calcmode="lin" valueType="num">
                                      <p:cBhvr additive="base">
                                        <p:cTn id="16" dur="500" fill="hold"/>
                                        <p:tgtEl>
                                          <p:spTgt spid="27"/>
                                        </p:tgtEl>
                                        <p:attrNameLst>
                                          <p:attrName>ppt_x</p:attrName>
                                        </p:attrNameLst>
                                      </p:cBhvr>
                                      <p:tavLst>
                                        <p:tav tm="0">
                                          <p:val>
                                            <p:strVal val="#ppt_x"/>
                                          </p:val>
                                        </p:tav>
                                        <p:tav tm="100000">
                                          <p:val>
                                            <p:strVal val="#ppt_x"/>
                                          </p:val>
                                        </p:tav>
                                      </p:tavLst>
                                    </p:anim>
                                    <p:anim calcmode="lin" valueType="num">
                                      <p:cBhvr additive="base">
                                        <p:cTn id="17" dur="500" fill="hold"/>
                                        <p:tgtEl>
                                          <p:spTgt spid="27"/>
                                        </p:tgtEl>
                                        <p:attrNameLst>
                                          <p:attrName>ppt_y</p:attrName>
                                        </p:attrNameLst>
                                      </p:cBhvr>
                                      <p:tavLst>
                                        <p:tav tm="0">
                                          <p:val>
                                            <p:strVal val="0-#ppt_h/2"/>
                                          </p:val>
                                        </p:tav>
                                        <p:tav tm="100000">
                                          <p:val>
                                            <p:strVal val="#ppt_y"/>
                                          </p:val>
                                        </p:tav>
                                      </p:tavLst>
                                    </p:anim>
                                  </p:childTnLst>
                                </p:cTn>
                              </p:par>
                            </p:childTnLst>
                          </p:cTn>
                        </p:par>
                        <p:par>
                          <p:cTn id="18" fill="hold">
                            <p:stCondLst>
                              <p:cond delay="105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30"/>
                                        </p:tgtEl>
                                        <p:attrNameLst>
                                          <p:attrName>style.visibility</p:attrName>
                                        </p:attrNameLst>
                                      </p:cBhvr>
                                      <p:to>
                                        <p:strVal val="visible"/>
                                      </p:to>
                                    </p:set>
                                    <p:anim by="(-#ppt_w*2)" calcmode="lin" valueType="num">
                                      <p:cBhvr rctx="PPT">
                                        <p:cTn id="21" dur="500" autoRev="1" fill="hold">
                                          <p:stCondLst>
                                            <p:cond delay="0"/>
                                          </p:stCondLst>
                                        </p:cTn>
                                        <p:tgtEl>
                                          <p:spTgt spid="30"/>
                                        </p:tgtEl>
                                        <p:attrNameLst>
                                          <p:attrName>ppt_w</p:attrName>
                                        </p:attrNameLst>
                                      </p:cBhvr>
                                    </p:anim>
                                    <p:anim by="(#ppt_w*0.50)" calcmode="lin" valueType="num">
                                      <p:cBhvr>
                                        <p:cTn id="22" dur="500" decel="50000" autoRev="1" fill="hold">
                                          <p:stCondLst>
                                            <p:cond delay="0"/>
                                          </p:stCondLst>
                                        </p:cTn>
                                        <p:tgtEl>
                                          <p:spTgt spid="30"/>
                                        </p:tgtEl>
                                        <p:attrNameLst>
                                          <p:attrName>ppt_x</p:attrName>
                                        </p:attrNameLst>
                                      </p:cBhvr>
                                    </p:anim>
                                    <p:anim from="(-#ppt_h/2)" to="(#ppt_y)" calcmode="lin" valueType="num">
                                      <p:cBhvr>
                                        <p:cTn id="23" dur="1000" fill="hold">
                                          <p:stCondLst>
                                            <p:cond delay="0"/>
                                          </p:stCondLst>
                                        </p:cTn>
                                        <p:tgtEl>
                                          <p:spTgt spid="30"/>
                                        </p:tgtEl>
                                        <p:attrNameLst>
                                          <p:attrName>ppt_y</p:attrName>
                                        </p:attrNameLst>
                                      </p:cBhvr>
                                    </p:anim>
                                    <p:animRot by="21600000">
                                      <p:cBhvr>
                                        <p:cTn id="24" dur="1000" fill="hold">
                                          <p:stCondLst>
                                            <p:cond delay="0"/>
                                          </p:stCondLst>
                                        </p:cTn>
                                        <p:tgtEl>
                                          <p:spTgt spid="30"/>
                                        </p:tgtEl>
                                        <p:attrNameLst>
                                          <p:attrName>r</p:attrName>
                                        </p:attrNameLst>
                                      </p:cBhvr>
                                    </p:animRot>
                                  </p:childTnLst>
                                </p:cTn>
                              </p:par>
                            </p:childTnLst>
                          </p:cTn>
                        </p:par>
                        <p:par>
                          <p:cTn id="25" fill="hold">
                            <p:stCondLst>
                              <p:cond delay="3350"/>
                            </p:stCondLst>
                            <p:childTnLst>
                              <p:par>
                                <p:cTn id="26" presetID="2" presetClass="entr" presetSubtype="2"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additive="base">
                                        <p:cTn id="28" dur="500" fill="hold"/>
                                        <p:tgtEl>
                                          <p:spTgt spid="31"/>
                                        </p:tgtEl>
                                        <p:attrNameLst>
                                          <p:attrName>ppt_x</p:attrName>
                                        </p:attrNameLst>
                                      </p:cBhvr>
                                      <p:tavLst>
                                        <p:tav tm="0">
                                          <p:val>
                                            <p:strVal val="1+#ppt_w/2"/>
                                          </p:val>
                                        </p:tav>
                                        <p:tav tm="100000">
                                          <p:val>
                                            <p:strVal val="#ppt_x"/>
                                          </p:val>
                                        </p:tav>
                                      </p:tavLst>
                                    </p:anim>
                                    <p:anim calcmode="lin" valueType="num">
                                      <p:cBhvr additive="base">
                                        <p:cTn id="29" dur="500" fill="hold"/>
                                        <p:tgtEl>
                                          <p:spTgt spid="31"/>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250"/>
                                  </p:stCondLst>
                                  <p:childTnLst>
                                    <p:set>
                                      <p:cBhvr>
                                        <p:cTn id="31" dur="1" fill="hold">
                                          <p:stCondLst>
                                            <p:cond delay="0"/>
                                          </p:stCondLst>
                                        </p:cTn>
                                        <p:tgtEl>
                                          <p:spTgt spid="32"/>
                                        </p:tgtEl>
                                        <p:attrNameLst>
                                          <p:attrName>style.visibility</p:attrName>
                                        </p:attrNameLst>
                                      </p:cBhvr>
                                      <p:to>
                                        <p:strVal val="visible"/>
                                      </p:to>
                                    </p:set>
                                    <p:anim calcmode="lin" valueType="num">
                                      <p:cBhvr additive="base">
                                        <p:cTn id="32" dur="500" fill="hold"/>
                                        <p:tgtEl>
                                          <p:spTgt spid="32"/>
                                        </p:tgtEl>
                                        <p:attrNameLst>
                                          <p:attrName>ppt_x</p:attrName>
                                        </p:attrNameLst>
                                      </p:cBhvr>
                                      <p:tavLst>
                                        <p:tav tm="0">
                                          <p:val>
                                            <p:strVal val="1+#ppt_w/2"/>
                                          </p:val>
                                        </p:tav>
                                        <p:tav tm="100000">
                                          <p:val>
                                            <p:strVal val="#ppt_x"/>
                                          </p:val>
                                        </p:tav>
                                      </p:tavLst>
                                    </p:anim>
                                    <p:anim calcmode="lin" valueType="num">
                                      <p:cBhvr additive="base">
                                        <p:cTn id="33" dur="500" fill="hold"/>
                                        <p:tgtEl>
                                          <p:spTgt spid="32"/>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450"/>
                                  </p:stCondLst>
                                  <p:childTnLst>
                                    <p:set>
                                      <p:cBhvr>
                                        <p:cTn id="35" dur="1" fill="hold">
                                          <p:stCondLst>
                                            <p:cond delay="0"/>
                                          </p:stCondLst>
                                        </p:cTn>
                                        <p:tgtEl>
                                          <p:spTgt spid="33"/>
                                        </p:tgtEl>
                                        <p:attrNameLst>
                                          <p:attrName>style.visibility</p:attrName>
                                        </p:attrNameLst>
                                      </p:cBhvr>
                                      <p:to>
                                        <p:strVal val="visible"/>
                                      </p:to>
                                    </p:set>
                                    <p:anim calcmode="lin" valueType="num">
                                      <p:cBhvr additive="base">
                                        <p:cTn id="36" dur="500" fill="hold"/>
                                        <p:tgtEl>
                                          <p:spTgt spid="33"/>
                                        </p:tgtEl>
                                        <p:attrNameLst>
                                          <p:attrName>ppt_x</p:attrName>
                                        </p:attrNameLst>
                                      </p:cBhvr>
                                      <p:tavLst>
                                        <p:tav tm="0">
                                          <p:val>
                                            <p:strVal val="1+#ppt_w/2"/>
                                          </p:val>
                                        </p:tav>
                                        <p:tav tm="100000">
                                          <p:val>
                                            <p:strVal val="#ppt_x"/>
                                          </p:val>
                                        </p:tav>
                                      </p:tavLst>
                                    </p:anim>
                                    <p:anim calcmode="lin" valueType="num">
                                      <p:cBhvr additive="base">
                                        <p:cTn id="37" dur="500" fill="hold"/>
                                        <p:tgtEl>
                                          <p:spTgt spid="33"/>
                                        </p:tgtEl>
                                        <p:attrNameLst>
                                          <p:attrName>ppt_y</p:attrName>
                                        </p:attrNameLst>
                                      </p:cBhvr>
                                      <p:tavLst>
                                        <p:tav tm="0">
                                          <p:val>
                                            <p:strVal val="#ppt_y"/>
                                          </p:val>
                                        </p:tav>
                                        <p:tav tm="100000">
                                          <p:val>
                                            <p:strVal val="#ppt_y"/>
                                          </p:val>
                                        </p:tav>
                                      </p:tavLst>
                                    </p:anim>
                                  </p:childTnLst>
                                </p:cTn>
                              </p:par>
                            </p:childTnLst>
                          </p:cTn>
                        </p:par>
                        <p:par>
                          <p:cTn id="38" fill="hold">
                            <p:stCondLst>
                              <p:cond delay="4300"/>
                            </p:stCondLst>
                            <p:childTnLst>
                              <p:par>
                                <p:cTn id="39" presetID="14" presetClass="entr" presetSubtype="10" fill="hold" nodeType="after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randombar(horizontal)">
                                      <p:cBhvr>
                                        <p:cTn id="41" dur="500"/>
                                        <p:tgtEl>
                                          <p:spTgt spid="2"/>
                                        </p:tgtEl>
                                      </p:cBhvr>
                                    </p:animEffect>
                                  </p:childTnLst>
                                </p:cTn>
                              </p:par>
                              <p:par>
                                <p:cTn id="42" presetID="2" presetClass="entr" presetSubtype="2" fill="hold" grpId="0" nodeType="withEffect">
                                  <p:stCondLst>
                                    <p:cond delay="450"/>
                                  </p:stCondLst>
                                  <p:childTnLst>
                                    <p:set>
                                      <p:cBhvr>
                                        <p:cTn id="43" dur="1" fill="hold">
                                          <p:stCondLst>
                                            <p:cond delay="0"/>
                                          </p:stCondLst>
                                        </p:cTn>
                                        <p:tgtEl>
                                          <p:spTgt spid="10"/>
                                        </p:tgtEl>
                                        <p:attrNameLst>
                                          <p:attrName>style.visibility</p:attrName>
                                        </p:attrNameLst>
                                      </p:cBhvr>
                                      <p:to>
                                        <p:strVal val="visible"/>
                                      </p:to>
                                    </p:set>
                                    <p:anim calcmode="lin" valueType="num">
                                      <p:cBhvr additive="base">
                                        <p:cTn id="44" dur="500" fill="hold"/>
                                        <p:tgtEl>
                                          <p:spTgt spid="10"/>
                                        </p:tgtEl>
                                        <p:attrNameLst>
                                          <p:attrName>ppt_x</p:attrName>
                                        </p:attrNameLst>
                                      </p:cBhvr>
                                      <p:tavLst>
                                        <p:tav tm="0">
                                          <p:val>
                                            <p:strVal val="1+#ppt_w/2"/>
                                          </p:val>
                                        </p:tav>
                                        <p:tav tm="100000">
                                          <p:val>
                                            <p:strVal val="#ppt_x"/>
                                          </p:val>
                                        </p:tav>
                                      </p:tavLst>
                                    </p:anim>
                                    <p:anim calcmode="lin" valueType="num">
                                      <p:cBhvr additive="base">
                                        <p:cTn id="45"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0" grpId="0"/>
      <p:bldP spid="31" grpId="0"/>
      <p:bldP spid="32" grpId="0"/>
      <p:bldP spid="33" grpId="0"/>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23528" y="2715766"/>
            <a:ext cx="2952328" cy="707886"/>
          </a:xfrm>
          <a:prstGeom prst="rect">
            <a:avLst/>
          </a:prstGeom>
        </p:spPr>
        <p:txBody>
          <a:bodyPr wrap="square">
            <a:spAutoFit/>
          </a:bodyPr>
          <a:lstStyle/>
          <a:p>
            <a:pPr algn="just">
              <a:lnSpc>
                <a:spcPts val="1600"/>
              </a:lnSpc>
            </a:pPr>
            <a:r>
              <a:rPr lang="zh-CN" altLang="en-US" sz="1200" dirty="0" smtClean="0">
                <a:solidFill>
                  <a:schemeClr val="accent1"/>
                </a:solidFill>
                <a:latin typeface="微软雅黑" pitchFamily="34" charset="-122"/>
                <a:ea typeface="微软雅黑" pitchFamily="34" charset="-122"/>
              </a:rPr>
              <a:t>      吸毒人员没有树立正确“三观”，盲目贪图享乐、交友不慎、寻求刺激、赶时髦，导致走上吸毒的道路。</a:t>
            </a:r>
          </a:p>
        </p:txBody>
      </p:sp>
      <p:sp>
        <p:nvSpPr>
          <p:cNvPr id="3" name="矩形 2"/>
          <p:cNvSpPr/>
          <p:nvPr/>
        </p:nvSpPr>
        <p:spPr>
          <a:xfrm>
            <a:off x="251520" y="1347614"/>
            <a:ext cx="3024336" cy="1015663"/>
          </a:xfrm>
          <a:prstGeom prst="rect">
            <a:avLst/>
          </a:prstGeom>
        </p:spPr>
        <p:txBody>
          <a:bodyPr wrap="square">
            <a:spAutoFit/>
          </a:bodyPr>
          <a:lstStyle/>
          <a:p>
            <a:pPr algn="just">
              <a:lnSpc>
                <a:spcPts val="1800"/>
              </a:lnSpc>
            </a:pPr>
            <a:r>
              <a:rPr lang="zh-CN" altLang="en-US" sz="1200" dirty="0" smtClean="0">
                <a:solidFill>
                  <a:schemeClr val="accent1"/>
                </a:solidFill>
                <a:latin typeface="微软雅黑" pitchFamily="34" charset="-122"/>
                <a:ea typeface="微软雅黑" pitchFamily="34" charset="-122"/>
              </a:rPr>
              <a:t>      三观即是人生观、价值观、世界观。通俗的讲，人生观是人这辈子应该怎么活，价值观是人这辈子什么才是最珍贵的，世界观是这个世界是怎么样的。</a:t>
            </a:r>
          </a:p>
        </p:txBody>
      </p:sp>
      <p:sp>
        <p:nvSpPr>
          <p:cNvPr id="5" name="TextBox 4"/>
          <p:cNvSpPr txBox="1"/>
          <p:nvPr/>
        </p:nvSpPr>
        <p:spPr>
          <a:xfrm>
            <a:off x="6372200" y="1347614"/>
            <a:ext cx="2664296" cy="2373150"/>
          </a:xfrm>
          <a:prstGeom prst="rect">
            <a:avLst/>
          </a:prstGeom>
          <a:noFill/>
        </p:spPr>
        <p:txBody>
          <a:bodyPr wrap="square" rtlCol="0">
            <a:spAutoFit/>
          </a:bodyPr>
          <a:lstStyle/>
          <a:p>
            <a:pPr algn="just">
              <a:lnSpc>
                <a:spcPts val="2000"/>
              </a:lnSpc>
            </a:pPr>
            <a:r>
              <a:rPr lang="zh-CN" altLang="en-US" sz="1200" dirty="0" smtClean="0">
                <a:solidFill>
                  <a:schemeClr val="accent1"/>
                </a:solidFill>
                <a:latin typeface="微软雅黑" pitchFamily="34" charset="-122"/>
                <a:ea typeface="微软雅黑" pitchFamily="34" charset="-122"/>
              </a:rPr>
              <a:t>       因为戒毒人员吸毒成瘾时“毒品高于一切”的畸形心理需求，为了吸毒不惜伤害亲戚、朋友，甚至违法犯罪，重新融入社会是一种被接纳、被肯定、被认知的过程，依据内因决定外因，戒毒人员康复后要树立良好的交往习惯和坚定远离毒品的信心。在此，我要给出戒毒人员康复后回归社会的几点建议：</a:t>
            </a:r>
            <a:endParaRPr lang="zh-CN" altLang="en-US" sz="1200" dirty="0">
              <a:latin typeface="微软雅黑" pitchFamily="34" charset="-122"/>
              <a:ea typeface="微软雅黑" pitchFamily="34" charset="-122"/>
            </a:endParaRPr>
          </a:p>
        </p:txBody>
      </p:sp>
      <p:pic>
        <p:nvPicPr>
          <p:cNvPr id="12" name="图片 11" descr="timg.jpg"/>
          <p:cNvPicPr>
            <a:picLocks noChangeAspect="1"/>
          </p:cNvPicPr>
          <p:nvPr/>
        </p:nvPicPr>
        <p:blipFill>
          <a:blip r:embed="rId2" cstate="print"/>
          <a:stretch>
            <a:fillRect/>
          </a:stretch>
        </p:blipFill>
        <p:spPr>
          <a:xfrm>
            <a:off x="3541738" y="1347614"/>
            <a:ext cx="2544988" cy="252028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文本框 56"/>
          <p:cNvSpPr txBox="1"/>
          <p:nvPr/>
        </p:nvSpPr>
        <p:spPr>
          <a:xfrm>
            <a:off x="755576" y="987574"/>
            <a:ext cx="2520280" cy="1810752"/>
          </a:xfrm>
          <a:prstGeom prst="rect">
            <a:avLst/>
          </a:prstGeom>
          <a:noFill/>
        </p:spPr>
        <p:txBody>
          <a:bodyPr wrap="square" rtlCol="0">
            <a:spAutoFit/>
          </a:bodyPr>
          <a:lstStyle/>
          <a:p>
            <a:pPr algn="just">
              <a:lnSpc>
                <a:spcPts val="1700"/>
              </a:lnSpc>
            </a:pPr>
            <a:r>
              <a:rPr lang="zh-CN" altLang="en-US" sz="1000" dirty="0" smtClean="0">
                <a:solidFill>
                  <a:schemeClr val="accent1"/>
                </a:solidFill>
                <a:latin typeface="微软雅黑" panose="020B0503020204020204" pitchFamily="34" charset="-122"/>
                <a:ea typeface="微软雅黑" panose="020B0503020204020204" pitchFamily="34" charset="-122"/>
              </a:rPr>
              <a:t>（</a:t>
            </a:r>
            <a:r>
              <a:rPr lang="en-US" altLang="zh-CN" sz="1000" dirty="0" smtClean="0">
                <a:solidFill>
                  <a:schemeClr val="accent1"/>
                </a:solidFill>
                <a:latin typeface="微软雅黑" panose="020B0503020204020204" pitchFamily="34" charset="-122"/>
                <a:ea typeface="微软雅黑" panose="020B0503020204020204" pitchFamily="34" charset="-122"/>
              </a:rPr>
              <a:t>1</a:t>
            </a:r>
            <a:r>
              <a:rPr lang="zh-CN" altLang="en-US" sz="1000" dirty="0" smtClean="0">
                <a:solidFill>
                  <a:schemeClr val="accent1"/>
                </a:solidFill>
                <a:latin typeface="微软雅黑" panose="020B0503020204020204" pitchFamily="34" charset="-122"/>
                <a:ea typeface="微软雅黑" panose="020B0503020204020204" pitchFamily="34" charset="-122"/>
              </a:rPr>
              <a:t>）</a:t>
            </a:r>
            <a:r>
              <a:rPr lang="zh-CN" altLang="en-US" sz="1000" b="1" dirty="0" smtClean="0">
                <a:solidFill>
                  <a:schemeClr val="accent1"/>
                </a:solidFill>
                <a:latin typeface="微软雅黑" panose="020B0503020204020204" pitchFamily="34" charset="-122"/>
                <a:ea typeface="微软雅黑" panose="020B0503020204020204" pitchFamily="34" charset="-122"/>
              </a:rPr>
              <a:t>要有对自己行为负责任的意识。</a:t>
            </a:r>
            <a:r>
              <a:rPr lang="zh-CN" altLang="en-US" sz="1000" dirty="0" smtClean="0">
                <a:solidFill>
                  <a:schemeClr val="accent1"/>
                </a:solidFill>
                <a:latin typeface="微软雅黑" panose="020B0503020204020204" pitchFamily="34" charset="-122"/>
                <a:ea typeface="微软雅黑" panose="020B0503020204020204" pitchFamily="34" charset="-122"/>
              </a:rPr>
              <a:t>首先思想上要清楚的一点是，家人对自己的不信任是自己曾经一次次让他们失望而造成的，自身应该考虑的是做些什么，如何去做，以此来争取家人的信任。既然是自己给家人不信任的理由，所以同样也要好好表现，给家人信任我们的理由。</a:t>
            </a:r>
          </a:p>
          <a:p>
            <a:pPr algn="just">
              <a:lnSpc>
                <a:spcPts val="1500"/>
              </a:lnSpc>
            </a:pPr>
            <a:endParaRPr lang="en-US" altLang="zh-CN" sz="1000" dirty="0">
              <a:solidFill>
                <a:schemeClr val="accent1"/>
              </a:solidFill>
              <a:latin typeface="微软雅黑" panose="020B0503020204020204" pitchFamily="34" charset="-122"/>
              <a:ea typeface="微软雅黑" panose="020B0503020204020204" pitchFamily="34" charset="-122"/>
            </a:endParaRPr>
          </a:p>
        </p:txBody>
      </p:sp>
      <p:sp>
        <p:nvSpPr>
          <p:cNvPr id="46" name="TextBox 43"/>
          <p:cNvSpPr txBox="1">
            <a:spLocks noChangeArrowheads="1"/>
          </p:cNvSpPr>
          <p:nvPr/>
        </p:nvSpPr>
        <p:spPr bwMode="auto">
          <a:xfrm>
            <a:off x="899592" y="262884"/>
            <a:ext cx="3061030"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b="1" dirty="0" smtClean="0">
                <a:solidFill>
                  <a:prstClr val="black">
                    <a:lumMod val="75000"/>
                    <a:lumOff val="25000"/>
                  </a:prstClr>
                </a:solidFill>
                <a:latin typeface="微软雅黑" pitchFamily="34" charset="-122"/>
              </a:rPr>
              <a:t>处理好家庭关系</a:t>
            </a:r>
            <a:endParaRPr lang="en-US" altLang="zh-CN" b="1" dirty="0">
              <a:solidFill>
                <a:prstClr val="black">
                  <a:lumMod val="75000"/>
                  <a:lumOff val="25000"/>
                </a:prstClr>
              </a:solidFill>
              <a:latin typeface="微软雅黑" pitchFamily="34" charset="-122"/>
            </a:endParaRPr>
          </a:p>
        </p:txBody>
      </p:sp>
      <p:pic>
        <p:nvPicPr>
          <p:cNvPr id="43" name="图片 42" descr="QQ图片20181227111838.jpg"/>
          <p:cNvPicPr>
            <a:picLocks noChangeAspect="1"/>
          </p:cNvPicPr>
          <p:nvPr/>
        </p:nvPicPr>
        <p:blipFill>
          <a:blip r:embed="rId3" cstate="print"/>
          <a:stretch>
            <a:fillRect/>
          </a:stretch>
        </p:blipFill>
        <p:spPr>
          <a:xfrm>
            <a:off x="251520" y="123478"/>
            <a:ext cx="648072" cy="648072"/>
          </a:xfrm>
          <a:prstGeom prst="rect">
            <a:avLst/>
          </a:prstGeom>
        </p:spPr>
      </p:pic>
      <p:sp>
        <p:nvSpPr>
          <p:cNvPr id="50" name="TextBox 49"/>
          <p:cNvSpPr txBox="1"/>
          <p:nvPr/>
        </p:nvSpPr>
        <p:spPr>
          <a:xfrm>
            <a:off x="3491880" y="3075806"/>
            <a:ext cx="2808312" cy="746358"/>
          </a:xfrm>
          <a:prstGeom prst="rect">
            <a:avLst/>
          </a:prstGeom>
          <a:noFill/>
        </p:spPr>
        <p:txBody>
          <a:bodyPr wrap="square" rtlCol="0">
            <a:spAutoFit/>
          </a:bodyPr>
          <a:lstStyle/>
          <a:p>
            <a:pPr>
              <a:lnSpc>
                <a:spcPts val="1700"/>
              </a:lnSpc>
            </a:pPr>
            <a:r>
              <a:rPr lang="zh-CN" altLang="en-US" sz="1000" dirty="0" smtClean="0">
                <a:solidFill>
                  <a:schemeClr val="accent1"/>
                </a:solidFill>
                <a:latin typeface="微软雅黑" pitchFamily="34" charset="-122"/>
                <a:ea typeface="微软雅黑" pitchFamily="34" charset="-122"/>
              </a:rPr>
              <a:t>（</a:t>
            </a:r>
            <a:r>
              <a:rPr lang="en-US" altLang="zh-CN" sz="1000" dirty="0" smtClean="0">
                <a:solidFill>
                  <a:schemeClr val="accent1"/>
                </a:solidFill>
                <a:latin typeface="微软雅黑" pitchFamily="34" charset="-122"/>
                <a:ea typeface="微软雅黑" pitchFamily="34" charset="-122"/>
              </a:rPr>
              <a:t>2</a:t>
            </a:r>
            <a:r>
              <a:rPr lang="zh-CN" altLang="en-US" sz="1000" dirty="0" smtClean="0">
                <a:solidFill>
                  <a:schemeClr val="accent1"/>
                </a:solidFill>
                <a:latin typeface="微软雅黑" pitchFamily="34" charset="-122"/>
                <a:ea typeface="微软雅黑" pitchFamily="34" charset="-122"/>
              </a:rPr>
              <a:t>）</a:t>
            </a:r>
            <a:r>
              <a:rPr lang="zh-CN" altLang="en-US" sz="1000" b="1" dirty="0" smtClean="0">
                <a:solidFill>
                  <a:schemeClr val="accent1"/>
                </a:solidFill>
                <a:latin typeface="微软雅黑" pitchFamily="34" charset="-122"/>
                <a:ea typeface="微软雅黑" pitchFamily="34" charset="-122"/>
              </a:rPr>
              <a:t>要学会与家人沟通。</a:t>
            </a:r>
            <a:r>
              <a:rPr lang="zh-CN" altLang="en-US" sz="1000" dirty="0" smtClean="0">
                <a:solidFill>
                  <a:schemeClr val="accent1"/>
                </a:solidFill>
                <a:latin typeface="微软雅黑" pitchFamily="34" charset="-122"/>
                <a:ea typeface="微软雅黑" pitchFamily="34" charset="-122"/>
              </a:rPr>
              <a:t>多交流，有什么想法、计划与家人一起来商量，用真诚宽容的心去换得家人的了解和信任。</a:t>
            </a:r>
            <a:endParaRPr lang="zh-CN" altLang="en-US" sz="1000" dirty="0">
              <a:solidFill>
                <a:schemeClr val="accent1"/>
              </a:solidFill>
              <a:latin typeface="微软雅黑" pitchFamily="34" charset="-122"/>
              <a:ea typeface="微软雅黑" pitchFamily="34" charset="-122"/>
            </a:endParaRPr>
          </a:p>
        </p:txBody>
      </p:sp>
      <p:sp>
        <p:nvSpPr>
          <p:cNvPr id="51" name="TextBox 50"/>
          <p:cNvSpPr txBox="1"/>
          <p:nvPr/>
        </p:nvSpPr>
        <p:spPr>
          <a:xfrm>
            <a:off x="6444208" y="1491630"/>
            <a:ext cx="2592288" cy="1138773"/>
          </a:xfrm>
          <a:prstGeom prst="rect">
            <a:avLst/>
          </a:prstGeom>
          <a:noFill/>
        </p:spPr>
        <p:txBody>
          <a:bodyPr wrap="square" rtlCol="0">
            <a:spAutoFit/>
          </a:bodyPr>
          <a:lstStyle/>
          <a:p>
            <a:pPr>
              <a:lnSpc>
                <a:spcPts val="1500"/>
              </a:lnSpc>
            </a:pPr>
            <a:r>
              <a:rPr lang="zh-CN" altLang="en-US" sz="1000" dirty="0" smtClean="0">
                <a:solidFill>
                  <a:schemeClr val="accent1"/>
                </a:solidFill>
                <a:latin typeface="微软雅黑" pitchFamily="34" charset="-122"/>
                <a:ea typeface="微软雅黑" pitchFamily="34" charset="-122"/>
              </a:rPr>
              <a:t>（</a:t>
            </a:r>
            <a:r>
              <a:rPr lang="en-US" altLang="zh-CN" sz="1000" dirty="0" smtClean="0">
                <a:solidFill>
                  <a:schemeClr val="accent1"/>
                </a:solidFill>
                <a:latin typeface="微软雅黑" pitchFamily="34" charset="-122"/>
                <a:ea typeface="微软雅黑" pitchFamily="34" charset="-122"/>
              </a:rPr>
              <a:t>3</a:t>
            </a:r>
            <a:r>
              <a:rPr lang="zh-CN" altLang="en-US" sz="1000" dirty="0" smtClean="0">
                <a:solidFill>
                  <a:schemeClr val="accent1"/>
                </a:solidFill>
                <a:latin typeface="微软雅黑" pitchFamily="34" charset="-122"/>
                <a:ea typeface="微软雅黑" pitchFamily="34" charset="-122"/>
              </a:rPr>
              <a:t>）</a:t>
            </a:r>
            <a:r>
              <a:rPr lang="zh-CN" altLang="en-US" sz="1000" b="1" dirty="0" smtClean="0">
                <a:solidFill>
                  <a:schemeClr val="accent1"/>
                </a:solidFill>
                <a:latin typeface="微软雅黑" pitchFamily="34" charset="-122"/>
                <a:ea typeface="微软雅黑" pitchFamily="34" charset="-122"/>
              </a:rPr>
              <a:t>要有求助意识。</a:t>
            </a:r>
            <a:r>
              <a:rPr lang="zh-CN" altLang="en-US" sz="1000" dirty="0" smtClean="0">
                <a:solidFill>
                  <a:schemeClr val="accent1"/>
                </a:solidFill>
                <a:latin typeface="微软雅黑" pitchFamily="34" charset="-122"/>
                <a:ea typeface="微软雅黑" pitchFamily="34" charset="-122"/>
              </a:rPr>
              <a:t>我们的求助人可以是心理医生，也可以是能够给我们提供正确帮助的亲人和朋友，从而面对和解决戒毒后的再适应的家庭冲突和矛盾。 </a:t>
            </a:r>
          </a:p>
          <a:p>
            <a:endParaRPr lang="zh-CN" altLang="en-US" dirty="0"/>
          </a:p>
        </p:txBody>
      </p:sp>
      <p:pic>
        <p:nvPicPr>
          <p:cNvPr id="53" name="图片 52" descr="timg.jpg"/>
          <p:cNvPicPr>
            <a:picLocks noChangeAspect="1"/>
          </p:cNvPicPr>
          <p:nvPr/>
        </p:nvPicPr>
        <p:blipFill>
          <a:blip r:embed="rId4" cstate="print"/>
          <a:stretch>
            <a:fillRect/>
          </a:stretch>
        </p:blipFill>
        <p:spPr>
          <a:xfrm>
            <a:off x="-1" y="2643758"/>
            <a:ext cx="3331227" cy="2283712"/>
          </a:xfrm>
          <a:prstGeom prst="rect">
            <a:avLst/>
          </a:prstGeom>
        </p:spPr>
      </p:pic>
      <p:pic>
        <p:nvPicPr>
          <p:cNvPr id="55" name="图片 54" descr="timg.jpg"/>
          <p:cNvPicPr>
            <a:picLocks noChangeAspect="1"/>
          </p:cNvPicPr>
          <p:nvPr/>
        </p:nvPicPr>
        <p:blipFill>
          <a:blip r:embed="rId5" cstate="print"/>
          <a:stretch>
            <a:fillRect/>
          </a:stretch>
        </p:blipFill>
        <p:spPr>
          <a:xfrm>
            <a:off x="3635896" y="1131590"/>
            <a:ext cx="2664296" cy="1826500"/>
          </a:xfrm>
          <a:prstGeom prst="rect">
            <a:avLst/>
          </a:prstGeom>
        </p:spPr>
      </p:pic>
      <p:pic>
        <p:nvPicPr>
          <p:cNvPr id="56" name="图片 55" descr="timg.jpg"/>
          <p:cNvPicPr>
            <a:picLocks noChangeAspect="1"/>
          </p:cNvPicPr>
          <p:nvPr/>
        </p:nvPicPr>
        <p:blipFill>
          <a:blip r:embed="rId6" cstate="print"/>
          <a:stretch>
            <a:fillRect/>
          </a:stretch>
        </p:blipFill>
        <p:spPr>
          <a:xfrm>
            <a:off x="6534315" y="2499742"/>
            <a:ext cx="2609685" cy="2022506"/>
          </a:xfrm>
          <a:prstGeom prst="rect">
            <a:avLst/>
          </a:prstGeom>
        </p:spPr>
      </p:pic>
    </p:spTree>
    <p:extLst>
      <p:ext uri="{BB962C8B-B14F-4D97-AF65-F5344CB8AC3E}">
        <p14:creationId xmlns="" xmlns:p14="http://schemas.microsoft.com/office/powerpoint/2010/main" val="4149407939"/>
      </p:ext>
    </p:extLst>
  </p:cSld>
  <p:clrMapOvr>
    <a:masterClrMapping/>
  </p:clrMapOvr>
  <mc:AlternateContent xmlns:mc="http://schemas.openxmlformats.org/markup-compatibility/2006">
    <mc:Choice xmlns="" xmlns:p14="http://schemas.microsoft.com/office/powerpoint/2010/main" Requires="p14">
      <p:transition spd="slow" p14:dur="1400" advTm="3000">
        <p14:doors dir="vert"/>
      </p:transition>
    </mc:Choice>
    <mc:Fallback>
      <p:transition spd="slow" advTm="3000">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TextBox 43"/>
          <p:cNvSpPr txBox="1">
            <a:spLocks noChangeArrowheads="1"/>
          </p:cNvSpPr>
          <p:nvPr/>
        </p:nvSpPr>
        <p:spPr bwMode="auto">
          <a:xfrm>
            <a:off x="899592" y="262884"/>
            <a:ext cx="3061030"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b="1" dirty="0" smtClean="0">
                <a:solidFill>
                  <a:prstClr val="black">
                    <a:lumMod val="75000"/>
                    <a:lumOff val="25000"/>
                  </a:prstClr>
                </a:solidFill>
                <a:latin typeface="微软雅黑" pitchFamily="34" charset="-122"/>
              </a:rPr>
              <a:t>处理好社会关系</a:t>
            </a:r>
            <a:endParaRPr lang="en-US" altLang="zh-CN" b="1" dirty="0">
              <a:solidFill>
                <a:prstClr val="black">
                  <a:lumMod val="75000"/>
                  <a:lumOff val="25000"/>
                </a:prstClr>
              </a:solidFill>
              <a:latin typeface="微软雅黑" pitchFamily="34" charset="-122"/>
            </a:endParaRPr>
          </a:p>
        </p:txBody>
      </p:sp>
      <p:pic>
        <p:nvPicPr>
          <p:cNvPr id="12" name="图片 11" descr="QQ图片20181227111838.jpg"/>
          <p:cNvPicPr>
            <a:picLocks noChangeAspect="1"/>
          </p:cNvPicPr>
          <p:nvPr/>
        </p:nvPicPr>
        <p:blipFill>
          <a:blip r:embed="rId3" cstate="print"/>
          <a:stretch>
            <a:fillRect/>
          </a:stretch>
        </p:blipFill>
        <p:spPr>
          <a:xfrm>
            <a:off x="179512" y="123478"/>
            <a:ext cx="720080" cy="720080"/>
          </a:xfrm>
          <a:prstGeom prst="rect">
            <a:avLst/>
          </a:prstGeom>
        </p:spPr>
      </p:pic>
      <p:sp>
        <p:nvSpPr>
          <p:cNvPr id="13" name="TextBox 12"/>
          <p:cNvSpPr txBox="1"/>
          <p:nvPr/>
        </p:nvSpPr>
        <p:spPr>
          <a:xfrm>
            <a:off x="755576" y="987574"/>
            <a:ext cx="4752528" cy="3447098"/>
          </a:xfrm>
          <a:prstGeom prst="rect">
            <a:avLst/>
          </a:prstGeom>
          <a:noFill/>
        </p:spPr>
        <p:txBody>
          <a:bodyPr wrap="square" rtlCol="0">
            <a:spAutoFit/>
          </a:bodyPr>
          <a:lstStyle/>
          <a:p>
            <a:pPr algn="just">
              <a:lnSpc>
                <a:spcPts val="2000"/>
              </a:lnSpc>
            </a:pPr>
            <a:r>
              <a:rPr lang="zh-CN" altLang="en-US" sz="1200" dirty="0" smtClean="0">
                <a:solidFill>
                  <a:schemeClr val="accent1"/>
                </a:solidFill>
                <a:latin typeface="微软雅黑" pitchFamily="34" charset="-122"/>
                <a:ea typeface="微软雅黑" pitchFamily="34" charset="-122"/>
              </a:rPr>
              <a:t>      （</a:t>
            </a:r>
            <a:r>
              <a:rPr lang="en-US" altLang="zh-CN" sz="1200" dirty="0" smtClean="0">
                <a:solidFill>
                  <a:schemeClr val="accent1"/>
                </a:solidFill>
                <a:latin typeface="微软雅黑" pitchFamily="34" charset="-122"/>
                <a:ea typeface="微软雅黑" pitchFamily="34" charset="-122"/>
              </a:rPr>
              <a:t>1</a:t>
            </a:r>
            <a:r>
              <a:rPr lang="zh-CN" altLang="en-US" sz="1200" dirty="0" smtClean="0">
                <a:solidFill>
                  <a:schemeClr val="accent1"/>
                </a:solidFill>
                <a:latin typeface="微软雅黑" pitchFamily="34" charset="-122"/>
                <a:ea typeface="微软雅黑" pitchFamily="34" charset="-122"/>
              </a:rPr>
              <a:t>）</a:t>
            </a:r>
            <a:r>
              <a:rPr lang="zh-CN" altLang="en-US" sz="1200" b="1" dirty="0" smtClean="0">
                <a:solidFill>
                  <a:schemeClr val="accent1"/>
                </a:solidFill>
                <a:latin typeface="微软雅黑" pitchFamily="34" charset="-122"/>
                <a:ea typeface="微软雅黑" pitchFamily="34" charset="-122"/>
              </a:rPr>
              <a:t>要学会如何拒绝毒友，真正做到远离毒品。</a:t>
            </a:r>
            <a:r>
              <a:rPr lang="zh-CN" altLang="en-US" sz="1200" dirty="0" smtClean="0">
                <a:solidFill>
                  <a:schemeClr val="accent1"/>
                </a:solidFill>
                <a:latin typeface="微软雅黑" pitchFamily="34" charset="-122"/>
                <a:ea typeface="微软雅黑" pitchFamily="34" charset="-122"/>
              </a:rPr>
              <a:t>许多戒断的朋友总结出一句经典的经验教训“戒毒先戒友”，俗话说“常在河边走，没有不湿鞋”，“近朱者赤近墨者黑”。如果继续与毒友来往，就等于在自己的身边带着一枚不定时炸弹。 </a:t>
            </a:r>
            <a:endParaRPr lang="en-US" altLang="zh-CN" sz="1200" dirty="0" smtClean="0">
              <a:solidFill>
                <a:schemeClr val="accent1"/>
              </a:solidFill>
              <a:latin typeface="微软雅黑" pitchFamily="34" charset="-122"/>
              <a:ea typeface="微软雅黑" pitchFamily="34" charset="-122"/>
            </a:endParaRPr>
          </a:p>
          <a:p>
            <a:pPr algn="just">
              <a:lnSpc>
                <a:spcPts val="2000"/>
              </a:lnSpc>
            </a:pPr>
            <a:endParaRPr lang="en-US" altLang="zh-CN" sz="1200" dirty="0" smtClean="0">
              <a:solidFill>
                <a:schemeClr val="accent1"/>
              </a:solidFill>
              <a:latin typeface="微软雅黑" pitchFamily="34" charset="-122"/>
              <a:ea typeface="微软雅黑" pitchFamily="34" charset="-122"/>
            </a:endParaRPr>
          </a:p>
          <a:p>
            <a:pPr algn="just">
              <a:lnSpc>
                <a:spcPts val="2000"/>
              </a:lnSpc>
            </a:pPr>
            <a:endParaRPr lang="zh-CN" altLang="en-US" sz="1200" dirty="0" smtClean="0">
              <a:solidFill>
                <a:schemeClr val="accent1"/>
              </a:solidFill>
              <a:latin typeface="微软雅黑" pitchFamily="34" charset="-122"/>
              <a:ea typeface="微软雅黑" pitchFamily="34" charset="-122"/>
            </a:endParaRPr>
          </a:p>
          <a:p>
            <a:pPr algn="just">
              <a:lnSpc>
                <a:spcPts val="2000"/>
              </a:lnSpc>
            </a:pPr>
            <a:r>
              <a:rPr lang="zh-CN" altLang="en-US" sz="1200" dirty="0" smtClean="0">
                <a:solidFill>
                  <a:schemeClr val="accent1"/>
                </a:solidFill>
                <a:latin typeface="微软雅黑" pitchFamily="34" charset="-122"/>
                <a:ea typeface="微软雅黑" pitchFamily="34" charset="-122"/>
              </a:rPr>
              <a:t>      （</a:t>
            </a:r>
            <a:r>
              <a:rPr lang="en-US" altLang="zh-CN" sz="1200" dirty="0" smtClean="0">
                <a:solidFill>
                  <a:schemeClr val="accent1"/>
                </a:solidFill>
                <a:latin typeface="微软雅黑" pitchFamily="34" charset="-122"/>
                <a:ea typeface="微软雅黑" pitchFamily="34" charset="-122"/>
              </a:rPr>
              <a:t>2</a:t>
            </a:r>
            <a:r>
              <a:rPr lang="zh-CN" altLang="en-US" sz="1200" dirty="0" smtClean="0">
                <a:solidFill>
                  <a:schemeClr val="accent1"/>
                </a:solidFill>
                <a:latin typeface="微软雅黑" pitchFamily="34" charset="-122"/>
                <a:ea typeface="微软雅黑" pitchFamily="34" charset="-122"/>
              </a:rPr>
              <a:t>）</a:t>
            </a:r>
            <a:r>
              <a:rPr lang="zh-CN" altLang="en-US" sz="1200" b="1" dirty="0" smtClean="0">
                <a:solidFill>
                  <a:schemeClr val="accent1"/>
                </a:solidFill>
                <a:latin typeface="微软雅黑" pitchFamily="34" charset="-122"/>
                <a:ea typeface="微软雅黑" pitchFamily="34" charset="-122"/>
              </a:rPr>
              <a:t>要学会如何与正常人交往。</a:t>
            </a:r>
            <a:r>
              <a:rPr lang="zh-CN" altLang="en-US" sz="1200" dirty="0" smtClean="0">
                <a:solidFill>
                  <a:schemeClr val="accent1"/>
                </a:solidFill>
                <a:latin typeface="微软雅黑" pitchFamily="34" charset="-122"/>
                <a:ea typeface="微软雅黑" pitchFamily="34" charset="-122"/>
              </a:rPr>
              <a:t>由于吸毒使得社交圈子变窄，所以在与常人交往时会产生一种很强的自卑，畏惧和敏感的心理，担心别人因知道自己吸过毒而看不起自己，觉得自己低人一等。必须正确认识并有意识地帮助自己在这方面改善，否则这种心理只会导致变得更加封闭，无法与常人保持自然的交往，甚至有意无意地拒绝交往，最后又不得已重回到吸毒者的圈子。 </a:t>
            </a:r>
          </a:p>
          <a:p>
            <a:endParaRPr lang="zh-CN" altLang="en-US" dirty="0"/>
          </a:p>
        </p:txBody>
      </p:sp>
      <p:pic>
        <p:nvPicPr>
          <p:cNvPr id="14" name="图片 13" descr="timg.jpg"/>
          <p:cNvPicPr>
            <a:picLocks noChangeAspect="1"/>
          </p:cNvPicPr>
          <p:nvPr/>
        </p:nvPicPr>
        <p:blipFill>
          <a:blip r:embed="rId4" cstate="print"/>
          <a:stretch>
            <a:fillRect/>
          </a:stretch>
        </p:blipFill>
        <p:spPr>
          <a:xfrm>
            <a:off x="5724128" y="555526"/>
            <a:ext cx="3194422" cy="2120485"/>
          </a:xfrm>
          <a:prstGeom prst="rect">
            <a:avLst/>
          </a:prstGeom>
        </p:spPr>
      </p:pic>
      <p:pic>
        <p:nvPicPr>
          <p:cNvPr id="15" name="图片 14" descr="u=3340289979,1578565313&amp;fm=26&amp;gp=0.jpg"/>
          <p:cNvPicPr>
            <a:picLocks noChangeAspect="1"/>
          </p:cNvPicPr>
          <p:nvPr/>
        </p:nvPicPr>
        <p:blipFill>
          <a:blip r:embed="rId5" cstate="print"/>
          <a:stretch>
            <a:fillRect/>
          </a:stretch>
        </p:blipFill>
        <p:spPr>
          <a:xfrm>
            <a:off x="5724128" y="2844956"/>
            <a:ext cx="3168352" cy="1803616"/>
          </a:xfrm>
          <a:prstGeom prst="rect">
            <a:avLst/>
          </a:prstGeom>
        </p:spPr>
      </p:pic>
    </p:spTree>
    <p:extLst>
      <p:ext uri="{BB962C8B-B14F-4D97-AF65-F5344CB8AC3E}">
        <p14:creationId xmlns="" xmlns:p14="http://schemas.microsoft.com/office/powerpoint/2010/main" val="2493617786"/>
      </p:ext>
    </p:extLst>
  </p:cSld>
  <p:clrMapOvr>
    <a:masterClrMapping/>
  </p:clrMapOvr>
  <mc:AlternateContent xmlns:mc="http://schemas.openxmlformats.org/markup-compatibility/2006">
    <mc:Choice xmlns="" xmlns:p14="http://schemas.microsoft.com/office/powerpoint/2010/main" Requires="p14">
      <p:transition spd="slow" p14:dur="1400" advTm="3000">
        <p14:doors dir="vert"/>
      </p:transition>
    </mc:Choice>
    <mc:Fallback>
      <p:transition spd="slow" advTm="3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 name="组合 3"/>
          <p:cNvGrpSpPr>
            <a:grpSpLocks/>
          </p:cNvGrpSpPr>
          <p:nvPr/>
        </p:nvGrpSpPr>
        <p:grpSpPr bwMode="auto">
          <a:xfrm>
            <a:off x="3131840" y="1419623"/>
            <a:ext cx="4752528" cy="504056"/>
            <a:chOff x="5013673" y="1556817"/>
            <a:chExt cx="5887461" cy="576064"/>
          </a:xfrm>
        </p:grpSpPr>
        <p:sp>
          <p:nvSpPr>
            <p:cNvPr id="73" name="对角圆角矩形 72"/>
            <p:cNvSpPr/>
            <p:nvPr/>
          </p:nvSpPr>
          <p:spPr>
            <a:xfrm>
              <a:off x="5013673" y="1556817"/>
              <a:ext cx="5887461" cy="576064"/>
            </a:xfrm>
            <a:prstGeom prst="round2DiagRect">
              <a:avLst>
                <a:gd name="adj1" fmla="val 50000"/>
                <a:gd name="adj2" fmla="val 0"/>
              </a:avLst>
            </a:prstGeom>
            <a:solidFill>
              <a:srgbClr val="003466"/>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2160" b="1" kern="0" noProof="0" dirty="0" smtClean="0">
                  <a:solidFill>
                    <a:prstClr val="white"/>
                  </a:solidFill>
                  <a:latin typeface="微软雅黑" pitchFamily="34" charset="-122"/>
                  <a:ea typeface="微软雅黑" pitchFamily="34" charset="-122"/>
                </a:rPr>
                <a:t> </a:t>
              </a:r>
              <a:r>
                <a:rPr lang="zh-CN" altLang="en-US" sz="2160" b="1" kern="0" dirty="0" smtClean="0">
                  <a:solidFill>
                    <a:prstClr val="white"/>
                  </a:solidFill>
                  <a:latin typeface="微软雅黑" pitchFamily="34" charset="-122"/>
                  <a:ea typeface="微软雅黑" pitchFamily="34" charset="-122"/>
                </a:rPr>
                <a:t>禁毒常识及相关法律后果</a:t>
              </a:r>
              <a:endParaRPr kumimoji="0" lang="zh-CN" altLang="en-US" sz="2160" b="1"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p:txBody>
        </p:sp>
        <p:sp>
          <p:nvSpPr>
            <p:cNvPr id="74" name="对角圆角矩形 73"/>
            <p:cNvSpPr/>
            <p:nvPr/>
          </p:nvSpPr>
          <p:spPr>
            <a:xfrm>
              <a:off x="5084934" y="1628205"/>
              <a:ext cx="792126" cy="433237"/>
            </a:xfrm>
            <a:prstGeom prst="round2DiagRect">
              <a:avLst>
                <a:gd name="adj1" fmla="val 44886"/>
                <a:gd name="adj2" fmla="val 0"/>
              </a:avLst>
            </a:prstGeom>
            <a:solidFill>
              <a:sysClr val="window" lastClr="FFFFFF"/>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60" b="1" i="0" u="none" strike="noStrike" kern="0" cap="none" spc="0" normalizeH="0" baseline="0" noProof="0" dirty="0">
                  <a:ln>
                    <a:noFill/>
                  </a:ln>
                  <a:solidFill>
                    <a:srgbClr val="003466"/>
                  </a:solidFill>
                  <a:effectLst/>
                  <a:uLnTx/>
                  <a:uFillTx/>
                  <a:latin typeface="Calibri"/>
                  <a:ea typeface="宋体" panose="02010600030101010101" pitchFamily="2" charset="-122"/>
                </a:rPr>
                <a:t>1</a:t>
              </a:r>
              <a:endParaRPr kumimoji="0" lang="zh-CN" altLang="en-US" sz="2160" b="1" i="0" u="none" strike="noStrike" kern="0" cap="none" spc="0" normalizeH="0" baseline="0" noProof="0" dirty="0">
                <a:ln>
                  <a:noFill/>
                </a:ln>
                <a:solidFill>
                  <a:srgbClr val="003466"/>
                </a:solidFill>
                <a:effectLst/>
                <a:uLnTx/>
                <a:uFillTx/>
                <a:latin typeface="Calibri"/>
                <a:ea typeface="宋体" panose="02010600030101010101" pitchFamily="2" charset="-122"/>
              </a:endParaRPr>
            </a:p>
          </p:txBody>
        </p:sp>
      </p:grpSp>
      <p:grpSp>
        <p:nvGrpSpPr>
          <p:cNvPr id="75" name="组合 74"/>
          <p:cNvGrpSpPr>
            <a:grpSpLocks/>
          </p:cNvGrpSpPr>
          <p:nvPr/>
        </p:nvGrpSpPr>
        <p:grpSpPr bwMode="auto">
          <a:xfrm>
            <a:off x="3707904" y="2499742"/>
            <a:ext cx="4407136" cy="518637"/>
            <a:chOff x="5013499" y="1556792"/>
            <a:chExt cx="5976664" cy="576064"/>
          </a:xfrm>
        </p:grpSpPr>
        <p:sp>
          <p:nvSpPr>
            <p:cNvPr id="76" name="对角圆角矩形 75"/>
            <p:cNvSpPr/>
            <p:nvPr/>
          </p:nvSpPr>
          <p:spPr>
            <a:xfrm>
              <a:off x="5013499" y="1556792"/>
              <a:ext cx="5976664" cy="576064"/>
            </a:xfrm>
            <a:prstGeom prst="round2DiagRect">
              <a:avLst>
                <a:gd name="adj1" fmla="val 50000"/>
                <a:gd name="adj2" fmla="val 0"/>
              </a:avLst>
            </a:prstGeom>
            <a:solidFill>
              <a:srgbClr val="003466"/>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2160" b="1" kern="0" dirty="0" smtClean="0">
                  <a:solidFill>
                    <a:prstClr val="white"/>
                  </a:solidFill>
                  <a:latin typeface="微软雅黑" pitchFamily="34" charset="-122"/>
                  <a:ea typeface="微软雅黑" pitchFamily="34" charset="-122"/>
                </a:rPr>
                <a:t>      </a:t>
              </a:r>
              <a:r>
                <a:rPr lang="zh-CN" altLang="en-US" sz="2160" b="1" kern="0" dirty="0" smtClean="0">
                  <a:solidFill>
                    <a:prstClr val="white"/>
                  </a:solidFill>
                  <a:latin typeface="微软雅黑" pitchFamily="34" charset="-122"/>
                  <a:ea typeface="微软雅黑" pitchFamily="34" charset="-122"/>
                </a:rPr>
                <a:t>社</a:t>
              </a:r>
              <a:r>
                <a:rPr lang="zh-CN" altLang="en-US" sz="2160" b="1" kern="0" dirty="0" smtClean="0">
                  <a:solidFill>
                    <a:prstClr val="white"/>
                  </a:solidFill>
                  <a:latin typeface="微软雅黑" pitchFamily="34" charset="-122"/>
                  <a:ea typeface="微软雅黑" pitchFamily="34" charset="-122"/>
                </a:rPr>
                <a:t>戒社康法律依据及法律后果</a:t>
              </a:r>
              <a:endParaRPr kumimoji="0" lang="zh-CN" altLang="en-US" sz="216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p:txBody>
        </p:sp>
        <p:sp>
          <p:nvSpPr>
            <p:cNvPr id="77" name="对角圆角矩形 76"/>
            <p:cNvSpPr/>
            <p:nvPr/>
          </p:nvSpPr>
          <p:spPr>
            <a:xfrm>
              <a:off x="5084933" y="1628205"/>
              <a:ext cx="792127" cy="433237"/>
            </a:xfrm>
            <a:prstGeom prst="round2DiagRect">
              <a:avLst>
                <a:gd name="adj1" fmla="val 44886"/>
                <a:gd name="adj2" fmla="val 0"/>
              </a:avLst>
            </a:prstGeom>
            <a:solidFill>
              <a:sysClr val="window" lastClr="FFFFFF"/>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60" b="1" i="0" u="none" strike="noStrike" kern="0" cap="none" spc="0" normalizeH="0" baseline="0" noProof="0" dirty="0">
                  <a:ln>
                    <a:noFill/>
                  </a:ln>
                  <a:solidFill>
                    <a:srgbClr val="003466"/>
                  </a:solidFill>
                  <a:effectLst/>
                  <a:uLnTx/>
                  <a:uFillTx/>
                  <a:latin typeface="Calibri"/>
                  <a:ea typeface="宋体" panose="02010600030101010101" pitchFamily="2" charset="-122"/>
                </a:rPr>
                <a:t>2</a:t>
              </a:r>
              <a:endParaRPr kumimoji="0" lang="zh-CN" altLang="en-US" sz="2160" b="1" i="0" u="none" strike="noStrike" kern="0" cap="none" spc="0" normalizeH="0" baseline="0" noProof="0" dirty="0">
                <a:ln>
                  <a:noFill/>
                </a:ln>
                <a:solidFill>
                  <a:srgbClr val="003466"/>
                </a:solidFill>
                <a:effectLst/>
                <a:uLnTx/>
                <a:uFillTx/>
                <a:latin typeface="Calibri"/>
                <a:ea typeface="宋体" panose="02010600030101010101" pitchFamily="2" charset="-122"/>
              </a:endParaRPr>
            </a:p>
          </p:txBody>
        </p:sp>
      </p:grpSp>
      <p:grpSp>
        <p:nvGrpSpPr>
          <p:cNvPr id="78" name="组合 77"/>
          <p:cNvGrpSpPr>
            <a:grpSpLocks/>
          </p:cNvGrpSpPr>
          <p:nvPr/>
        </p:nvGrpSpPr>
        <p:grpSpPr bwMode="auto">
          <a:xfrm>
            <a:off x="3779912" y="3579862"/>
            <a:ext cx="4896544" cy="576064"/>
            <a:chOff x="5013500" y="1556792"/>
            <a:chExt cx="5976664" cy="576064"/>
          </a:xfrm>
        </p:grpSpPr>
        <p:sp>
          <p:nvSpPr>
            <p:cNvPr id="79" name="对角圆角矩形 78"/>
            <p:cNvSpPr/>
            <p:nvPr/>
          </p:nvSpPr>
          <p:spPr>
            <a:xfrm>
              <a:off x="5013500" y="1556792"/>
              <a:ext cx="5976664" cy="576064"/>
            </a:xfrm>
            <a:prstGeom prst="round2DiagRect">
              <a:avLst>
                <a:gd name="adj1" fmla="val 50000"/>
                <a:gd name="adj2" fmla="val 0"/>
              </a:avLst>
            </a:prstGeom>
            <a:solidFill>
              <a:srgbClr val="003466"/>
            </a:solidFill>
            <a:ln w="25400" cap="flat" cmpd="sng" algn="ctr">
              <a:noFill/>
              <a:prstDash val="solid"/>
            </a:ln>
            <a:effectLst/>
          </p:spPr>
          <p:txBody>
            <a:bodyPr anchor="ctr"/>
            <a:lstStyle/>
            <a:p>
              <a:pPr lvl="0" algn="ctr">
                <a:defRPr/>
              </a:pPr>
              <a:r>
                <a:rPr lang="zh-CN" altLang="en-US" sz="2160" b="1" kern="0" dirty="0" smtClean="0">
                  <a:solidFill>
                    <a:prstClr val="white"/>
                  </a:solidFill>
                  <a:latin typeface="微软雅黑" pitchFamily="34" charset="-122"/>
                  <a:ea typeface="微软雅黑" pitchFamily="34" charset="-122"/>
                </a:rPr>
                <a:t>      树立正确“三观”早日回归社会</a:t>
              </a:r>
            </a:p>
          </p:txBody>
        </p:sp>
        <p:sp>
          <p:nvSpPr>
            <p:cNvPr id="80" name="对角圆角矩形 79"/>
            <p:cNvSpPr/>
            <p:nvPr/>
          </p:nvSpPr>
          <p:spPr>
            <a:xfrm>
              <a:off x="5084934" y="1628204"/>
              <a:ext cx="792126" cy="433239"/>
            </a:xfrm>
            <a:prstGeom prst="round2DiagRect">
              <a:avLst>
                <a:gd name="adj1" fmla="val 44886"/>
                <a:gd name="adj2" fmla="val 0"/>
              </a:avLst>
            </a:prstGeom>
            <a:solidFill>
              <a:sysClr val="window" lastClr="FFFFFF"/>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60" b="1" i="0" u="none" strike="noStrike" kern="0" cap="none" spc="0" normalizeH="0" baseline="0" noProof="0" dirty="0">
                  <a:ln>
                    <a:noFill/>
                  </a:ln>
                  <a:solidFill>
                    <a:srgbClr val="003466"/>
                  </a:solidFill>
                  <a:effectLst/>
                  <a:uLnTx/>
                  <a:uFillTx/>
                  <a:latin typeface="Calibri"/>
                  <a:ea typeface="宋体" panose="02010600030101010101" pitchFamily="2" charset="-122"/>
                </a:rPr>
                <a:t>3</a:t>
              </a:r>
              <a:endParaRPr kumimoji="0" lang="zh-CN" altLang="en-US" sz="2160" b="1" i="0" u="none" strike="noStrike" kern="0" cap="none" spc="0" normalizeH="0" baseline="0" noProof="0" dirty="0">
                <a:ln>
                  <a:noFill/>
                </a:ln>
                <a:solidFill>
                  <a:srgbClr val="003466"/>
                </a:solidFill>
                <a:effectLst/>
                <a:uLnTx/>
                <a:uFillTx/>
                <a:latin typeface="Calibri"/>
                <a:ea typeface="宋体" panose="02010600030101010101" pitchFamily="2" charset="-122"/>
              </a:endParaRPr>
            </a:p>
          </p:txBody>
        </p:sp>
      </p:grpSp>
      <p:sp>
        <p:nvSpPr>
          <p:cNvPr id="84" name="TextBox 14"/>
          <p:cNvSpPr txBox="1"/>
          <p:nvPr/>
        </p:nvSpPr>
        <p:spPr>
          <a:xfrm>
            <a:off x="971600" y="3507854"/>
            <a:ext cx="1568989" cy="757130"/>
          </a:xfrm>
          <a:prstGeom prst="rect">
            <a:avLst/>
          </a:prstGeom>
          <a:noFill/>
        </p:spPr>
        <p:txBody>
          <a:bodyPr wrap="square">
            <a:spAutoFit/>
          </a:bodyPr>
          <a:lstStyle/>
          <a:p>
            <a:pPr algn="ctr">
              <a:defRPr/>
            </a:pPr>
            <a:r>
              <a:rPr lang="zh-CN" altLang="en-US" sz="4320" b="1" dirty="0">
                <a:solidFill>
                  <a:srgbClr val="003466"/>
                </a:solidFill>
                <a:latin typeface="微软雅黑" pitchFamily="34" charset="-122"/>
                <a:ea typeface="微软雅黑" pitchFamily="34" charset="-122"/>
              </a:rPr>
              <a:t>目 </a:t>
            </a:r>
            <a:r>
              <a:rPr lang="zh-CN" altLang="en-US" sz="4320" b="1" dirty="0" smtClean="0">
                <a:solidFill>
                  <a:srgbClr val="003466"/>
                </a:solidFill>
                <a:latin typeface="微软雅黑" pitchFamily="34" charset="-122"/>
                <a:ea typeface="微软雅黑" pitchFamily="34" charset="-122"/>
              </a:rPr>
              <a:t>录</a:t>
            </a:r>
            <a:endParaRPr lang="zh-CN" altLang="en-US" sz="4320" b="1" dirty="0">
              <a:solidFill>
                <a:srgbClr val="003466"/>
              </a:solidFill>
              <a:latin typeface="微软雅黑" pitchFamily="34" charset="-122"/>
              <a:ea typeface="微软雅黑" pitchFamily="34" charset="-122"/>
            </a:endParaRPr>
          </a:p>
        </p:txBody>
      </p:sp>
      <p:pic>
        <p:nvPicPr>
          <p:cNvPr id="85" name="Picture 3"/>
          <p:cNvPicPr>
            <a:picLocks noChangeAspect="1" noChangeArrowheads="1"/>
          </p:cNvPicPr>
          <p:nvPr/>
        </p:nvPicPr>
        <p:blipFill>
          <a:blip r:embed="rId3" cstate="print"/>
          <a:stretch>
            <a:fillRect/>
          </a:stretch>
        </p:blipFill>
        <p:spPr bwMode="auto">
          <a:xfrm>
            <a:off x="978363" y="1735634"/>
            <a:ext cx="1659923" cy="1659923"/>
          </a:xfrm>
          <a:prstGeom prst="rect">
            <a:avLst/>
          </a:prstGeom>
          <a:noFill/>
          <a:extLst>
            <a:ext uri="{909E8E84-426E-40DD-AFC4-6F175D3DCCD1}">
              <a14:hiddenFill xmlns="" xmlns:a14="http://schemas.microsoft.com/office/drawing/2010/main">
                <a:solidFill>
                  <a:srgbClr val="FFFFFF"/>
                </a:solidFill>
              </a14:hiddenFill>
            </a:ext>
          </a:extLst>
        </p:spPr>
      </p:pic>
      <p:sp>
        <p:nvSpPr>
          <p:cNvPr id="2" name="文本框 1"/>
          <p:cNvSpPr txBox="1"/>
          <p:nvPr/>
        </p:nvSpPr>
        <p:spPr>
          <a:xfrm>
            <a:off x="1261408" y="4070063"/>
            <a:ext cx="989373" cy="400110"/>
          </a:xfrm>
          <a:prstGeom prst="rect">
            <a:avLst/>
          </a:prstGeom>
          <a:noFill/>
        </p:spPr>
        <p:txBody>
          <a:bodyPr wrap="none" rtlCol="0">
            <a:spAutoFit/>
          </a:bodyPr>
          <a:lstStyle/>
          <a:p>
            <a:pPr algn="ctr"/>
            <a:r>
              <a:rPr lang="en-US" altLang="zh-CN" sz="2000" dirty="0">
                <a:solidFill>
                  <a:srgbClr val="003466"/>
                </a:solidFill>
              </a:rPr>
              <a:t>content</a:t>
            </a:r>
            <a:endParaRPr lang="zh-CN" altLang="en-US" sz="2000" dirty="0">
              <a:solidFill>
                <a:srgbClr val="003466"/>
              </a:solidFill>
            </a:endParaRPr>
          </a:p>
        </p:txBody>
      </p:sp>
    </p:spTree>
    <p:extLst>
      <p:ext uri="{BB962C8B-B14F-4D97-AF65-F5344CB8AC3E}">
        <p14:creationId xmlns="" xmlns:p14="http://schemas.microsoft.com/office/powerpoint/2010/main" val="2528246621"/>
      </p:ext>
    </p:extLst>
  </p:cSld>
  <p:clrMapOvr>
    <a:masterClrMapping/>
  </p:clrMapOvr>
  <p:transition spd="slow" advClick="0"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500" fill="hold"/>
                                        <p:tgtEl>
                                          <p:spTgt spid="85"/>
                                        </p:tgtEl>
                                        <p:attrNameLst>
                                          <p:attrName>ppt_w</p:attrName>
                                        </p:attrNameLst>
                                      </p:cBhvr>
                                      <p:tavLst>
                                        <p:tav tm="0">
                                          <p:val>
                                            <p:fltVal val="0"/>
                                          </p:val>
                                        </p:tav>
                                        <p:tav tm="100000">
                                          <p:val>
                                            <p:strVal val="#ppt_w"/>
                                          </p:val>
                                        </p:tav>
                                      </p:tavLst>
                                    </p:anim>
                                    <p:anim calcmode="lin" valueType="num">
                                      <p:cBhvr>
                                        <p:cTn id="8" dur="500" fill="hold"/>
                                        <p:tgtEl>
                                          <p:spTgt spid="85"/>
                                        </p:tgtEl>
                                        <p:attrNameLst>
                                          <p:attrName>ppt_h</p:attrName>
                                        </p:attrNameLst>
                                      </p:cBhvr>
                                      <p:tavLst>
                                        <p:tav tm="0">
                                          <p:val>
                                            <p:fltVal val="0"/>
                                          </p:val>
                                        </p:tav>
                                        <p:tav tm="100000">
                                          <p:val>
                                            <p:strVal val="#ppt_h"/>
                                          </p:val>
                                        </p:tav>
                                      </p:tavLst>
                                    </p:anim>
                                    <p:animEffect transition="in" filter="fade">
                                      <p:cBhvr>
                                        <p:cTn id="9" dur="500"/>
                                        <p:tgtEl>
                                          <p:spTgt spid="85"/>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84"/>
                                        </p:tgtEl>
                                        <p:attrNameLst>
                                          <p:attrName>style.visibility</p:attrName>
                                        </p:attrNameLst>
                                      </p:cBhvr>
                                      <p:to>
                                        <p:strVal val="visible"/>
                                      </p:to>
                                    </p:set>
                                    <p:anim calcmode="lin" valueType="num">
                                      <p:cBhvr additive="base">
                                        <p:cTn id="13" dur="500" fill="hold"/>
                                        <p:tgtEl>
                                          <p:spTgt spid="84"/>
                                        </p:tgtEl>
                                        <p:attrNameLst>
                                          <p:attrName>ppt_x</p:attrName>
                                        </p:attrNameLst>
                                      </p:cBhvr>
                                      <p:tavLst>
                                        <p:tav tm="0">
                                          <p:val>
                                            <p:strVal val="#ppt_x"/>
                                          </p:val>
                                        </p:tav>
                                        <p:tav tm="100000">
                                          <p:val>
                                            <p:strVal val="#ppt_x"/>
                                          </p:val>
                                        </p:tav>
                                      </p:tavLst>
                                    </p:anim>
                                    <p:anim calcmode="lin" valueType="num">
                                      <p:cBhvr additive="base">
                                        <p:cTn id="14" dur="500" fill="hold"/>
                                        <p:tgtEl>
                                          <p:spTgt spid="84"/>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childTnLst>
                                </p:cTn>
                              </p:par>
                            </p:childTnLst>
                          </p:cTn>
                        </p:par>
                        <p:par>
                          <p:cTn id="19" fill="hold">
                            <p:stCondLst>
                              <p:cond delay="1500"/>
                            </p:stCondLst>
                            <p:childTnLst>
                              <p:par>
                                <p:cTn id="20" presetID="42" presetClass="entr" presetSubtype="0" fill="hold" nodeType="afterEffect">
                                  <p:stCondLst>
                                    <p:cond delay="0"/>
                                  </p:stCondLst>
                                  <p:childTnLst>
                                    <p:set>
                                      <p:cBhvr>
                                        <p:cTn id="21" dur="1" fill="hold">
                                          <p:stCondLst>
                                            <p:cond delay="0"/>
                                          </p:stCondLst>
                                        </p:cTn>
                                        <p:tgtEl>
                                          <p:spTgt spid="72"/>
                                        </p:tgtEl>
                                        <p:attrNameLst>
                                          <p:attrName>style.visibility</p:attrName>
                                        </p:attrNameLst>
                                      </p:cBhvr>
                                      <p:to>
                                        <p:strVal val="visible"/>
                                      </p:to>
                                    </p:set>
                                    <p:animEffect transition="in" filter="fade">
                                      <p:cBhvr>
                                        <p:cTn id="22" dur="1000"/>
                                        <p:tgtEl>
                                          <p:spTgt spid="72"/>
                                        </p:tgtEl>
                                      </p:cBhvr>
                                    </p:animEffect>
                                    <p:anim calcmode="lin" valueType="num">
                                      <p:cBhvr>
                                        <p:cTn id="23" dur="1000" fill="hold"/>
                                        <p:tgtEl>
                                          <p:spTgt spid="72"/>
                                        </p:tgtEl>
                                        <p:attrNameLst>
                                          <p:attrName>ppt_x</p:attrName>
                                        </p:attrNameLst>
                                      </p:cBhvr>
                                      <p:tavLst>
                                        <p:tav tm="0">
                                          <p:val>
                                            <p:strVal val="#ppt_x"/>
                                          </p:val>
                                        </p:tav>
                                        <p:tav tm="100000">
                                          <p:val>
                                            <p:strVal val="#ppt_x"/>
                                          </p:val>
                                        </p:tav>
                                      </p:tavLst>
                                    </p:anim>
                                    <p:anim calcmode="lin" valueType="num">
                                      <p:cBhvr>
                                        <p:cTn id="24" dur="1000" fill="hold"/>
                                        <p:tgtEl>
                                          <p:spTgt spid="72"/>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500"/>
                                  </p:stCondLst>
                                  <p:childTnLst>
                                    <p:set>
                                      <p:cBhvr>
                                        <p:cTn id="26" dur="1" fill="hold">
                                          <p:stCondLst>
                                            <p:cond delay="0"/>
                                          </p:stCondLst>
                                        </p:cTn>
                                        <p:tgtEl>
                                          <p:spTgt spid="75"/>
                                        </p:tgtEl>
                                        <p:attrNameLst>
                                          <p:attrName>style.visibility</p:attrName>
                                        </p:attrNameLst>
                                      </p:cBhvr>
                                      <p:to>
                                        <p:strVal val="visible"/>
                                      </p:to>
                                    </p:set>
                                    <p:animEffect transition="in" filter="fade">
                                      <p:cBhvr>
                                        <p:cTn id="27" dur="1000"/>
                                        <p:tgtEl>
                                          <p:spTgt spid="75"/>
                                        </p:tgtEl>
                                      </p:cBhvr>
                                    </p:animEffect>
                                    <p:anim calcmode="lin" valueType="num">
                                      <p:cBhvr>
                                        <p:cTn id="28" dur="1000" fill="hold"/>
                                        <p:tgtEl>
                                          <p:spTgt spid="75"/>
                                        </p:tgtEl>
                                        <p:attrNameLst>
                                          <p:attrName>ppt_x</p:attrName>
                                        </p:attrNameLst>
                                      </p:cBhvr>
                                      <p:tavLst>
                                        <p:tav tm="0">
                                          <p:val>
                                            <p:strVal val="#ppt_x"/>
                                          </p:val>
                                        </p:tav>
                                        <p:tav tm="100000">
                                          <p:val>
                                            <p:strVal val="#ppt_x"/>
                                          </p:val>
                                        </p:tav>
                                      </p:tavLst>
                                    </p:anim>
                                    <p:anim calcmode="lin" valueType="num">
                                      <p:cBhvr>
                                        <p:cTn id="29" dur="1000" fill="hold"/>
                                        <p:tgtEl>
                                          <p:spTgt spid="75"/>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1000"/>
                                  </p:stCondLst>
                                  <p:childTnLst>
                                    <p:set>
                                      <p:cBhvr>
                                        <p:cTn id="31" dur="1" fill="hold">
                                          <p:stCondLst>
                                            <p:cond delay="0"/>
                                          </p:stCondLst>
                                        </p:cTn>
                                        <p:tgtEl>
                                          <p:spTgt spid="78"/>
                                        </p:tgtEl>
                                        <p:attrNameLst>
                                          <p:attrName>style.visibility</p:attrName>
                                        </p:attrNameLst>
                                      </p:cBhvr>
                                      <p:to>
                                        <p:strVal val="visible"/>
                                      </p:to>
                                    </p:set>
                                    <p:animEffect transition="in" filter="fade">
                                      <p:cBhvr>
                                        <p:cTn id="32" dur="1000"/>
                                        <p:tgtEl>
                                          <p:spTgt spid="78"/>
                                        </p:tgtEl>
                                      </p:cBhvr>
                                    </p:animEffect>
                                    <p:anim calcmode="lin" valueType="num">
                                      <p:cBhvr>
                                        <p:cTn id="33" dur="1000" fill="hold"/>
                                        <p:tgtEl>
                                          <p:spTgt spid="78"/>
                                        </p:tgtEl>
                                        <p:attrNameLst>
                                          <p:attrName>ppt_x</p:attrName>
                                        </p:attrNameLst>
                                      </p:cBhvr>
                                      <p:tavLst>
                                        <p:tav tm="0">
                                          <p:val>
                                            <p:strVal val="#ppt_x"/>
                                          </p:val>
                                        </p:tav>
                                        <p:tav tm="100000">
                                          <p:val>
                                            <p:strVal val="#ppt_x"/>
                                          </p:val>
                                        </p:tav>
                                      </p:tavLst>
                                    </p:anim>
                                    <p:anim calcmode="lin" valueType="num">
                                      <p:cBhvr>
                                        <p:cTn id="34" dur="1000" fill="hold"/>
                                        <p:tgtEl>
                                          <p:spTgt spid="7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Box 3"/>
          <p:cNvSpPr txBox="1"/>
          <p:nvPr/>
        </p:nvSpPr>
        <p:spPr>
          <a:xfrm>
            <a:off x="251520" y="1131590"/>
            <a:ext cx="2376264" cy="2292935"/>
          </a:xfrm>
          <a:prstGeom prst="rect">
            <a:avLst/>
          </a:prstGeom>
          <a:noFill/>
        </p:spPr>
        <p:txBody>
          <a:bodyPr wrap="square" rtlCol="0">
            <a:spAutoFit/>
          </a:bodyPr>
          <a:lstStyle/>
          <a:p>
            <a:pPr algn="just">
              <a:defRPr/>
            </a:pPr>
            <a:r>
              <a:rPr lang="en-US" altLang="zh-CN" sz="1100" dirty="0" smtClean="0">
                <a:solidFill>
                  <a:schemeClr val="accent1"/>
                </a:solidFill>
                <a:latin typeface="微软雅黑" pitchFamily="34" charset="-122"/>
                <a:ea typeface="微软雅黑" pitchFamily="34" charset="-122"/>
              </a:rPr>
              <a:t>      </a:t>
            </a:r>
            <a:r>
              <a:rPr lang="zh-CN" altLang="zh-CN" sz="1100" dirty="0" smtClean="0">
                <a:solidFill>
                  <a:schemeClr val="accent1"/>
                </a:solidFill>
                <a:latin typeface="微软雅黑" pitchFamily="34" charset="-122"/>
                <a:ea typeface="微软雅黑" pitchFamily="34" charset="-122"/>
              </a:rPr>
              <a:t>在回归社会过程中最可怕的就是无事可做，容易产生空虚、无聊、烦闷心理，长期处于这种状态，很有可能最终妥协于毒品，走上复吸的道路。建议：</a:t>
            </a:r>
            <a:endParaRPr lang="en-US" altLang="zh-CN" sz="1100" dirty="0" smtClean="0">
              <a:solidFill>
                <a:schemeClr val="accent1"/>
              </a:solidFill>
              <a:latin typeface="微软雅黑" pitchFamily="34" charset="-122"/>
              <a:ea typeface="微软雅黑" pitchFamily="34" charset="-122"/>
            </a:endParaRPr>
          </a:p>
          <a:p>
            <a:pPr algn="just">
              <a:defRPr/>
            </a:pPr>
            <a:endParaRPr lang="zh-CN" altLang="zh-CN" sz="1100" dirty="0" smtClean="0">
              <a:solidFill>
                <a:schemeClr val="accent1"/>
              </a:solidFill>
              <a:latin typeface="微软雅黑" pitchFamily="34" charset="-122"/>
              <a:ea typeface="微软雅黑" pitchFamily="34" charset="-122"/>
            </a:endParaRPr>
          </a:p>
          <a:p>
            <a:pPr lvl="0" algn="just">
              <a:defRPr/>
            </a:pPr>
            <a:r>
              <a:rPr lang="en-US" altLang="zh-CN" sz="1100" dirty="0" smtClean="0">
                <a:solidFill>
                  <a:schemeClr val="accent1"/>
                </a:solidFill>
                <a:latin typeface="微软雅黑" pitchFamily="34" charset="-122"/>
                <a:ea typeface="微软雅黑" pitchFamily="34" charset="-122"/>
              </a:rPr>
              <a:t>1.</a:t>
            </a:r>
            <a:r>
              <a:rPr lang="zh-CN" altLang="zh-CN" sz="1100" dirty="0" smtClean="0">
                <a:solidFill>
                  <a:schemeClr val="accent1"/>
                </a:solidFill>
                <a:latin typeface="微软雅黑" pitchFamily="34" charset="-122"/>
                <a:ea typeface="微软雅黑" pitchFamily="34" charset="-122"/>
              </a:rPr>
              <a:t>要把自己的生活安排得充实丰富。可以找自己喜欢的事做，也可以利用休闲的时间去与家人或者是好朋友逛街、参加健身活动，如跑步，打球，爬山等等。以此来减轻刚出所后的身心焦虑和抑郁心理状态，以及一些其他的压力！</a:t>
            </a:r>
            <a:r>
              <a:rPr lang="en-US" altLang="zh-CN" sz="1100" dirty="0" smtClean="0">
                <a:solidFill>
                  <a:schemeClr val="accent1"/>
                </a:solidFill>
                <a:latin typeface="微软雅黑" pitchFamily="34" charset="-122"/>
                <a:ea typeface="微软雅黑" pitchFamily="34" charset="-122"/>
              </a:rPr>
              <a:t>                                                                                           </a:t>
            </a:r>
            <a:endParaRPr kumimoji="0" lang="zh-CN" altLang="en-US" sz="11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endParaRPr>
          </a:p>
        </p:txBody>
      </p:sp>
      <p:sp>
        <p:nvSpPr>
          <p:cNvPr id="111" name="椭圆 110"/>
          <p:cNvSpPr/>
          <p:nvPr/>
        </p:nvSpPr>
        <p:spPr>
          <a:xfrm rot="373005">
            <a:off x="4033431" y="1898308"/>
            <a:ext cx="750706" cy="750706"/>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40" b="0" i="0" u="none" strike="noStrike" kern="0" cap="none" spc="0" normalizeH="0" baseline="0" noProof="0" smtClean="0">
              <a:ln>
                <a:noFill/>
              </a:ln>
              <a:solidFill>
                <a:srgbClr val="05E0DB"/>
              </a:solidFill>
              <a:effectLst/>
              <a:uLnTx/>
              <a:uFillTx/>
              <a:latin typeface="Adobe 黑体 Std R" pitchFamily="34" charset="-122"/>
              <a:ea typeface="Adobe 黑体 Std R" pitchFamily="34" charset="-122"/>
            </a:endParaRPr>
          </a:p>
        </p:txBody>
      </p:sp>
      <p:sp>
        <p:nvSpPr>
          <p:cNvPr id="120" name="TextBox 2"/>
          <p:cNvSpPr txBox="1"/>
          <p:nvPr/>
        </p:nvSpPr>
        <p:spPr>
          <a:xfrm>
            <a:off x="323528" y="3651870"/>
            <a:ext cx="2160240" cy="600164"/>
          </a:xfrm>
          <a:prstGeom prst="rect">
            <a:avLst/>
          </a:prstGeom>
          <a:noFill/>
        </p:spPr>
        <p:txBody>
          <a:bodyPr wrap="square" rtlCol="0">
            <a:spAutoFit/>
          </a:bodyPr>
          <a:lstStyle/>
          <a:p>
            <a:pPr lvl="0" algn="just">
              <a:defRPr/>
            </a:pPr>
            <a:r>
              <a:rPr lang="en-US" altLang="zh-CN" sz="1100" dirty="0" smtClean="0">
                <a:solidFill>
                  <a:schemeClr val="accent1"/>
                </a:solidFill>
                <a:latin typeface="微软雅黑" pitchFamily="34" charset="-122"/>
                <a:ea typeface="微软雅黑" pitchFamily="34" charset="-122"/>
              </a:rPr>
              <a:t>2.</a:t>
            </a:r>
            <a:r>
              <a:rPr lang="zh-CN" altLang="en-US" sz="1100" dirty="0" smtClean="0">
                <a:solidFill>
                  <a:schemeClr val="accent1"/>
                </a:solidFill>
                <a:latin typeface="微软雅黑" pitchFamily="34" charset="-122"/>
                <a:ea typeface="微软雅黑" pitchFamily="34" charset="-122"/>
              </a:rPr>
              <a:t>要学习健康的交往方式和正常的情感表达，把自己的喜怒哀乐及时的与家人分享。 </a:t>
            </a:r>
          </a:p>
        </p:txBody>
      </p:sp>
      <p:sp>
        <p:nvSpPr>
          <p:cNvPr id="123" name="TextBox 4"/>
          <p:cNvSpPr txBox="1"/>
          <p:nvPr/>
        </p:nvSpPr>
        <p:spPr>
          <a:xfrm>
            <a:off x="6516216" y="1059582"/>
            <a:ext cx="1944216" cy="600164"/>
          </a:xfrm>
          <a:prstGeom prst="rect">
            <a:avLst/>
          </a:prstGeom>
          <a:noFill/>
        </p:spPr>
        <p:txBody>
          <a:bodyPr wrap="square" rtlCol="0">
            <a:spAutoFit/>
          </a:bodyPr>
          <a:lstStyle/>
          <a:p>
            <a:pPr lvl="0" algn="just">
              <a:defRPr/>
            </a:pPr>
            <a:r>
              <a:rPr lang="en-US" altLang="zh-CN" sz="1100" dirty="0" smtClean="0">
                <a:solidFill>
                  <a:schemeClr val="accent1"/>
                </a:solidFill>
                <a:latin typeface="微软雅黑" pitchFamily="34" charset="-122"/>
                <a:ea typeface="微软雅黑" pitchFamily="34" charset="-122"/>
              </a:rPr>
              <a:t>3.</a:t>
            </a:r>
            <a:r>
              <a:rPr lang="zh-CN" altLang="en-US" sz="1100" dirty="0" smtClean="0">
                <a:solidFill>
                  <a:schemeClr val="accent1"/>
                </a:solidFill>
                <a:latin typeface="微软雅黑" pitchFamily="34" charset="-122"/>
                <a:ea typeface="微软雅黑" pitchFamily="34" charset="-122"/>
              </a:rPr>
              <a:t>循序渐进地制定长、短期目标，学习把握自己的情绪，培养延缓满足欲望的能力。 </a:t>
            </a:r>
          </a:p>
        </p:txBody>
      </p:sp>
      <p:sp>
        <p:nvSpPr>
          <p:cNvPr id="126" name="TextBox 22"/>
          <p:cNvSpPr txBox="1"/>
          <p:nvPr/>
        </p:nvSpPr>
        <p:spPr>
          <a:xfrm>
            <a:off x="6516216" y="2067694"/>
            <a:ext cx="2088232" cy="1107996"/>
          </a:xfrm>
          <a:prstGeom prst="rect">
            <a:avLst/>
          </a:prstGeom>
          <a:noFill/>
        </p:spPr>
        <p:txBody>
          <a:bodyPr wrap="square" rtlCol="0">
            <a:spAutoFit/>
          </a:bodyPr>
          <a:lstStyle/>
          <a:p>
            <a:pPr algn="just">
              <a:defRPr/>
            </a:pPr>
            <a:r>
              <a:rPr lang="en-US" altLang="zh-CN" sz="1100" dirty="0" smtClean="0">
                <a:solidFill>
                  <a:schemeClr val="accent1"/>
                </a:solidFill>
                <a:latin typeface="微软雅黑" pitchFamily="34" charset="-122"/>
                <a:ea typeface="微软雅黑" pitchFamily="34" charset="-122"/>
              </a:rPr>
              <a:t>4.</a:t>
            </a:r>
            <a:r>
              <a:rPr lang="zh-CN" altLang="en-US" sz="1100" dirty="0" smtClean="0">
                <a:solidFill>
                  <a:schemeClr val="accent1"/>
                </a:solidFill>
                <a:latin typeface="微软雅黑" pitchFamily="34" charset="-122"/>
                <a:ea typeface="微软雅黑" pitchFamily="34" charset="-122"/>
              </a:rPr>
              <a:t>突破物质生活模式，学会开发内心深处那份深深的爱和奉献情结，去爱和帮助自己，去爱和帮助家人，去爱和帮助朋友，去爱和帮助那些比自己更需要帮助的社会弱势群体。</a:t>
            </a:r>
          </a:p>
        </p:txBody>
      </p:sp>
      <p:sp>
        <p:nvSpPr>
          <p:cNvPr id="130" name="TextBox 27"/>
          <p:cNvSpPr txBox="1"/>
          <p:nvPr/>
        </p:nvSpPr>
        <p:spPr>
          <a:xfrm>
            <a:off x="6588224" y="3507854"/>
            <a:ext cx="2016224" cy="600164"/>
          </a:xfrm>
          <a:prstGeom prst="rect">
            <a:avLst/>
          </a:prstGeom>
          <a:noFill/>
        </p:spPr>
        <p:txBody>
          <a:bodyPr wrap="square" rtlCol="0">
            <a:spAutoFit/>
          </a:bodyPr>
          <a:lstStyle/>
          <a:p>
            <a:pPr lvl="0" algn="just">
              <a:defRPr/>
            </a:pPr>
            <a:r>
              <a:rPr lang="en-US" altLang="zh-CN" sz="1100" dirty="0" smtClean="0">
                <a:solidFill>
                  <a:schemeClr val="accent1"/>
                </a:solidFill>
                <a:latin typeface="微软雅黑" pitchFamily="34" charset="-122"/>
                <a:ea typeface="微软雅黑" pitchFamily="34" charset="-122"/>
              </a:rPr>
              <a:t>5.</a:t>
            </a:r>
            <a:r>
              <a:rPr lang="zh-CN" altLang="en-US" sz="1100" dirty="0" smtClean="0">
                <a:solidFill>
                  <a:schemeClr val="accent1"/>
                </a:solidFill>
                <a:latin typeface="微软雅黑" pitchFamily="34" charset="-122"/>
                <a:ea typeface="微软雅黑" pitchFamily="34" charset="-122"/>
              </a:rPr>
              <a:t>不断发现和挖掘有意义的事和真理，做有意义的事，做有意义的人，实现有意义的梦想。</a:t>
            </a:r>
          </a:p>
        </p:txBody>
      </p:sp>
      <p:sp>
        <p:nvSpPr>
          <p:cNvPr id="131" name="TextBox 43"/>
          <p:cNvSpPr txBox="1">
            <a:spLocks noChangeArrowheads="1"/>
          </p:cNvSpPr>
          <p:nvPr/>
        </p:nvSpPr>
        <p:spPr bwMode="auto">
          <a:xfrm>
            <a:off x="899592" y="262884"/>
            <a:ext cx="3061030"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b="1" dirty="0" smtClean="0">
                <a:solidFill>
                  <a:prstClr val="black">
                    <a:lumMod val="75000"/>
                    <a:lumOff val="25000"/>
                  </a:prstClr>
                </a:solidFill>
                <a:latin typeface="微软雅黑" pitchFamily="34" charset="-122"/>
              </a:rPr>
              <a:t>充实自己的生活</a:t>
            </a:r>
          </a:p>
        </p:txBody>
      </p:sp>
      <p:pic>
        <p:nvPicPr>
          <p:cNvPr id="38" name="图片 37" descr="QQ图片20181227111838.jpg"/>
          <p:cNvPicPr>
            <a:picLocks noChangeAspect="1"/>
          </p:cNvPicPr>
          <p:nvPr/>
        </p:nvPicPr>
        <p:blipFill>
          <a:blip r:embed="rId3" cstate="print"/>
          <a:stretch>
            <a:fillRect/>
          </a:stretch>
        </p:blipFill>
        <p:spPr>
          <a:xfrm>
            <a:off x="107504" y="123478"/>
            <a:ext cx="797074" cy="797074"/>
          </a:xfrm>
          <a:prstGeom prst="rect">
            <a:avLst/>
          </a:prstGeom>
        </p:spPr>
      </p:pic>
      <p:pic>
        <p:nvPicPr>
          <p:cNvPr id="41" name="图片 40" descr="timg.jpg"/>
          <p:cNvPicPr>
            <a:picLocks noChangeAspect="1"/>
          </p:cNvPicPr>
          <p:nvPr/>
        </p:nvPicPr>
        <p:blipFill>
          <a:blip r:embed="rId4" cstate="print"/>
          <a:stretch>
            <a:fillRect/>
          </a:stretch>
        </p:blipFill>
        <p:spPr>
          <a:xfrm>
            <a:off x="3059832" y="1275606"/>
            <a:ext cx="3168352" cy="2736666"/>
          </a:xfrm>
          <a:prstGeom prst="rect">
            <a:avLst/>
          </a:prstGeom>
        </p:spPr>
      </p:pic>
    </p:spTree>
    <p:extLst>
      <p:ext uri="{BB962C8B-B14F-4D97-AF65-F5344CB8AC3E}">
        <p14:creationId xmlns="" xmlns:p14="http://schemas.microsoft.com/office/powerpoint/2010/main" val="3705269031"/>
      </p:ext>
    </p:extLst>
  </p:cSld>
  <p:clrMapOvr>
    <a:masterClrMapping/>
  </p:clrMapOvr>
  <mc:AlternateContent xmlns:mc="http://schemas.openxmlformats.org/markup-compatibility/2006">
    <mc:Choice xmlns="" xmlns:p14="http://schemas.microsoft.com/office/powerpoint/2010/main" Requires="p14">
      <p:transition spd="slow" p14:dur="1400" advClick="0" advTm="3000">
        <p14:doors dir="vert"/>
      </p:transition>
    </mc:Choice>
    <mc:Fallback>
      <p:transition spd="slow" advClick="0" advTm="3000">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timg.jpg"/>
          <p:cNvPicPr>
            <a:picLocks noChangeAspect="1"/>
          </p:cNvPicPr>
          <p:nvPr/>
        </p:nvPicPr>
        <p:blipFill>
          <a:blip r:embed="rId2" cstate="print"/>
          <a:stretch>
            <a:fillRect/>
          </a:stretch>
        </p:blipFill>
        <p:spPr>
          <a:xfrm>
            <a:off x="3131840" y="3003798"/>
            <a:ext cx="2495674" cy="1529382"/>
          </a:xfrm>
          <a:prstGeom prst="rect">
            <a:avLst/>
          </a:prstGeom>
        </p:spPr>
      </p:pic>
      <p:pic>
        <p:nvPicPr>
          <p:cNvPr id="9" name="图片 8" descr="u=3450268640,2815587451&amp;fm=26&amp;gp=0.jpg"/>
          <p:cNvPicPr>
            <a:picLocks noChangeAspect="1"/>
          </p:cNvPicPr>
          <p:nvPr/>
        </p:nvPicPr>
        <p:blipFill>
          <a:blip r:embed="rId3" cstate="print"/>
          <a:stretch>
            <a:fillRect/>
          </a:stretch>
        </p:blipFill>
        <p:spPr>
          <a:xfrm>
            <a:off x="3059832" y="1059582"/>
            <a:ext cx="2304256" cy="1355717"/>
          </a:xfrm>
          <a:prstGeom prst="rect">
            <a:avLst/>
          </a:prstGeom>
        </p:spPr>
      </p:pic>
      <p:sp>
        <p:nvSpPr>
          <p:cNvPr id="2" name="TextBox 1"/>
          <p:cNvSpPr txBox="1"/>
          <p:nvPr/>
        </p:nvSpPr>
        <p:spPr>
          <a:xfrm>
            <a:off x="179512" y="1707654"/>
            <a:ext cx="3096344" cy="1754326"/>
          </a:xfrm>
          <a:prstGeom prst="rect">
            <a:avLst/>
          </a:prstGeom>
          <a:noFill/>
        </p:spPr>
        <p:txBody>
          <a:bodyPr wrap="square" rtlCol="0">
            <a:spAutoFit/>
          </a:bodyPr>
          <a:lstStyle/>
          <a:p>
            <a:r>
              <a:rPr lang="zh-CN" altLang="en-US" sz="1200" dirty="0" smtClean="0">
                <a:solidFill>
                  <a:schemeClr val="accent1"/>
                </a:solidFill>
                <a:latin typeface="微软雅黑" pitchFamily="34" charset="-122"/>
                <a:ea typeface="微软雅黑" pitchFamily="34" charset="-122"/>
              </a:rPr>
              <a:t>一、完善就业扶持政策，积极帮助戒毒康复人员融入社会</a:t>
            </a:r>
            <a:endParaRPr lang="en-US" altLang="zh-CN" sz="1200" dirty="0" smtClean="0">
              <a:solidFill>
                <a:schemeClr val="accent1"/>
              </a:solidFill>
              <a:latin typeface="微软雅黑" pitchFamily="34" charset="-122"/>
              <a:ea typeface="微软雅黑" pitchFamily="34" charset="-122"/>
            </a:endParaRPr>
          </a:p>
          <a:p>
            <a:r>
              <a:rPr lang="en-US" altLang="zh-CN" sz="1200" dirty="0" smtClean="0">
                <a:solidFill>
                  <a:schemeClr val="accent1"/>
                </a:solidFill>
                <a:latin typeface="微软雅黑" pitchFamily="34" charset="-122"/>
                <a:ea typeface="微软雅黑" pitchFamily="34" charset="-122"/>
              </a:rPr>
              <a:t>1</a:t>
            </a:r>
            <a:r>
              <a:rPr lang="zh-CN" altLang="en-US" sz="1200" dirty="0" smtClean="0">
                <a:solidFill>
                  <a:schemeClr val="accent1"/>
                </a:solidFill>
                <a:latin typeface="微软雅黑" pitchFamily="34" charset="-122"/>
                <a:ea typeface="微软雅黑" pitchFamily="34" charset="-122"/>
              </a:rPr>
              <a:t>、明确就业扶持对象。</a:t>
            </a:r>
            <a:endParaRPr lang="en-US" altLang="zh-CN" sz="1200" dirty="0" smtClean="0">
              <a:solidFill>
                <a:schemeClr val="accent1"/>
              </a:solidFill>
              <a:latin typeface="微软雅黑" pitchFamily="34" charset="-122"/>
              <a:ea typeface="微软雅黑" pitchFamily="34" charset="-122"/>
            </a:endParaRPr>
          </a:p>
          <a:p>
            <a:r>
              <a:rPr lang="en-US" altLang="zh-CN" sz="1200" dirty="0" smtClean="0">
                <a:solidFill>
                  <a:schemeClr val="accent1"/>
                </a:solidFill>
                <a:latin typeface="微软雅黑" pitchFamily="34" charset="-122"/>
                <a:ea typeface="微软雅黑" pitchFamily="34" charset="-122"/>
              </a:rPr>
              <a:t>2</a:t>
            </a:r>
            <a:r>
              <a:rPr lang="zh-CN" altLang="en-US" sz="1200" dirty="0" smtClean="0">
                <a:solidFill>
                  <a:schemeClr val="accent1"/>
                </a:solidFill>
                <a:latin typeface="微软雅黑" pitchFamily="34" charset="-122"/>
                <a:ea typeface="微软雅黑" pitchFamily="34" charset="-122"/>
              </a:rPr>
              <a:t>、加强失业登记和就业援助。</a:t>
            </a:r>
            <a:endParaRPr lang="en-US" altLang="zh-CN" sz="1200" dirty="0" smtClean="0">
              <a:solidFill>
                <a:schemeClr val="accent1"/>
              </a:solidFill>
              <a:latin typeface="微软雅黑" pitchFamily="34" charset="-122"/>
              <a:ea typeface="微软雅黑" pitchFamily="34" charset="-122"/>
            </a:endParaRPr>
          </a:p>
          <a:p>
            <a:r>
              <a:rPr lang="en-US" altLang="zh-CN" sz="1200" dirty="0" smtClean="0">
                <a:solidFill>
                  <a:schemeClr val="accent1"/>
                </a:solidFill>
                <a:latin typeface="微软雅黑" pitchFamily="34" charset="-122"/>
                <a:ea typeface="微软雅黑" pitchFamily="34" charset="-122"/>
              </a:rPr>
              <a:t>3</a:t>
            </a:r>
            <a:r>
              <a:rPr lang="zh-CN" altLang="en-US" sz="1200" dirty="0" smtClean="0">
                <a:solidFill>
                  <a:schemeClr val="accent1"/>
                </a:solidFill>
                <a:latin typeface="微软雅黑" pitchFamily="34" charset="-122"/>
                <a:ea typeface="微软雅黑" pitchFamily="34" charset="-122"/>
              </a:rPr>
              <a:t>、探索建立就业安置基地。</a:t>
            </a:r>
            <a:endParaRPr lang="en-US" altLang="zh-CN" sz="1200" dirty="0" smtClean="0">
              <a:solidFill>
                <a:schemeClr val="accent1"/>
              </a:solidFill>
              <a:latin typeface="微软雅黑" pitchFamily="34" charset="-122"/>
              <a:ea typeface="微软雅黑" pitchFamily="34" charset="-122"/>
            </a:endParaRPr>
          </a:p>
          <a:p>
            <a:r>
              <a:rPr lang="en-US" altLang="zh-CN" sz="1200" dirty="0" smtClean="0">
                <a:solidFill>
                  <a:schemeClr val="accent1"/>
                </a:solidFill>
                <a:latin typeface="微软雅黑" pitchFamily="34" charset="-122"/>
                <a:ea typeface="微软雅黑" pitchFamily="34" charset="-122"/>
              </a:rPr>
              <a:t>4</a:t>
            </a:r>
            <a:r>
              <a:rPr lang="zh-CN" altLang="en-US" sz="1200" dirty="0" smtClean="0">
                <a:solidFill>
                  <a:schemeClr val="accent1"/>
                </a:solidFill>
                <a:latin typeface="微软雅黑" pitchFamily="34" charset="-122"/>
                <a:ea typeface="微软雅黑" pitchFamily="34" charset="-122"/>
              </a:rPr>
              <a:t>、鼓励企业吸纳戒毒康复人员就业。</a:t>
            </a:r>
            <a:endParaRPr lang="en-US" altLang="zh-CN" sz="1200" dirty="0" smtClean="0">
              <a:solidFill>
                <a:schemeClr val="accent1"/>
              </a:solidFill>
              <a:latin typeface="微软雅黑" pitchFamily="34" charset="-122"/>
              <a:ea typeface="微软雅黑" pitchFamily="34" charset="-122"/>
            </a:endParaRPr>
          </a:p>
          <a:p>
            <a:r>
              <a:rPr lang="en-US" altLang="zh-CN" sz="1200" dirty="0" smtClean="0">
                <a:solidFill>
                  <a:schemeClr val="accent1"/>
                </a:solidFill>
                <a:latin typeface="微软雅黑" pitchFamily="34" charset="-122"/>
                <a:ea typeface="微软雅黑" pitchFamily="34" charset="-122"/>
              </a:rPr>
              <a:t>5</a:t>
            </a:r>
            <a:r>
              <a:rPr lang="zh-CN" altLang="en-US" sz="1200" dirty="0" smtClean="0">
                <a:solidFill>
                  <a:schemeClr val="accent1"/>
                </a:solidFill>
                <a:latin typeface="微软雅黑" pitchFamily="34" charset="-122"/>
                <a:ea typeface="微软雅黑" pitchFamily="34" charset="-122"/>
              </a:rPr>
              <a:t>、大力支持自主创业和自谋职业。</a:t>
            </a:r>
            <a:endParaRPr lang="en-US" altLang="zh-CN" sz="1200" dirty="0" smtClean="0">
              <a:solidFill>
                <a:schemeClr val="accent1"/>
              </a:solidFill>
              <a:latin typeface="微软雅黑" pitchFamily="34" charset="-122"/>
              <a:ea typeface="微软雅黑" pitchFamily="34" charset="-122"/>
            </a:endParaRPr>
          </a:p>
          <a:p>
            <a:r>
              <a:rPr lang="en-US" altLang="zh-CN" sz="1200" dirty="0" smtClean="0">
                <a:solidFill>
                  <a:schemeClr val="accent1"/>
                </a:solidFill>
                <a:latin typeface="微软雅黑" pitchFamily="34" charset="-122"/>
                <a:ea typeface="微软雅黑" pitchFamily="34" charset="-122"/>
              </a:rPr>
              <a:t>6</a:t>
            </a:r>
            <a:r>
              <a:rPr lang="zh-CN" altLang="en-US" sz="1200" dirty="0" smtClean="0">
                <a:solidFill>
                  <a:schemeClr val="accent1"/>
                </a:solidFill>
                <a:latin typeface="微软雅黑" pitchFamily="34" charset="-122"/>
                <a:ea typeface="微软雅黑" pitchFamily="34" charset="-122"/>
              </a:rPr>
              <a:t>、积极开发社区就业岗位。</a:t>
            </a:r>
            <a:endParaRPr lang="en-US" altLang="zh-CN" sz="1200" dirty="0" smtClean="0">
              <a:solidFill>
                <a:schemeClr val="accent1"/>
              </a:solidFill>
              <a:latin typeface="微软雅黑" pitchFamily="34" charset="-122"/>
              <a:ea typeface="微软雅黑" pitchFamily="34" charset="-122"/>
            </a:endParaRPr>
          </a:p>
          <a:p>
            <a:r>
              <a:rPr lang="en-US" altLang="zh-CN" sz="1200" dirty="0" smtClean="0">
                <a:solidFill>
                  <a:schemeClr val="accent1"/>
                </a:solidFill>
                <a:latin typeface="微软雅黑" pitchFamily="34" charset="-122"/>
                <a:ea typeface="微软雅黑" pitchFamily="34" charset="-122"/>
              </a:rPr>
              <a:t>7</a:t>
            </a:r>
            <a:r>
              <a:rPr lang="zh-CN" altLang="en-US" sz="1200" dirty="0" smtClean="0">
                <a:solidFill>
                  <a:schemeClr val="accent1"/>
                </a:solidFill>
                <a:latin typeface="微软雅黑" pitchFamily="34" charset="-122"/>
                <a:ea typeface="微软雅黑" pitchFamily="34" charset="-122"/>
              </a:rPr>
              <a:t>、利用戒毒康复场所促进就业。</a:t>
            </a:r>
            <a:endParaRPr lang="en-US" altLang="zh-CN" sz="1200" dirty="0" smtClean="0">
              <a:solidFill>
                <a:schemeClr val="accent1"/>
              </a:solidFill>
              <a:latin typeface="微软雅黑" pitchFamily="34" charset="-122"/>
              <a:ea typeface="微软雅黑" pitchFamily="34" charset="-122"/>
            </a:endParaRPr>
          </a:p>
        </p:txBody>
      </p:sp>
      <p:sp>
        <p:nvSpPr>
          <p:cNvPr id="4" name="TextBox 3"/>
          <p:cNvSpPr txBox="1"/>
          <p:nvPr/>
        </p:nvSpPr>
        <p:spPr>
          <a:xfrm>
            <a:off x="179512" y="3651870"/>
            <a:ext cx="3168352" cy="923330"/>
          </a:xfrm>
          <a:prstGeom prst="rect">
            <a:avLst/>
          </a:prstGeom>
          <a:noFill/>
        </p:spPr>
        <p:txBody>
          <a:bodyPr wrap="square" rtlCol="0">
            <a:spAutoFit/>
          </a:bodyPr>
          <a:lstStyle/>
          <a:p>
            <a:r>
              <a:rPr lang="zh-CN" altLang="en-US" sz="1200" dirty="0" smtClean="0">
                <a:solidFill>
                  <a:schemeClr val="accent1"/>
                </a:solidFill>
                <a:latin typeface="微软雅黑" pitchFamily="34" charset="-122"/>
                <a:ea typeface="微软雅黑" pitchFamily="34" charset="-122"/>
              </a:rPr>
              <a:t>二、加强职业技能培训，提高戒毒康复人员就业创业能力</a:t>
            </a:r>
            <a:endParaRPr lang="en-US" altLang="zh-CN" sz="1200" dirty="0" smtClean="0">
              <a:solidFill>
                <a:schemeClr val="accent1"/>
              </a:solidFill>
              <a:latin typeface="微软雅黑" pitchFamily="34" charset="-122"/>
              <a:ea typeface="微软雅黑" pitchFamily="34" charset="-122"/>
            </a:endParaRPr>
          </a:p>
          <a:p>
            <a:r>
              <a:rPr lang="en-US" altLang="zh-CN" sz="1200" dirty="0" smtClean="0">
                <a:solidFill>
                  <a:schemeClr val="accent1"/>
                </a:solidFill>
                <a:latin typeface="微软雅黑" pitchFamily="34" charset="-122"/>
                <a:ea typeface="微软雅黑" pitchFamily="34" charset="-122"/>
              </a:rPr>
              <a:t>8</a:t>
            </a:r>
            <a:r>
              <a:rPr lang="zh-CN" altLang="en-US" sz="1200" dirty="0" smtClean="0">
                <a:solidFill>
                  <a:schemeClr val="accent1"/>
                </a:solidFill>
                <a:latin typeface="微软雅黑" pitchFamily="34" charset="-122"/>
                <a:ea typeface="微软雅黑" pitchFamily="34" charset="-122"/>
              </a:rPr>
              <a:t>、开展职业技能培训。</a:t>
            </a:r>
            <a:endParaRPr lang="en-US" altLang="zh-CN" sz="1200" dirty="0" smtClean="0">
              <a:solidFill>
                <a:schemeClr val="accent1"/>
              </a:solidFill>
              <a:latin typeface="微软雅黑" pitchFamily="34" charset="-122"/>
              <a:ea typeface="微软雅黑" pitchFamily="34" charset="-122"/>
            </a:endParaRPr>
          </a:p>
          <a:p>
            <a:r>
              <a:rPr lang="en-US" altLang="zh-CN" sz="1200" dirty="0" smtClean="0">
                <a:solidFill>
                  <a:schemeClr val="accent1"/>
                </a:solidFill>
                <a:latin typeface="微软雅黑" pitchFamily="34" charset="-122"/>
                <a:ea typeface="微软雅黑" pitchFamily="34" charset="-122"/>
              </a:rPr>
              <a:t>9</a:t>
            </a:r>
            <a:r>
              <a:rPr lang="zh-CN" altLang="en-US" sz="1200" dirty="0" smtClean="0">
                <a:solidFill>
                  <a:schemeClr val="accent1"/>
                </a:solidFill>
                <a:latin typeface="微软雅黑" pitchFamily="34" charset="-122"/>
                <a:ea typeface="微软雅黑" pitchFamily="34" charset="-122"/>
              </a:rPr>
              <a:t>、落实职业技能培训补助政策</a:t>
            </a:r>
            <a:r>
              <a:rPr lang="zh-CN" altLang="en-US" dirty="0" smtClean="0">
                <a:solidFill>
                  <a:schemeClr val="accent1"/>
                </a:solidFill>
                <a:latin typeface="微软雅黑" pitchFamily="34" charset="-122"/>
                <a:ea typeface="微软雅黑" pitchFamily="34" charset="-122"/>
              </a:rPr>
              <a:t>。</a:t>
            </a:r>
            <a:endParaRPr lang="zh-CN" altLang="en-US" dirty="0"/>
          </a:p>
        </p:txBody>
      </p:sp>
      <p:sp>
        <p:nvSpPr>
          <p:cNvPr id="6" name="TextBox 5"/>
          <p:cNvSpPr txBox="1"/>
          <p:nvPr/>
        </p:nvSpPr>
        <p:spPr>
          <a:xfrm>
            <a:off x="5724128" y="1275606"/>
            <a:ext cx="3024336" cy="1477328"/>
          </a:xfrm>
          <a:prstGeom prst="rect">
            <a:avLst/>
          </a:prstGeom>
          <a:noFill/>
        </p:spPr>
        <p:txBody>
          <a:bodyPr wrap="square" rtlCol="0">
            <a:spAutoFit/>
          </a:bodyPr>
          <a:lstStyle/>
          <a:p>
            <a:r>
              <a:rPr lang="zh-CN" altLang="en-US" sz="1200" dirty="0" smtClean="0">
                <a:solidFill>
                  <a:schemeClr val="accent1"/>
                </a:solidFill>
                <a:latin typeface="微软雅黑" pitchFamily="34" charset="-122"/>
                <a:ea typeface="微软雅黑" pitchFamily="34" charset="-122"/>
              </a:rPr>
              <a:t>三、落实社会保障政策，改善戒毒康复人员生活条件</a:t>
            </a:r>
            <a:endParaRPr lang="en-US" altLang="zh-CN" sz="1200" dirty="0" smtClean="0">
              <a:solidFill>
                <a:schemeClr val="accent1"/>
              </a:solidFill>
              <a:latin typeface="微软雅黑" pitchFamily="34" charset="-122"/>
              <a:ea typeface="微软雅黑" pitchFamily="34" charset="-122"/>
            </a:endParaRPr>
          </a:p>
          <a:p>
            <a:r>
              <a:rPr lang="en-US" altLang="zh-CN" sz="1200" dirty="0" smtClean="0">
                <a:solidFill>
                  <a:schemeClr val="accent1"/>
                </a:solidFill>
                <a:latin typeface="微软雅黑" pitchFamily="34" charset="-122"/>
                <a:ea typeface="微软雅黑" pitchFamily="34" charset="-122"/>
              </a:rPr>
              <a:t>10</a:t>
            </a:r>
            <a:r>
              <a:rPr lang="zh-CN" altLang="en-US" sz="1200" dirty="0" smtClean="0">
                <a:solidFill>
                  <a:schemeClr val="accent1"/>
                </a:solidFill>
                <a:latin typeface="微软雅黑" pitchFamily="34" charset="-122"/>
                <a:ea typeface="微软雅黑" pitchFamily="34" charset="-122"/>
              </a:rPr>
              <a:t>、落实医疗保险政策。</a:t>
            </a:r>
            <a:endParaRPr lang="en-US" altLang="zh-CN" sz="1200" dirty="0" smtClean="0">
              <a:solidFill>
                <a:schemeClr val="accent1"/>
              </a:solidFill>
              <a:latin typeface="微软雅黑" pitchFamily="34" charset="-122"/>
              <a:ea typeface="微软雅黑" pitchFamily="34" charset="-122"/>
            </a:endParaRPr>
          </a:p>
          <a:p>
            <a:r>
              <a:rPr lang="en-US" altLang="zh-CN" sz="1200" dirty="0" smtClean="0">
                <a:solidFill>
                  <a:schemeClr val="accent1"/>
                </a:solidFill>
                <a:latin typeface="微软雅黑" pitchFamily="34" charset="-122"/>
                <a:ea typeface="微软雅黑" pitchFamily="34" charset="-122"/>
              </a:rPr>
              <a:t>11</a:t>
            </a:r>
            <a:r>
              <a:rPr lang="zh-CN" altLang="en-US" sz="1200" dirty="0" smtClean="0">
                <a:solidFill>
                  <a:schemeClr val="accent1"/>
                </a:solidFill>
                <a:latin typeface="微软雅黑" pitchFamily="34" charset="-122"/>
                <a:ea typeface="微软雅黑" pitchFamily="34" charset="-122"/>
              </a:rPr>
              <a:t>、开展戒毒医疗。</a:t>
            </a:r>
            <a:endParaRPr lang="en-US" altLang="zh-CN" sz="1200" dirty="0" smtClean="0">
              <a:solidFill>
                <a:schemeClr val="accent1"/>
              </a:solidFill>
              <a:latin typeface="微软雅黑" pitchFamily="34" charset="-122"/>
              <a:ea typeface="微软雅黑" pitchFamily="34" charset="-122"/>
            </a:endParaRPr>
          </a:p>
          <a:p>
            <a:r>
              <a:rPr lang="en-US" altLang="zh-CN" sz="1200" dirty="0" smtClean="0">
                <a:solidFill>
                  <a:schemeClr val="accent1"/>
                </a:solidFill>
                <a:latin typeface="微软雅黑" pitchFamily="34" charset="-122"/>
                <a:ea typeface="微软雅黑" pitchFamily="34" charset="-122"/>
              </a:rPr>
              <a:t>12</a:t>
            </a:r>
            <a:r>
              <a:rPr lang="zh-CN" altLang="en-US" sz="1200" dirty="0" smtClean="0">
                <a:solidFill>
                  <a:schemeClr val="accent1"/>
                </a:solidFill>
                <a:latin typeface="微软雅黑" pitchFamily="34" charset="-122"/>
                <a:ea typeface="微软雅黑" pitchFamily="34" charset="-122"/>
              </a:rPr>
              <a:t>、做好养老保险和失业保险工作。</a:t>
            </a:r>
            <a:endParaRPr lang="en-US" altLang="zh-CN" sz="1200" dirty="0" smtClean="0">
              <a:solidFill>
                <a:schemeClr val="accent1"/>
              </a:solidFill>
              <a:latin typeface="微软雅黑" pitchFamily="34" charset="-122"/>
              <a:ea typeface="微软雅黑" pitchFamily="34" charset="-122"/>
            </a:endParaRPr>
          </a:p>
          <a:p>
            <a:r>
              <a:rPr lang="en-US" altLang="zh-CN" sz="1200" dirty="0" smtClean="0">
                <a:solidFill>
                  <a:schemeClr val="accent1"/>
                </a:solidFill>
                <a:latin typeface="微软雅黑" pitchFamily="34" charset="-122"/>
                <a:ea typeface="微软雅黑" pitchFamily="34" charset="-122"/>
              </a:rPr>
              <a:t>13</a:t>
            </a:r>
            <a:r>
              <a:rPr lang="zh-CN" altLang="en-US" sz="1200" dirty="0" smtClean="0">
                <a:solidFill>
                  <a:schemeClr val="accent1"/>
                </a:solidFill>
                <a:latin typeface="微软雅黑" pitchFamily="34" charset="-122"/>
                <a:ea typeface="微软雅黑" pitchFamily="34" charset="-122"/>
              </a:rPr>
              <a:t>、落实社会求助。</a:t>
            </a:r>
            <a:endParaRPr lang="en-US" altLang="zh-CN" sz="1200" dirty="0" smtClean="0">
              <a:solidFill>
                <a:schemeClr val="accent1"/>
              </a:solidFill>
              <a:latin typeface="微软雅黑" pitchFamily="34" charset="-122"/>
              <a:ea typeface="微软雅黑" pitchFamily="34" charset="-122"/>
            </a:endParaRPr>
          </a:p>
          <a:p>
            <a:endParaRPr lang="zh-CN" altLang="en-US" dirty="0" smtClean="0">
              <a:solidFill>
                <a:schemeClr val="accent1"/>
              </a:solidFill>
              <a:latin typeface="微软雅黑" pitchFamily="34" charset="-122"/>
              <a:ea typeface="微软雅黑" pitchFamily="34" charset="-122"/>
            </a:endParaRPr>
          </a:p>
        </p:txBody>
      </p:sp>
      <p:sp>
        <p:nvSpPr>
          <p:cNvPr id="8" name="TextBox 7"/>
          <p:cNvSpPr txBox="1"/>
          <p:nvPr/>
        </p:nvSpPr>
        <p:spPr>
          <a:xfrm>
            <a:off x="5724128" y="3075806"/>
            <a:ext cx="3096344" cy="1292662"/>
          </a:xfrm>
          <a:prstGeom prst="rect">
            <a:avLst/>
          </a:prstGeom>
          <a:noFill/>
        </p:spPr>
        <p:txBody>
          <a:bodyPr wrap="square" rtlCol="0">
            <a:spAutoFit/>
          </a:bodyPr>
          <a:lstStyle/>
          <a:p>
            <a:r>
              <a:rPr lang="zh-CN" altLang="en-US" sz="1200" dirty="0" smtClean="0">
                <a:solidFill>
                  <a:schemeClr val="accent1"/>
                </a:solidFill>
                <a:latin typeface="微软雅黑" pitchFamily="34" charset="-122"/>
                <a:ea typeface="微软雅黑" pitchFamily="34" charset="-122"/>
              </a:rPr>
              <a:t>四、加强组织领导，切实落实戒毒康复人员就业扶持和救助服务工作措施</a:t>
            </a:r>
            <a:endParaRPr lang="en-US" altLang="zh-CN" sz="1200" dirty="0" smtClean="0">
              <a:solidFill>
                <a:schemeClr val="accent1"/>
              </a:solidFill>
              <a:latin typeface="微软雅黑" pitchFamily="34" charset="-122"/>
              <a:ea typeface="微软雅黑" pitchFamily="34" charset="-122"/>
            </a:endParaRPr>
          </a:p>
          <a:p>
            <a:r>
              <a:rPr lang="en-US" altLang="zh-CN" sz="1200" dirty="0" smtClean="0">
                <a:solidFill>
                  <a:schemeClr val="accent1"/>
                </a:solidFill>
                <a:latin typeface="微软雅黑" pitchFamily="34" charset="-122"/>
                <a:ea typeface="微软雅黑" pitchFamily="34" charset="-122"/>
              </a:rPr>
              <a:t>14</a:t>
            </a:r>
            <a:r>
              <a:rPr lang="zh-CN" altLang="en-US" sz="1200" dirty="0" smtClean="0">
                <a:solidFill>
                  <a:schemeClr val="accent1"/>
                </a:solidFill>
                <a:latin typeface="微软雅黑" pitchFamily="34" charset="-122"/>
                <a:ea typeface="微软雅黑" pitchFamily="34" charset="-122"/>
              </a:rPr>
              <a:t>、明确职责任务。</a:t>
            </a:r>
            <a:endParaRPr lang="en-US" altLang="zh-CN" sz="1200" dirty="0" smtClean="0">
              <a:solidFill>
                <a:schemeClr val="accent1"/>
              </a:solidFill>
              <a:latin typeface="微软雅黑" pitchFamily="34" charset="-122"/>
              <a:ea typeface="微软雅黑" pitchFamily="34" charset="-122"/>
            </a:endParaRPr>
          </a:p>
          <a:p>
            <a:r>
              <a:rPr lang="en-US" altLang="zh-CN" sz="1200" dirty="0" smtClean="0">
                <a:solidFill>
                  <a:schemeClr val="accent1"/>
                </a:solidFill>
                <a:latin typeface="微软雅黑" pitchFamily="34" charset="-122"/>
                <a:ea typeface="微软雅黑" pitchFamily="34" charset="-122"/>
              </a:rPr>
              <a:t>15</a:t>
            </a:r>
            <a:r>
              <a:rPr lang="zh-CN" altLang="en-US" sz="1200" dirty="0" smtClean="0">
                <a:solidFill>
                  <a:schemeClr val="accent1"/>
                </a:solidFill>
                <a:latin typeface="微软雅黑" pitchFamily="34" charset="-122"/>
                <a:ea typeface="微软雅黑" pitchFamily="34" charset="-122"/>
              </a:rPr>
              <a:t>、创新管理机制。</a:t>
            </a:r>
            <a:endParaRPr lang="en-US" altLang="zh-CN" sz="1200" dirty="0" smtClean="0">
              <a:solidFill>
                <a:schemeClr val="accent1"/>
              </a:solidFill>
              <a:latin typeface="微软雅黑" pitchFamily="34" charset="-122"/>
              <a:ea typeface="微软雅黑" pitchFamily="34" charset="-122"/>
            </a:endParaRPr>
          </a:p>
          <a:p>
            <a:r>
              <a:rPr lang="en-US" altLang="zh-CN" sz="1200" dirty="0" smtClean="0">
                <a:solidFill>
                  <a:schemeClr val="accent1"/>
                </a:solidFill>
                <a:latin typeface="微软雅黑" pitchFamily="34" charset="-122"/>
                <a:ea typeface="微软雅黑" pitchFamily="34" charset="-122"/>
              </a:rPr>
              <a:t>16</a:t>
            </a:r>
            <a:r>
              <a:rPr lang="zh-CN" altLang="en-US" sz="1200" dirty="0" smtClean="0">
                <a:solidFill>
                  <a:schemeClr val="accent1"/>
                </a:solidFill>
                <a:latin typeface="微软雅黑" pitchFamily="34" charset="-122"/>
                <a:ea typeface="微软雅黑" pitchFamily="34" charset="-122"/>
              </a:rPr>
              <a:t>、加强督导考核。</a:t>
            </a:r>
          </a:p>
          <a:p>
            <a:endParaRPr lang="zh-CN" altLang="en-US" dirty="0"/>
          </a:p>
        </p:txBody>
      </p:sp>
      <p:pic>
        <p:nvPicPr>
          <p:cNvPr id="11" name="图片 10" descr="QQ图片20181227111838.jpg"/>
          <p:cNvPicPr>
            <a:picLocks noChangeAspect="1"/>
          </p:cNvPicPr>
          <p:nvPr/>
        </p:nvPicPr>
        <p:blipFill>
          <a:blip r:embed="rId4" cstate="print"/>
          <a:stretch>
            <a:fillRect/>
          </a:stretch>
        </p:blipFill>
        <p:spPr>
          <a:xfrm>
            <a:off x="0" y="0"/>
            <a:ext cx="1043608" cy="1043608"/>
          </a:xfrm>
          <a:prstGeom prst="rect">
            <a:avLst/>
          </a:prstGeom>
        </p:spPr>
      </p:pic>
      <p:sp>
        <p:nvSpPr>
          <p:cNvPr id="12" name="TextBox 11"/>
          <p:cNvSpPr txBox="1"/>
          <p:nvPr/>
        </p:nvSpPr>
        <p:spPr>
          <a:xfrm>
            <a:off x="1187624" y="123478"/>
            <a:ext cx="3240360" cy="369332"/>
          </a:xfrm>
          <a:prstGeom prst="rect">
            <a:avLst/>
          </a:prstGeom>
          <a:noFill/>
        </p:spPr>
        <p:txBody>
          <a:bodyPr wrap="square" rtlCol="0">
            <a:spAutoFit/>
          </a:bodyPr>
          <a:lstStyle/>
          <a:p>
            <a:r>
              <a:rPr lang="zh-CN" altLang="en-US" b="1" dirty="0" smtClean="0">
                <a:solidFill>
                  <a:prstClr val="black">
                    <a:lumMod val="75000"/>
                    <a:lumOff val="25000"/>
                  </a:prstClr>
                </a:solidFill>
                <a:latin typeface="微软雅黑" pitchFamily="34" charset="-122"/>
                <a:ea typeface="微软雅黑" pitchFamily="34" charset="-122"/>
              </a:rPr>
              <a:t>借助就业帮扶，积极融入社会</a:t>
            </a:r>
          </a:p>
        </p:txBody>
      </p:sp>
      <p:sp>
        <p:nvSpPr>
          <p:cNvPr id="13" name="TextBox 12"/>
          <p:cNvSpPr txBox="1"/>
          <p:nvPr/>
        </p:nvSpPr>
        <p:spPr>
          <a:xfrm>
            <a:off x="0" y="1203598"/>
            <a:ext cx="4032448" cy="646331"/>
          </a:xfrm>
          <a:prstGeom prst="rect">
            <a:avLst/>
          </a:prstGeom>
          <a:noFill/>
        </p:spPr>
        <p:txBody>
          <a:bodyPr wrap="square" rtlCol="0">
            <a:spAutoFit/>
          </a:bodyPr>
          <a:lstStyle/>
          <a:p>
            <a:r>
              <a:rPr lang="zh-CN" altLang="en-US" sz="1200" dirty="0" smtClean="0">
                <a:solidFill>
                  <a:schemeClr val="accent1"/>
                </a:solidFill>
                <a:latin typeface="微软雅黑" pitchFamily="34" charset="-122"/>
                <a:ea typeface="微软雅黑" pitchFamily="34" charset="-122"/>
              </a:rPr>
              <a:t>关于加强戒毒康复人员就业扶持和救助服务工作的意见</a:t>
            </a:r>
            <a:endParaRPr lang="en-US" altLang="zh-CN" sz="1200" dirty="0" smtClean="0">
              <a:solidFill>
                <a:schemeClr val="accent1"/>
              </a:solidFill>
              <a:latin typeface="微软雅黑" pitchFamily="34" charset="-122"/>
              <a:ea typeface="微软雅黑" pitchFamily="34" charset="-122"/>
            </a:endParaRPr>
          </a:p>
          <a:p>
            <a:r>
              <a:rPr lang="zh-CN" altLang="en-US" sz="1200" dirty="0" smtClean="0">
                <a:solidFill>
                  <a:schemeClr val="accent1"/>
                </a:solidFill>
                <a:latin typeface="微软雅黑" pitchFamily="34" charset="-122"/>
                <a:ea typeface="微软雅黑" pitchFamily="34" charset="-122"/>
              </a:rPr>
              <a:t>                    禁毒办通</a:t>
            </a:r>
            <a:r>
              <a:rPr lang="en-US" altLang="zh-CN" sz="1200" dirty="0" smtClean="0">
                <a:solidFill>
                  <a:schemeClr val="accent1"/>
                </a:solidFill>
                <a:latin typeface="微软雅黑" pitchFamily="34" charset="-122"/>
                <a:ea typeface="微软雅黑" pitchFamily="34" charset="-122"/>
              </a:rPr>
              <a:t>﹝2014﹞30</a:t>
            </a:r>
            <a:r>
              <a:rPr lang="zh-CN" altLang="en-US" sz="1200" dirty="0" smtClean="0">
                <a:solidFill>
                  <a:schemeClr val="accent1"/>
                </a:solidFill>
                <a:latin typeface="微软雅黑" pitchFamily="34" charset="-122"/>
                <a:ea typeface="微软雅黑" pitchFamily="34" charset="-122"/>
              </a:rPr>
              <a:t>号</a:t>
            </a:r>
            <a:endParaRPr lang="en-US" altLang="zh-CN" sz="1200" dirty="0" smtClean="0">
              <a:solidFill>
                <a:schemeClr val="accent1"/>
              </a:solidFill>
              <a:latin typeface="微软雅黑" pitchFamily="34" charset="-122"/>
              <a:ea typeface="微软雅黑" pitchFamily="34" charset="-122"/>
            </a:endParaRPr>
          </a:p>
          <a:p>
            <a:endParaRPr lang="zh-CN" altLang="en-US" sz="1200" dirty="0" smtClean="0">
              <a:solidFill>
                <a:schemeClr val="accent1"/>
              </a:solidFill>
              <a:latin typeface="微软雅黑" pitchFamily="34" charset="-122"/>
              <a:ea typeface="微软雅黑" pitchFamily="34"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直角三角形 12"/>
          <p:cNvSpPr/>
          <p:nvPr/>
        </p:nvSpPr>
        <p:spPr>
          <a:xfrm flipH="1">
            <a:off x="3682219" y="0"/>
            <a:ext cx="5461781" cy="5143500"/>
          </a:xfrm>
          <a:prstGeom prst="rtTriangle">
            <a:avLst/>
          </a:prstGeom>
          <a:solidFill>
            <a:srgbClr val="003466"/>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endParaRPr>
          </a:p>
        </p:txBody>
      </p:sp>
      <p:sp>
        <p:nvSpPr>
          <p:cNvPr id="17" name="斜纹 16"/>
          <p:cNvSpPr/>
          <p:nvPr/>
        </p:nvSpPr>
        <p:spPr>
          <a:xfrm>
            <a:off x="7973774" y="0"/>
            <a:ext cx="990623" cy="929963"/>
          </a:xfrm>
          <a:prstGeom prst="diagStripe">
            <a:avLst>
              <a:gd name="adj" fmla="val 75545"/>
            </a:avLst>
          </a:prstGeom>
          <a:solidFill>
            <a:srgbClr val="003466"/>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endParaRPr>
          </a:p>
        </p:txBody>
      </p:sp>
      <p:sp>
        <p:nvSpPr>
          <p:cNvPr id="18" name="任意多边形 17"/>
          <p:cNvSpPr/>
          <p:nvPr/>
        </p:nvSpPr>
        <p:spPr>
          <a:xfrm>
            <a:off x="4013425" y="4437039"/>
            <a:ext cx="990623" cy="706462"/>
          </a:xfrm>
          <a:custGeom>
            <a:avLst/>
            <a:gdLst>
              <a:gd name="connsiteX0" fmla="*/ 997821 w 1320830"/>
              <a:gd name="connsiteY0" fmla="*/ 0 h 941949"/>
              <a:gd name="connsiteX1" fmla="*/ 1320830 w 1320830"/>
              <a:gd name="connsiteY1" fmla="*/ 0 h 941949"/>
              <a:gd name="connsiteX2" fmla="*/ 317439 w 1320830"/>
              <a:gd name="connsiteY2" fmla="*/ 941949 h 941949"/>
              <a:gd name="connsiteX3" fmla="*/ 0 w 1320830"/>
              <a:gd name="connsiteY3" fmla="*/ 941949 h 941949"/>
              <a:gd name="connsiteX4" fmla="*/ 0 w 1320830"/>
              <a:gd name="connsiteY4" fmla="*/ 936720 h 9419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0830" h="941949">
                <a:moveTo>
                  <a:pt x="997821" y="0"/>
                </a:moveTo>
                <a:lnTo>
                  <a:pt x="1320830" y="0"/>
                </a:lnTo>
                <a:lnTo>
                  <a:pt x="317439" y="941949"/>
                </a:lnTo>
                <a:lnTo>
                  <a:pt x="0" y="941949"/>
                </a:lnTo>
                <a:lnTo>
                  <a:pt x="0" y="936720"/>
                </a:lnTo>
                <a:close/>
              </a:path>
            </a:pathLst>
          </a:custGeom>
          <a:solidFill>
            <a:srgbClr val="A6A6A6"/>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endParaRPr>
          </a:p>
        </p:txBody>
      </p:sp>
      <p:sp>
        <p:nvSpPr>
          <p:cNvPr id="20" name="TextBox 42"/>
          <p:cNvSpPr txBox="1"/>
          <p:nvPr/>
        </p:nvSpPr>
        <p:spPr>
          <a:xfrm>
            <a:off x="1331640" y="1218588"/>
            <a:ext cx="3230372" cy="646331"/>
          </a:xfrm>
          <a:prstGeom prst="rect">
            <a:avLst/>
          </a:prstGeom>
          <a:noFill/>
        </p:spPr>
        <p:txBody>
          <a:bodyPr wrap="none" rtlCol="0">
            <a:spAutoFit/>
          </a:bodyPr>
          <a:lstStyle/>
          <a:p>
            <a:r>
              <a:rPr lang="zh-CN" altLang="en-US" sz="3600" b="1" dirty="0" smtClean="0">
                <a:solidFill>
                  <a:prstClr val="black"/>
                </a:solidFill>
                <a:latin typeface="微软雅黑" panose="020B0503020204020204" pitchFamily="34" charset="-122"/>
                <a:ea typeface="微软雅黑" panose="020B0503020204020204" pitchFamily="34" charset="-122"/>
              </a:rPr>
              <a:t>演</a:t>
            </a:r>
            <a:r>
              <a:rPr lang="zh-CN" altLang="en-US" sz="3600" b="1" dirty="0" smtClean="0">
                <a:solidFill>
                  <a:prstClr val="black"/>
                </a:solidFill>
                <a:latin typeface="微软雅黑" panose="020B0503020204020204" pitchFamily="34" charset="-122"/>
                <a:ea typeface="微软雅黑" panose="020B0503020204020204" pitchFamily="34" charset="-122"/>
              </a:rPr>
              <a:t>示完</a:t>
            </a:r>
            <a:r>
              <a:rPr lang="zh-CN" altLang="en-US" sz="3600" b="1" dirty="0" smtClean="0">
                <a:solidFill>
                  <a:prstClr val="black"/>
                </a:solidFill>
                <a:latin typeface="微软雅黑" panose="020B0503020204020204" pitchFamily="34" charset="-122"/>
                <a:ea typeface="微软雅黑" panose="020B0503020204020204" pitchFamily="34" charset="-122"/>
              </a:rPr>
              <a:t>毕  谢谢</a:t>
            </a:r>
            <a:endParaRPr lang="zh-CN" altLang="en-US" sz="3600" b="1" dirty="0">
              <a:solidFill>
                <a:prstClr val="black"/>
              </a:solidFill>
              <a:latin typeface="微软雅黑" panose="020B0503020204020204" pitchFamily="34" charset="-122"/>
              <a:ea typeface="微软雅黑" panose="020B0503020204020204" pitchFamily="34" charset="-122"/>
            </a:endParaRPr>
          </a:p>
        </p:txBody>
      </p:sp>
      <p:cxnSp>
        <p:nvCxnSpPr>
          <p:cNvPr id="21" name="直接连接符 20"/>
          <p:cNvCxnSpPr/>
          <p:nvPr/>
        </p:nvCxnSpPr>
        <p:spPr>
          <a:xfrm>
            <a:off x="1403648" y="1882584"/>
            <a:ext cx="3829973" cy="0"/>
          </a:xfrm>
          <a:prstGeom prst="line">
            <a:avLst/>
          </a:prstGeom>
          <a:noFill/>
          <a:ln w="28575" cap="flat" cmpd="sng" algn="ctr">
            <a:solidFill>
              <a:srgbClr val="003466"/>
            </a:solidFill>
            <a:prstDash val="solid"/>
          </a:ln>
          <a:effectLst/>
        </p:spPr>
      </p:cxnSp>
      <p:sp>
        <p:nvSpPr>
          <p:cNvPr id="22" name="TextBox 50"/>
          <p:cNvSpPr txBox="1"/>
          <p:nvPr/>
        </p:nvSpPr>
        <p:spPr>
          <a:xfrm>
            <a:off x="1403648" y="1923678"/>
            <a:ext cx="2424062" cy="400110"/>
          </a:xfrm>
          <a:prstGeom prst="rect">
            <a:avLst/>
          </a:prstGeom>
          <a:noFill/>
        </p:spPr>
        <p:txBody>
          <a:bodyPr wrap="none" rtlCol="0">
            <a:spAutoFit/>
          </a:bodyPr>
          <a:lstStyle/>
          <a:p>
            <a:r>
              <a:rPr lang="zh-CN" altLang="en-US" sz="2000" dirty="0" smtClean="0">
                <a:solidFill>
                  <a:srgbClr val="555555"/>
                </a:solidFill>
                <a:latin typeface="Microsoft YaHei" panose="020B0503020204020204" pitchFamily="34" charset="-122"/>
                <a:ea typeface="Microsoft YaHei" panose="020B0503020204020204" pitchFamily="34" charset="-122"/>
              </a:rPr>
              <a:t>戒断毒瘾</a:t>
            </a:r>
            <a:r>
              <a:rPr lang="en-US" altLang="zh-CN" sz="2000" dirty="0" smtClean="0">
                <a:solidFill>
                  <a:srgbClr val="555555"/>
                </a:solidFill>
                <a:latin typeface="Microsoft YaHei" panose="020B0503020204020204" pitchFamily="34" charset="-122"/>
                <a:ea typeface="Microsoft YaHei" panose="020B0503020204020204" pitchFamily="34" charset="-122"/>
              </a:rPr>
              <a:t>• </a:t>
            </a:r>
            <a:r>
              <a:rPr lang="zh-CN" altLang="en-US" sz="2000" dirty="0" smtClean="0">
                <a:solidFill>
                  <a:srgbClr val="555555"/>
                </a:solidFill>
                <a:latin typeface="Microsoft YaHei" panose="020B0503020204020204" pitchFamily="34" charset="-122"/>
                <a:ea typeface="Microsoft YaHei" panose="020B0503020204020204" pitchFamily="34" charset="-122"/>
              </a:rPr>
              <a:t>回归社会</a:t>
            </a:r>
            <a:endParaRPr lang="zh-CN" altLang="en-US" sz="2000" dirty="0">
              <a:solidFill>
                <a:srgbClr val="555555"/>
              </a:solidFill>
              <a:latin typeface="Microsoft YaHei" panose="020B0503020204020204" pitchFamily="34" charset="-122"/>
              <a:ea typeface="Microsoft YaHei" panose="020B0503020204020204" pitchFamily="34" charset="-122"/>
            </a:endParaRPr>
          </a:p>
        </p:txBody>
      </p:sp>
      <p:sp>
        <p:nvSpPr>
          <p:cNvPr id="28" name="文本框 27"/>
          <p:cNvSpPr txBox="1"/>
          <p:nvPr/>
        </p:nvSpPr>
        <p:spPr>
          <a:xfrm>
            <a:off x="2195736" y="3507854"/>
            <a:ext cx="1440160" cy="954107"/>
          </a:xfrm>
          <a:prstGeom prst="rect">
            <a:avLst/>
          </a:prstGeom>
          <a:noFill/>
        </p:spPr>
        <p:txBody>
          <a:bodyPr wrap="square" rtlCol="0">
            <a:spAutoFit/>
          </a:bodyPr>
          <a:lstStyle/>
          <a:p>
            <a:r>
              <a:rPr lang="zh-CN" altLang="en-US" sz="1400" dirty="0" smtClean="0">
                <a:solidFill>
                  <a:schemeClr val="accent6">
                    <a:lumMod val="75000"/>
                    <a:lumOff val="25000"/>
                  </a:schemeClr>
                </a:solidFill>
                <a:latin typeface="微软雅黑" panose="020B0503020204020204" pitchFamily="34" charset="-122"/>
                <a:ea typeface="微软雅黑" panose="020B0503020204020204" pitchFamily="34" charset="-122"/>
              </a:rPr>
              <a:t>      刘琼</a:t>
            </a:r>
            <a:endParaRPr lang="en-US" altLang="zh-CN" sz="1400" dirty="0" smtClean="0">
              <a:solidFill>
                <a:schemeClr val="accent6">
                  <a:lumMod val="75000"/>
                  <a:lumOff val="25000"/>
                </a:schemeClr>
              </a:solidFill>
              <a:latin typeface="微软雅黑" panose="020B0503020204020204" pitchFamily="34" charset="-122"/>
              <a:ea typeface="微软雅黑" panose="020B0503020204020204" pitchFamily="34" charset="-122"/>
            </a:endParaRPr>
          </a:p>
          <a:p>
            <a:endParaRPr lang="en-US" altLang="zh-CN" sz="1400" dirty="0" smtClean="0">
              <a:solidFill>
                <a:schemeClr val="accent6">
                  <a:lumMod val="75000"/>
                  <a:lumOff val="2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accent6">
                    <a:lumMod val="75000"/>
                    <a:lumOff val="25000"/>
                  </a:schemeClr>
                </a:solidFill>
                <a:latin typeface="微软雅黑" panose="020B0503020204020204" pitchFamily="34" charset="-122"/>
                <a:ea typeface="微软雅黑" panose="020B0503020204020204" pitchFamily="34" charset="-122"/>
              </a:rPr>
              <a:t>湘西州禁毒办</a:t>
            </a:r>
            <a:endParaRPr lang="en-US" altLang="zh-CN" sz="1400" dirty="0" smtClean="0">
              <a:solidFill>
                <a:schemeClr val="accent6">
                  <a:lumMod val="75000"/>
                  <a:lumOff val="25000"/>
                </a:schemeClr>
              </a:solidFill>
              <a:latin typeface="微软雅黑" panose="020B0503020204020204" pitchFamily="34" charset="-122"/>
              <a:ea typeface="微软雅黑" panose="020B0503020204020204" pitchFamily="34" charset="-122"/>
            </a:endParaRPr>
          </a:p>
          <a:p>
            <a:r>
              <a:rPr lang="en-US" altLang="zh-CN" sz="1400" dirty="0" smtClean="0">
                <a:solidFill>
                  <a:schemeClr val="accent6">
                    <a:lumMod val="75000"/>
                    <a:lumOff val="25000"/>
                  </a:schemeClr>
                </a:solidFill>
                <a:latin typeface="微软雅黑" panose="020B0503020204020204" pitchFamily="34" charset="-122"/>
                <a:ea typeface="微软雅黑" panose="020B0503020204020204" pitchFamily="34" charset="-122"/>
              </a:rPr>
              <a:t>  2019</a:t>
            </a:r>
            <a:r>
              <a:rPr lang="zh-CN" altLang="en-US" sz="1400" dirty="0" smtClean="0">
                <a:solidFill>
                  <a:schemeClr val="accent6">
                    <a:lumMod val="75000"/>
                    <a:lumOff val="25000"/>
                  </a:schemeClr>
                </a:solidFill>
                <a:latin typeface="微软雅黑" panose="020B0503020204020204" pitchFamily="34" charset="-122"/>
                <a:ea typeface="微软雅黑" panose="020B0503020204020204" pitchFamily="34" charset="-122"/>
              </a:rPr>
              <a:t>年</a:t>
            </a:r>
            <a:r>
              <a:rPr lang="en-US" altLang="zh-CN" sz="1400" dirty="0" smtClean="0">
                <a:solidFill>
                  <a:schemeClr val="accent6">
                    <a:lumMod val="75000"/>
                    <a:lumOff val="25000"/>
                  </a:schemeClr>
                </a:solidFill>
                <a:latin typeface="微软雅黑" panose="020B0503020204020204" pitchFamily="34" charset="-122"/>
                <a:ea typeface="微软雅黑" panose="020B0503020204020204" pitchFamily="34" charset="-122"/>
              </a:rPr>
              <a:t>4</a:t>
            </a:r>
            <a:r>
              <a:rPr lang="zh-CN" altLang="en-US" sz="1400" dirty="0" smtClean="0">
                <a:solidFill>
                  <a:schemeClr val="accent6">
                    <a:lumMod val="75000"/>
                    <a:lumOff val="25000"/>
                  </a:schemeClr>
                </a:solidFill>
                <a:latin typeface="微软雅黑" panose="020B0503020204020204" pitchFamily="34" charset="-122"/>
                <a:ea typeface="微软雅黑" panose="020B0503020204020204" pitchFamily="34" charset="-122"/>
              </a:rPr>
              <a:t>月</a:t>
            </a:r>
            <a:endParaRPr lang="zh-CN" altLang="en-US" sz="1400" dirty="0">
              <a:solidFill>
                <a:schemeClr val="accent6">
                  <a:lumMod val="75000"/>
                  <a:lumOff val="25000"/>
                </a:schemeClr>
              </a:solidFill>
              <a:latin typeface="微软雅黑" panose="020B0503020204020204" pitchFamily="34" charset="-122"/>
              <a:ea typeface="微软雅黑" panose="020B0503020204020204" pitchFamily="34" charset="-122"/>
            </a:endParaRPr>
          </a:p>
        </p:txBody>
      </p:sp>
      <p:pic>
        <p:nvPicPr>
          <p:cNvPr id="29" name="图片 28" descr="QQ图片20181227111838.jpg"/>
          <p:cNvPicPr>
            <a:picLocks noChangeAspect="1"/>
          </p:cNvPicPr>
          <p:nvPr/>
        </p:nvPicPr>
        <p:blipFill>
          <a:blip r:embed="rId3" cstate="print"/>
          <a:stretch>
            <a:fillRect/>
          </a:stretch>
        </p:blipFill>
        <p:spPr>
          <a:xfrm>
            <a:off x="0" y="0"/>
            <a:ext cx="1043608" cy="1043608"/>
          </a:xfrm>
          <a:prstGeom prst="rect">
            <a:avLst/>
          </a:prstGeom>
        </p:spPr>
      </p:pic>
    </p:spTree>
    <p:extLst>
      <p:ext uri="{BB962C8B-B14F-4D97-AF65-F5344CB8AC3E}">
        <p14:creationId xmlns="" xmlns:p14="http://schemas.microsoft.com/office/powerpoint/2010/main" val="1179385"/>
      </p:ext>
    </p:extLst>
  </p:cSld>
  <p:clrMapOvr>
    <a:masterClrMapping/>
  </p:clrMapOvr>
  <mc:AlternateContent xmlns:mc="http://schemas.openxmlformats.org/markup-compatibility/2006">
    <mc:Choice xmlns="" xmlns:p14="http://schemas.microsoft.com/office/powerpoint/2010/main" Requires="p14">
      <p:transition spd="slow" p14:dur="4000" advClick="0" advTm="3000">
        <p14:vortex dir="r"/>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20"/>
                                        </p:tgtEl>
                                        <p:attrNameLst>
                                          <p:attrName>style.visibility</p:attrName>
                                        </p:attrNameLst>
                                      </p:cBhvr>
                                      <p:to>
                                        <p:strVal val="visible"/>
                                      </p:to>
                                    </p:set>
                                    <p:anim calcmode="lin" valueType="num">
                                      <p:cBhvr>
                                        <p:cTn id="20"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20"/>
                                        </p:tgtEl>
                                        <p:attrNameLst>
                                          <p:attrName>ppt_y</p:attrName>
                                        </p:attrNameLst>
                                      </p:cBhvr>
                                      <p:tavLst>
                                        <p:tav tm="0">
                                          <p:val>
                                            <p:strVal val="#ppt_y"/>
                                          </p:val>
                                        </p:tav>
                                        <p:tav tm="100000">
                                          <p:val>
                                            <p:strVal val="#ppt_y"/>
                                          </p:val>
                                        </p:tav>
                                      </p:tavLst>
                                    </p:anim>
                                    <p:anim calcmode="lin" valueType="num">
                                      <p:cBhvr>
                                        <p:cTn id="22"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20"/>
                                        </p:tgtEl>
                                      </p:cBhvr>
                                    </p:animEffect>
                                  </p:childTnLst>
                                </p:cTn>
                              </p:par>
                            </p:childTnLst>
                          </p:cTn>
                        </p:par>
                        <p:par>
                          <p:cTn id="25" fill="hold">
                            <p:stCondLst>
                              <p:cond delay="2250"/>
                            </p:stCondLst>
                            <p:childTnLst>
                              <p:par>
                                <p:cTn id="26" presetID="22" presetClass="entr" presetSubtype="8" fill="hold"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ipe(left)">
                                      <p:cBhvr>
                                        <p:cTn id="28" dur="500"/>
                                        <p:tgtEl>
                                          <p:spTgt spid="21"/>
                                        </p:tgtEl>
                                      </p:cBhvr>
                                    </p:animEffect>
                                  </p:childTnLst>
                                </p:cTn>
                              </p:par>
                            </p:childTnLst>
                          </p:cTn>
                        </p:par>
                        <p:par>
                          <p:cTn id="29" fill="hold">
                            <p:stCondLst>
                              <p:cond delay="2750"/>
                            </p:stCondLst>
                            <p:childTnLst>
                              <p:par>
                                <p:cTn id="30" presetID="31" presetClass="entr" presetSubtype="0"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p:cTn id="32" dur="1000" fill="hold"/>
                                        <p:tgtEl>
                                          <p:spTgt spid="22"/>
                                        </p:tgtEl>
                                        <p:attrNameLst>
                                          <p:attrName>ppt_w</p:attrName>
                                        </p:attrNameLst>
                                      </p:cBhvr>
                                      <p:tavLst>
                                        <p:tav tm="0">
                                          <p:val>
                                            <p:fltVal val="0"/>
                                          </p:val>
                                        </p:tav>
                                        <p:tav tm="100000">
                                          <p:val>
                                            <p:strVal val="#ppt_w"/>
                                          </p:val>
                                        </p:tav>
                                      </p:tavLst>
                                    </p:anim>
                                    <p:anim calcmode="lin" valueType="num">
                                      <p:cBhvr>
                                        <p:cTn id="33" dur="1000" fill="hold"/>
                                        <p:tgtEl>
                                          <p:spTgt spid="22"/>
                                        </p:tgtEl>
                                        <p:attrNameLst>
                                          <p:attrName>ppt_h</p:attrName>
                                        </p:attrNameLst>
                                      </p:cBhvr>
                                      <p:tavLst>
                                        <p:tav tm="0">
                                          <p:val>
                                            <p:fltVal val="0"/>
                                          </p:val>
                                        </p:tav>
                                        <p:tav tm="100000">
                                          <p:val>
                                            <p:strVal val="#ppt_h"/>
                                          </p:val>
                                        </p:tav>
                                      </p:tavLst>
                                    </p:anim>
                                    <p:anim calcmode="lin" valueType="num">
                                      <p:cBhvr>
                                        <p:cTn id="34" dur="1000" fill="hold"/>
                                        <p:tgtEl>
                                          <p:spTgt spid="22"/>
                                        </p:tgtEl>
                                        <p:attrNameLst>
                                          <p:attrName>style.rotation</p:attrName>
                                        </p:attrNameLst>
                                      </p:cBhvr>
                                      <p:tavLst>
                                        <p:tav tm="0">
                                          <p:val>
                                            <p:fltVal val="90"/>
                                          </p:val>
                                        </p:tav>
                                        <p:tav tm="100000">
                                          <p:val>
                                            <p:fltVal val="0"/>
                                          </p:val>
                                        </p:tav>
                                      </p:tavLst>
                                    </p:anim>
                                    <p:animEffect transition="in" filter="fade">
                                      <p:cBhvr>
                                        <p:cTn id="35" dur="1000"/>
                                        <p:tgtEl>
                                          <p:spTgt spid="22"/>
                                        </p:tgtEl>
                                      </p:cBhvr>
                                    </p:animEffect>
                                  </p:childTnLst>
                                </p:cTn>
                              </p:par>
                              <p:par>
                                <p:cTn id="36" presetID="2" presetClass="entr" presetSubtype="4" fill="hold" grpId="0" nodeType="withEffect">
                                  <p:stCondLst>
                                    <p:cond delay="250"/>
                                  </p:stCondLst>
                                  <p:childTnLst>
                                    <p:set>
                                      <p:cBhvr>
                                        <p:cTn id="37" dur="1" fill="hold">
                                          <p:stCondLst>
                                            <p:cond delay="0"/>
                                          </p:stCondLst>
                                        </p:cTn>
                                        <p:tgtEl>
                                          <p:spTgt spid="28"/>
                                        </p:tgtEl>
                                        <p:attrNameLst>
                                          <p:attrName>style.visibility</p:attrName>
                                        </p:attrNameLst>
                                      </p:cBhvr>
                                      <p:to>
                                        <p:strVal val="visible"/>
                                      </p:to>
                                    </p:set>
                                    <p:anim calcmode="lin" valueType="num">
                                      <p:cBhvr additive="base">
                                        <p:cTn id="38" dur="500" fill="hold"/>
                                        <p:tgtEl>
                                          <p:spTgt spid="28"/>
                                        </p:tgtEl>
                                        <p:attrNameLst>
                                          <p:attrName>ppt_x</p:attrName>
                                        </p:attrNameLst>
                                      </p:cBhvr>
                                      <p:tavLst>
                                        <p:tav tm="0">
                                          <p:val>
                                            <p:strVal val="#ppt_x"/>
                                          </p:val>
                                        </p:tav>
                                        <p:tav tm="100000">
                                          <p:val>
                                            <p:strVal val="#ppt_x"/>
                                          </p:val>
                                        </p:tav>
                                      </p:tavLst>
                                    </p:anim>
                                    <p:anim calcmode="lin" valueType="num">
                                      <p:cBhvr additive="base">
                                        <p:cTn id="39"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7" grpId="0" animBg="1"/>
      <p:bldP spid="18" grpId="0" animBg="1"/>
      <p:bldP spid="20" grpId="0"/>
      <p:bldP spid="22" grpId="0"/>
      <p:bldP spid="2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3"/>
          <p:cNvSpPr txBox="1"/>
          <p:nvPr/>
        </p:nvSpPr>
        <p:spPr>
          <a:xfrm>
            <a:off x="1784407" y="1337721"/>
            <a:ext cx="1704313" cy="1569660"/>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600" b="1" i="0" u="none" strike="noStrike" kern="0" cap="none" spc="0" normalizeH="0" baseline="0" noProof="0" dirty="0" smtClean="0">
                <a:ln>
                  <a:noFill/>
                </a:ln>
                <a:solidFill>
                  <a:srgbClr val="003466"/>
                </a:solidFill>
                <a:effectLst/>
                <a:uLnTx/>
                <a:uFillTx/>
                <a:latin typeface="微软雅黑" pitchFamily="34" charset="-122"/>
                <a:ea typeface="微软雅黑" pitchFamily="34" charset="-122"/>
              </a:rPr>
              <a:t>01</a:t>
            </a:r>
            <a:endParaRPr kumimoji="0" lang="zh-CN" altLang="en-US" sz="9600" b="1" i="0" u="none" strike="noStrike" kern="0" cap="none" spc="0" normalizeH="0" baseline="0" noProof="0" dirty="0">
              <a:ln>
                <a:noFill/>
              </a:ln>
              <a:solidFill>
                <a:srgbClr val="003466"/>
              </a:solidFill>
              <a:effectLst/>
              <a:uLnTx/>
              <a:uFillTx/>
              <a:latin typeface="微软雅黑" pitchFamily="34" charset="-122"/>
              <a:ea typeface="微软雅黑" pitchFamily="34" charset="-122"/>
            </a:endParaRPr>
          </a:p>
        </p:txBody>
      </p:sp>
      <p:cxnSp>
        <p:nvCxnSpPr>
          <p:cNvPr id="28" name="直接连接符 27"/>
          <p:cNvCxnSpPr/>
          <p:nvPr/>
        </p:nvCxnSpPr>
        <p:spPr>
          <a:xfrm>
            <a:off x="-12614" y="2115293"/>
            <a:ext cx="1781944" cy="0"/>
          </a:xfrm>
          <a:prstGeom prst="line">
            <a:avLst/>
          </a:prstGeom>
          <a:noFill/>
          <a:ln w="95250" cap="flat" cmpd="sng" algn="ctr">
            <a:solidFill>
              <a:srgbClr val="003466"/>
            </a:solidFill>
            <a:prstDash val="solid"/>
          </a:ln>
          <a:effectLst/>
        </p:spPr>
      </p:cxnSp>
      <p:cxnSp>
        <p:nvCxnSpPr>
          <p:cNvPr id="29" name="直接连接符 28"/>
          <p:cNvCxnSpPr>
            <a:stCxn id="27" idx="3"/>
          </p:cNvCxnSpPr>
          <p:nvPr/>
        </p:nvCxnSpPr>
        <p:spPr>
          <a:xfrm flipV="1">
            <a:off x="3488720" y="2115293"/>
            <a:ext cx="5655280" cy="7258"/>
          </a:xfrm>
          <a:prstGeom prst="line">
            <a:avLst/>
          </a:prstGeom>
          <a:noFill/>
          <a:ln w="95250" cap="flat" cmpd="sng" algn="ctr">
            <a:solidFill>
              <a:srgbClr val="003466"/>
            </a:solidFill>
            <a:prstDash val="solid"/>
          </a:ln>
          <a:effectLst/>
        </p:spPr>
      </p:cxnSp>
      <p:sp>
        <p:nvSpPr>
          <p:cNvPr id="30" name="TextBox 6"/>
          <p:cNvSpPr txBox="1"/>
          <p:nvPr/>
        </p:nvSpPr>
        <p:spPr>
          <a:xfrm>
            <a:off x="3214172" y="1491630"/>
            <a:ext cx="4942379" cy="584775"/>
          </a:xfrm>
          <a:prstGeom prst="rect">
            <a:avLst/>
          </a:prstGeom>
          <a:noFill/>
        </p:spPr>
        <p:txBody>
          <a:bodyPr wrap="none" rtlCol="0">
            <a:spAutoFit/>
          </a:bodyPr>
          <a:lstStyle/>
          <a:p>
            <a:r>
              <a:rPr lang="zh-CN" altLang="en-US" sz="3200" b="1" dirty="0" smtClean="0">
                <a:solidFill>
                  <a:prstClr val="black">
                    <a:lumMod val="85000"/>
                    <a:lumOff val="15000"/>
                  </a:prstClr>
                </a:solidFill>
                <a:latin typeface="微软雅黑" panose="020B0503020204020204" pitchFamily="34" charset="-122"/>
                <a:ea typeface="微软雅黑" panose="020B0503020204020204" pitchFamily="34" charset="-122"/>
              </a:rPr>
              <a:t>  毒</a:t>
            </a:r>
            <a:r>
              <a:rPr lang="zh-CN" altLang="en-US" sz="3200" b="1" dirty="0" smtClean="0">
                <a:solidFill>
                  <a:prstClr val="black">
                    <a:lumMod val="85000"/>
                    <a:lumOff val="15000"/>
                  </a:prstClr>
                </a:solidFill>
                <a:latin typeface="微软雅黑" panose="020B0503020204020204" pitchFamily="34" charset="-122"/>
                <a:ea typeface="微软雅黑" panose="020B0503020204020204" pitchFamily="34" charset="-122"/>
              </a:rPr>
              <a:t>品常</a:t>
            </a:r>
            <a:r>
              <a:rPr lang="zh-CN" altLang="en-US" sz="3200" b="1" dirty="0" smtClean="0">
                <a:solidFill>
                  <a:prstClr val="black">
                    <a:lumMod val="85000"/>
                    <a:lumOff val="15000"/>
                  </a:prstClr>
                </a:solidFill>
                <a:latin typeface="微软雅黑" panose="020B0503020204020204" pitchFamily="34" charset="-122"/>
                <a:ea typeface="微软雅黑" panose="020B0503020204020204" pitchFamily="34" charset="-122"/>
              </a:rPr>
              <a:t>识及相</a:t>
            </a:r>
            <a:r>
              <a:rPr lang="zh-CN" altLang="en-US" sz="3200" b="1" dirty="0" smtClean="0">
                <a:solidFill>
                  <a:prstClr val="black">
                    <a:lumMod val="85000"/>
                    <a:lumOff val="15000"/>
                  </a:prstClr>
                </a:solidFill>
                <a:latin typeface="微软雅黑" panose="020B0503020204020204" pitchFamily="34" charset="-122"/>
                <a:ea typeface="微软雅黑" panose="020B0503020204020204" pitchFamily="34" charset="-122"/>
              </a:rPr>
              <a:t>关法</a:t>
            </a:r>
            <a:r>
              <a:rPr lang="zh-CN" altLang="en-US" sz="3200" b="1" dirty="0" smtClean="0">
                <a:solidFill>
                  <a:prstClr val="black">
                    <a:lumMod val="85000"/>
                    <a:lumOff val="15000"/>
                  </a:prstClr>
                </a:solidFill>
                <a:latin typeface="微软雅黑" panose="020B0503020204020204" pitchFamily="34" charset="-122"/>
                <a:ea typeface="微软雅黑" panose="020B0503020204020204" pitchFamily="34" charset="-122"/>
              </a:rPr>
              <a:t>律后果</a:t>
            </a:r>
            <a:endParaRPr lang="zh-CN" altLang="en-US" sz="3200" b="1" dirty="0" smtClean="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31" name="TextBox 7"/>
          <p:cNvSpPr txBox="1"/>
          <p:nvPr/>
        </p:nvSpPr>
        <p:spPr>
          <a:xfrm>
            <a:off x="3667917" y="2355726"/>
            <a:ext cx="1946367" cy="338554"/>
          </a:xfrm>
          <a:prstGeom prst="rect">
            <a:avLst/>
          </a:prstGeom>
          <a:noFill/>
        </p:spPr>
        <p:txBody>
          <a:bodyPr wrap="none" rtlCol="0">
            <a:spAutoFit/>
          </a:bodyPr>
          <a:lstStyle/>
          <a:p>
            <a:r>
              <a:rPr lang="zh-CN" altLang="en-US" sz="1600" dirty="0" smtClean="0">
                <a:solidFill>
                  <a:prstClr val="black">
                    <a:lumMod val="85000"/>
                    <a:lumOff val="15000"/>
                  </a:prstClr>
                </a:solidFill>
                <a:latin typeface="微软雅黑" panose="020B0503020204020204" pitchFamily="34" charset="-122"/>
                <a:ea typeface="微软雅黑" panose="020B0503020204020204" pitchFamily="34" charset="-122"/>
              </a:rPr>
              <a:t>（</a:t>
            </a:r>
            <a:r>
              <a:rPr lang="en-US" altLang="zh-CN" sz="1600" dirty="0" smtClean="0">
                <a:solidFill>
                  <a:prstClr val="black">
                    <a:lumMod val="85000"/>
                    <a:lumOff val="15000"/>
                  </a:prstClr>
                </a:solidFill>
                <a:latin typeface="微软雅黑" panose="020B0503020204020204" pitchFamily="34" charset="-122"/>
                <a:ea typeface="微软雅黑" panose="020B0503020204020204" pitchFamily="34" charset="-122"/>
              </a:rPr>
              <a:t>1</a:t>
            </a:r>
            <a:r>
              <a:rPr lang="zh-CN" altLang="en-US" sz="1600" dirty="0" smtClean="0">
                <a:solidFill>
                  <a:prstClr val="black">
                    <a:lumMod val="85000"/>
                    <a:lumOff val="15000"/>
                  </a:prstClr>
                </a:solidFill>
                <a:latin typeface="微软雅黑" panose="020B0503020204020204" pitchFamily="34" charset="-122"/>
                <a:ea typeface="微软雅黑" panose="020B0503020204020204" pitchFamily="34" charset="-122"/>
              </a:rPr>
              <a:t>）：什么是毒品</a:t>
            </a:r>
          </a:p>
        </p:txBody>
      </p:sp>
      <p:sp>
        <p:nvSpPr>
          <p:cNvPr id="32" name="TextBox 8"/>
          <p:cNvSpPr txBox="1"/>
          <p:nvPr/>
        </p:nvSpPr>
        <p:spPr>
          <a:xfrm>
            <a:off x="3667917" y="2785451"/>
            <a:ext cx="1946367" cy="338554"/>
          </a:xfrm>
          <a:prstGeom prst="rect">
            <a:avLst/>
          </a:prstGeom>
          <a:noFill/>
        </p:spPr>
        <p:txBody>
          <a:bodyPr wrap="none" rtlCol="0">
            <a:spAutoFit/>
          </a:bodyPr>
          <a:lstStyle/>
          <a:p>
            <a:r>
              <a:rPr lang="zh-CN" altLang="en-US" sz="1600" dirty="0" smtClean="0">
                <a:solidFill>
                  <a:prstClr val="black">
                    <a:lumMod val="85000"/>
                    <a:lumOff val="15000"/>
                  </a:prstClr>
                </a:solidFill>
                <a:latin typeface="微软雅黑" panose="020B0503020204020204" pitchFamily="34" charset="-122"/>
                <a:ea typeface="微软雅黑" panose="020B0503020204020204" pitchFamily="34" charset="-122"/>
              </a:rPr>
              <a:t>（</a:t>
            </a:r>
            <a:r>
              <a:rPr lang="en-US" altLang="zh-CN" sz="1600" dirty="0" smtClean="0">
                <a:solidFill>
                  <a:prstClr val="black">
                    <a:lumMod val="85000"/>
                    <a:lumOff val="15000"/>
                  </a:prstClr>
                </a:solidFill>
                <a:latin typeface="微软雅黑" panose="020B0503020204020204" pitchFamily="34" charset="-122"/>
                <a:ea typeface="微软雅黑" panose="020B0503020204020204" pitchFamily="34" charset="-122"/>
              </a:rPr>
              <a:t>2</a:t>
            </a:r>
            <a:r>
              <a:rPr lang="zh-CN" altLang="en-US" sz="1600" dirty="0" smtClean="0">
                <a:solidFill>
                  <a:prstClr val="black">
                    <a:lumMod val="85000"/>
                    <a:lumOff val="15000"/>
                  </a:prstClr>
                </a:solidFill>
                <a:latin typeface="微软雅黑" panose="020B0503020204020204" pitchFamily="34" charset="-122"/>
                <a:ea typeface="微软雅黑" panose="020B0503020204020204" pitchFamily="34" charset="-122"/>
              </a:rPr>
              <a:t>）：毒品的分类</a:t>
            </a:r>
          </a:p>
        </p:txBody>
      </p:sp>
      <p:sp>
        <p:nvSpPr>
          <p:cNvPr id="33" name="TextBox 9"/>
          <p:cNvSpPr txBox="1"/>
          <p:nvPr/>
        </p:nvSpPr>
        <p:spPr>
          <a:xfrm>
            <a:off x="5508104" y="2355726"/>
            <a:ext cx="1946367" cy="338554"/>
          </a:xfrm>
          <a:prstGeom prst="rect">
            <a:avLst/>
          </a:prstGeom>
          <a:noFill/>
        </p:spPr>
        <p:txBody>
          <a:bodyPr wrap="none" rtlCol="0">
            <a:spAutoFit/>
          </a:bodyPr>
          <a:lstStyle/>
          <a:p>
            <a:r>
              <a:rPr lang="zh-CN" altLang="en-US" sz="1600" dirty="0" smtClean="0">
                <a:solidFill>
                  <a:prstClr val="black">
                    <a:lumMod val="85000"/>
                    <a:lumOff val="15000"/>
                  </a:prstClr>
                </a:solidFill>
                <a:latin typeface="微软雅黑" panose="020B0503020204020204" pitchFamily="34" charset="-122"/>
                <a:ea typeface="微软雅黑" panose="020B0503020204020204" pitchFamily="34" charset="-122"/>
              </a:rPr>
              <a:t>（</a:t>
            </a:r>
            <a:r>
              <a:rPr lang="en-US" altLang="zh-CN" sz="1600" dirty="0" smtClean="0">
                <a:solidFill>
                  <a:prstClr val="black">
                    <a:lumMod val="85000"/>
                    <a:lumOff val="15000"/>
                  </a:prstClr>
                </a:solidFill>
                <a:latin typeface="微软雅黑" panose="020B0503020204020204" pitchFamily="34" charset="-122"/>
                <a:ea typeface="微软雅黑" panose="020B0503020204020204" pitchFamily="34" charset="-122"/>
              </a:rPr>
              <a:t>3</a:t>
            </a:r>
            <a:r>
              <a:rPr lang="zh-CN" altLang="en-US" sz="1600" dirty="0" smtClean="0">
                <a:solidFill>
                  <a:prstClr val="black">
                    <a:lumMod val="85000"/>
                    <a:lumOff val="15000"/>
                  </a:prstClr>
                </a:solidFill>
                <a:latin typeface="微软雅黑" panose="020B0503020204020204" pitchFamily="34" charset="-122"/>
                <a:ea typeface="微软雅黑" panose="020B0503020204020204" pitchFamily="34" charset="-122"/>
              </a:rPr>
              <a:t>）：毒品的危害</a:t>
            </a:r>
            <a:endParaRPr lang="zh-CN" altLang="en-US" sz="16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34" name="TextBox 10"/>
          <p:cNvSpPr txBox="1"/>
          <p:nvPr/>
        </p:nvSpPr>
        <p:spPr>
          <a:xfrm>
            <a:off x="5508104" y="2787774"/>
            <a:ext cx="1741182" cy="338554"/>
          </a:xfrm>
          <a:prstGeom prst="rect">
            <a:avLst/>
          </a:prstGeom>
          <a:noFill/>
        </p:spPr>
        <p:txBody>
          <a:bodyPr wrap="none" rtlCol="0">
            <a:spAutoFit/>
          </a:bodyPr>
          <a:lstStyle/>
          <a:p>
            <a:r>
              <a:rPr lang="zh-CN" altLang="en-US" sz="1600" dirty="0" smtClean="0">
                <a:solidFill>
                  <a:prstClr val="black">
                    <a:lumMod val="85000"/>
                    <a:lumOff val="15000"/>
                  </a:prstClr>
                </a:solidFill>
                <a:latin typeface="微软雅黑" panose="020B0503020204020204" pitchFamily="34" charset="-122"/>
                <a:ea typeface="微软雅黑" panose="020B0503020204020204" pitchFamily="34" charset="-122"/>
              </a:rPr>
              <a:t>（</a:t>
            </a:r>
            <a:r>
              <a:rPr lang="en-US" altLang="zh-CN" sz="1600" dirty="0" smtClean="0">
                <a:solidFill>
                  <a:prstClr val="black">
                    <a:lumMod val="85000"/>
                    <a:lumOff val="15000"/>
                  </a:prstClr>
                </a:solidFill>
                <a:latin typeface="微软雅黑" panose="020B0503020204020204" pitchFamily="34" charset="-122"/>
                <a:ea typeface="微软雅黑" panose="020B0503020204020204" pitchFamily="34" charset="-122"/>
              </a:rPr>
              <a:t>4</a:t>
            </a:r>
            <a:r>
              <a:rPr lang="zh-CN" altLang="en-US" sz="1600" dirty="0" smtClean="0">
                <a:solidFill>
                  <a:prstClr val="black">
                    <a:lumMod val="85000"/>
                    <a:lumOff val="15000"/>
                  </a:prstClr>
                </a:solidFill>
                <a:latin typeface="微软雅黑" panose="020B0503020204020204" pitchFamily="34" charset="-122"/>
                <a:ea typeface="微软雅黑" panose="020B0503020204020204" pitchFamily="34" charset="-122"/>
              </a:rPr>
              <a:t>）：法律责任</a:t>
            </a:r>
            <a:endParaRPr lang="zh-CN" altLang="en-US" sz="1600" dirty="0">
              <a:solidFill>
                <a:prstClr val="black">
                  <a:lumMod val="85000"/>
                  <a:lumOff val="15000"/>
                </a:prstClr>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092280" y="2840948"/>
            <a:ext cx="2093107" cy="2520000"/>
          </a:xfrm>
          <a:prstGeom prst="rect">
            <a:avLst/>
          </a:prstGeom>
        </p:spPr>
      </p:pic>
    </p:spTree>
    <p:extLst>
      <p:ext uri="{BB962C8B-B14F-4D97-AF65-F5344CB8AC3E}">
        <p14:creationId xmlns="" xmlns:p14="http://schemas.microsoft.com/office/powerpoint/2010/main" val="2321721444"/>
      </p:ext>
    </p:extLst>
  </p:cSld>
  <p:clrMapOvr>
    <a:masterClrMapping/>
  </p:clrMapOvr>
  <p:transition spd="slow" advClick="0" advTm="10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1+#ppt_w/2"/>
                                          </p:val>
                                        </p:tav>
                                        <p:tav tm="100000">
                                          <p:val>
                                            <p:strVal val="#ppt_x"/>
                                          </p:val>
                                        </p:tav>
                                      </p:tavLst>
                                    </p:anim>
                                    <p:anim calcmode="lin" valueType="num">
                                      <p:cBhvr additive="base">
                                        <p:cTn id="8" dur="500" fill="hold"/>
                                        <p:tgtEl>
                                          <p:spTgt spid="28"/>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0-#ppt_w/2"/>
                                          </p:val>
                                        </p:tav>
                                        <p:tav tm="100000">
                                          <p:val>
                                            <p:strVal val="#ppt_x"/>
                                          </p:val>
                                        </p:tav>
                                      </p:tavLst>
                                    </p:anim>
                                    <p:anim calcmode="lin" valueType="num">
                                      <p:cBhvr additive="base">
                                        <p:cTn id="12" dur="500" fill="hold"/>
                                        <p:tgtEl>
                                          <p:spTgt spid="29"/>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stCondLst>
                                    <p:cond delay="0"/>
                                  </p:stCondLst>
                                  <p:iterate type="lt">
                                    <p:tmPct val="10000"/>
                                  </p:iterate>
                                  <p:childTnLst>
                                    <p:set>
                                      <p:cBhvr>
                                        <p:cTn id="15" dur="1" fill="hold">
                                          <p:stCondLst>
                                            <p:cond delay="0"/>
                                          </p:stCondLst>
                                        </p:cTn>
                                        <p:tgtEl>
                                          <p:spTgt spid="27"/>
                                        </p:tgtEl>
                                        <p:attrNameLst>
                                          <p:attrName>style.visibility</p:attrName>
                                        </p:attrNameLst>
                                      </p:cBhvr>
                                      <p:to>
                                        <p:strVal val="visible"/>
                                      </p:to>
                                    </p:set>
                                    <p:anim calcmode="lin" valueType="num">
                                      <p:cBhvr additive="base">
                                        <p:cTn id="16" dur="500" fill="hold"/>
                                        <p:tgtEl>
                                          <p:spTgt spid="27"/>
                                        </p:tgtEl>
                                        <p:attrNameLst>
                                          <p:attrName>ppt_x</p:attrName>
                                        </p:attrNameLst>
                                      </p:cBhvr>
                                      <p:tavLst>
                                        <p:tav tm="0">
                                          <p:val>
                                            <p:strVal val="#ppt_x"/>
                                          </p:val>
                                        </p:tav>
                                        <p:tav tm="100000">
                                          <p:val>
                                            <p:strVal val="#ppt_x"/>
                                          </p:val>
                                        </p:tav>
                                      </p:tavLst>
                                    </p:anim>
                                    <p:anim calcmode="lin" valueType="num">
                                      <p:cBhvr additive="base">
                                        <p:cTn id="17" dur="500" fill="hold"/>
                                        <p:tgtEl>
                                          <p:spTgt spid="27"/>
                                        </p:tgtEl>
                                        <p:attrNameLst>
                                          <p:attrName>ppt_y</p:attrName>
                                        </p:attrNameLst>
                                      </p:cBhvr>
                                      <p:tavLst>
                                        <p:tav tm="0">
                                          <p:val>
                                            <p:strVal val="0-#ppt_h/2"/>
                                          </p:val>
                                        </p:tav>
                                        <p:tav tm="100000">
                                          <p:val>
                                            <p:strVal val="#ppt_y"/>
                                          </p:val>
                                        </p:tav>
                                      </p:tavLst>
                                    </p:anim>
                                  </p:childTnLst>
                                </p:cTn>
                              </p:par>
                            </p:childTnLst>
                          </p:cTn>
                        </p:par>
                        <p:par>
                          <p:cTn id="18" fill="hold">
                            <p:stCondLst>
                              <p:cond delay="105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30"/>
                                        </p:tgtEl>
                                        <p:attrNameLst>
                                          <p:attrName>style.visibility</p:attrName>
                                        </p:attrNameLst>
                                      </p:cBhvr>
                                      <p:to>
                                        <p:strVal val="visible"/>
                                      </p:to>
                                    </p:set>
                                    <p:anim by="(-#ppt_w*2)" calcmode="lin" valueType="num">
                                      <p:cBhvr rctx="PPT">
                                        <p:cTn id="21" dur="500" autoRev="1" fill="hold">
                                          <p:stCondLst>
                                            <p:cond delay="0"/>
                                          </p:stCondLst>
                                        </p:cTn>
                                        <p:tgtEl>
                                          <p:spTgt spid="30"/>
                                        </p:tgtEl>
                                        <p:attrNameLst>
                                          <p:attrName>ppt_w</p:attrName>
                                        </p:attrNameLst>
                                      </p:cBhvr>
                                    </p:anim>
                                    <p:anim by="(#ppt_w*0.50)" calcmode="lin" valueType="num">
                                      <p:cBhvr>
                                        <p:cTn id="22" dur="500" decel="50000" autoRev="1" fill="hold">
                                          <p:stCondLst>
                                            <p:cond delay="0"/>
                                          </p:stCondLst>
                                        </p:cTn>
                                        <p:tgtEl>
                                          <p:spTgt spid="30"/>
                                        </p:tgtEl>
                                        <p:attrNameLst>
                                          <p:attrName>ppt_x</p:attrName>
                                        </p:attrNameLst>
                                      </p:cBhvr>
                                    </p:anim>
                                    <p:anim from="(-#ppt_h/2)" to="(#ppt_y)" calcmode="lin" valueType="num">
                                      <p:cBhvr>
                                        <p:cTn id="23" dur="1000" fill="hold">
                                          <p:stCondLst>
                                            <p:cond delay="0"/>
                                          </p:stCondLst>
                                        </p:cTn>
                                        <p:tgtEl>
                                          <p:spTgt spid="30"/>
                                        </p:tgtEl>
                                        <p:attrNameLst>
                                          <p:attrName>ppt_y</p:attrName>
                                        </p:attrNameLst>
                                      </p:cBhvr>
                                    </p:anim>
                                    <p:animRot by="21600000">
                                      <p:cBhvr>
                                        <p:cTn id="24" dur="1000" fill="hold">
                                          <p:stCondLst>
                                            <p:cond delay="0"/>
                                          </p:stCondLst>
                                        </p:cTn>
                                        <p:tgtEl>
                                          <p:spTgt spid="30"/>
                                        </p:tgtEl>
                                        <p:attrNameLst>
                                          <p:attrName>r</p:attrName>
                                        </p:attrNameLst>
                                      </p:cBhvr>
                                    </p:animRot>
                                  </p:childTnLst>
                                </p:cTn>
                              </p:par>
                            </p:childTnLst>
                          </p:cTn>
                        </p:par>
                        <p:par>
                          <p:cTn id="25" fill="hold">
                            <p:stCondLst>
                              <p:cond delay="3050"/>
                            </p:stCondLst>
                            <p:childTnLst>
                              <p:par>
                                <p:cTn id="26" presetID="2" presetClass="entr" presetSubtype="2"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additive="base">
                                        <p:cTn id="28" dur="500" fill="hold"/>
                                        <p:tgtEl>
                                          <p:spTgt spid="31"/>
                                        </p:tgtEl>
                                        <p:attrNameLst>
                                          <p:attrName>ppt_x</p:attrName>
                                        </p:attrNameLst>
                                      </p:cBhvr>
                                      <p:tavLst>
                                        <p:tav tm="0">
                                          <p:val>
                                            <p:strVal val="1+#ppt_w/2"/>
                                          </p:val>
                                        </p:tav>
                                        <p:tav tm="100000">
                                          <p:val>
                                            <p:strVal val="#ppt_x"/>
                                          </p:val>
                                        </p:tav>
                                      </p:tavLst>
                                    </p:anim>
                                    <p:anim calcmode="lin" valueType="num">
                                      <p:cBhvr additive="base">
                                        <p:cTn id="29" dur="500" fill="hold"/>
                                        <p:tgtEl>
                                          <p:spTgt spid="31"/>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250"/>
                                  </p:stCondLst>
                                  <p:childTnLst>
                                    <p:set>
                                      <p:cBhvr>
                                        <p:cTn id="31" dur="1" fill="hold">
                                          <p:stCondLst>
                                            <p:cond delay="0"/>
                                          </p:stCondLst>
                                        </p:cTn>
                                        <p:tgtEl>
                                          <p:spTgt spid="32"/>
                                        </p:tgtEl>
                                        <p:attrNameLst>
                                          <p:attrName>style.visibility</p:attrName>
                                        </p:attrNameLst>
                                      </p:cBhvr>
                                      <p:to>
                                        <p:strVal val="visible"/>
                                      </p:to>
                                    </p:set>
                                    <p:anim calcmode="lin" valueType="num">
                                      <p:cBhvr additive="base">
                                        <p:cTn id="32" dur="500" fill="hold"/>
                                        <p:tgtEl>
                                          <p:spTgt spid="32"/>
                                        </p:tgtEl>
                                        <p:attrNameLst>
                                          <p:attrName>ppt_x</p:attrName>
                                        </p:attrNameLst>
                                      </p:cBhvr>
                                      <p:tavLst>
                                        <p:tav tm="0">
                                          <p:val>
                                            <p:strVal val="1+#ppt_w/2"/>
                                          </p:val>
                                        </p:tav>
                                        <p:tav tm="100000">
                                          <p:val>
                                            <p:strVal val="#ppt_x"/>
                                          </p:val>
                                        </p:tav>
                                      </p:tavLst>
                                    </p:anim>
                                    <p:anim calcmode="lin" valueType="num">
                                      <p:cBhvr additive="base">
                                        <p:cTn id="33" dur="500" fill="hold"/>
                                        <p:tgtEl>
                                          <p:spTgt spid="32"/>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450"/>
                                  </p:stCondLst>
                                  <p:childTnLst>
                                    <p:set>
                                      <p:cBhvr>
                                        <p:cTn id="35" dur="1" fill="hold">
                                          <p:stCondLst>
                                            <p:cond delay="0"/>
                                          </p:stCondLst>
                                        </p:cTn>
                                        <p:tgtEl>
                                          <p:spTgt spid="33"/>
                                        </p:tgtEl>
                                        <p:attrNameLst>
                                          <p:attrName>style.visibility</p:attrName>
                                        </p:attrNameLst>
                                      </p:cBhvr>
                                      <p:to>
                                        <p:strVal val="visible"/>
                                      </p:to>
                                    </p:set>
                                    <p:anim calcmode="lin" valueType="num">
                                      <p:cBhvr additive="base">
                                        <p:cTn id="36" dur="500" fill="hold"/>
                                        <p:tgtEl>
                                          <p:spTgt spid="33"/>
                                        </p:tgtEl>
                                        <p:attrNameLst>
                                          <p:attrName>ppt_x</p:attrName>
                                        </p:attrNameLst>
                                      </p:cBhvr>
                                      <p:tavLst>
                                        <p:tav tm="0">
                                          <p:val>
                                            <p:strVal val="1+#ppt_w/2"/>
                                          </p:val>
                                        </p:tav>
                                        <p:tav tm="100000">
                                          <p:val>
                                            <p:strVal val="#ppt_x"/>
                                          </p:val>
                                        </p:tav>
                                      </p:tavLst>
                                    </p:anim>
                                    <p:anim calcmode="lin" valueType="num">
                                      <p:cBhvr additive="base">
                                        <p:cTn id="37" dur="500" fill="hold"/>
                                        <p:tgtEl>
                                          <p:spTgt spid="33"/>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650"/>
                                  </p:stCondLst>
                                  <p:childTnLst>
                                    <p:set>
                                      <p:cBhvr>
                                        <p:cTn id="39" dur="1" fill="hold">
                                          <p:stCondLst>
                                            <p:cond delay="0"/>
                                          </p:stCondLst>
                                        </p:cTn>
                                        <p:tgtEl>
                                          <p:spTgt spid="34"/>
                                        </p:tgtEl>
                                        <p:attrNameLst>
                                          <p:attrName>style.visibility</p:attrName>
                                        </p:attrNameLst>
                                      </p:cBhvr>
                                      <p:to>
                                        <p:strVal val="visible"/>
                                      </p:to>
                                    </p:set>
                                    <p:anim calcmode="lin" valueType="num">
                                      <p:cBhvr additive="base">
                                        <p:cTn id="40" dur="500" fill="hold"/>
                                        <p:tgtEl>
                                          <p:spTgt spid="34"/>
                                        </p:tgtEl>
                                        <p:attrNameLst>
                                          <p:attrName>ppt_x</p:attrName>
                                        </p:attrNameLst>
                                      </p:cBhvr>
                                      <p:tavLst>
                                        <p:tav tm="0">
                                          <p:val>
                                            <p:strVal val="1+#ppt_w/2"/>
                                          </p:val>
                                        </p:tav>
                                        <p:tav tm="100000">
                                          <p:val>
                                            <p:strVal val="#ppt_x"/>
                                          </p:val>
                                        </p:tav>
                                      </p:tavLst>
                                    </p:anim>
                                    <p:anim calcmode="lin" valueType="num">
                                      <p:cBhvr additive="base">
                                        <p:cTn id="41" dur="500" fill="hold"/>
                                        <p:tgtEl>
                                          <p:spTgt spid="34"/>
                                        </p:tgtEl>
                                        <p:attrNameLst>
                                          <p:attrName>ppt_y</p:attrName>
                                        </p:attrNameLst>
                                      </p:cBhvr>
                                      <p:tavLst>
                                        <p:tav tm="0">
                                          <p:val>
                                            <p:strVal val="#ppt_y"/>
                                          </p:val>
                                        </p:tav>
                                        <p:tav tm="100000">
                                          <p:val>
                                            <p:strVal val="#ppt_y"/>
                                          </p:val>
                                        </p:tav>
                                      </p:tavLst>
                                    </p:anim>
                                  </p:childTnLst>
                                </p:cTn>
                              </p:par>
                            </p:childTnLst>
                          </p:cTn>
                        </p:par>
                        <p:par>
                          <p:cTn id="42" fill="hold">
                            <p:stCondLst>
                              <p:cond delay="4200"/>
                            </p:stCondLst>
                            <p:childTnLst>
                              <p:par>
                                <p:cTn id="43" presetID="14" presetClass="entr" presetSubtype="10" fill="hold" nodeType="afterEffect">
                                  <p:stCondLst>
                                    <p:cond delay="0"/>
                                  </p:stCondLst>
                                  <p:childTnLst>
                                    <p:set>
                                      <p:cBhvr>
                                        <p:cTn id="44" dur="1" fill="hold">
                                          <p:stCondLst>
                                            <p:cond delay="0"/>
                                          </p:stCondLst>
                                        </p:cTn>
                                        <p:tgtEl>
                                          <p:spTgt spid="2"/>
                                        </p:tgtEl>
                                        <p:attrNameLst>
                                          <p:attrName>style.visibility</p:attrName>
                                        </p:attrNameLst>
                                      </p:cBhvr>
                                      <p:to>
                                        <p:strVal val="visible"/>
                                      </p:to>
                                    </p:set>
                                    <p:animEffect transition="in" filter="randombar(horizontal)">
                                      <p:cBhvr>
                                        <p:cTn id="4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0" grpId="0"/>
      <p:bldP spid="31" grpId="0"/>
      <p:bldP spid="32" grpId="0"/>
      <p:bldP spid="33" grpId="0"/>
      <p:bldP spid="3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9"/>
          <p:cNvSpPr txBox="1"/>
          <p:nvPr/>
        </p:nvSpPr>
        <p:spPr>
          <a:xfrm>
            <a:off x="3635896" y="1203598"/>
            <a:ext cx="4392488" cy="3128870"/>
          </a:xfrm>
          <a:prstGeom prst="rect">
            <a:avLst/>
          </a:prstGeom>
          <a:noFill/>
        </p:spPr>
        <p:txBody>
          <a:bodyPr wrap="square" rtlCol="0">
            <a:spAutoFit/>
          </a:bodyPr>
          <a:lstStyle/>
          <a:p>
            <a:pPr algn="just">
              <a:lnSpc>
                <a:spcPts val="3000"/>
              </a:lnSpc>
            </a:pPr>
            <a:r>
              <a:rPr lang="zh-CN" altLang="en-US" dirty="0" smtClean="0">
                <a:solidFill>
                  <a:prstClr val="black"/>
                </a:solidFill>
                <a:latin typeface="微软雅黑" pitchFamily="34" charset="-122"/>
                <a:ea typeface="微软雅黑" pitchFamily="34" charset="-122"/>
              </a:rPr>
              <a:t>      根据</a:t>
            </a:r>
            <a:r>
              <a:rPr lang="en-US" altLang="zh-CN" dirty="0" smtClean="0">
                <a:solidFill>
                  <a:prstClr val="black"/>
                </a:solidFill>
                <a:latin typeface="微软雅黑" pitchFamily="34" charset="-122"/>
                <a:ea typeface="微软雅黑" pitchFamily="34" charset="-122"/>
              </a:rPr>
              <a:t>《</a:t>
            </a:r>
            <a:r>
              <a:rPr lang="zh-CN" altLang="en-US" dirty="0" smtClean="0">
                <a:solidFill>
                  <a:prstClr val="black"/>
                </a:solidFill>
                <a:latin typeface="微软雅黑" pitchFamily="34" charset="-122"/>
                <a:ea typeface="微软雅黑" pitchFamily="34" charset="-122"/>
              </a:rPr>
              <a:t>中华人民共和</a:t>
            </a:r>
            <a:r>
              <a:rPr lang="zh-CN" altLang="en-US" dirty="0" smtClean="0">
                <a:solidFill>
                  <a:prstClr val="black"/>
                </a:solidFill>
                <a:latin typeface="微软雅黑" pitchFamily="34" charset="-122"/>
                <a:ea typeface="微软雅黑" pitchFamily="34" charset="-122"/>
              </a:rPr>
              <a:t>国禁毒法</a:t>
            </a:r>
            <a:r>
              <a:rPr lang="en-US" altLang="zh-CN" dirty="0" smtClean="0">
                <a:solidFill>
                  <a:prstClr val="black"/>
                </a:solidFill>
                <a:latin typeface="微软雅黑" pitchFamily="34" charset="-122"/>
                <a:ea typeface="微软雅黑" pitchFamily="34" charset="-122"/>
              </a:rPr>
              <a:t>》</a:t>
            </a:r>
            <a:r>
              <a:rPr lang="zh-CN" altLang="en-US" dirty="0" smtClean="0">
                <a:solidFill>
                  <a:prstClr val="black"/>
                </a:solidFill>
                <a:latin typeface="微软雅黑" pitchFamily="34" charset="-122"/>
                <a:ea typeface="微软雅黑" pitchFamily="34" charset="-122"/>
              </a:rPr>
              <a:t>规</a:t>
            </a:r>
            <a:r>
              <a:rPr lang="zh-CN" altLang="en-US" dirty="0" smtClean="0">
                <a:solidFill>
                  <a:prstClr val="black"/>
                </a:solidFill>
                <a:latin typeface="微软雅黑" pitchFamily="34" charset="-122"/>
                <a:ea typeface="微软雅黑" pitchFamily="34" charset="-122"/>
              </a:rPr>
              <a:t>定，毒品是指鸦片、海洛因、甲基苯丙胺（冰毒）、吗啡、大麻、可卡因以及国家规定管制的其他能够使人形成瘾癖的麻醉药品和精神药品</a:t>
            </a:r>
            <a:r>
              <a:rPr lang="zh-CN" altLang="en-US" dirty="0" smtClean="0">
                <a:solidFill>
                  <a:prstClr val="black"/>
                </a:solidFill>
                <a:latin typeface="微软雅黑" pitchFamily="34" charset="-122"/>
                <a:ea typeface="微软雅黑" pitchFamily="34" charset="-122"/>
              </a:rPr>
              <a:t>。</a:t>
            </a:r>
            <a:endParaRPr lang="en-US" altLang="zh-CN" dirty="0" smtClean="0">
              <a:solidFill>
                <a:prstClr val="black"/>
              </a:solidFill>
              <a:latin typeface="微软雅黑" pitchFamily="34" charset="-122"/>
              <a:ea typeface="微软雅黑" pitchFamily="34" charset="-122"/>
            </a:endParaRPr>
          </a:p>
          <a:p>
            <a:pPr algn="just">
              <a:lnSpc>
                <a:spcPts val="3000"/>
              </a:lnSpc>
            </a:pPr>
            <a:endParaRPr lang="en-US" altLang="zh-CN" dirty="0" smtClean="0">
              <a:solidFill>
                <a:prstClr val="black"/>
              </a:solidFill>
              <a:latin typeface="微软雅黑" pitchFamily="34" charset="-122"/>
              <a:ea typeface="微软雅黑" pitchFamily="34" charset="-122"/>
            </a:endParaRPr>
          </a:p>
          <a:p>
            <a:pPr algn="just">
              <a:lnSpc>
                <a:spcPts val="3000"/>
              </a:lnSpc>
            </a:pPr>
            <a:r>
              <a:rPr lang="en-US" altLang="zh-CN" dirty="0" smtClean="0">
                <a:solidFill>
                  <a:prstClr val="black"/>
                </a:solidFill>
                <a:latin typeface="微软雅黑" pitchFamily="34" charset="-122"/>
                <a:ea typeface="微软雅黑" pitchFamily="34" charset="-122"/>
              </a:rPr>
              <a:t> </a:t>
            </a:r>
            <a:r>
              <a:rPr lang="en-US" altLang="zh-CN" dirty="0" smtClean="0">
                <a:solidFill>
                  <a:prstClr val="black"/>
                </a:solidFill>
                <a:latin typeface="微软雅黑" pitchFamily="34" charset="-122"/>
                <a:ea typeface="微软雅黑" pitchFamily="34" charset="-122"/>
              </a:rPr>
              <a:t>   </a:t>
            </a:r>
            <a:r>
              <a:rPr lang="en-US" altLang="zh-CN" dirty="0" smtClean="0">
                <a:solidFill>
                  <a:prstClr val="black"/>
                </a:solidFill>
                <a:latin typeface="微软雅黑" pitchFamily="34" charset="-122"/>
                <a:ea typeface="微软雅黑" pitchFamily="34" charset="-122"/>
              </a:rPr>
              <a:t>《</a:t>
            </a:r>
            <a:r>
              <a:rPr lang="zh-CN" altLang="en-US" dirty="0" smtClean="0">
                <a:solidFill>
                  <a:prstClr val="black"/>
                </a:solidFill>
                <a:latin typeface="微软雅黑" pitchFamily="34" charset="-122"/>
                <a:ea typeface="微软雅黑" pitchFamily="34" charset="-122"/>
              </a:rPr>
              <a:t>麻醉药品及精神药品品种目录</a:t>
            </a:r>
            <a:r>
              <a:rPr lang="en-US" altLang="zh-CN" dirty="0" smtClean="0">
                <a:solidFill>
                  <a:prstClr val="black"/>
                </a:solidFill>
                <a:latin typeface="微软雅黑" pitchFamily="34" charset="-122"/>
                <a:ea typeface="微软雅黑" pitchFamily="34" charset="-122"/>
              </a:rPr>
              <a:t>》</a:t>
            </a:r>
            <a:r>
              <a:rPr lang="zh-CN" altLang="en-US" dirty="0" smtClean="0">
                <a:solidFill>
                  <a:prstClr val="black"/>
                </a:solidFill>
                <a:latin typeface="微软雅黑" pitchFamily="34" charset="-122"/>
                <a:ea typeface="微软雅黑" pitchFamily="34" charset="-122"/>
              </a:rPr>
              <a:t>中列明了</a:t>
            </a:r>
            <a:r>
              <a:rPr lang="en-US" altLang="zh-CN" dirty="0" smtClean="0">
                <a:solidFill>
                  <a:prstClr val="black"/>
                </a:solidFill>
                <a:latin typeface="微软雅黑" pitchFamily="34" charset="-122"/>
                <a:ea typeface="微软雅黑" pitchFamily="34" charset="-122"/>
              </a:rPr>
              <a:t>121</a:t>
            </a:r>
            <a:r>
              <a:rPr lang="zh-CN" altLang="en-US" dirty="0" smtClean="0">
                <a:solidFill>
                  <a:prstClr val="black"/>
                </a:solidFill>
                <a:latin typeface="微软雅黑" pitchFamily="34" charset="-122"/>
                <a:ea typeface="微软雅黑" pitchFamily="34" charset="-122"/>
              </a:rPr>
              <a:t>种麻醉药品和</a:t>
            </a:r>
            <a:r>
              <a:rPr lang="en-US" altLang="zh-CN" dirty="0" smtClean="0">
                <a:solidFill>
                  <a:prstClr val="black"/>
                </a:solidFill>
                <a:latin typeface="微软雅黑" pitchFamily="34" charset="-122"/>
                <a:ea typeface="微软雅黑" pitchFamily="34" charset="-122"/>
              </a:rPr>
              <a:t>130</a:t>
            </a:r>
            <a:r>
              <a:rPr lang="zh-CN" altLang="en-US" dirty="0" smtClean="0">
                <a:solidFill>
                  <a:prstClr val="black"/>
                </a:solidFill>
                <a:latin typeface="微软雅黑" pitchFamily="34" charset="-122"/>
                <a:ea typeface="微软雅黑" pitchFamily="34" charset="-122"/>
              </a:rPr>
              <a:t>种精神药品。</a:t>
            </a:r>
          </a:p>
        </p:txBody>
      </p:sp>
      <p:sp>
        <p:nvSpPr>
          <p:cNvPr id="29" name="TextBox 43"/>
          <p:cNvSpPr txBox="1">
            <a:spLocks noChangeArrowheads="1"/>
          </p:cNvSpPr>
          <p:nvPr/>
        </p:nvSpPr>
        <p:spPr bwMode="auto">
          <a:xfrm>
            <a:off x="1043608" y="267494"/>
            <a:ext cx="3061030"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b="1" dirty="0" smtClean="0">
                <a:solidFill>
                  <a:prstClr val="black">
                    <a:lumMod val="75000"/>
                    <a:lumOff val="25000"/>
                  </a:prstClr>
                </a:solidFill>
                <a:latin typeface="微软雅黑" pitchFamily="34" charset="-122"/>
              </a:rPr>
              <a:t>什么是毒品？</a:t>
            </a:r>
            <a:endParaRPr lang="en-US" altLang="zh-CN" b="1" dirty="0">
              <a:solidFill>
                <a:prstClr val="black">
                  <a:lumMod val="75000"/>
                  <a:lumOff val="25000"/>
                </a:prstClr>
              </a:solidFill>
              <a:latin typeface="微软雅黑" pitchFamily="34" charset="-122"/>
            </a:endParaRPr>
          </a:p>
        </p:txBody>
      </p:sp>
      <p:pic>
        <p:nvPicPr>
          <p:cNvPr id="31" name="图片 30" descr="QQ图片20181227111838.jpg"/>
          <p:cNvPicPr>
            <a:picLocks noChangeAspect="1"/>
          </p:cNvPicPr>
          <p:nvPr/>
        </p:nvPicPr>
        <p:blipFill>
          <a:blip r:embed="rId3" cstate="print"/>
          <a:stretch>
            <a:fillRect/>
          </a:stretch>
        </p:blipFill>
        <p:spPr>
          <a:xfrm>
            <a:off x="179512" y="123478"/>
            <a:ext cx="771550" cy="771550"/>
          </a:xfrm>
          <a:prstGeom prst="rect">
            <a:avLst/>
          </a:prstGeom>
        </p:spPr>
      </p:pic>
      <p:pic>
        <p:nvPicPr>
          <p:cNvPr id="6" name="图片 5" descr="a1f0ee76955956edd6232248035923fc.jpg"/>
          <p:cNvPicPr>
            <a:picLocks noChangeAspect="1"/>
          </p:cNvPicPr>
          <p:nvPr/>
        </p:nvPicPr>
        <p:blipFill>
          <a:blip r:embed="rId4" cstate="print"/>
          <a:stretch>
            <a:fillRect/>
          </a:stretch>
        </p:blipFill>
        <p:spPr>
          <a:xfrm>
            <a:off x="683568" y="1203598"/>
            <a:ext cx="2304256" cy="3072341"/>
          </a:xfrm>
          <a:prstGeom prst="rect">
            <a:avLst/>
          </a:prstGeom>
        </p:spPr>
      </p:pic>
    </p:spTree>
    <p:extLst>
      <p:ext uri="{BB962C8B-B14F-4D97-AF65-F5344CB8AC3E}">
        <p14:creationId xmlns="" xmlns:p14="http://schemas.microsoft.com/office/powerpoint/2010/main" val="3832547146"/>
      </p:ext>
    </p:extLst>
  </p:cSld>
  <p:clrMapOvr>
    <a:masterClrMapping/>
  </p:clrMapOvr>
  <mc:AlternateContent xmlns:mc="http://schemas.openxmlformats.org/markup-compatibility/2006">
    <mc:Choice xmlns="" xmlns:p14="http://schemas.microsoft.com/office/powerpoint/2010/main" Requires="p14">
      <p:transition spd="slow" p14:dur="1400" advTm="3000">
        <p14:doors dir="vert"/>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Box 1"/>
          <p:cNvSpPr txBox="1"/>
          <p:nvPr/>
        </p:nvSpPr>
        <p:spPr>
          <a:xfrm>
            <a:off x="4211960" y="2859782"/>
            <a:ext cx="804066" cy="276999"/>
          </a:xfrm>
          <a:prstGeom prst="rect">
            <a:avLst/>
          </a:prstGeom>
          <a:noFill/>
        </p:spPr>
        <p:txBody>
          <a:bodyPr wrap="none">
            <a:spAutoFit/>
          </a:bodyPr>
          <a:lstStyle/>
          <a:p>
            <a:pPr marL="308610" indent="-308610" fontAlgn="base">
              <a:spcBef>
                <a:spcPct val="0"/>
              </a:spcBef>
              <a:spcAft>
                <a:spcPct val="0"/>
              </a:spcAft>
              <a:buFont typeface="Arial" pitchFamily="34" charset="0"/>
              <a:buChar char="•"/>
              <a:defRPr/>
            </a:pPr>
            <a:r>
              <a:rPr lang="zh-CN" altLang="en-US" sz="1200" dirty="0" smtClean="0">
                <a:solidFill>
                  <a:schemeClr val="accent3"/>
                </a:solidFill>
                <a:latin typeface="微软雅黑" pitchFamily="34" charset="-122"/>
                <a:ea typeface="微软雅黑" pitchFamily="34" charset="-122"/>
              </a:rPr>
              <a:t>吗啡</a:t>
            </a:r>
            <a:endParaRPr lang="en-US" altLang="zh-CN" sz="1200" dirty="0">
              <a:solidFill>
                <a:schemeClr val="accent3"/>
              </a:solidFill>
              <a:latin typeface="微软雅黑" pitchFamily="34" charset="-122"/>
              <a:ea typeface="微软雅黑" pitchFamily="34" charset="-122"/>
            </a:endParaRPr>
          </a:p>
        </p:txBody>
      </p:sp>
      <p:sp>
        <p:nvSpPr>
          <p:cNvPr id="42" name="TextBox 2"/>
          <p:cNvSpPr txBox="1"/>
          <p:nvPr/>
        </p:nvSpPr>
        <p:spPr>
          <a:xfrm>
            <a:off x="1115616" y="2859782"/>
            <a:ext cx="1296144" cy="276999"/>
          </a:xfrm>
          <a:prstGeom prst="rect">
            <a:avLst/>
          </a:prstGeom>
          <a:noFill/>
        </p:spPr>
        <p:txBody>
          <a:bodyPr wrap="square">
            <a:spAutoFit/>
          </a:bodyPr>
          <a:lstStyle/>
          <a:p>
            <a:pPr marL="765810" lvl="1" indent="-308610" fontAlgn="base">
              <a:spcBef>
                <a:spcPct val="0"/>
              </a:spcBef>
              <a:spcAft>
                <a:spcPct val="0"/>
              </a:spcAft>
              <a:buFont typeface="Arial" pitchFamily="34" charset="0"/>
              <a:buChar char="•"/>
              <a:defRPr/>
            </a:pPr>
            <a:r>
              <a:rPr lang="zh-CN" altLang="en-US" sz="1200" dirty="0" smtClean="0">
                <a:solidFill>
                  <a:schemeClr val="accent3"/>
                </a:solidFill>
                <a:latin typeface="微软雅黑" pitchFamily="34" charset="-122"/>
                <a:ea typeface="微软雅黑" pitchFamily="34" charset="-122"/>
              </a:rPr>
              <a:t>鸦片</a:t>
            </a:r>
            <a:endParaRPr lang="en-US" altLang="zh-CN" sz="1200" dirty="0">
              <a:solidFill>
                <a:schemeClr val="accent3"/>
              </a:solidFill>
              <a:latin typeface="微软雅黑" pitchFamily="34" charset="-122"/>
              <a:ea typeface="微软雅黑" pitchFamily="34" charset="-122"/>
            </a:endParaRPr>
          </a:p>
        </p:txBody>
      </p:sp>
      <p:sp>
        <p:nvSpPr>
          <p:cNvPr id="43" name="TextBox 3"/>
          <p:cNvSpPr txBox="1"/>
          <p:nvPr/>
        </p:nvSpPr>
        <p:spPr>
          <a:xfrm>
            <a:off x="6948264" y="2787774"/>
            <a:ext cx="957955" cy="276999"/>
          </a:xfrm>
          <a:prstGeom prst="rect">
            <a:avLst/>
          </a:prstGeom>
          <a:noFill/>
        </p:spPr>
        <p:txBody>
          <a:bodyPr wrap="none">
            <a:spAutoFit/>
          </a:bodyPr>
          <a:lstStyle/>
          <a:p>
            <a:pPr marL="308610" indent="-308610" fontAlgn="base">
              <a:spcBef>
                <a:spcPct val="0"/>
              </a:spcBef>
              <a:spcAft>
                <a:spcPct val="0"/>
              </a:spcAft>
              <a:buFont typeface="Arial" pitchFamily="34" charset="0"/>
              <a:buChar char="•"/>
              <a:defRPr/>
            </a:pPr>
            <a:r>
              <a:rPr lang="zh-CN" altLang="en-US" sz="1200" dirty="0" smtClean="0">
                <a:solidFill>
                  <a:schemeClr val="accent3"/>
                </a:solidFill>
                <a:latin typeface="微软雅黑" pitchFamily="34" charset="-122"/>
                <a:ea typeface="微软雅黑" pitchFamily="34" charset="-122"/>
              </a:rPr>
              <a:t>海洛因</a:t>
            </a:r>
            <a:endParaRPr lang="en-US" altLang="zh-CN" sz="1200" dirty="0">
              <a:solidFill>
                <a:schemeClr val="accent3"/>
              </a:solidFill>
              <a:latin typeface="微软雅黑" pitchFamily="34" charset="-122"/>
              <a:ea typeface="微软雅黑" pitchFamily="34" charset="-122"/>
            </a:endParaRPr>
          </a:p>
        </p:txBody>
      </p:sp>
      <p:sp>
        <p:nvSpPr>
          <p:cNvPr id="53" name="TextBox 43"/>
          <p:cNvSpPr txBox="1">
            <a:spLocks noChangeArrowheads="1"/>
          </p:cNvSpPr>
          <p:nvPr/>
        </p:nvSpPr>
        <p:spPr bwMode="auto">
          <a:xfrm>
            <a:off x="899592" y="262884"/>
            <a:ext cx="3061030"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b="1" dirty="0" smtClean="0">
                <a:solidFill>
                  <a:prstClr val="black">
                    <a:lumMod val="75000"/>
                    <a:lumOff val="25000"/>
                  </a:prstClr>
                </a:solidFill>
                <a:latin typeface="微软雅黑" pitchFamily="34" charset="-122"/>
              </a:rPr>
              <a:t>  毒品的分类</a:t>
            </a:r>
            <a:endParaRPr lang="en-US" altLang="zh-CN" b="1" dirty="0">
              <a:solidFill>
                <a:prstClr val="black">
                  <a:lumMod val="75000"/>
                  <a:lumOff val="25000"/>
                </a:prstClr>
              </a:solidFill>
              <a:latin typeface="微软雅黑" pitchFamily="34" charset="-122"/>
            </a:endParaRPr>
          </a:p>
        </p:txBody>
      </p:sp>
      <p:pic>
        <p:nvPicPr>
          <p:cNvPr id="15" name="图片 14" descr="QQ图片20181227111838.jpg"/>
          <p:cNvPicPr>
            <a:picLocks noChangeAspect="1"/>
          </p:cNvPicPr>
          <p:nvPr/>
        </p:nvPicPr>
        <p:blipFill>
          <a:blip r:embed="rId3" cstate="print"/>
          <a:stretch>
            <a:fillRect/>
          </a:stretch>
        </p:blipFill>
        <p:spPr>
          <a:xfrm>
            <a:off x="179512" y="123478"/>
            <a:ext cx="792088" cy="792088"/>
          </a:xfrm>
          <a:prstGeom prst="rect">
            <a:avLst/>
          </a:prstGeom>
        </p:spPr>
      </p:pic>
      <p:pic>
        <p:nvPicPr>
          <p:cNvPr id="17" name="图片 16" descr="yapian.jpg"/>
          <p:cNvPicPr>
            <a:picLocks noChangeAspect="1"/>
          </p:cNvPicPr>
          <p:nvPr/>
        </p:nvPicPr>
        <p:blipFill>
          <a:blip r:embed="rId4" cstate="print"/>
          <a:stretch>
            <a:fillRect/>
          </a:stretch>
        </p:blipFill>
        <p:spPr>
          <a:xfrm>
            <a:off x="1043608" y="1491630"/>
            <a:ext cx="1944216" cy="1296144"/>
          </a:xfrm>
          <a:prstGeom prst="rect">
            <a:avLst/>
          </a:prstGeom>
        </p:spPr>
      </p:pic>
      <p:pic>
        <p:nvPicPr>
          <p:cNvPr id="18" name="图片 17" descr="1111.jpg"/>
          <p:cNvPicPr>
            <a:picLocks noChangeAspect="1"/>
          </p:cNvPicPr>
          <p:nvPr/>
        </p:nvPicPr>
        <p:blipFill>
          <a:blip r:embed="rId5" cstate="print"/>
          <a:stretch>
            <a:fillRect/>
          </a:stretch>
        </p:blipFill>
        <p:spPr>
          <a:xfrm>
            <a:off x="3851920" y="1347614"/>
            <a:ext cx="1728192" cy="1440160"/>
          </a:xfrm>
          <a:prstGeom prst="rect">
            <a:avLst/>
          </a:prstGeom>
        </p:spPr>
      </p:pic>
      <p:pic>
        <p:nvPicPr>
          <p:cNvPr id="19" name="图片 18" descr="6db75d5fb374b33be1f62bee47968823.jpeg"/>
          <p:cNvPicPr>
            <a:picLocks noChangeAspect="1"/>
          </p:cNvPicPr>
          <p:nvPr/>
        </p:nvPicPr>
        <p:blipFill>
          <a:blip r:embed="rId6" cstate="print"/>
          <a:stretch>
            <a:fillRect/>
          </a:stretch>
        </p:blipFill>
        <p:spPr>
          <a:xfrm>
            <a:off x="6444208" y="1347614"/>
            <a:ext cx="1800200" cy="1368152"/>
          </a:xfrm>
          <a:prstGeom prst="rect">
            <a:avLst/>
          </a:prstGeom>
        </p:spPr>
      </p:pic>
      <p:sp>
        <p:nvSpPr>
          <p:cNvPr id="20" name="TextBox 19"/>
          <p:cNvSpPr txBox="1"/>
          <p:nvPr/>
        </p:nvSpPr>
        <p:spPr>
          <a:xfrm>
            <a:off x="3779912" y="3795886"/>
            <a:ext cx="1368152" cy="369332"/>
          </a:xfrm>
          <a:prstGeom prst="rect">
            <a:avLst/>
          </a:prstGeom>
          <a:noFill/>
        </p:spPr>
        <p:txBody>
          <a:bodyPr wrap="square" rtlCol="0">
            <a:spAutoFit/>
          </a:bodyPr>
          <a:lstStyle/>
          <a:p>
            <a:r>
              <a:rPr lang="zh-CN" altLang="en-US" b="1" dirty="0" smtClean="0">
                <a:solidFill>
                  <a:srgbClr val="003466"/>
                </a:solidFill>
                <a:latin typeface="微软雅黑" pitchFamily="34" charset="-122"/>
                <a:ea typeface="微软雅黑" pitchFamily="34" charset="-122"/>
              </a:rPr>
              <a:t>传统毒品</a:t>
            </a:r>
            <a:endParaRPr lang="zh-CN" altLang="en-US" b="1" dirty="0">
              <a:solidFill>
                <a:srgbClr val="003466"/>
              </a:solidFill>
              <a:latin typeface="微软雅黑" pitchFamily="34" charset="-122"/>
              <a:ea typeface="微软雅黑" pitchFamily="34" charset="-122"/>
            </a:endParaRPr>
          </a:p>
        </p:txBody>
      </p:sp>
      <p:sp>
        <p:nvSpPr>
          <p:cNvPr id="11" name="矩形 10"/>
          <p:cNvSpPr/>
          <p:nvPr/>
        </p:nvSpPr>
        <p:spPr>
          <a:xfrm>
            <a:off x="755576" y="627534"/>
            <a:ext cx="7200800" cy="461665"/>
          </a:xfrm>
          <a:prstGeom prst="rect">
            <a:avLst/>
          </a:prstGeom>
        </p:spPr>
        <p:txBody>
          <a:bodyPr wrap="square">
            <a:spAutoFit/>
          </a:bodyPr>
          <a:lstStyle/>
          <a:p>
            <a:pPr marL="308610" fontAlgn="base">
              <a:spcBef>
                <a:spcPct val="0"/>
              </a:spcBef>
              <a:spcAft>
                <a:spcPct val="0"/>
              </a:spcAft>
              <a:defRPr/>
            </a:pPr>
            <a:r>
              <a:rPr lang="zh-CN" altLang="zh-CN" sz="1200" dirty="0" smtClean="0">
                <a:solidFill>
                  <a:schemeClr val="accent3"/>
                </a:solidFill>
                <a:latin typeface="微软雅黑" pitchFamily="34" charset="-122"/>
                <a:ea typeface="微软雅黑" pitchFamily="34" charset="-122"/>
              </a:rPr>
              <a:t>按</a:t>
            </a:r>
            <a:r>
              <a:rPr lang="zh-CN" altLang="zh-CN" sz="1200" dirty="0" smtClean="0">
                <a:solidFill>
                  <a:schemeClr val="accent3"/>
                </a:solidFill>
                <a:latin typeface="微软雅黑" pitchFamily="34" charset="-122"/>
                <a:ea typeface="微软雅黑" pitchFamily="34" charset="-122"/>
              </a:rPr>
              <a:t>照毒品的来源来分，分为传统毒品和合</a:t>
            </a:r>
            <a:r>
              <a:rPr lang="zh-CN" altLang="zh-CN" sz="1200" dirty="0" smtClean="0">
                <a:solidFill>
                  <a:schemeClr val="accent3"/>
                </a:solidFill>
                <a:latin typeface="微软雅黑" pitchFamily="34" charset="-122"/>
                <a:ea typeface="微软雅黑" pitchFamily="34" charset="-122"/>
              </a:rPr>
              <a:t>成毒品（又称新型品）</a:t>
            </a:r>
            <a:r>
              <a:rPr lang="zh-CN" altLang="en-US" sz="1200" dirty="0" smtClean="0">
                <a:solidFill>
                  <a:schemeClr val="accent3"/>
                </a:solidFill>
                <a:latin typeface="微软雅黑" pitchFamily="34" charset="-122"/>
                <a:ea typeface="微软雅黑" pitchFamily="34" charset="-122"/>
              </a:rPr>
              <a:t>。</a:t>
            </a:r>
            <a:r>
              <a:rPr lang="zh-CN" altLang="zh-CN" sz="1200" dirty="0" smtClean="0">
                <a:solidFill>
                  <a:srgbClr val="FF0000"/>
                </a:solidFill>
                <a:latin typeface="微软雅黑" pitchFamily="34" charset="-122"/>
                <a:ea typeface="微软雅黑" pitchFamily="34" charset="-122"/>
              </a:rPr>
              <a:t>传</a:t>
            </a:r>
            <a:r>
              <a:rPr lang="zh-CN" altLang="zh-CN" sz="1200" dirty="0" smtClean="0">
                <a:solidFill>
                  <a:srgbClr val="FF0000"/>
                </a:solidFill>
                <a:latin typeface="微软雅黑" pitchFamily="34" charset="-122"/>
                <a:ea typeface="微软雅黑" pitchFamily="34" charset="-122"/>
              </a:rPr>
              <a:t>统毒品一般指</a:t>
            </a:r>
            <a:r>
              <a:rPr lang="zh-CN" altLang="zh-CN" sz="1200" dirty="0" smtClean="0">
                <a:solidFill>
                  <a:schemeClr val="accent3"/>
                </a:solidFill>
                <a:latin typeface="微软雅黑" pitchFamily="34" charset="-122"/>
                <a:ea typeface="微软雅黑" pitchFamily="34" charset="-122"/>
              </a:rPr>
              <a:t>从毒品原植物中提取的阿片类毒品，主要有鸦片、大麻、海洛因、吗啡、可卡因、杜冷丁等；</a:t>
            </a:r>
            <a:endParaRPr lang="zh-CN" altLang="en-US" sz="1200" dirty="0" smtClean="0">
              <a:solidFill>
                <a:schemeClr val="accent3"/>
              </a:solidFill>
              <a:latin typeface="微软雅黑" pitchFamily="34" charset="-122"/>
              <a:ea typeface="微软雅黑" pitchFamily="34" charset="-122"/>
            </a:endParaRPr>
          </a:p>
        </p:txBody>
      </p:sp>
    </p:spTree>
    <p:extLst>
      <p:ext uri="{BB962C8B-B14F-4D97-AF65-F5344CB8AC3E}">
        <p14:creationId xmlns="" xmlns:p14="http://schemas.microsoft.com/office/powerpoint/2010/main" val="2063784859"/>
      </p:ext>
    </p:extLst>
  </p:cSld>
  <p:clrMapOvr>
    <a:masterClrMapping/>
  </p:clrMapOvr>
  <mc:AlternateContent xmlns:mc="http://schemas.openxmlformats.org/markup-compatibility/2006">
    <mc:Choice xmlns="" xmlns:p14="http://schemas.microsoft.com/office/powerpoint/2010/main" Requires="p14">
      <p:transition spd="slow" p14:dur="1400" advTm="3000">
        <p14:doors dir="vert"/>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right)">
                                      <p:cBhvr>
                                        <p:cTn id="7" dur="250"/>
                                        <p:tgtEl>
                                          <p:spTgt spid="43"/>
                                        </p:tgtEl>
                                      </p:cBhvr>
                                    </p:animEffect>
                                  </p:childTnLst>
                                </p:cTn>
                              </p:par>
                              <p:par>
                                <p:cTn id="8" presetID="22" presetClass="entr" presetSubtype="2" fill="hold" grpId="0" nodeType="withEffect">
                                  <p:stCondLst>
                                    <p:cond delay="250"/>
                                  </p:stCondLst>
                                  <p:childTnLst>
                                    <p:set>
                                      <p:cBhvr>
                                        <p:cTn id="9" dur="1" fill="hold">
                                          <p:stCondLst>
                                            <p:cond delay="0"/>
                                          </p:stCondLst>
                                        </p:cTn>
                                        <p:tgtEl>
                                          <p:spTgt spid="41"/>
                                        </p:tgtEl>
                                        <p:attrNameLst>
                                          <p:attrName>style.visibility</p:attrName>
                                        </p:attrNameLst>
                                      </p:cBhvr>
                                      <p:to>
                                        <p:strVal val="visible"/>
                                      </p:to>
                                    </p:set>
                                    <p:animEffect transition="in" filter="wipe(right)">
                                      <p:cBhvr>
                                        <p:cTn id="10" dur="250"/>
                                        <p:tgtEl>
                                          <p:spTgt spid="41"/>
                                        </p:tgtEl>
                                      </p:cBhvr>
                                    </p:animEffect>
                                  </p:childTnLst>
                                </p:cTn>
                              </p:par>
                              <p:par>
                                <p:cTn id="11" presetID="22" presetClass="entr" presetSubtype="2" fill="hold" grpId="0" nodeType="withEffect">
                                  <p:stCondLst>
                                    <p:cond delay="500"/>
                                  </p:stCondLst>
                                  <p:childTnLst>
                                    <p:set>
                                      <p:cBhvr>
                                        <p:cTn id="12" dur="1" fill="hold">
                                          <p:stCondLst>
                                            <p:cond delay="0"/>
                                          </p:stCondLst>
                                        </p:cTn>
                                        <p:tgtEl>
                                          <p:spTgt spid="42"/>
                                        </p:tgtEl>
                                        <p:attrNameLst>
                                          <p:attrName>style.visibility</p:attrName>
                                        </p:attrNameLst>
                                      </p:cBhvr>
                                      <p:to>
                                        <p:strVal val="visible"/>
                                      </p:to>
                                    </p:set>
                                    <p:animEffect transition="in" filter="wipe(right)">
                                      <p:cBhvr>
                                        <p:cTn id="13" dur="25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1115616" y="3363838"/>
            <a:ext cx="1336995" cy="492443"/>
          </a:xfrm>
          <a:prstGeom prst="rect">
            <a:avLst/>
          </a:prstGeom>
          <a:noFill/>
        </p:spPr>
        <p:txBody>
          <a:bodyPr vert="horz" wrap="square" rtlCol="0">
            <a:spAutoFit/>
          </a:bodyPr>
          <a:lstStyle/>
          <a:p>
            <a:pPr algn="ctr"/>
            <a:r>
              <a:rPr lang="zh-CN" altLang="en-US" sz="1400" dirty="0" smtClean="0">
                <a:solidFill>
                  <a:schemeClr val="accent1"/>
                </a:solidFill>
                <a:latin typeface="微软雅黑" pitchFamily="34" charset="-122"/>
                <a:ea typeface="微软雅黑" panose="020B0503020204020204" pitchFamily="34" charset="-122"/>
              </a:rPr>
              <a:t>冰毒             </a:t>
            </a:r>
            <a:r>
              <a:rPr lang="zh-CN" altLang="en-US" sz="1200" dirty="0" smtClean="0">
                <a:solidFill>
                  <a:schemeClr val="accent1"/>
                </a:solidFill>
                <a:latin typeface="微软雅黑" pitchFamily="34" charset="-122"/>
                <a:ea typeface="微软雅黑" panose="020B0503020204020204" pitchFamily="34" charset="-122"/>
              </a:rPr>
              <a:t>即“甲基苯丙胺”</a:t>
            </a:r>
            <a:endParaRPr lang="zh-CN" altLang="en-US" sz="1200" dirty="0">
              <a:solidFill>
                <a:schemeClr val="accent1"/>
              </a:solidFill>
              <a:latin typeface="微软雅黑" pitchFamily="34" charset="-122"/>
              <a:ea typeface="微软雅黑" panose="020B0503020204020204" pitchFamily="34" charset="-122"/>
            </a:endParaRPr>
          </a:p>
        </p:txBody>
      </p:sp>
      <p:sp>
        <p:nvSpPr>
          <p:cNvPr id="37" name="TextBox 36"/>
          <p:cNvSpPr txBox="1"/>
          <p:nvPr/>
        </p:nvSpPr>
        <p:spPr>
          <a:xfrm>
            <a:off x="2516219" y="2643758"/>
            <a:ext cx="1335701" cy="307777"/>
          </a:xfrm>
          <a:prstGeom prst="rect">
            <a:avLst/>
          </a:prstGeom>
          <a:noFill/>
        </p:spPr>
        <p:txBody>
          <a:bodyPr vert="horz" wrap="square" rtlCol="0">
            <a:spAutoFit/>
          </a:bodyPr>
          <a:lstStyle/>
          <a:p>
            <a:pPr algn="ctr"/>
            <a:r>
              <a:rPr lang="zh-CN" altLang="en-US" sz="1400" dirty="0" smtClean="0">
                <a:solidFill>
                  <a:schemeClr val="accent1"/>
                </a:solidFill>
                <a:latin typeface="微软雅黑" pitchFamily="34" charset="-122"/>
                <a:ea typeface="微软雅黑" panose="020B0503020204020204" pitchFamily="34" charset="-122"/>
              </a:rPr>
              <a:t>摇头丸</a:t>
            </a:r>
            <a:endParaRPr lang="zh-CN" altLang="en-US" sz="1400" dirty="0">
              <a:solidFill>
                <a:schemeClr val="accent1"/>
              </a:solidFill>
              <a:latin typeface="微软雅黑" pitchFamily="34" charset="-122"/>
              <a:ea typeface="微软雅黑" panose="020B0503020204020204" pitchFamily="34" charset="-122"/>
            </a:endParaRPr>
          </a:p>
        </p:txBody>
      </p:sp>
      <p:sp>
        <p:nvSpPr>
          <p:cNvPr id="42" name="TextBox 41"/>
          <p:cNvSpPr txBox="1"/>
          <p:nvPr/>
        </p:nvSpPr>
        <p:spPr>
          <a:xfrm>
            <a:off x="4043464" y="2499742"/>
            <a:ext cx="1248616" cy="492443"/>
          </a:xfrm>
          <a:prstGeom prst="rect">
            <a:avLst/>
          </a:prstGeom>
          <a:noFill/>
        </p:spPr>
        <p:txBody>
          <a:bodyPr vert="horz" wrap="square" rtlCol="0">
            <a:spAutoFit/>
          </a:bodyPr>
          <a:lstStyle/>
          <a:p>
            <a:pPr algn="ctr"/>
            <a:r>
              <a:rPr lang="en-US" altLang="zh-CN" sz="1400" dirty="0" smtClean="0">
                <a:solidFill>
                  <a:schemeClr val="accent1"/>
                </a:solidFill>
                <a:latin typeface="微软雅黑" panose="020B0503020204020204" pitchFamily="34" charset="-122"/>
                <a:ea typeface="微软雅黑" panose="020B0503020204020204" pitchFamily="34" charset="-122"/>
              </a:rPr>
              <a:t>K</a:t>
            </a:r>
            <a:r>
              <a:rPr lang="zh-CN" altLang="en-US" sz="1400" dirty="0" smtClean="0">
                <a:solidFill>
                  <a:schemeClr val="accent1"/>
                </a:solidFill>
                <a:latin typeface="微软雅黑" panose="020B0503020204020204" pitchFamily="34" charset="-122"/>
                <a:ea typeface="微软雅黑" panose="020B0503020204020204" pitchFamily="34" charset="-122"/>
              </a:rPr>
              <a:t>粉            </a:t>
            </a:r>
            <a:r>
              <a:rPr lang="zh-CN" altLang="en-US" sz="1200" dirty="0" smtClean="0">
                <a:solidFill>
                  <a:schemeClr val="accent1"/>
                </a:solidFill>
                <a:latin typeface="微软雅黑" panose="020B0503020204020204" pitchFamily="34" charset="-122"/>
                <a:ea typeface="微软雅黑" panose="020B0503020204020204" pitchFamily="34" charset="-122"/>
              </a:rPr>
              <a:t>即“氯胺酮</a:t>
            </a:r>
            <a:endParaRPr lang="zh-CN" altLang="en-US" sz="1200" dirty="0">
              <a:solidFill>
                <a:schemeClr val="accent1"/>
              </a:solidFill>
              <a:latin typeface="微软雅黑" pitchFamily="34" charset="-122"/>
              <a:ea typeface="微软雅黑" panose="020B0503020204020204" pitchFamily="34" charset="-122"/>
            </a:endParaRPr>
          </a:p>
        </p:txBody>
      </p:sp>
      <p:sp>
        <p:nvSpPr>
          <p:cNvPr id="43" name="TextBox 42"/>
          <p:cNvSpPr txBox="1"/>
          <p:nvPr/>
        </p:nvSpPr>
        <p:spPr>
          <a:xfrm>
            <a:off x="5508104" y="2643758"/>
            <a:ext cx="1368152" cy="307777"/>
          </a:xfrm>
          <a:prstGeom prst="rect">
            <a:avLst/>
          </a:prstGeom>
          <a:noFill/>
        </p:spPr>
        <p:txBody>
          <a:bodyPr vert="horz" wrap="square" rtlCol="0">
            <a:spAutoFit/>
          </a:bodyPr>
          <a:lstStyle/>
          <a:p>
            <a:pPr algn="ctr"/>
            <a:r>
              <a:rPr lang="zh-CN" altLang="en-US" sz="1400" dirty="0" smtClean="0">
                <a:solidFill>
                  <a:schemeClr val="accent1"/>
                </a:solidFill>
                <a:latin typeface="微软雅黑" pitchFamily="34" charset="-122"/>
                <a:ea typeface="微软雅黑" panose="020B0503020204020204" pitchFamily="34" charset="-122"/>
              </a:rPr>
              <a:t>咖啡因</a:t>
            </a:r>
            <a:endParaRPr lang="zh-CN" altLang="en-US" sz="1400" dirty="0">
              <a:solidFill>
                <a:schemeClr val="accent1"/>
              </a:solidFill>
              <a:latin typeface="微软雅黑" pitchFamily="34" charset="-122"/>
              <a:ea typeface="微软雅黑" panose="020B0503020204020204" pitchFamily="34" charset="-122"/>
            </a:endParaRPr>
          </a:p>
        </p:txBody>
      </p:sp>
      <p:sp>
        <p:nvSpPr>
          <p:cNvPr id="44" name="TextBox 43"/>
          <p:cNvSpPr txBox="1"/>
          <p:nvPr/>
        </p:nvSpPr>
        <p:spPr>
          <a:xfrm>
            <a:off x="7020272" y="3435846"/>
            <a:ext cx="1368152" cy="307777"/>
          </a:xfrm>
          <a:prstGeom prst="rect">
            <a:avLst/>
          </a:prstGeom>
          <a:noFill/>
        </p:spPr>
        <p:txBody>
          <a:bodyPr vert="horz" wrap="square" rtlCol="0">
            <a:spAutoFit/>
          </a:bodyPr>
          <a:lstStyle/>
          <a:p>
            <a:pPr algn="ctr"/>
            <a:r>
              <a:rPr lang="zh-CN" altLang="en-US" sz="1400" dirty="0" smtClean="0">
                <a:solidFill>
                  <a:schemeClr val="accent1"/>
                </a:solidFill>
                <a:latin typeface="微软雅黑" panose="020B0503020204020204" pitchFamily="34" charset="-122"/>
                <a:ea typeface="微软雅黑" panose="020B0503020204020204" pitchFamily="34" charset="-122"/>
              </a:rPr>
              <a:t>三唑仑 </a:t>
            </a:r>
            <a:endParaRPr lang="zh-CN" altLang="en-US" sz="1400" dirty="0">
              <a:solidFill>
                <a:schemeClr val="accent1"/>
              </a:solidFill>
              <a:latin typeface="微软雅黑" pitchFamily="34" charset="-122"/>
              <a:ea typeface="微软雅黑" panose="020B0503020204020204" pitchFamily="34" charset="-122"/>
            </a:endParaRPr>
          </a:p>
        </p:txBody>
      </p:sp>
      <p:sp>
        <p:nvSpPr>
          <p:cNvPr id="45" name="椭圆 44"/>
          <p:cNvSpPr/>
          <p:nvPr/>
        </p:nvSpPr>
        <p:spPr>
          <a:xfrm>
            <a:off x="755576" y="2067694"/>
            <a:ext cx="1188000" cy="1188000"/>
          </a:xfrm>
          <a:prstGeom prst="ellipse">
            <a:avLst/>
          </a:prstGeom>
          <a:blipFill>
            <a:blip r:embed="rId3" cstate="print"/>
            <a:stretch>
              <a:fillRect/>
            </a:stretch>
          </a:blipFill>
          <a:ln w="38100">
            <a:solidFill>
              <a:srgbClr val="0034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46" name="椭圆 45"/>
          <p:cNvSpPr/>
          <p:nvPr/>
        </p:nvSpPr>
        <p:spPr>
          <a:xfrm>
            <a:off x="2411760" y="1275606"/>
            <a:ext cx="1188000" cy="1188000"/>
          </a:xfrm>
          <a:prstGeom prst="ellipse">
            <a:avLst/>
          </a:prstGeom>
          <a:blipFill>
            <a:blip r:embed="rId4" cstate="print"/>
            <a:stretch>
              <a:fillRect/>
            </a:stretch>
          </a:blipFill>
          <a:ln w="38100">
            <a:solidFill>
              <a:srgbClr val="0034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7" name="椭圆 46"/>
          <p:cNvSpPr/>
          <p:nvPr/>
        </p:nvSpPr>
        <p:spPr>
          <a:xfrm>
            <a:off x="4044595" y="1121635"/>
            <a:ext cx="1188000" cy="1188000"/>
          </a:xfrm>
          <a:prstGeom prst="ellipse">
            <a:avLst/>
          </a:prstGeom>
          <a:blipFill>
            <a:blip r:embed="rId5" cstate="print"/>
            <a:stretch>
              <a:fillRect/>
            </a:stretch>
          </a:blipFill>
          <a:ln w="38100">
            <a:solidFill>
              <a:srgbClr val="0034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8" name="椭圆 47"/>
          <p:cNvSpPr/>
          <p:nvPr/>
        </p:nvSpPr>
        <p:spPr>
          <a:xfrm>
            <a:off x="5652120" y="1347614"/>
            <a:ext cx="1188000" cy="1188000"/>
          </a:xfrm>
          <a:prstGeom prst="ellipse">
            <a:avLst/>
          </a:prstGeom>
          <a:blipFill dpi="0" rotWithShape="1">
            <a:blip r:embed="rId6" cstate="print"/>
            <a:srcRect/>
            <a:stretch>
              <a:fillRect l="-8000" t="-5000" r="-5000" b="-5000"/>
            </a:stretch>
          </a:blipFill>
          <a:ln w="38100">
            <a:solidFill>
              <a:srgbClr val="0034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9" name="椭圆 48"/>
          <p:cNvSpPr/>
          <p:nvPr/>
        </p:nvSpPr>
        <p:spPr>
          <a:xfrm>
            <a:off x="7164288" y="2067694"/>
            <a:ext cx="1188000" cy="1188000"/>
          </a:xfrm>
          <a:prstGeom prst="ellipse">
            <a:avLst/>
          </a:prstGeom>
          <a:blipFill dpi="0" rotWithShape="1">
            <a:blip r:embed="rId7" cstate="print"/>
            <a:srcRect/>
            <a:stretch>
              <a:fillRect l="-5000" t="-5000" r="-5000" b="-5000"/>
            </a:stretch>
          </a:blipFill>
          <a:ln w="38100">
            <a:solidFill>
              <a:srgbClr val="0034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2" name="矩形 1"/>
          <p:cNvSpPr>
            <a:spLocks noChangeArrowheads="1"/>
          </p:cNvSpPr>
          <p:nvPr/>
        </p:nvSpPr>
        <p:spPr bwMode="auto">
          <a:xfrm>
            <a:off x="3203848" y="3507854"/>
            <a:ext cx="2939122" cy="45890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800" b="1" dirty="0" smtClean="0">
                <a:solidFill>
                  <a:srgbClr val="003466"/>
                </a:solidFill>
                <a:latin typeface="微软雅黑" pitchFamily="34" charset="-122"/>
                <a:ea typeface="微软雅黑" panose="020B0503020204020204" pitchFamily="34" charset="-122"/>
                <a:sym typeface="微软雅黑" pitchFamily="34" charset="-122"/>
              </a:rPr>
              <a:t>新型毒品</a:t>
            </a:r>
            <a:endParaRPr lang="zh-CN" altLang="en-US" sz="1800" b="1" dirty="0">
              <a:solidFill>
                <a:srgbClr val="003466"/>
              </a:solidFill>
              <a:latin typeface="微软雅黑" pitchFamily="34" charset="-122"/>
              <a:ea typeface="微软雅黑" panose="020B0503020204020204" pitchFamily="34" charset="-122"/>
              <a:sym typeface="微软雅黑" pitchFamily="34" charset="-122"/>
            </a:endParaRPr>
          </a:p>
        </p:txBody>
      </p:sp>
      <p:sp>
        <p:nvSpPr>
          <p:cNvPr id="21" name="TextBox 43"/>
          <p:cNvSpPr txBox="1">
            <a:spLocks noChangeArrowheads="1"/>
          </p:cNvSpPr>
          <p:nvPr/>
        </p:nvSpPr>
        <p:spPr bwMode="auto">
          <a:xfrm>
            <a:off x="899592" y="262884"/>
            <a:ext cx="3061030"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b="1" dirty="0" smtClean="0">
                <a:solidFill>
                  <a:prstClr val="black">
                    <a:lumMod val="75000"/>
                    <a:lumOff val="25000"/>
                  </a:prstClr>
                </a:solidFill>
                <a:latin typeface="微软雅黑" pitchFamily="34" charset="-122"/>
              </a:rPr>
              <a:t>毒品的分类</a:t>
            </a:r>
            <a:endParaRPr lang="en-US" altLang="zh-CN" b="1" dirty="0">
              <a:solidFill>
                <a:prstClr val="black">
                  <a:lumMod val="75000"/>
                  <a:lumOff val="25000"/>
                </a:prstClr>
              </a:solidFill>
              <a:latin typeface="微软雅黑" pitchFamily="34" charset="-122"/>
            </a:endParaRPr>
          </a:p>
        </p:txBody>
      </p:sp>
      <p:pic>
        <p:nvPicPr>
          <p:cNvPr id="18" name="图片 17" descr="QQ图片20181227111838.jpg"/>
          <p:cNvPicPr>
            <a:picLocks noChangeAspect="1"/>
          </p:cNvPicPr>
          <p:nvPr/>
        </p:nvPicPr>
        <p:blipFill>
          <a:blip r:embed="rId8" cstate="print"/>
          <a:stretch>
            <a:fillRect/>
          </a:stretch>
        </p:blipFill>
        <p:spPr>
          <a:xfrm>
            <a:off x="107504" y="0"/>
            <a:ext cx="792088" cy="792088"/>
          </a:xfrm>
          <a:prstGeom prst="rect">
            <a:avLst/>
          </a:prstGeom>
        </p:spPr>
      </p:pic>
      <p:sp>
        <p:nvSpPr>
          <p:cNvPr id="15" name="矩形 14"/>
          <p:cNvSpPr/>
          <p:nvPr/>
        </p:nvSpPr>
        <p:spPr>
          <a:xfrm>
            <a:off x="971600" y="627534"/>
            <a:ext cx="7200800" cy="461665"/>
          </a:xfrm>
          <a:prstGeom prst="rect">
            <a:avLst/>
          </a:prstGeom>
        </p:spPr>
        <p:txBody>
          <a:bodyPr wrap="square">
            <a:spAutoFit/>
          </a:bodyPr>
          <a:lstStyle/>
          <a:p>
            <a:r>
              <a:rPr lang="zh-CN" altLang="zh-CN" sz="1200" dirty="0" smtClean="0">
                <a:solidFill>
                  <a:srgbClr val="FF0000"/>
                </a:solidFill>
                <a:latin typeface="微软雅黑" pitchFamily="34" charset="-122"/>
                <a:ea typeface="微软雅黑" panose="020B0503020204020204" pitchFamily="34" charset="-122"/>
              </a:rPr>
              <a:t>新型毒品主要指</a:t>
            </a:r>
            <a:r>
              <a:rPr lang="zh-CN" altLang="zh-CN" sz="1200" dirty="0" smtClean="0">
                <a:solidFill>
                  <a:schemeClr val="accent1"/>
                </a:solidFill>
                <a:latin typeface="微软雅黑" pitchFamily="34" charset="-122"/>
                <a:ea typeface="微软雅黑" panose="020B0503020204020204" pitchFamily="34" charset="-122"/>
              </a:rPr>
              <a:t>以化学合成方式制造的致幻剂、兴奋剂类毒品，常见的有冰毒、摇头丸、氯胺酮</a:t>
            </a:r>
            <a:r>
              <a:rPr lang="en-US" altLang="zh-CN" sz="1200" dirty="0" smtClean="0">
                <a:solidFill>
                  <a:schemeClr val="accent1"/>
                </a:solidFill>
                <a:latin typeface="微软雅黑" pitchFamily="34" charset="-122"/>
                <a:ea typeface="微软雅黑" panose="020B0503020204020204" pitchFamily="34" charset="-122"/>
              </a:rPr>
              <a:t>(K</a:t>
            </a:r>
            <a:r>
              <a:rPr lang="zh-CN" altLang="zh-CN" sz="1200" dirty="0" smtClean="0">
                <a:solidFill>
                  <a:schemeClr val="accent1"/>
                </a:solidFill>
                <a:latin typeface="微软雅黑" pitchFamily="34" charset="-122"/>
                <a:ea typeface="微软雅黑" panose="020B0503020204020204" pitchFamily="34" charset="-122"/>
              </a:rPr>
              <a:t>粉</a:t>
            </a:r>
            <a:r>
              <a:rPr lang="en-US" altLang="zh-CN" sz="1200" dirty="0" smtClean="0">
                <a:solidFill>
                  <a:schemeClr val="accent1"/>
                </a:solidFill>
                <a:latin typeface="微软雅黑" pitchFamily="34" charset="-122"/>
                <a:ea typeface="微软雅黑" panose="020B0503020204020204" pitchFamily="34" charset="-122"/>
              </a:rPr>
              <a:t>)</a:t>
            </a:r>
            <a:r>
              <a:rPr lang="zh-CN" altLang="zh-CN" sz="1200" dirty="0" smtClean="0">
                <a:solidFill>
                  <a:schemeClr val="accent1"/>
                </a:solidFill>
                <a:latin typeface="微软雅黑" pitchFamily="34" charset="-122"/>
                <a:ea typeface="微软雅黑" panose="020B0503020204020204" pitchFamily="34" charset="-122"/>
              </a:rPr>
              <a:t>、咖啡因、安纳咖、安眠酮、三唑仑等。</a:t>
            </a:r>
            <a:endParaRPr lang="zh-CN" altLang="en-US" sz="1200" dirty="0" smtClean="0">
              <a:solidFill>
                <a:schemeClr val="accent1"/>
              </a:solidFill>
              <a:latin typeface="微软雅黑" pitchFamily="34" charset="-122"/>
              <a:ea typeface="微软雅黑" panose="020B0503020204020204" pitchFamily="34" charset="-122"/>
            </a:endParaRPr>
          </a:p>
        </p:txBody>
      </p:sp>
    </p:spTree>
    <p:extLst>
      <p:ext uri="{BB962C8B-B14F-4D97-AF65-F5344CB8AC3E}">
        <p14:creationId xmlns="" xmlns:p14="http://schemas.microsoft.com/office/powerpoint/2010/main" val="3717515452"/>
      </p:ext>
    </p:extLst>
  </p:cSld>
  <p:clrMapOvr>
    <a:masterClrMapping/>
  </p:clrMapOvr>
  <mc:AlternateContent xmlns:mc="http://schemas.openxmlformats.org/markup-compatibility/2006">
    <mc:Choice xmlns="" xmlns:p14="http://schemas.microsoft.com/office/powerpoint/2010/main" Requires="p14">
      <p:transition spd="slow" p14:dur="1400" advTm="3000">
        <p14:doors dir="vert"/>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childTnLst>
                                </p:cTn>
                              </p:par>
                              <p:par>
                                <p:cTn id="7" presetID="49" presetClass="path" presetSubtype="0" accel="50000" fill="hold" grpId="1" nodeType="withEffect">
                                  <p:stCondLst>
                                    <p:cond delay="0"/>
                                  </p:stCondLst>
                                  <p:childTnLst>
                                    <p:animMotion origin="layout" path="M -1.66667E-6 -1.95619E-6 L 0.31771 0.73033 " pathEditMode="relative" rAng="0" ptsTypes="AA">
                                      <p:cBhvr>
                                        <p:cTn id="8" dur="600" spd="-100000" fill="hold"/>
                                        <p:tgtEl>
                                          <p:spTgt spid="45"/>
                                        </p:tgtEl>
                                        <p:attrNameLst>
                                          <p:attrName>ppt_x</p:attrName>
                                          <p:attrName>ppt_y</p:attrName>
                                        </p:attrNameLst>
                                      </p:cBhvr>
                                      <p:rCtr x="15885" y="36501"/>
                                    </p:animMotion>
                                  </p:childTnLst>
                                </p:cTn>
                              </p:par>
                              <p:par>
                                <p:cTn id="9" presetID="1" presetClass="entr" presetSubtype="0" fill="hold" grpId="0" nodeType="withEffect">
                                  <p:stCondLst>
                                    <p:cond delay="200"/>
                                  </p:stCondLst>
                                  <p:childTnLst>
                                    <p:set>
                                      <p:cBhvr>
                                        <p:cTn id="10" dur="1" fill="hold">
                                          <p:stCondLst>
                                            <p:cond delay="0"/>
                                          </p:stCondLst>
                                        </p:cTn>
                                        <p:tgtEl>
                                          <p:spTgt spid="46"/>
                                        </p:tgtEl>
                                        <p:attrNameLst>
                                          <p:attrName>style.visibility</p:attrName>
                                        </p:attrNameLst>
                                      </p:cBhvr>
                                      <p:to>
                                        <p:strVal val="visible"/>
                                      </p:to>
                                    </p:set>
                                  </p:childTnLst>
                                </p:cTn>
                              </p:par>
                              <p:par>
                                <p:cTn id="11" presetID="49" presetClass="path" presetSubtype="0" accel="50000" fill="hold" grpId="1" nodeType="withEffect">
                                  <p:stCondLst>
                                    <p:cond delay="200"/>
                                  </p:stCondLst>
                                  <p:childTnLst>
                                    <p:animMotion origin="layout" path="M 1.38889E-6 3.45679E-6 L 0.17066 0.86913 " pathEditMode="relative" rAng="0" ptsTypes="AA">
                                      <p:cBhvr>
                                        <p:cTn id="12" dur="600" spd="-100000" fill="hold"/>
                                        <p:tgtEl>
                                          <p:spTgt spid="46"/>
                                        </p:tgtEl>
                                        <p:attrNameLst>
                                          <p:attrName>ppt_x</p:attrName>
                                          <p:attrName>ppt_y</p:attrName>
                                        </p:attrNameLst>
                                      </p:cBhvr>
                                      <p:rCtr x="8524" y="43457"/>
                                    </p:animMotion>
                                  </p:childTnLst>
                                </p:cTn>
                              </p:par>
                              <p:par>
                                <p:cTn id="13" presetID="1" presetClass="entr" presetSubtype="0" fill="hold" grpId="0" nodeType="withEffect">
                                  <p:stCondLst>
                                    <p:cond delay="400"/>
                                  </p:stCondLst>
                                  <p:childTnLst>
                                    <p:set>
                                      <p:cBhvr>
                                        <p:cTn id="14" dur="1" fill="hold">
                                          <p:stCondLst>
                                            <p:cond delay="0"/>
                                          </p:stCondLst>
                                        </p:cTn>
                                        <p:tgtEl>
                                          <p:spTgt spid="47"/>
                                        </p:tgtEl>
                                        <p:attrNameLst>
                                          <p:attrName>style.visibility</p:attrName>
                                        </p:attrNameLst>
                                      </p:cBhvr>
                                      <p:to>
                                        <p:strVal val="visible"/>
                                      </p:to>
                                    </p:set>
                                  </p:childTnLst>
                                </p:cTn>
                              </p:par>
                              <p:par>
                                <p:cTn id="15" presetID="49" presetClass="path" presetSubtype="0" accel="50000" fill="hold" grpId="1" nodeType="withEffect">
                                  <p:stCondLst>
                                    <p:cond delay="400"/>
                                  </p:stCondLst>
                                  <p:childTnLst>
                                    <p:animMotion origin="layout" path="M 0 2.00555E-6 L 0 0.88121 " pathEditMode="relative" rAng="0" ptsTypes="AA">
                                      <p:cBhvr>
                                        <p:cTn id="16" dur="600" spd="-100000" fill="hold"/>
                                        <p:tgtEl>
                                          <p:spTgt spid="47"/>
                                        </p:tgtEl>
                                        <p:attrNameLst>
                                          <p:attrName>ppt_x</p:attrName>
                                          <p:attrName>ppt_y</p:attrName>
                                        </p:attrNameLst>
                                      </p:cBhvr>
                                      <p:rCtr x="0" y="44060"/>
                                    </p:animMotion>
                                  </p:childTnLst>
                                </p:cTn>
                              </p:par>
                              <p:par>
                                <p:cTn id="17" presetID="1" presetClass="entr" presetSubtype="0" fill="hold" grpId="0" nodeType="withEffect">
                                  <p:stCondLst>
                                    <p:cond delay="600"/>
                                  </p:stCondLst>
                                  <p:childTnLst>
                                    <p:set>
                                      <p:cBhvr>
                                        <p:cTn id="18" dur="1" fill="hold">
                                          <p:stCondLst>
                                            <p:cond delay="0"/>
                                          </p:stCondLst>
                                        </p:cTn>
                                        <p:tgtEl>
                                          <p:spTgt spid="48"/>
                                        </p:tgtEl>
                                        <p:attrNameLst>
                                          <p:attrName>style.visibility</p:attrName>
                                        </p:attrNameLst>
                                      </p:cBhvr>
                                      <p:to>
                                        <p:strVal val="visible"/>
                                      </p:to>
                                    </p:set>
                                  </p:childTnLst>
                                </p:cTn>
                              </p:par>
                              <p:par>
                                <p:cTn id="19" presetID="49" presetClass="path" presetSubtype="0" accel="50000" fill="hold" grpId="1" nodeType="withEffect">
                                  <p:stCondLst>
                                    <p:cond delay="600"/>
                                  </p:stCondLst>
                                  <p:childTnLst>
                                    <p:animMotion origin="layout" path="M 3.88889E-6 -4.29497E-6 L -0.17049 0.86671 " pathEditMode="relative" rAng="0" ptsTypes="AA">
                                      <p:cBhvr>
                                        <p:cTn id="20" dur="600" spd="-100000" fill="hold"/>
                                        <p:tgtEl>
                                          <p:spTgt spid="48"/>
                                        </p:tgtEl>
                                        <p:attrNameLst>
                                          <p:attrName>ppt_x</p:attrName>
                                          <p:attrName>ppt_y</p:attrName>
                                        </p:attrNameLst>
                                      </p:cBhvr>
                                      <p:rCtr x="-8524" y="43320"/>
                                    </p:animMotion>
                                  </p:childTnLst>
                                </p:cTn>
                              </p:par>
                              <p:par>
                                <p:cTn id="21" presetID="1" presetClass="entr" presetSubtype="0" fill="hold" grpId="0" nodeType="withEffect">
                                  <p:stCondLst>
                                    <p:cond delay="800"/>
                                  </p:stCondLst>
                                  <p:childTnLst>
                                    <p:set>
                                      <p:cBhvr>
                                        <p:cTn id="22" dur="1" fill="hold">
                                          <p:stCondLst>
                                            <p:cond delay="0"/>
                                          </p:stCondLst>
                                        </p:cTn>
                                        <p:tgtEl>
                                          <p:spTgt spid="49"/>
                                        </p:tgtEl>
                                        <p:attrNameLst>
                                          <p:attrName>style.visibility</p:attrName>
                                        </p:attrNameLst>
                                      </p:cBhvr>
                                      <p:to>
                                        <p:strVal val="visible"/>
                                      </p:to>
                                    </p:set>
                                  </p:childTnLst>
                                </p:cTn>
                              </p:par>
                              <p:par>
                                <p:cTn id="23" presetID="49" presetClass="path" presetSubtype="0" accel="50000" fill="hold" grpId="1" nodeType="withEffect">
                                  <p:stCondLst>
                                    <p:cond delay="800"/>
                                  </p:stCondLst>
                                  <p:childTnLst>
                                    <p:animMotion origin="layout" path="M 2.22222E-6 2.89108E-6 L -0.32778 0.75902 " pathEditMode="relative" rAng="0" ptsTypes="AA">
                                      <p:cBhvr>
                                        <p:cTn id="24" dur="600" spd="-100000" fill="hold"/>
                                        <p:tgtEl>
                                          <p:spTgt spid="49"/>
                                        </p:tgtEl>
                                        <p:attrNameLst>
                                          <p:attrName>ppt_x</p:attrName>
                                          <p:attrName>ppt_y</p:attrName>
                                        </p:attrNameLst>
                                      </p:cBhvr>
                                      <p:rCtr x="-16389" y="37951"/>
                                    </p:animMotion>
                                  </p:childTnLst>
                                </p:cTn>
                              </p:par>
                            </p:childTnLst>
                          </p:cTn>
                        </p:par>
                        <p:par>
                          <p:cTn id="25" fill="hold">
                            <p:stCondLst>
                              <p:cond delay="1400"/>
                            </p:stCondLst>
                            <p:childTnLst>
                              <p:par>
                                <p:cTn id="26" presetID="2" presetClass="entr" presetSubtype="4" fill="hold" grpId="0" nodeType="afterEffect">
                                  <p:stCondLst>
                                    <p:cond delay="0"/>
                                  </p:stCondLst>
                                  <p:childTnLst>
                                    <p:set>
                                      <p:cBhvr>
                                        <p:cTn id="27" dur="1" fill="hold">
                                          <p:stCondLst>
                                            <p:cond delay="0"/>
                                          </p:stCondLst>
                                        </p:cTn>
                                        <p:tgtEl>
                                          <p:spTgt spid="36"/>
                                        </p:tgtEl>
                                        <p:attrNameLst>
                                          <p:attrName>style.visibility</p:attrName>
                                        </p:attrNameLst>
                                      </p:cBhvr>
                                      <p:to>
                                        <p:strVal val="visible"/>
                                      </p:to>
                                    </p:set>
                                    <p:anim calcmode="lin" valueType="num">
                                      <p:cBhvr additive="base">
                                        <p:cTn id="28" dur="500" fill="hold"/>
                                        <p:tgtEl>
                                          <p:spTgt spid="36"/>
                                        </p:tgtEl>
                                        <p:attrNameLst>
                                          <p:attrName>ppt_x</p:attrName>
                                        </p:attrNameLst>
                                      </p:cBhvr>
                                      <p:tavLst>
                                        <p:tav tm="0">
                                          <p:val>
                                            <p:strVal val="#ppt_x"/>
                                          </p:val>
                                        </p:tav>
                                        <p:tav tm="100000">
                                          <p:val>
                                            <p:strVal val="#ppt_x"/>
                                          </p:val>
                                        </p:tav>
                                      </p:tavLst>
                                    </p:anim>
                                    <p:anim calcmode="lin" valueType="num">
                                      <p:cBhvr additive="base">
                                        <p:cTn id="29" dur="500" fill="hold"/>
                                        <p:tgtEl>
                                          <p:spTgt spid="36"/>
                                        </p:tgtEl>
                                        <p:attrNameLst>
                                          <p:attrName>ppt_y</p:attrName>
                                        </p:attrNameLst>
                                      </p:cBhvr>
                                      <p:tavLst>
                                        <p:tav tm="0">
                                          <p:val>
                                            <p:strVal val="1+#ppt_h/2"/>
                                          </p:val>
                                        </p:tav>
                                        <p:tav tm="100000">
                                          <p:val>
                                            <p:strVal val="#ppt_y"/>
                                          </p:val>
                                        </p:tav>
                                      </p:tavLst>
                                    </p:anim>
                                  </p:childTnLst>
                                </p:cTn>
                              </p:par>
                            </p:childTnLst>
                          </p:cTn>
                        </p:par>
                        <p:par>
                          <p:cTn id="30" fill="hold">
                            <p:stCondLst>
                              <p:cond delay="1900"/>
                            </p:stCondLst>
                            <p:childTnLst>
                              <p:par>
                                <p:cTn id="31" presetID="2" presetClass="entr" presetSubtype="4" fill="hold" grpId="0" nodeType="afterEffect">
                                  <p:stCondLst>
                                    <p:cond delay="0"/>
                                  </p:stCondLst>
                                  <p:childTnLst>
                                    <p:set>
                                      <p:cBhvr>
                                        <p:cTn id="32" dur="1" fill="hold">
                                          <p:stCondLst>
                                            <p:cond delay="0"/>
                                          </p:stCondLst>
                                        </p:cTn>
                                        <p:tgtEl>
                                          <p:spTgt spid="37"/>
                                        </p:tgtEl>
                                        <p:attrNameLst>
                                          <p:attrName>style.visibility</p:attrName>
                                        </p:attrNameLst>
                                      </p:cBhvr>
                                      <p:to>
                                        <p:strVal val="visible"/>
                                      </p:to>
                                    </p:set>
                                    <p:anim calcmode="lin" valueType="num">
                                      <p:cBhvr additive="base">
                                        <p:cTn id="33" dur="500" fill="hold"/>
                                        <p:tgtEl>
                                          <p:spTgt spid="37"/>
                                        </p:tgtEl>
                                        <p:attrNameLst>
                                          <p:attrName>ppt_x</p:attrName>
                                        </p:attrNameLst>
                                      </p:cBhvr>
                                      <p:tavLst>
                                        <p:tav tm="0">
                                          <p:val>
                                            <p:strVal val="#ppt_x"/>
                                          </p:val>
                                        </p:tav>
                                        <p:tav tm="100000">
                                          <p:val>
                                            <p:strVal val="#ppt_x"/>
                                          </p:val>
                                        </p:tav>
                                      </p:tavLst>
                                    </p:anim>
                                    <p:anim calcmode="lin" valueType="num">
                                      <p:cBhvr additive="base">
                                        <p:cTn id="34" dur="500" fill="hold"/>
                                        <p:tgtEl>
                                          <p:spTgt spid="37"/>
                                        </p:tgtEl>
                                        <p:attrNameLst>
                                          <p:attrName>ppt_y</p:attrName>
                                        </p:attrNameLst>
                                      </p:cBhvr>
                                      <p:tavLst>
                                        <p:tav tm="0">
                                          <p:val>
                                            <p:strVal val="1+#ppt_h/2"/>
                                          </p:val>
                                        </p:tav>
                                        <p:tav tm="100000">
                                          <p:val>
                                            <p:strVal val="#ppt_y"/>
                                          </p:val>
                                        </p:tav>
                                      </p:tavLst>
                                    </p:anim>
                                  </p:childTnLst>
                                </p:cTn>
                              </p:par>
                            </p:childTnLst>
                          </p:cTn>
                        </p:par>
                        <p:par>
                          <p:cTn id="35" fill="hold">
                            <p:stCondLst>
                              <p:cond delay="2400"/>
                            </p:stCondLst>
                            <p:childTnLst>
                              <p:par>
                                <p:cTn id="36" presetID="2" presetClass="entr" presetSubtype="4" fill="hold" grpId="0" nodeType="afterEffect">
                                  <p:stCondLst>
                                    <p:cond delay="0"/>
                                  </p:stCondLst>
                                  <p:childTnLst>
                                    <p:set>
                                      <p:cBhvr>
                                        <p:cTn id="37" dur="1" fill="hold">
                                          <p:stCondLst>
                                            <p:cond delay="0"/>
                                          </p:stCondLst>
                                        </p:cTn>
                                        <p:tgtEl>
                                          <p:spTgt spid="42"/>
                                        </p:tgtEl>
                                        <p:attrNameLst>
                                          <p:attrName>style.visibility</p:attrName>
                                        </p:attrNameLst>
                                      </p:cBhvr>
                                      <p:to>
                                        <p:strVal val="visible"/>
                                      </p:to>
                                    </p:set>
                                    <p:anim calcmode="lin" valueType="num">
                                      <p:cBhvr additive="base">
                                        <p:cTn id="38" dur="500" fill="hold"/>
                                        <p:tgtEl>
                                          <p:spTgt spid="42"/>
                                        </p:tgtEl>
                                        <p:attrNameLst>
                                          <p:attrName>ppt_x</p:attrName>
                                        </p:attrNameLst>
                                      </p:cBhvr>
                                      <p:tavLst>
                                        <p:tav tm="0">
                                          <p:val>
                                            <p:strVal val="#ppt_x"/>
                                          </p:val>
                                        </p:tav>
                                        <p:tav tm="100000">
                                          <p:val>
                                            <p:strVal val="#ppt_x"/>
                                          </p:val>
                                        </p:tav>
                                      </p:tavLst>
                                    </p:anim>
                                    <p:anim calcmode="lin" valueType="num">
                                      <p:cBhvr additive="base">
                                        <p:cTn id="39" dur="500" fill="hold"/>
                                        <p:tgtEl>
                                          <p:spTgt spid="42"/>
                                        </p:tgtEl>
                                        <p:attrNameLst>
                                          <p:attrName>ppt_y</p:attrName>
                                        </p:attrNameLst>
                                      </p:cBhvr>
                                      <p:tavLst>
                                        <p:tav tm="0">
                                          <p:val>
                                            <p:strVal val="1+#ppt_h/2"/>
                                          </p:val>
                                        </p:tav>
                                        <p:tav tm="100000">
                                          <p:val>
                                            <p:strVal val="#ppt_y"/>
                                          </p:val>
                                        </p:tav>
                                      </p:tavLst>
                                    </p:anim>
                                  </p:childTnLst>
                                </p:cTn>
                              </p:par>
                            </p:childTnLst>
                          </p:cTn>
                        </p:par>
                        <p:par>
                          <p:cTn id="40" fill="hold">
                            <p:stCondLst>
                              <p:cond delay="2900"/>
                            </p:stCondLst>
                            <p:childTnLst>
                              <p:par>
                                <p:cTn id="41" presetID="2" presetClass="entr" presetSubtype="4" fill="hold" grpId="0" nodeType="afterEffect">
                                  <p:stCondLst>
                                    <p:cond delay="0"/>
                                  </p:stCondLst>
                                  <p:childTnLst>
                                    <p:set>
                                      <p:cBhvr>
                                        <p:cTn id="42" dur="1" fill="hold">
                                          <p:stCondLst>
                                            <p:cond delay="0"/>
                                          </p:stCondLst>
                                        </p:cTn>
                                        <p:tgtEl>
                                          <p:spTgt spid="43"/>
                                        </p:tgtEl>
                                        <p:attrNameLst>
                                          <p:attrName>style.visibility</p:attrName>
                                        </p:attrNameLst>
                                      </p:cBhvr>
                                      <p:to>
                                        <p:strVal val="visible"/>
                                      </p:to>
                                    </p:set>
                                    <p:anim calcmode="lin" valueType="num">
                                      <p:cBhvr additive="base">
                                        <p:cTn id="43" dur="500" fill="hold"/>
                                        <p:tgtEl>
                                          <p:spTgt spid="43"/>
                                        </p:tgtEl>
                                        <p:attrNameLst>
                                          <p:attrName>ppt_x</p:attrName>
                                        </p:attrNameLst>
                                      </p:cBhvr>
                                      <p:tavLst>
                                        <p:tav tm="0">
                                          <p:val>
                                            <p:strVal val="#ppt_x"/>
                                          </p:val>
                                        </p:tav>
                                        <p:tav tm="100000">
                                          <p:val>
                                            <p:strVal val="#ppt_x"/>
                                          </p:val>
                                        </p:tav>
                                      </p:tavLst>
                                    </p:anim>
                                    <p:anim calcmode="lin" valueType="num">
                                      <p:cBhvr additive="base">
                                        <p:cTn id="44" dur="500" fill="hold"/>
                                        <p:tgtEl>
                                          <p:spTgt spid="43"/>
                                        </p:tgtEl>
                                        <p:attrNameLst>
                                          <p:attrName>ppt_y</p:attrName>
                                        </p:attrNameLst>
                                      </p:cBhvr>
                                      <p:tavLst>
                                        <p:tav tm="0">
                                          <p:val>
                                            <p:strVal val="1+#ppt_h/2"/>
                                          </p:val>
                                        </p:tav>
                                        <p:tav tm="100000">
                                          <p:val>
                                            <p:strVal val="#ppt_y"/>
                                          </p:val>
                                        </p:tav>
                                      </p:tavLst>
                                    </p:anim>
                                  </p:childTnLst>
                                </p:cTn>
                              </p:par>
                            </p:childTnLst>
                          </p:cTn>
                        </p:par>
                        <p:par>
                          <p:cTn id="45" fill="hold">
                            <p:stCondLst>
                              <p:cond delay="3400"/>
                            </p:stCondLst>
                            <p:childTnLst>
                              <p:par>
                                <p:cTn id="46" presetID="2" presetClass="entr" presetSubtype="4" fill="hold" grpId="0" nodeType="afterEffect">
                                  <p:stCondLst>
                                    <p:cond delay="0"/>
                                  </p:stCondLst>
                                  <p:childTnLst>
                                    <p:set>
                                      <p:cBhvr>
                                        <p:cTn id="47" dur="1" fill="hold">
                                          <p:stCondLst>
                                            <p:cond delay="0"/>
                                          </p:stCondLst>
                                        </p:cTn>
                                        <p:tgtEl>
                                          <p:spTgt spid="44"/>
                                        </p:tgtEl>
                                        <p:attrNameLst>
                                          <p:attrName>style.visibility</p:attrName>
                                        </p:attrNameLst>
                                      </p:cBhvr>
                                      <p:to>
                                        <p:strVal val="visible"/>
                                      </p:to>
                                    </p:set>
                                    <p:anim calcmode="lin" valueType="num">
                                      <p:cBhvr additive="base">
                                        <p:cTn id="48" dur="500" fill="hold"/>
                                        <p:tgtEl>
                                          <p:spTgt spid="44"/>
                                        </p:tgtEl>
                                        <p:attrNameLst>
                                          <p:attrName>ppt_x</p:attrName>
                                        </p:attrNameLst>
                                      </p:cBhvr>
                                      <p:tavLst>
                                        <p:tav tm="0">
                                          <p:val>
                                            <p:strVal val="#ppt_x"/>
                                          </p:val>
                                        </p:tav>
                                        <p:tav tm="100000">
                                          <p:val>
                                            <p:strVal val="#ppt_x"/>
                                          </p:val>
                                        </p:tav>
                                      </p:tavLst>
                                    </p:anim>
                                    <p:anim calcmode="lin" valueType="num">
                                      <p:cBhvr additive="base">
                                        <p:cTn id="49"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42" grpId="0"/>
      <p:bldP spid="43" grpId="0"/>
      <p:bldP spid="44" grpId="0"/>
      <p:bldP spid="45" grpId="0" animBg="1"/>
      <p:bldP spid="45" grpId="1" animBg="1"/>
      <p:bldP spid="46" grpId="0" animBg="1"/>
      <p:bldP spid="46" grpId="1" animBg="1"/>
      <p:bldP spid="47" grpId="0" animBg="1"/>
      <p:bldP spid="47" grpId="1" animBg="1"/>
      <p:bldP spid="48" grpId="0" animBg="1"/>
      <p:bldP spid="48" grpId="1" animBg="1"/>
      <p:bldP spid="49" grpId="0" animBg="1"/>
      <p:bldP spid="49"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图片 30" descr="ac58fa2cf553eaeef8d6720d9d3b2362.jpeg"/>
          <p:cNvPicPr>
            <a:picLocks noChangeAspect="1"/>
          </p:cNvPicPr>
          <p:nvPr/>
        </p:nvPicPr>
        <p:blipFill>
          <a:blip r:embed="rId3" cstate="print"/>
          <a:stretch>
            <a:fillRect/>
          </a:stretch>
        </p:blipFill>
        <p:spPr>
          <a:xfrm>
            <a:off x="179512" y="843558"/>
            <a:ext cx="2803649" cy="2133402"/>
          </a:xfrm>
          <a:prstGeom prst="rect">
            <a:avLst/>
          </a:prstGeom>
        </p:spPr>
      </p:pic>
      <p:pic>
        <p:nvPicPr>
          <p:cNvPr id="16" name="图片 15" descr="7fea566674e399d7f8414a66c0b109b2.jpeg"/>
          <p:cNvPicPr>
            <a:picLocks noChangeAspect="1"/>
          </p:cNvPicPr>
          <p:nvPr/>
        </p:nvPicPr>
        <p:blipFill>
          <a:blip r:embed="rId4" cstate="print"/>
          <a:stretch>
            <a:fillRect/>
          </a:stretch>
        </p:blipFill>
        <p:spPr>
          <a:xfrm>
            <a:off x="3347864" y="2499742"/>
            <a:ext cx="2745820" cy="2425324"/>
          </a:xfrm>
          <a:prstGeom prst="rect">
            <a:avLst/>
          </a:prstGeom>
        </p:spPr>
      </p:pic>
      <p:sp>
        <p:nvSpPr>
          <p:cNvPr id="20" name="KSO_GT2.1.1"/>
          <p:cNvSpPr txBox="1"/>
          <p:nvPr/>
        </p:nvSpPr>
        <p:spPr>
          <a:xfrm>
            <a:off x="6228184" y="3291830"/>
            <a:ext cx="2664296" cy="1194550"/>
          </a:xfrm>
          <a:prstGeom prst="rect">
            <a:avLst/>
          </a:prstGeom>
          <a:noFill/>
        </p:spPr>
        <p:txBody>
          <a:bodyPr lIns="100790" tIns="50396" rIns="100790" bIns="50396" anchor="ctr"/>
          <a:lstStyle/>
          <a:p>
            <a:pPr algn="just" fontAlgn="base">
              <a:lnSpc>
                <a:spcPct val="130000"/>
              </a:lnSpc>
              <a:spcBef>
                <a:spcPct val="0"/>
              </a:spcBef>
              <a:spcAft>
                <a:spcPct val="0"/>
              </a:spcAft>
              <a:defRPr/>
            </a:pPr>
            <a:r>
              <a:rPr lang="zh-CN" altLang="en-US" sz="1400" kern="0" dirty="0" smtClean="0">
                <a:solidFill>
                  <a:srgbClr val="FF0000"/>
                </a:solidFill>
                <a:latin typeface="微软雅黑" panose="020B0503020204020204" pitchFamily="34" charset="-122"/>
                <a:ea typeface="微软雅黑" panose="020B0503020204020204" pitchFamily="34" charset="-122"/>
              </a:rPr>
              <a:t>耗费社会财富</a:t>
            </a:r>
          </a:p>
          <a:p>
            <a:pPr algn="just" fontAlgn="base">
              <a:lnSpc>
                <a:spcPct val="130000"/>
              </a:lnSpc>
              <a:spcBef>
                <a:spcPct val="0"/>
              </a:spcBef>
              <a:spcAft>
                <a:spcPct val="0"/>
              </a:spcAft>
              <a:defRPr/>
            </a:pPr>
            <a:r>
              <a:rPr lang="zh-CN" altLang="en-US" sz="1400" kern="0" dirty="0" smtClean="0">
                <a:solidFill>
                  <a:prstClr val="black">
                    <a:lumMod val="85000"/>
                    <a:lumOff val="15000"/>
                  </a:prstClr>
                </a:solidFill>
                <a:latin typeface="微软雅黑" pitchFamily="34" charset="-122"/>
                <a:ea typeface="微软雅黑" pitchFamily="34" charset="-122"/>
              </a:rPr>
              <a:t>吸</a:t>
            </a:r>
            <a:r>
              <a:rPr lang="zh-CN" altLang="en-US" sz="1400" kern="0" dirty="0" smtClean="0">
                <a:solidFill>
                  <a:prstClr val="black">
                    <a:lumMod val="85000"/>
                    <a:lumOff val="15000"/>
                  </a:prstClr>
                </a:solidFill>
                <a:latin typeface="微软雅黑" pitchFamily="34" charset="-122"/>
                <a:ea typeface="微软雅黑" pitchFamily="34" charset="-122"/>
              </a:rPr>
              <a:t>毒者为了购买毒品将会花费大量资金，长时间的吸毒带来的后果必然是倾家荡产。</a:t>
            </a:r>
          </a:p>
        </p:txBody>
      </p:sp>
      <p:sp>
        <p:nvSpPr>
          <p:cNvPr id="23" name="KSO_GT1.1.1"/>
          <p:cNvSpPr txBox="1"/>
          <p:nvPr/>
        </p:nvSpPr>
        <p:spPr>
          <a:xfrm>
            <a:off x="3059832" y="411510"/>
            <a:ext cx="3312368" cy="2376264"/>
          </a:xfrm>
          <a:prstGeom prst="rect">
            <a:avLst/>
          </a:prstGeom>
          <a:noFill/>
        </p:spPr>
        <p:txBody>
          <a:bodyPr lIns="100790" tIns="50396" rIns="100790" bIns="50396" anchor="ctr"/>
          <a:lstStyle/>
          <a:p>
            <a:pPr algn="just" fontAlgn="base">
              <a:lnSpc>
                <a:spcPct val="130000"/>
              </a:lnSpc>
              <a:spcBef>
                <a:spcPct val="0"/>
              </a:spcBef>
              <a:spcAft>
                <a:spcPct val="0"/>
              </a:spcAft>
              <a:defRPr/>
            </a:pPr>
            <a:r>
              <a:rPr lang="zh-CN" altLang="en-US" sz="1400" kern="0" dirty="0" smtClean="0">
                <a:solidFill>
                  <a:srgbClr val="FF0000"/>
                </a:solidFill>
                <a:latin typeface="微软雅黑" panose="020B0503020204020204" pitchFamily="34" charset="-122"/>
                <a:ea typeface="微软雅黑" panose="020B0503020204020204" pitchFamily="34" charset="-122"/>
              </a:rPr>
              <a:t>威胁社会安全</a:t>
            </a:r>
          </a:p>
          <a:p>
            <a:pPr algn="just" fontAlgn="base">
              <a:lnSpc>
                <a:spcPct val="130000"/>
              </a:lnSpc>
              <a:spcBef>
                <a:spcPct val="0"/>
              </a:spcBef>
              <a:spcAft>
                <a:spcPct val="0"/>
              </a:spcAft>
              <a:defRPr/>
            </a:pPr>
            <a:r>
              <a:rPr lang="en-US" altLang="zh-CN" sz="1400" kern="0" dirty="0" smtClean="0">
                <a:solidFill>
                  <a:prstClr val="black">
                    <a:lumMod val="85000"/>
                    <a:lumOff val="15000"/>
                  </a:prstClr>
                </a:solidFill>
                <a:latin typeface="微软雅黑" pitchFamily="34" charset="-122"/>
                <a:ea typeface="微软雅黑" pitchFamily="34" charset="-122"/>
              </a:rPr>
              <a:t>1</a:t>
            </a:r>
            <a:r>
              <a:rPr lang="zh-CN" altLang="en-US" sz="1400" kern="0" dirty="0" smtClean="0">
                <a:solidFill>
                  <a:prstClr val="black">
                    <a:lumMod val="85000"/>
                    <a:lumOff val="15000"/>
                  </a:prstClr>
                </a:solidFill>
                <a:latin typeface="微软雅黑" pitchFamily="34" charset="-122"/>
                <a:ea typeface="微软雅黑" pitchFamily="34" charset="-122"/>
              </a:rPr>
              <a:t>、在</a:t>
            </a:r>
            <a:r>
              <a:rPr lang="zh-CN" altLang="en-US" sz="1400" kern="0" dirty="0" smtClean="0">
                <a:solidFill>
                  <a:prstClr val="black">
                    <a:lumMod val="85000"/>
                    <a:lumOff val="15000"/>
                  </a:prstClr>
                </a:solidFill>
                <a:latin typeface="微软雅黑" pitchFamily="34" charset="-122"/>
                <a:ea typeface="微软雅黑" pitchFamily="34" charset="-122"/>
              </a:rPr>
              <a:t>毒品作用下吸毒者可能产生妄想和幻视幻听，伴随暴力行为，吸毒后伤人、驾驶肇祸等情况屡见不</a:t>
            </a:r>
            <a:r>
              <a:rPr lang="zh-CN" altLang="en-US" sz="1400" kern="0" dirty="0" smtClean="0">
                <a:solidFill>
                  <a:prstClr val="black">
                    <a:lumMod val="85000"/>
                    <a:lumOff val="15000"/>
                  </a:prstClr>
                </a:solidFill>
                <a:latin typeface="微软雅黑" pitchFamily="34" charset="-122"/>
                <a:ea typeface="微软雅黑" pitchFamily="34" charset="-122"/>
              </a:rPr>
              <a:t>鲜。</a:t>
            </a:r>
            <a:endParaRPr lang="en-US" altLang="zh-CN" sz="1400" kern="0" dirty="0" smtClean="0">
              <a:solidFill>
                <a:prstClr val="black">
                  <a:lumMod val="85000"/>
                  <a:lumOff val="15000"/>
                </a:prstClr>
              </a:solidFill>
              <a:latin typeface="微软雅黑" pitchFamily="34" charset="-122"/>
              <a:ea typeface="微软雅黑" pitchFamily="34" charset="-122"/>
            </a:endParaRPr>
          </a:p>
          <a:p>
            <a:pPr algn="just" fontAlgn="base">
              <a:lnSpc>
                <a:spcPct val="130000"/>
              </a:lnSpc>
              <a:spcBef>
                <a:spcPct val="0"/>
              </a:spcBef>
              <a:spcAft>
                <a:spcPct val="0"/>
              </a:spcAft>
              <a:defRPr/>
            </a:pPr>
            <a:r>
              <a:rPr lang="en-US" altLang="zh-CN" sz="1400" kern="0" dirty="0" smtClean="0">
                <a:solidFill>
                  <a:prstClr val="black">
                    <a:lumMod val="85000"/>
                    <a:lumOff val="15000"/>
                  </a:prstClr>
                </a:solidFill>
                <a:latin typeface="微软雅黑" pitchFamily="34" charset="-122"/>
                <a:ea typeface="微软雅黑" pitchFamily="34" charset="-122"/>
              </a:rPr>
              <a:t>2</a:t>
            </a:r>
            <a:r>
              <a:rPr lang="zh-CN" altLang="en-US" sz="1400" kern="0" dirty="0" smtClean="0">
                <a:solidFill>
                  <a:prstClr val="black">
                    <a:lumMod val="85000"/>
                    <a:lumOff val="15000"/>
                  </a:prstClr>
                </a:solidFill>
                <a:latin typeface="微软雅黑" pitchFamily="34" charset="-122"/>
                <a:ea typeface="微软雅黑" pitchFamily="34" charset="-122"/>
              </a:rPr>
              <a:t>、吸</a:t>
            </a:r>
            <a:r>
              <a:rPr lang="zh-CN" altLang="en-US" sz="1400" kern="0" dirty="0" smtClean="0">
                <a:solidFill>
                  <a:prstClr val="black">
                    <a:lumMod val="85000"/>
                    <a:lumOff val="15000"/>
                  </a:prstClr>
                </a:solidFill>
                <a:latin typeface="微软雅黑" pitchFamily="34" charset="-122"/>
                <a:ea typeface="微软雅黑" pitchFamily="34" charset="-122"/>
              </a:rPr>
              <a:t>毒者为了获取毒资而走上盗窃、抢劫等违法犯罪的道路，严重威胁到社会的公共安全</a:t>
            </a:r>
            <a:r>
              <a:rPr lang="zh-CN" altLang="en-US" sz="1400" kern="0" dirty="0" smtClean="0">
                <a:solidFill>
                  <a:prstClr val="black">
                    <a:lumMod val="85000"/>
                    <a:lumOff val="15000"/>
                  </a:prstClr>
                </a:solidFill>
                <a:latin typeface="微软雅黑" pitchFamily="34" charset="-122"/>
                <a:ea typeface="微软雅黑" pitchFamily="34" charset="-122"/>
              </a:rPr>
              <a:t>。</a:t>
            </a:r>
            <a:endParaRPr lang="en-US" altLang="zh-CN" sz="1400" kern="0" dirty="0" smtClean="0">
              <a:solidFill>
                <a:prstClr val="black">
                  <a:lumMod val="85000"/>
                  <a:lumOff val="15000"/>
                </a:prstClr>
              </a:solidFill>
              <a:latin typeface="微软雅黑" pitchFamily="34" charset="-122"/>
              <a:ea typeface="微软雅黑" pitchFamily="34" charset="-122"/>
            </a:endParaRPr>
          </a:p>
          <a:p>
            <a:pPr algn="just" fontAlgn="base">
              <a:lnSpc>
                <a:spcPct val="130000"/>
              </a:lnSpc>
              <a:spcBef>
                <a:spcPct val="0"/>
              </a:spcBef>
              <a:spcAft>
                <a:spcPct val="0"/>
              </a:spcAft>
              <a:defRPr/>
            </a:pPr>
            <a:r>
              <a:rPr lang="en-US" altLang="zh-CN" sz="1400" kern="0" dirty="0" smtClean="0">
                <a:solidFill>
                  <a:prstClr val="black">
                    <a:lumMod val="85000"/>
                    <a:lumOff val="15000"/>
                  </a:prstClr>
                </a:solidFill>
                <a:latin typeface="微软雅黑" pitchFamily="34" charset="-122"/>
                <a:ea typeface="微软雅黑" pitchFamily="34" charset="-122"/>
              </a:rPr>
              <a:t>3</a:t>
            </a:r>
            <a:r>
              <a:rPr lang="zh-CN" altLang="en-US" sz="1400" kern="0" dirty="0" smtClean="0">
                <a:solidFill>
                  <a:prstClr val="black">
                    <a:lumMod val="85000"/>
                    <a:lumOff val="15000"/>
                  </a:prstClr>
                </a:solidFill>
                <a:latin typeface="微软雅黑" pitchFamily="34" charset="-122"/>
                <a:ea typeface="微软雅黑" pitchFamily="34" charset="-122"/>
              </a:rPr>
              <a:t>、破</a:t>
            </a:r>
            <a:r>
              <a:rPr lang="zh-CN" altLang="en-US" sz="1400" kern="0" dirty="0" smtClean="0">
                <a:solidFill>
                  <a:prstClr val="black">
                    <a:lumMod val="85000"/>
                    <a:lumOff val="15000"/>
                  </a:prstClr>
                </a:solidFill>
                <a:latin typeface="微软雅黑" pitchFamily="34" charset="-122"/>
                <a:ea typeface="微软雅黑" pitchFamily="34" charset="-122"/>
              </a:rPr>
              <a:t>坏家庭幸福，使家庭经济陷入破产；</a:t>
            </a:r>
          </a:p>
        </p:txBody>
      </p:sp>
      <p:sp>
        <p:nvSpPr>
          <p:cNvPr id="26" name="KSO_GT2.1.1"/>
          <p:cNvSpPr txBox="1"/>
          <p:nvPr/>
        </p:nvSpPr>
        <p:spPr>
          <a:xfrm>
            <a:off x="107504" y="2931790"/>
            <a:ext cx="3096344" cy="1872208"/>
          </a:xfrm>
          <a:prstGeom prst="rect">
            <a:avLst/>
          </a:prstGeom>
          <a:noFill/>
        </p:spPr>
        <p:txBody>
          <a:bodyPr lIns="100790" tIns="50396" rIns="100790" bIns="50396" anchor="ctr"/>
          <a:lstStyle/>
          <a:p>
            <a:pPr algn="just" fontAlgn="base">
              <a:lnSpc>
                <a:spcPct val="130000"/>
              </a:lnSpc>
              <a:spcBef>
                <a:spcPct val="0"/>
              </a:spcBef>
              <a:spcAft>
                <a:spcPct val="0"/>
              </a:spcAft>
              <a:defRPr/>
            </a:pPr>
            <a:r>
              <a:rPr lang="zh-CN" altLang="en-US" sz="1400" kern="0" dirty="0" smtClean="0">
                <a:solidFill>
                  <a:srgbClr val="FF0000"/>
                </a:solidFill>
                <a:latin typeface="微软雅黑" panose="020B0503020204020204" pitchFamily="34" charset="-122"/>
                <a:ea typeface="微软雅黑" panose="020B0503020204020204" pitchFamily="34" charset="-122"/>
              </a:rPr>
              <a:t>损害身心健康</a:t>
            </a:r>
          </a:p>
          <a:p>
            <a:pPr algn="just" fontAlgn="base">
              <a:lnSpc>
                <a:spcPct val="130000"/>
              </a:lnSpc>
              <a:spcBef>
                <a:spcPct val="0"/>
              </a:spcBef>
              <a:spcAft>
                <a:spcPct val="0"/>
              </a:spcAft>
              <a:defRPr/>
            </a:pPr>
            <a:r>
              <a:rPr lang="en-US" altLang="zh-CN" sz="1400" kern="0" dirty="0" smtClean="0">
                <a:solidFill>
                  <a:prstClr val="black">
                    <a:lumMod val="85000"/>
                    <a:lumOff val="15000"/>
                  </a:prstClr>
                </a:solidFill>
                <a:latin typeface="微软雅黑" pitchFamily="34" charset="-122"/>
                <a:ea typeface="微软雅黑" pitchFamily="34" charset="-122"/>
              </a:rPr>
              <a:t>1</a:t>
            </a:r>
            <a:r>
              <a:rPr lang="zh-CN" altLang="en-US" sz="1400" kern="0" dirty="0" smtClean="0">
                <a:solidFill>
                  <a:prstClr val="black">
                    <a:lumMod val="85000"/>
                    <a:lumOff val="15000"/>
                  </a:prstClr>
                </a:solidFill>
                <a:latin typeface="微软雅黑" pitchFamily="34" charset="-122"/>
                <a:ea typeface="微软雅黑" pitchFamily="34" charset="-122"/>
              </a:rPr>
              <a:t>、吸</a:t>
            </a:r>
            <a:r>
              <a:rPr lang="zh-CN" altLang="en-US" sz="1400" kern="0" dirty="0" smtClean="0">
                <a:solidFill>
                  <a:prstClr val="black">
                    <a:lumMod val="85000"/>
                    <a:lumOff val="15000"/>
                  </a:prstClr>
                </a:solidFill>
                <a:latin typeface="微软雅黑" pitchFamily="34" charset="-122"/>
                <a:ea typeface="微软雅黑" pitchFamily="34" charset="-122"/>
              </a:rPr>
              <a:t>毒导致免疫力低下及病变，容易感染传染性疾病、急慢性精神障碍、呼吸道疾病等恶性疾病</a:t>
            </a:r>
            <a:r>
              <a:rPr lang="zh-CN" altLang="en-US" sz="1400" kern="0" dirty="0" smtClean="0">
                <a:solidFill>
                  <a:prstClr val="black">
                    <a:lumMod val="85000"/>
                    <a:lumOff val="15000"/>
                  </a:prstClr>
                </a:solidFill>
                <a:latin typeface="微软雅黑" pitchFamily="34" charset="-122"/>
                <a:ea typeface="微软雅黑" pitchFamily="34" charset="-122"/>
              </a:rPr>
              <a:t>。</a:t>
            </a:r>
            <a:endParaRPr lang="en-US" altLang="zh-CN" sz="1400" kern="0" dirty="0" smtClean="0">
              <a:solidFill>
                <a:prstClr val="black">
                  <a:lumMod val="85000"/>
                  <a:lumOff val="15000"/>
                </a:prstClr>
              </a:solidFill>
              <a:latin typeface="微软雅黑" pitchFamily="34" charset="-122"/>
              <a:ea typeface="微软雅黑" pitchFamily="34" charset="-122"/>
            </a:endParaRPr>
          </a:p>
          <a:p>
            <a:pPr algn="just" fontAlgn="base">
              <a:lnSpc>
                <a:spcPct val="130000"/>
              </a:lnSpc>
              <a:spcBef>
                <a:spcPct val="0"/>
              </a:spcBef>
              <a:spcAft>
                <a:spcPct val="0"/>
              </a:spcAft>
              <a:defRPr/>
            </a:pPr>
            <a:r>
              <a:rPr lang="en-US" altLang="zh-CN" sz="1400" kern="0" dirty="0" smtClean="0">
                <a:solidFill>
                  <a:prstClr val="black">
                    <a:lumMod val="85000"/>
                    <a:lumOff val="15000"/>
                  </a:prstClr>
                </a:solidFill>
                <a:latin typeface="微软雅黑" pitchFamily="34" charset="-122"/>
                <a:ea typeface="微软雅黑" pitchFamily="34" charset="-122"/>
              </a:rPr>
              <a:t>2</a:t>
            </a:r>
            <a:r>
              <a:rPr lang="zh-CN" altLang="en-US" sz="1400" kern="0" dirty="0" smtClean="0">
                <a:solidFill>
                  <a:prstClr val="black">
                    <a:lumMod val="85000"/>
                    <a:lumOff val="15000"/>
                  </a:prstClr>
                </a:solidFill>
                <a:latin typeface="微软雅黑" pitchFamily="34" charset="-122"/>
                <a:ea typeface="微软雅黑" pitchFamily="34" charset="-122"/>
              </a:rPr>
              <a:t>、新型毒</a:t>
            </a:r>
            <a:r>
              <a:rPr lang="zh-CN" altLang="en-US" sz="1400" kern="0" dirty="0" smtClean="0">
                <a:solidFill>
                  <a:prstClr val="black">
                    <a:lumMod val="85000"/>
                    <a:lumOff val="15000"/>
                  </a:prstClr>
                </a:solidFill>
                <a:latin typeface="微软雅黑" pitchFamily="34" charset="-122"/>
                <a:ea typeface="微软雅黑" pitchFamily="34" charset="-122"/>
              </a:rPr>
              <a:t>品主要破坏人的中枢神经，吸食后易兴奋、致幻，导致行为失控，引发自残、攻击等暴力行为。</a:t>
            </a:r>
          </a:p>
        </p:txBody>
      </p:sp>
      <p:sp>
        <p:nvSpPr>
          <p:cNvPr id="28" name="TextBox 43"/>
          <p:cNvSpPr txBox="1">
            <a:spLocks noChangeArrowheads="1"/>
          </p:cNvSpPr>
          <p:nvPr/>
        </p:nvSpPr>
        <p:spPr bwMode="auto">
          <a:xfrm>
            <a:off x="899592" y="262884"/>
            <a:ext cx="3061030"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b="1" dirty="0" smtClean="0">
                <a:solidFill>
                  <a:prstClr val="black">
                    <a:lumMod val="75000"/>
                    <a:lumOff val="25000"/>
                  </a:prstClr>
                </a:solidFill>
                <a:latin typeface="微软雅黑" pitchFamily="34" charset="-122"/>
              </a:rPr>
              <a:t> 毒品的危害</a:t>
            </a:r>
            <a:endParaRPr lang="en-US" altLang="zh-CN" b="1" dirty="0">
              <a:solidFill>
                <a:prstClr val="black">
                  <a:lumMod val="75000"/>
                  <a:lumOff val="25000"/>
                </a:prstClr>
              </a:solidFill>
              <a:latin typeface="微软雅黑" pitchFamily="34" charset="-122"/>
            </a:endParaRPr>
          </a:p>
        </p:txBody>
      </p:sp>
      <p:pic>
        <p:nvPicPr>
          <p:cNvPr id="12" name="图片 11" descr="QQ图片20181227111838.jpg"/>
          <p:cNvPicPr>
            <a:picLocks noChangeAspect="1"/>
          </p:cNvPicPr>
          <p:nvPr/>
        </p:nvPicPr>
        <p:blipFill>
          <a:blip r:embed="rId5" cstate="print"/>
          <a:stretch>
            <a:fillRect/>
          </a:stretch>
        </p:blipFill>
        <p:spPr>
          <a:xfrm>
            <a:off x="251520" y="123478"/>
            <a:ext cx="725066" cy="725066"/>
          </a:xfrm>
          <a:prstGeom prst="rect">
            <a:avLst/>
          </a:prstGeom>
        </p:spPr>
      </p:pic>
      <p:pic>
        <p:nvPicPr>
          <p:cNvPr id="33" name="图片 32" descr="77cf3d29eae10f98c5e67eea86fc84a7.jpg"/>
          <p:cNvPicPr>
            <a:picLocks noChangeAspect="1"/>
          </p:cNvPicPr>
          <p:nvPr/>
        </p:nvPicPr>
        <p:blipFill>
          <a:blip r:embed="rId6" cstate="print"/>
          <a:stretch>
            <a:fillRect/>
          </a:stretch>
        </p:blipFill>
        <p:spPr>
          <a:xfrm>
            <a:off x="6444208" y="411510"/>
            <a:ext cx="2520280" cy="2673024"/>
          </a:xfrm>
          <a:prstGeom prst="rect">
            <a:avLst/>
          </a:prstGeom>
        </p:spPr>
      </p:pic>
    </p:spTree>
    <p:extLst>
      <p:ext uri="{BB962C8B-B14F-4D97-AF65-F5344CB8AC3E}">
        <p14:creationId xmlns="" xmlns:p14="http://schemas.microsoft.com/office/powerpoint/2010/main" val="955747240"/>
      </p:ext>
    </p:extLst>
  </p:cSld>
  <p:clrMapOvr>
    <a:masterClrMapping/>
  </p:clrMapOvr>
  <mc:AlternateContent xmlns:mc="http://schemas.openxmlformats.org/markup-compatibility/2006">
    <mc:Choice xmlns="" xmlns:p14="http://schemas.microsoft.com/office/powerpoint/2010/main" Requires="p14">
      <p:transition spd="slow" p14:dur="1400" advClick="0" advTm="3000">
        <p14:doors dir="vert"/>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750"/>
                                        <p:tgtEl>
                                          <p:spTgt spid="26"/>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left)">
                                      <p:cBhvr>
                                        <p:cTn id="11" dur="750"/>
                                        <p:tgtEl>
                                          <p:spTgt spid="23"/>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3" grpId="0"/>
      <p:bldP spid="2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文本框 52"/>
          <p:cNvSpPr txBox="1"/>
          <p:nvPr/>
        </p:nvSpPr>
        <p:spPr>
          <a:xfrm>
            <a:off x="3419872" y="771550"/>
            <a:ext cx="5724128" cy="4208838"/>
          </a:xfrm>
          <a:prstGeom prst="rect">
            <a:avLst/>
          </a:prstGeom>
          <a:noFill/>
          <a:ln>
            <a:noFill/>
          </a:ln>
        </p:spPr>
        <p:txBody>
          <a:bodyPr wrap="square" lIns="68576" tIns="34287" rIns="68576" bIns="34287" rtlCol="0">
            <a:spAutoFit/>
          </a:bodyPr>
          <a:lstStyle/>
          <a:p>
            <a:pPr defTabSz="685732">
              <a:lnSpc>
                <a:spcPct val="120000"/>
              </a:lnSpc>
            </a:pPr>
            <a:r>
              <a:rPr lang="en-US" altLang="zh-CN" sz="1050" dirty="0" smtClean="0">
                <a:solidFill>
                  <a:srgbClr val="FF0000"/>
                </a:solidFill>
                <a:latin typeface="微软雅黑" panose="020B0503020204020204" pitchFamily="34" charset="-122"/>
                <a:ea typeface="微软雅黑" panose="020B0503020204020204" pitchFamily="34" charset="-122"/>
                <a:sym typeface="微软雅黑" pitchFamily="34" charset="-122"/>
              </a:rPr>
              <a:t>      </a:t>
            </a:r>
          </a:p>
          <a:p>
            <a:pPr defTabSz="685732">
              <a:lnSpc>
                <a:spcPct val="120000"/>
              </a:lnSpc>
            </a:pPr>
            <a:r>
              <a:rPr lang="en-US" altLang="zh-CN" sz="1050" b="1" dirty="0" smtClean="0">
                <a:solidFill>
                  <a:srgbClr val="FF0000"/>
                </a:solidFill>
                <a:latin typeface="微软雅黑" panose="020B0503020204020204" pitchFamily="34" charset="-122"/>
                <a:ea typeface="微软雅黑" panose="020B0503020204020204" pitchFamily="34" charset="-122"/>
                <a:cs typeface="Arial" panose="020B0604020202020204" pitchFamily="34" charset="0"/>
                <a:sym typeface="微软雅黑" pitchFamily="34" charset="-122"/>
              </a:rPr>
              <a:t>     </a:t>
            </a:r>
            <a:r>
              <a:rPr lang="zh-CN" altLang="zh-CN" sz="1050" b="1"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sym typeface="微软雅黑" pitchFamily="34" charset="-122"/>
              </a:rPr>
              <a:t>《治安管理处罚法》</a:t>
            </a:r>
            <a:endParaRPr lang="en-US" altLang="zh-CN" sz="1050" b="1"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sym typeface="微软雅黑" pitchFamily="34" charset="-122"/>
            </a:endParaRPr>
          </a:p>
          <a:p>
            <a:pPr defTabSz="685732">
              <a:lnSpc>
                <a:spcPct val="120000"/>
              </a:lnSpc>
            </a:pPr>
            <a:endParaRPr lang="zh-CN" altLang="en-US" sz="1050" b="1" baseline="-30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endParaRPr>
          </a:p>
          <a:p>
            <a:pPr defTabSz="685732">
              <a:lnSpc>
                <a:spcPct val="120000"/>
              </a:lnSpc>
            </a:pPr>
            <a:r>
              <a:rPr lang="en-US" altLang="zh-CN" sz="1050" dirty="0" smtClean="0">
                <a:solidFill>
                  <a:srgbClr val="FF0000"/>
                </a:solidFill>
                <a:latin typeface="微软雅黑" panose="020B0503020204020204" pitchFamily="34" charset="-122"/>
                <a:ea typeface="微软雅黑" panose="020B0503020204020204" pitchFamily="34" charset="-122"/>
                <a:sym typeface="微软雅黑" pitchFamily="34" charset="-122"/>
              </a:rPr>
              <a:t>       </a:t>
            </a:r>
            <a:r>
              <a:rPr lang="zh-CN" altLang="zh-CN" sz="1050" dirty="0" smtClean="0">
                <a:solidFill>
                  <a:srgbClr val="FF0000"/>
                </a:solidFill>
                <a:latin typeface="微软雅黑" panose="020B0503020204020204" pitchFamily="34" charset="-122"/>
                <a:ea typeface="微软雅黑" panose="020B0503020204020204" pitchFamily="34" charset="-122"/>
                <a:sym typeface="微软雅黑" pitchFamily="34" charset="-122"/>
              </a:rPr>
              <a:t>第七十一条 </a:t>
            </a:r>
            <a:r>
              <a:rPr lang="zh-CN" altLang="zh-CN" sz="1050" dirty="0" smtClean="0">
                <a:solidFill>
                  <a:schemeClr val="accent3"/>
                </a:solidFill>
                <a:latin typeface="微软雅黑" panose="020B0503020204020204" pitchFamily="34" charset="-122"/>
                <a:ea typeface="微软雅黑" panose="020B0503020204020204" pitchFamily="34" charset="-122"/>
                <a:sym typeface="微软雅黑" pitchFamily="34" charset="-122"/>
              </a:rPr>
              <a:t>有下列行为之一的，处十日以上十五日以下拘留，可以并处三千元以下罚款；情节较轻的，处五日以下拘留或者五百元以下罚款</a:t>
            </a:r>
            <a:r>
              <a:rPr lang="en-US" altLang="zh-CN" sz="1050" dirty="0" smtClean="0">
                <a:solidFill>
                  <a:schemeClr val="accent3"/>
                </a:solidFill>
                <a:latin typeface="微软雅黑" panose="020B0503020204020204" pitchFamily="34" charset="-122"/>
                <a:ea typeface="微软雅黑" panose="020B0503020204020204" pitchFamily="34" charset="-122"/>
                <a:sym typeface="微软雅黑" pitchFamily="34" charset="-122"/>
              </a:rPr>
              <a:t>:</a:t>
            </a:r>
          </a:p>
          <a:p>
            <a:pPr defTabSz="685732">
              <a:lnSpc>
                <a:spcPct val="120000"/>
              </a:lnSpc>
            </a:pPr>
            <a:r>
              <a:rPr lang="en-US" altLang="zh-CN" sz="1050" dirty="0" smtClean="0">
                <a:solidFill>
                  <a:schemeClr val="accent3"/>
                </a:solidFill>
                <a:latin typeface="微软雅黑" panose="020B0503020204020204" pitchFamily="34" charset="-122"/>
                <a:ea typeface="微软雅黑" panose="020B0503020204020204" pitchFamily="34" charset="-122"/>
                <a:sym typeface="微软雅黑" pitchFamily="34" charset="-122"/>
              </a:rPr>
              <a:t>      </a:t>
            </a:r>
            <a:r>
              <a:rPr lang="en-US" altLang="zh-CN" sz="1050" dirty="0" smtClean="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rPr>
              <a:t>1</a:t>
            </a:r>
            <a:r>
              <a:rPr lang="zh-CN" altLang="en-US" sz="1050" dirty="0" smtClean="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rPr>
              <a:t>、</a:t>
            </a:r>
            <a:r>
              <a:rPr lang="zh-CN" altLang="zh-CN" sz="1050" dirty="0" smtClean="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rPr>
              <a:t>非法种植罂粟不满五百株或者其他少量毒品原植物的；</a:t>
            </a:r>
            <a:endParaRPr lang="en-US" altLang="zh-CN" sz="1050" dirty="0" smtClean="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endParaRPr>
          </a:p>
          <a:p>
            <a:pPr defTabSz="685732">
              <a:lnSpc>
                <a:spcPct val="120000"/>
              </a:lnSpc>
            </a:pPr>
            <a:r>
              <a:rPr lang="en-US" altLang="zh-CN" sz="1050" dirty="0" smtClean="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rPr>
              <a:t>      2</a:t>
            </a:r>
            <a:r>
              <a:rPr lang="zh-CN" altLang="en-US" sz="1050" dirty="0" smtClean="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rPr>
              <a:t>、</a:t>
            </a:r>
            <a:r>
              <a:rPr lang="zh-CN" altLang="zh-CN" sz="1050" dirty="0" smtClean="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rPr>
              <a:t>非法买卖、运输、携带、持有少量未经灭活的罂粟等毒品原植物种子或者幼苗的；</a:t>
            </a:r>
            <a:endParaRPr lang="en-US" altLang="zh-CN" sz="1050" dirty="0" smtClean="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endParaRPr>
          </a:p>
          <a:p>
            <a:pPr defTabSz="685732">
              <a:lnSpc>
                <a:spcPct val="120000"/>
              </a:lnSpc>
              <a:spcBef>
                <a:spcPts val="600"/>
              </a:spcBef>
              <a:defRPr/>
            </a:pPr>
            <a:r>
              <a:rPr lang="en-US" altLang="zh-CN" sz="1050" dirty="0" smtClean="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rPr>
              <a:t>      3</a:t>
            </a:r>
            <a:r>
              <a:rPr lang="zh-CN" altLang="en-US" sz="1050" dirty="0" smtClean="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rPr>
              <a:t>、</a:t>
            </a:r>
            <a:r>
              <a:rPr lang="zh-CN" altLang="zh-CN" sz="1050" dirty="0" smtClean="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rPr>
              <a:t>非法运输、买卖、储存、使用少量罂粟壳的。</a:t>
            </a:r>
            <a:r>
              <a:rPr lang="zh-CN" altLang="en-US" sz="1000" dirty="0" smtClean="0">
                <a:solidFill>
                  <a:schemeClr val="accent3"/>
                </a:solidFill>
                <a:latin typeface="微软雅黑" pitchFamily="34" charset="-122"/>
                <a:ea typeface="微软雅黑" pitchFamily="34" charset="-122"/>
              </a:rPr>
              <a:t> </a:t>
            </a:r>
            <a:endParaRPr lang="en-US" altLang="zh-CN" sz="1000" dirty="0" smtClean="0">
              <a:solidFill>
                <a:schemeClr val="accent3"/>
              </a:solidFill>
              <a:latin typeface="微软雅黑" pitchFamily="34" charset="-122"/>
              <a:ea typeface="微软雅黑" pitchFamily="34" charset="-122"/>
            </a:endParaRPr>
          </a:p>
          <a:p>
            <a:pPr defTabSz="685732">
              <a:lnSpc>
                <a:spcPct val="120000"/>
              </a:lnSpc>
              <a:spcBef>
                <a:spcPts val="600"/>
              </a:spcBef>
              <a:defRPr/>
            </a:pPr>
            <a:r>
              <a:rPr lang="en-US" altLang="zh-CN" sz="1000" dirty="0" smtClean="0">
                <a:solidFill>
                  <a:schemeClr val="accent3"/>
                </a:solidFill>
                <a:latin typeface="微软雅黑" pitchFamily="34" charset="-122"/>
                <a:ea typeface="微软雅黑" pitchFamily="34" charset="-122"/>
              </a:rPr>
              <a:t>      </a:t>
            </a:r>
            <a:r>
              <a:rPr lang="zh-CN" altLang="en-US" sz="1000" dirty="0" smtClean="0">
                <a:solidFill>
                  <a:srgbClr val="FF0000"/>
                </a:solidFill>
                <a:latin typeface="微软雅黑" pitchFamily="34" charset="-122"/>
                <a:ea typeface="微软雅黑" pitchFamily="34" charset="-122"/>
              </a:rPr>
              <a:t>第七十二条</a:t>
            </a:r>
            <a:r>
              <a:rPr lang="zh-CN" altLang="en-US" sz="1000" dirty="0" smtClean="0">
                <a:solidFill>
                  <a:schemeClr val="accent3"/>
                </a:solidFill>
                <a:latin typeface="微软雅黑" pitchFamily="34" charset="-122"/>
                <a:ea typeface="微软雅黑" pitchFamily="34" charset="-122"/>
              </a:rPr>
              <a:t> 有下列行为之一的，处十日以上十五日以下拘留，可以并处二千元以下罚款；情节较轻的，处五日以下拘留或者五百元以下罚款</a:t>
            </a:r>
            <a:r>
              <a:rPr lang="en-US" altLang="zh-CN" sz="1000" dirty="0" smtClean="0">
                <a:solidFill>
                  <a:schemeClr val="accent3"/>
                </a:solidFill>
                <a:latin typeface="微软雅黑" pitchFamily="34" charset="-122"/>
                <a:ea typeface="微软雅黑" pitchFamily="34" charset="-122"/>
              </a:rPr>
              <a:t>:</a:t>
            </a:r>
          </a:p>
          <a:p>
            <a:pPr defTabSz="685732">
              <a:lnSpc>
                <a:spcPct val="120000"/>
              </a:lnSpc>
              <a:spcBef>
                <a:spcPts val="600"/>
              </a:spcBef>
              <a:defRPr/>
            </a:pPr>
            <a:r>
              <a:rPr lang="en-US" altLang="zh-CN" sz="1000" dirty="0" smtClean="0">
                <a:solidFill>
                  <a:schemeClr val="accent3"/>
                </a:solidFill>
                <a:latin typeface="微软雅黑" pitchFamily="34" charset="-122"/>
                <a:ea typeface="微软雅黑" pitchFamily="34" charset="-122"/>
                <a:sym typeface="微软雅黑" pitchFamily="34" charset="-122"/>
              </a:rPr>
              <a:t>     </a:t>
            </a:r>
            <a:r>
              <a:rPr lang="en-US" altLang="zh-CN" sz="1050" dirty="0" smtClean="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rPr>
              <a:t>1</a:t>
            </a:r>
            <a:r>
              <a:rPr lang="zh-CN" altLang="en-US" sz="1050" dirty="0" smtClean="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rPr>
              <a:t>、非法持有鸦片不满二百克、海洛因或者甲基苯丙胺不满十克或者其他少量毒品的。</a:t>
            </a:r>
            <a:endParaRPr lang="en-US" altLang="zh-CN" sz="1050" dirty="0" smtClean="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endParaRPr>
          </a:p>
          <a:p>
            <a:pPr defTabSz="685732">
              <a:lnSpc>
                <a:spcPct val="120000"/>
              </a:lnSpc>
              <a:spcBef>
                <a:spcPts val="600"/>
              </a:spcBef>
              <a:defRPr/>
            </a:pPr>
            <a:r>
              <a:rPr lang="en-US" altLang="zh-CN" sz="1050" dirty="0" smtClean="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rPr>
              <a:t>     2</a:t>
            </a:r>
            <a:r>
              <a:rPr lang="zh-CN" altLang="en-US" sz="1050" dirty="0" smtClean="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rPr>
              <a:t>、向他人提供毒品的。</a:t>
            </a:r>
            <a:endParaRPr lang="en-US" altLang="zh-CN" sz="1050" dirty="0" smtClean="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endParaRPr>
          </a:p>
          <a:p>
            <a:pPr defTabSz="685732">
              <a:lnSpc>
                <a:spcPct val="120000"/>
              </a:lnSpc>
              <a:spcBef>
                <a:spcPts val="600"/>
              </a:spcBef>
              <a:defRPr/>
            </a:pPr>
            <a:r>
              <a:rPr lang="en-US" altLang="zh-CN" sz="1050" dirty="0" smtClean="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rPr>
              <a:t>     3</a:t>
            </a:r>
            <a:r>
              <a:rPr lang="zh-CN" altLang="en-US" sz="1050" dirty="0" smtClean="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rPr>
              <a:t>、吸食、注射毒品的。</a:t>
            </a:r>
            <a:endParaRPr lang="en-US" altLang="zh-CN" sz="1050" dirty="0" smtClean="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endParaRPr>
          </a:p>
          <a:p>
            <a:pPr defTabSz="685732">
              <a:lnSpc>
                <a:spcPct val="120000"/>
              </a:lnSpc>
              <a:spcBef>
                <a:spcPts val="600"/>
              </a:spcBef>
              <a:defRPr/>
            </a:pPr>
            <a:r>
              <a:rPr lang="en-US" altLang="zh-CN" sz="1050" dirty="0" smtClean="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rPr>
              <a:t>     4</a:t>
            </a:r>
            <a:r>
              <a:rPr lang="zh-CN" altLang="en-US" sz="1050" dirty="0" smtClean="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rPr>
              <a:t>、胁迫、欺骗医务人员开具麻醉药品、精神药品的。</a:t>
            </a:r>
            <a:endParaRPr lang="en-US" altLang="zh-CN" sz="1050" dirty="0" smtClean="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endParaRPr>
          </a:p>
          <a:p>
            <a:pPr defTabSz="685732">
              <a:lnSpc>
                <a:spcPct val="120000"/>
              </a:lnSpc>
              <a:spcBef>
                <a:spcPts val="600"/>
              </a:spcBef>
              <a:defRPr/>
            </a:pPr>
            <a:r>
              <a:rPr lang="en-US" altLang="zh-CN" sz="1050" dirty="0" smtClean="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rPr>
              <a:t>      </a:t>
            </a:r>
            <a:r>
              <a:rPr lang="en-US" altLang="zh-CN" sz="1050" dirty="0" smtClean="0">
                <a:solidFill>
                  <a:srgbClr val="FF0000"/>
                </a:solidFill>
                <a:latin typeface="微软雅黑" pitchFamily="34" charset="-122"/>
                <a:ea typeface="微软雅黑" pitchFamily="34" charset="-122"/>
              </a:rPr>
              <a:t> </a:t>
            </a:r>
            <a:r>
              <a:rPr lang="zh-CN" altLang="zh-CN" sz="1050" dirty="0" smtClean="0">
                <a:solidFill>
                  <a:srgbClr val="FF0000"/>
                </a:solidFill>
                <a:latin typeface="微软雅黑" pitchFamily="34" charset="-122"/>
                <a:ea typeface="微软雅黑" pitchFamily="34" charset="-122"/>
              </a:rPr>
              <a:t>第七十三条</a:t>
            </a:r>
            <a:r>
              <a:rPr lang="en-US" altLang="zh-CN" sz="1050" dirty="0" smtClean="0">
                <a:solidFill>
                  <a:srgbClr val="FF0000"/>
                </a:solidFill>
                <a:latin typeface="微软雅黑" pitchFamily="34" charset="-122"/>
                <a:ea typeface="微软雅黑" pitchFamily="34" charset="-122"/>
              </a:rPr>
              <a:t> </a:t>
            </a:r>
            <a:r>
              <a:rPr lang="zh-CN" altLang="zh-CN" sz="1050" dirty="0" smtClean="0">
                <a:solidFill>
                  <a:schemeClr val="accent3"/>
                </a:solidFill>
                <a:latin typeface="微软雅黑" pitchFamily="34" charset="-122"/>
                <a:ea typeface="微软雅黑" pitchFamily="34" charset="-122"/>
              </a:rPr>
              <a:t>教唆、引诱、欺骗他人吸食、注射毒品的，处十日以上十五日以下拘留，并处五百元以上二千元以下罚款。</a:t>
            </a:r>
            <a:endParaRPr lang="zh-CN" altLang="en-US" sz="1050" dirty="0" smtClean="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endParaRPr>
          </a:p>
          <a:p>
            <a:pPr defTabSz="685732">
              <a:lnSpc>
                <a:spcPct val="120000"/>
              </a:lnSpc>
            </a:pPr>
            <a:endParaRPr lang="zh-CN" altLang="zh-CN" sz="1050" dirty="0" smtClean="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endParaRPr>
          </a:p>
          <a:p>
            <a:pPr defTabSz="685732">
              <a:lnSpc>
                <a:spcPct val="120000"/>
              </a:lnSpc>
              <a:spcBef>
                <a:spcPct val="0"/>
              </a:spcBef>
            </a:pPr>
            <a:endParaRPr lang="zh-CN" altLang="zh-CN" sz="1050" dirty="0" smtClean="0">
              <a:solidFill>
                <a:schemeClr val="accent3"/>
              </a:solidFill>
              <a:latin typeface="微软雅黑" panose="020B0503020204020204" pitchFamily="34" charset="-122"/>
              <a:ea typeface="微软雅黑" panose="020B0503020204020204" pitchFamily="34" charset="-122"/>
              <a:sym typeface="微软雅黑" pitchFamily="34" charset="-122"/>
            </a:endParaRPr>
          </a:p>
          <a:p>
            <a:pPr defTabSz="685732">
              <a:lnSpc>
                <a:spcPct val="120000"/>
              </a:lnSpc>
              <a:spcBef>
                <a:spcPct val="0"/>
              </a:spcBef>
            </a:pPr>
            <a:endParaRPr lang="zh-CN" altLang="en-US" sz="1050" dirty="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endParaRPr>
          </a:p>
        </p:txBody>
      </p:sp>
      <p:sp>
        <p:nvSpPr>
          <p:cNvPr id="32" name="TextBox 43"/>
          <p:cNvSpPr txBox="1">
            <a:spLocks noChangeArrowheads="1"/>
          </p:cNvSpPr>
          <p:nvPr/>
        </p:nvSpPr>
        <p:spPr bwMode="auto">
          <a:xfrm>
            <a:off x="899592" y="262884"/>
            <a:ext cx="3061030"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b="1" dirty="0" smtClean="0">
                <a:solidFill>
                  <a:prstClr val="black">
                    <a:lumMod val="75000"/>
                    <a:lumOff val="25000"/>
                  </a:prstClr>
                </a:solidFill>
                <a:latin typeface="微软雅黑" pitchFamily="34" charset="-122"/>
              </a:rPr>
              <a:t>法律责任</a:t>
            </a:r>
            <a:endParaRPr lang="en-US" altLang="zh-CN" b="1" dirty="0">
              <a:solidFill>
                <a:prstClr val="black">
                  <a:lumMod val="75000"/>
                  <a:lumOff val="25000"/>
                </a:prstClr>
              </a:solidFill>
              <a:latin typeface="微软雅黑" pitchFamily="34" charset="-122"/>
            </a:endParaRPr>
          </a:p>
        </p:txBody>
      </p:sp>
      <p:pic>
        <p:nvPicPr>
          <p:cNvPr id="29" name="图片 28" descr="QQ图片20181227111838.jpg"/>
          <p:cNvPicPr>
            <a:picLocks noChangeAspect="1"/>
          </p:cNvPicPr>
          <p:nvPr/>
        </p:nvPicPr>
        <p:blipFill>
          <a:blip r:embed="rId3" cstate="print"/>
          <a:stretch>
            <a:fillRect/>
          </a:stretch>
        </p:blipFill>
        <p:spPr>
          <a:xfrm>
            <a:off x="179512" y="123478"/>
            <a:ext cx="720080" cy="720080"/>
          </a:xfrm>
          <a:prstGeom prst="rect">
            <a:avLst/>
          </a:prstGeom>
        </p:spPr>
      </p:pic>
      <p:pic>
        <p:nvPicPr>
          <p:cNvPr id="47" name="图片 46" descr="76be292c0d98fe6c34cd1cff3d06930b.jpg"/>
          <p:cNvPicPr>
            <a:picLocks noChangeAspect="1"/>
          </p:cNvPicPr>
          <p:nvPr/>
        </p:nvPicPr>
        <p:blipFill>
          <a:blip r:embed="rId4" cstate="print"/>
          <a:stretch>
            <a:fillRect/>
          </a:stretch>
        </p:blipFill>
        <p:spPr>
          <a:xfrm>
            <a:off x="611560" y="915566"/>
            <a:ext cx="2543248" cy="3734339"/>
          </a:xfrm>
          <a:prstGeom prst="rect">
            <a:avLst/>
          </a:prstGeom>
        </p:spPr>
      </p:pic>
    </p:spTree>
    <p:extLst>
      <p:ext uri="{BB962C8B-B14F-4D97-AF65-F5344CB8AC3E}">
        <p14:creationId xmlns="" xmlns:p14="http://schemas.microsoft.com/office/powerpoint/2010/main" val="4187328418"/>
      </p:ext>
    </p:extLst>
  </p:cSld>
  <p:clrMapOvr>
    <a:masterClrMapping/>
  </p:clrMapOvr>
  <mc:AlternateContent xmlns:mc="http://schemas.openxmlformats.org/markup-compatibility/2006">
    <mc:Choice xmlns="" xmlns:p14="http://schemas.microsoft.com/office/powerpoint/2010/main" Requires="p14">
      <p:transition spd="slow" p14:dur="1400" advClick="0" advTm="3000">
        <p14:doors dir="vert"/>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3623"/>
                                  </p:iterate>
                                  <p:childTnLst>
                                    <p:set>
                                      <p:cBhvr>
                                        <p:cTn id="6" dur="1" fill="hold">
                                          <p:stCondLst>
                                            <p:cond delay="0"/>
                                          </p:stCondLst>
                                        </p:cTn>
                                        <p:tgtEl>
                                          <p:spTgt spid="53"/>
                                        </p:tgtEl>
                                        <p:attrNameLst>
                                          <p:attrName>style.visibility</p:attrName>
                                        </p:attrNameLst>
                                      </p:cBhvr>
                                      <p:to>
                                        <p:strVal val="visible"/>
                                      </p:to>
                                    </p:set>
                                    <p:anim calcmode="lin" valueType="num">
                                      <p:cBhvr>
                                        <p:cTn id="7" dur="75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8" dur="750" fill="hold"/>
                                        <p:tgtEl>
                                          <p:spTgt spid="53"/>
                                        </p:tgtEl>
                                        <p:attrNameLst>
                                          <p:attrName>ppt_y</p:attrName>
                                        </p:attrNameLst>
                                      </p:cBhvr>
                                      <p:tavLst>
                                        <p:tav tm="0">
                                          <p:val>
                                            <p:strVal val="#ppt_y"/>
                                          </p:val>
                                        </p:tav>
                                        <p:tav tm="100000">
                                          <p:val>
                                            <p:strVal val="#ppt_y"/>
                                          </p:val>
                                        </p:tav>
                                      </p:tavLst>
                                    </p:anim>
                                    <p:anim calcmode="lin" valueType="num">
                                      <p:cBhvr>
                                        <p:cTn id="9" dur="75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10" dur="75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750" tmFilter="0,0; .5, 1; 1, 1"/>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b606876db79ce2a2eedd1b20889cbb17.jpg"/>
          <p:cNvPicPr>
            <a:picLocks noChangeAspect="1"/>
          </p:cNvPicPr>
          <p:nvPr/>
        </p:nvPicPr>
        <p:blipFill>
          <a:blip r:embed="rId3" cstate="print"/>
          <a:stretch>
            <a:fillRect/>
          </a:stretch>
        </p:blipFill>
        <p:spPr>
          <a:xfrm>
            <a:off x="0" y="915566"/>
            <a:ext cx="3888432" cy="3744416"/>
          </a:xfrm>
          <a:prstGeom prst="rect">
            <a:avLst/>
          </a:prstGeom>
        </p:spPr>
      </p:pic>
      <p:sp>
        <p:nvSpPr>
          <p:cNvPr id="53" name="文本框 52"/>
          <p:cNvSpPr txBox="1"/>
          <p:nvPr/>
        </p:nvSpPr>
        <p:spPr>
          <a:xfrm>
            <a:off x="3635896" y="1131590"/>
            <a:ext cx="5400600" cy="2945416"/>
          </a:xfrm>
          <a:prstGeom prst="rect">
            <a:avLst/>
          </a:prstGeom>
          <a:noFill/>
          <a:ln>
            <a:noFill/>
          </a:ln>
        </p:spPr>
        <p:txBody>
          <a:bodyPr wrap="square" lIns="68576" tIns="34287" rIns="68576" bIns="34287" rtlCol="0">
            <a:spAutoFit/>
          </a:bodyPr>
          <a:lstStyle/>
          <a:p>
            <a:pPr defTabSz="685732">
              <a:lnSpc>
                <a:spcPct val="120000"/>
              </a:lnSpc>
            </a:pPr>
            <a:r>
              <a:rPr lang="en-US" altLang="zh-CN" sz="1050" dirty="0" smtClean="0">
                <a:solidFill>
                  <a:srgbClr val="FF0000"/>
                </a:solidFill>
                <a:latin typeface="微软雅黑" panose="020B0503020204020204" pitchFamily="34" charset="-122"/>
                <a:ea typeface="微软雅黑" panose="020B0503020204020204" pitchFamily="34" charset="-122"/>
                <a:sym typeface="微软雅黑" pitchFamily="34" charset="-122"/>
              </a:rPr>
              <a:t>      </a:t>
            </a:r>
            <a:endParaRPr lang="en-US" altLang="zh-CN" sz="1050" dirty="0" smtClean="0">
              <a:solidFill>
                <a:srgbClr val="FF0000"/>
              </a:solidFill>
              <a:latin typeface="微软雅黑" panose="020B0503020204020204" pitchFamily="34" charset="-122"/>
              <a:ea typeface="微软雅黑" panose="020B0503020204020204" pitchFamily="34" charset="-122"/>
              <a:sym typeface="微软雅黑" pitchFamily="34" charset="-122"/>
            </a:endParaRPr>
          </a:p>
          <a:p>
            <a:pPr defTabSz="685732">
              <a:lnSpc>
                <a:spcPct val="120000"/>
              </a:lnSpc>
            </a:pPr>
            <a:r>
              <a:rPr lang="zh-CN" altLang="zh-CN" sz="1050" b="1"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sym typeface="微软雅黑" pitchFamily="34" charset="-122"/>
              </a:rPr>
              <a:t>《</a:t>
            </a:r>
            <a:r>
              <a:rPr lang="zh-CN" altLang="en-US" sz="1050" b="1"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sym typeface="微软雅黑" pitchFamily="34" charset="-122"/>
              </a:rPr>
              <a:t>中华人民共和国刑法</a:t>
            </a:r>
            <a:r>
              <a:rPr lang="zh-CN" altLang="zh-CN" sz="1050" b="1"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sym typeface="微软雅黑" pitchFamily="34" charset="-122"/>
              </a:rPr>
              <a:t>》</a:t>
            </a:r>
            <a:endParaRPr lang="en-US" altLang="zh-CN" sz="1050" b="1"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sym typeface="微软雅黑" pitchFamily="34" charset="-122"/>
            </a:endParaRPr>
          </a:p>
          <a:p>
            <a:pPr defTabSz="685732">
              <a:lnSpc>
                <a:spcPct val="120000"/>
              </a:lnSpc>
            </a:pPr>
            <a:endParaRPr lang="zh-CN" altLang="en-US" sz="1050" b="1" baseline="-3000" dirty="0" smtClean="0">
              <a:solidFill>
                <a:prstClr val="black">
                  <a:lumMod val="75000"/>
                  <a:lumOff val="25000"/>
                </a:prstClr>
              </a:solidFill>
              <a:latin typeface="Arial" panose="020B0604020202020204" pitchFamily="34" charset="0"/>
              <a:ea typeface="微软雅黑" panose="020B0503020204020204" pitchFamily="34" charset="-122"/>
              <a:cs typeface="Arial" panose="020B0604020202020204" pitchFamily="34" charset="0"/>
            </a:endParaRPr>
          </a:p>
          <a:p>
            <a:r>
              <a:rPr lang="zh-CN" altLang="en-US" sz="1050" dirty="0" smtClean="0">
                <a:solidFill>
                  <a:srgbClr val="FF0000"/>
                </a:solidFill>
                <a:latin typeface="微软雅黑" panose="020B0503020204020204" pitchFamily="34" charset="-122"/>
                <a:ea typeface="微软雅黑" panose="020B0503020204020204" pitchFamily="34" charset="-122"/>
                <a:sym typeface="微软雅黑" pitchFamily="34" charset="-122"/>
              </a:rPr>
              <a:t>第三百四十七条</a:t>
            </a:r>
            <a:r>
              <a:rPr lang="zh-CN" altLang="en-US" sz="1050" dirty="0" smtClean="0">
                <a:solidFill>
                  <a:schemeClr val="accent3"/>
                </a:solidFill>
                <a:latin typeface="微软雅黑" panose="020B0503020204020204" pitchFamily="34" charset="-122"/>
                <a:ea typeface="微软雅黑" panose="020B0503020204020204" pitchFamily="34" charset="-122"/>
                <a:sym typeface="微软雅黑" pitchFamily="34" charset="-122"/>
              </a:rPr>
              <a:t> </a:t>
            </a:r>
            <a:r>
              <a:rPr lang="zh-CN" altLang="en-US" sz="1050" dirty="0" smtClean="0">
                <a:solidFill>
                  <a:schemeClr val="accent3"/>
                </a:solidFill>
                <a:latin typeface="微软雅黑" panose="020B0503020204020204" pitchFamily="34" charset="-122"/>
                <a:ea typeface="微软雅黑" panose="020B0503020204020204" pitchFamily="34" charset="-122"/>
                <a:sym typeface="微软雅黑" pitchFamily="34" charset="-122"/>
              </a:rPr>
              <a:t> 走</a:t>
            </a:r>
            <a:r>
              <a:rPr lang="zh-CN" altLang="en-US" sz="1050" dirty="0" smtClean="0">
                <a:solidFill>
                  <a:schemeClr val="accent3"/>
                </a:solidFill>
                <a:latin typeface="微软雅黑" panose="020B0503020204020204" pitchFamily="34" charset="-122"/>
                <a:ea typeface="微软雅黑" panose="020B0503020204020204" pitchFamily="34" charset="-122"/>
                <a:sym typeface="微软雅黑" pitchFamily="34" charset="-122"/>
              </a:rPr>
              <a:t>私、贩卖、运输、制造毒品</a:t>
            </a:r>
            <a:r>
              <a:rPr lang="zh-CN" altLang="en-US" sz="1050" dirty="0" smtClean="0">
                <a:solidFill>
                  <a:schemeClr val="accent3"/>
                </a:solidFill>
                <a:latin typeface="微软雅黑" panose="020B0503020204020204" pitchFamily="34" charset="-122"/>
                <a:ea typeface="微软雅黑" panose="020B0503020204020204" pitchFamily="34" charset="-122"/>
                <a:sym typeface="微软雅黑" pitchFamily="34" charset="-122"/>
              </a:rPr>
              <a:t>罪</a:t>
            </a:r>
            <a:endParaRPr lang="zh-CN" altLang="en-US" sz="1050" dirty="0" smtClean="0">
              <a:solidFill>
                <a:schemeClr val="accent3"/>
              </a:solidFill>
              <a:latin typeface="微软雅黑" panose="020B0503020204020204" pitchFamily="34" charset="-122"/>
              <a:ea typeface="微软雅黑" panose="020B0503020204020204" pitchFamily="34" charset="-122"/>
              <a:sym typeface="微软雅黑" pitchFamily="34" charset="-122"/>
            </a:endParaRPr>
          </a:p>
          <a:p>
            <a:r>
              <a:rPr lang="zh-CN" altLang="en-US" sz="1050" dirty="0" smtClean="0">
                <a:solidFill>
                  <a:srgbClr val="FF0000"/>
                </a:solidFill>
                <a:latin typeface="微软雅黑" panose="020B0503020204020204" pitchFamily="34" charset="-122"/>
                <a:ea typeface="微软雅黑" panose="020B0503020204020204" pitchFamily="34" charset="-122"/>
                <a:sym typeface="微软雅黑" pitchFamily="34" charset="-122"/>
              </a:rPr>
              <a:t>第三百四十八条 </a:t>
            </a:r>
            <a:r>
              <a:rPr lang="zh-CN" altLang="en-US" sz="1050" dirty="0" smtClean="0">
                <a:solidFill>
                  <a:srgbClr val="FF0000"/>
                </a:solidFill>
                <a:latin typeface="微软雅黑" panose="020B0503020204020204" pitchFamily="34" charset="-122"/>
                <a:ea typeface="微软雅黑" panose="020B0503020204020204" pitchFamily="34" charset="-122"/>
                <a:sym typeface="微软雅黑" pitchFamily="34" charset="-122"/>
              </a:rPr>
              <a:t> </a:t>
            </a:r>
            <a:r>
              <a:rPr lang="zh-CN" altLang="en-US" sz="1050" dirty="0" smtClean="0">
                <a:solidFill>
                  <a:schemeClr val="accent1"/>
                </a:solidFill>
                <a:latin typeface="微软雅黑" panose="020B0503020204020204" pitchFamily="34" charset="-122"/>
                <a:ea typeface="微软雅黑" panose="020B0503020204020204" pitchFamily="34" charset="-122"/>
                <a:sym typeface="微软雅黑" pitchFamily="34" charset="-122"/>
              </a:rPr>
              <a:t>非</a:t>
            </a:r>
            <a:r>
              <a:rPr lang="zh-CN" altLang="en-US" sz="1050" dirty="0" smtClean="0">
                <a:solidFill>
                  <a:schemeClr val="accent1"/>
                </a:solidFill>
                <a:latin typeface="微软雅黑" panose="020B0503020204020204" pitchFamily="34" charset="-122"/>
                <a:ea typeface="微软雅黑" panose="020B0503020204020204" pitchFamily="34" charset="-122"/>
                <a:sym typeface="微软雅黑" pitchFamily="34" charset="-122"/>
              </a:rPr>
              <a:t>法持有毒品罪</a:t>
            </a:r>
          </a:p>
          <a:p>
            <a:r>
              <a:rPr lang="zh-CN" altLang="en-US" sz="1050" dirty="0" smtClean="0">
                <a:solidFill>
                  <a:srgbClr val="FF0000"/>
                </a:solidFill>
                <a:latin typeface="微软雅黑" panose="020B0503020204020204" pitchFamily="34" charset="-122"/>
                <a:ea typeface="微软雅黑" panose="020B0503020204020204" pitchFamily="34" charset="-122"/>
                <a:sym typeface="微软雅黑" pitchFamily="34" charset="-122"/>
              </a:rPr>
              <a:t>第</a:t>
            </a:r>
            <a:r>
              <a:rPr lang="zh-CN" altLang="en-US" sz="1050" dirty="0" smtClean="0">
                <a:solidFill>
                  <a:srgbClr val="FF0000"/>
                </a:solidFill>
                <a:latin typeface="微软雅黑" panose="020B0503020204020204" pitchFamily="34" charset="-122"/>
                <a:ea typeface="微软雅黑" panose="020B0503020204020204" pitchFamily="34" charset="-122"/>
                <a:sym typeface="微软雅黑" pitchFamily="34" charset="-122"/>
              </a:rPr>
              <a:t>三百四十九条 </a:t>
            </a:r>
            <a:r>
              <a:rPr lang="zh-CN" altLang="en-US" sz="1050" dirty="0" smtClean="0">
                <a:solidFill>
                  <a:srgbClr val="FF0000"/>
                </a:solidFill>
                <a:latin typeface="微软雅黑" panose="020B0503020204020204" pitchFamily="34" charset="-122"/>
                <a:ea typeface="微软雅黑" panose="020B0503020204020204" pitchFamily="34" charset="-122"/>
                <a:sym typeface="微软雅黑" pitchFamily="34" charset="-122"/>
              </a:rPr>
              <a:t> </a:t>
            </a:r>
            <a:r>
              <a:rPr lang="zh-CN" altLang="en-US" sz="1050" dirty="0" smtClean="0">
                <a:solidFill>
                  <a:schemeClr val="accent3"/>
                </a:solidFill>
                <a:latin typeface="微软雅黑" panose="020B0503020204020204" pitchFamily="34" charset="-122"/>
                <a:ea typeface="微软雅黑" panose="020B0503020204020204" pitchFamily="34" charset="-122"/>
                <a:sym typeface="微软雅黑" pitchFamily="34" charset="-122"/>
              </a:rPr>
              <a:t>包</a:t>
            </a:r>
            <a:r>
              <a:rPr lang="zh-CN" altLang="en-US" sz="1050" dirty="0" smtClean="0">
                <a:solidFill>
                  <a:schemeClr val="accent3"/>
                </a:solidFill>
                <a:latin typeface="微软雅黑" panose="020B0503020204020204" pitchFamily="34" charset="-122"/>
                <a:ea typeface="微软雅黑" panose="020B0503020204020204" pitchFamily="34" charset="-122"/>
                <a:sym typeface="微软雅黑" pitchFamily="34" charset="-122"/>
              </a:rPr>
              <a:t>庇毒品犯罪分子罪</a:t>
            </a:r>
          </a:p>
          <a:p>
            <a:r>
              <a:rPr lang="zh-CN" altLang="en-US" sz="1050" dirty="0" smtClean="0">
                <a:solidFill>
                  <a:srgbClr val="FF0000"/>
                </a:solidFill>
                <a:latin typeface="微软雅黑" panose="020B0503020204020204" pitchFamily="34" charset="-122"/>
                <a:ea typeface="微软雅黑" panose="020B0503020204020204" pitchFamily="34" charset="-122"/>
                <a:sym typeface="微软雅黑" pitchFamily="34" charset="-122"/>
              </a:rPr>
              <a:t>第</a:t>
            </a:r>
            <a:r>
              <a:rPr lang="zh-CN" altLang="en-US" sz="1050" dirty="0" smtClean="0">
                <a:solidFill>
                  <a:srgbClr val="FF0000"/>
                </a:solidFill>
                <a:latin typeface="微软雅黑" panose="020B0503020204020204" pitchFamily="34" charset="-122"/>
                <a:ea typeface="微软雅黑" panose="020B0503020204020204" pitchFamily="34" charset="-122"/>
                <a:sym typeface="微软雅黑" pitchFamily="34" charset="-122"/>
              </a:rPr>
              <a:t>三百五十条 </a:t>
            </a:r>
            <a:r>
              <a:rPr lang="zh-CN" altLang="en-US" sz="1050" dirty="0" smtClean="0">
                <a:solidFill>
                  <a:srgbClr val="FF0000"/>
                </a:solidFill>
                <a:latin typeface="微软雅黑" panose="020B0503020204020204" pitchFamily="34" charset="-122"/>
                <a:ea typeface="微软雅黑" panose="020B0503020204020204" pitchFamily="34" charset="-122"/>
                <a:sym typeface="微软雅黑" pitchFamily="34" charset="-122"/>
              </a:rPr>
              <a:t>    </a:t>
            </a:r>
            <a:r>
              <a:rPr lang="zh-CN" altLang="en-US" sz="1050" dirty="0" smtClean="0">
                <a:solidFill>
                  <a:schemeClr val="accent3"/>
                </a:solidFill>
                <a:latin typeface="微软雅黑" panose="020B0503020204020204" pitchFamily="34" charset="-122"/>
                <a:ea typeface="微软雅黑" panose="020B0503020204020204" pitchFamily="34" charset="-122"/>
                <a:sym typeface="微软雅黑" pitchFamily="34" charset="-122"/>
              </a:rPr>
              <a:t>非</a:t>
            </a:r>
            <a:r>
              <a:rPr lang="zh-CN" altLang="en-US" sz="1050" dirty="0" smtClean="0">
                <a:solidFill>
                  <a:schemeClr val="accent3"/>
                </a:solidFill>
                <a:latin typeface="微软雅黑" panose="020B0503020204020204" pitchFamily="34" charset="-122"/>
                <a:ea typeface="微软雅黑" panose="020B0503020204020204" pitchFamily="34" charset="-122"/>
                <a:sym typeface="微软雅黑" pitchFamily="34" charset="-122"/>
              </a:rPr>
              <a:t>法生产、买卖、运输制毒物品、走私制毒物品罪</a:t>
            </a:r>
          </a:p>
          <a:p>
            <a:r>
              <a:rPr lang="zh-CN" altLang="en-US" sz="1050" dirty="0" smtClean="0">
                <a:solidFill>
                  <a:srgbClr val="FF0000"/>
                </a:solidFill>
                <a:latin typeface="微软雅黑" panose="020B0503020204020204" pitchFamily="34" charset="-122"/>
                <a:ea typeface="微软雅黑" panose="020B0503020204020204" pitchFamily="34" charset="-122"/>
                <a:sym typeface="微软雅黑" pitchFamily="34" charset="-122"/>
              </a:rPr>
              <a:t>第</a:t>
            </a:r>
            <a:r>
              <a:rPr lang="zh-CN" altLang="en-US" sz="1050" dirty="0" smtClean="0">
                <a:solidFill>
                  <a:srgbClr val="FF0000"/>
                </a:solidFill>
                <a:latin typeface="微软雅黑" panose="020B0503020204020204" pitchFamily="34" charset="-122"/>
                <a:ea typeface="微软雅黑" panose="020B0503020204020204" pitchFamily="34" charset="-122"/>
                <a:sym typeface="微软雅黑" pitchFamily="34" charset="-122"/>
              </a:rPr>
              <a:t>三百五十一条 </a:t>
            </a:r>
            <a:r>
              <a:rPr lang="zh-CN" altLang="en-US" sz="1050" dirty="0" smtClean="0">
                <a:solidFill>
                  <a:srgbClr val="FF0000"/>
                </a:solidFill>
                <a:latin typeface="微软雅黑" panose="020B0503020204020204" pitchFamily="34" charset="-122"/>
                <a:ea typeface="微软雅黑" panose="020B0503020204020204" pitchFamily="34" charset="-122"/>
                <a:sym typeface="微软雅黑" pitchFamily="34" charset="-122"/>
              </a:rPr>
              <a:t> </a:t>
            </a:r>
            <a:r>
              <a:rPr lang="zh-CN" altLang="en-US" sz="1050" dirty="0" smtClean="0">
                <a:solidFill>
                  <a:schemeClr val="accent3"/>
                </a:solidFill>
                <a:latin typeface="微软雅黑" panose="020B0503020204020204" pitchFamily="34" charset="-122"/>
                <a:ea typeface="微软雅黑" panose="020B0503020204020204" pitchFamily="34" charset="-122"/>
                <a:sym typeface="微软雅黑" pitchFamily="34" charset="-122"/>
              </a:rPr>
              <a:t>非</a:t>
            </a:r>
            <a:r>
              <a:rPr lang="zh-CN" altLang="en-US" sz="1050" dirty="0" smtClean="0">
                <a:solidFill>
                  <a:schemeClr val="accent3"/>
                </a:solidFill>
                <a:latin typeface="微软雅黑" panose="020B0503020204020204" pitchFamily="34" charset="-122"/>
                <a:ea typeface="微软雅黑" panose="020B0503020204020204" pitchFamily="34" charset="-122"/>
                <a:sym typeface="微软雅黑" pitchFamily="34" charset="-122"/>
              </a:rPr>
              <a:t>法种植毒品原植物罪</a:t>
            </a:r>
          </a:p>
          <a:p>
            <a:r>
              <a:rPr lang="zh-CN" altLang="en-US" sz="1050" dirty="0" smtClean="0">
                <a:solidFill>
                  <a:srgbClr val="FF0000"/>
                </a:solidFill>
                <a:latin typeface="微软雅黑" panose="020B0503020204020204" pitchFamily="34" charset="-122"/>
                <a:ea typeface="微软雅黑" panose="020B0503020204020204" pitchFamily="34" charset="-122"/>
                <a:sym typeface="微软雅黑" pitchFamily="34" charset="-122"/>
              </a:rPr>
              <a:t>第</a:t>
            </a:r>
            <a:r>
              <a:rPr lang="zh-CN" altLang="en-US" sz="1050" dirty="0" smtClean="0">
                <a:solidFill>
                  <a:srgbClr val="FF0000"/>
                </a:solidFill>
                <a:latin typeface="微软雅黑" panose="020B0503020204020204" pitchFamily="34" charset="-122"/>
                <a:ea typeface="微软雅黑" panose="020B0503020204020204" pitchFamily="34" charset="-122"/>
                <a:sym typeface="微软雅黑" pitchFamily="34" charset="-122"/>
              </a:rPr>
              <a:t>三百五十二条 </a:t>
            </a:r>
            <a:r>
              <a:rPr lang="zh-CN" altLang="en-US" sz="1050" dirty="0" smtClean="0">
                <a:solidFill>
                  <a:srgbClr val="FF0000"/>
                </a:solidFill>
                <a:latin typeface="微软雅黑" panose="020B0503020204020204" pitchFamily="34" charset="-122"/>
                <a:ea typeface="微软雅黑" panose="020B0503020204020204" pitchFamily="34" charset="-122"/>
                <a:sym typeface="微软雅黑" pitchFamily="34" charset="-122"/>
              </a:rPr>
              <a:t> </a:t>
            </a:r>
            <a:r>
              <a:rPr lang="zh-CN" altLang="en-US" sz="1050" dirty="0" smtClean="0">
                <a:solidFill>
                  <a:schemeClr val="accent3"/>
                </a:solidFill>
                <a:latin typeface="微软雅黑" panose="020B0503020204020204" pitchFamily="34" charset="-122"/>
                <a:ea typeface="微软雅黑" panose="020B0503020204020204" pitchFamily="34" charset="-122"/>
                <a:sym typeface="微软雅黑" pitchFamily="34" charset="-122"/>
              </a:rPr>
              <a:t>非</a:t>
            </a:r>
            <a:r>
              <a:rPr lang="zh-CN" altLang="en-US" sz="1050" dirty="0" smtClean="0">
                <a:solidFill>
                  <a:schemeClr val="accent3"/>
                </a:solidFill>
                <a:latin typeface="微软雅黑" panose="020B0503020204020204" pitchFamily="34" charset="-122"/>
                <a:ea typeface="微软雅黑" panose="020B0503020204020204" pitchFamily="34" charset="-122"/>
                <a:sym typeface="微软雅黑" pitchFamily="34" charset="-122"/>
              </a:rPr>
              <a:t>法买卖、运输、携带、持有毒品原植物种子、幼苗罪</a:t>
            </a:r>
          </a:p>
          <a:p>
            <a:r>
              <a:rPr lang="zh-CN" altLang="en-US" sz="1050" dirty="0" smtClean="0">
                <a:solidFill>
                  <a:srgbClr val="FF0000"/>
                </a:solidFill>
                <a:latin typeface="微软雅黑" panose="020B0503020204020204" pitchFamily="34" charset="-122"/>
                <a:ea typeface="微软雅黑" panose="020B0503020204020204" pitchFamily="34" charset="-122"/>
                <a:sym typeface="微软雅黑" pitchFamily="34" charset="-122"/>
              </a:rPr>
              <a:t>第</a:t>
            </a:r>
            <a:r>
              <a:rPr lang="zh-CN" altLang="en-US" sz="1050" dirty="0" smtClean="0">
                <a:solidFill>
                  <a:srgbClr val="FF0000"/>
                </a:solidFill>
                <a:latin typeface="微软雅黑" panose="020B0503020204020204" pitchFamily="34" charset="-122"/>
                <a:ea typeface="微软雅黑" panose="020B0503020204020204" pitchFamily="34" charset="-122"/>
                <a:sym typeface="微软雅黑" pitchFamily="34" charset="-122"/>
              </a:rPr>
              <a:t>三百五十三条 </a:t>
            </a:r>
            <a:r>
              <a:rPr lang="zh-CN" altLang="en-US" sz="1050" dirty="0" smtClean="0">
                <a:solidFill>
                  <a:srgbClr val="FF0000"/>
                </a:solidFill>
                <a:latin typeface="微软雅黑" panose="020B0503020204020204" pitchFamily="34" charset="-122"/>
                <a:ea typeface="微软雅黑" panose="020B0503020204020204" pitchFamily="34" charset="-122"/>
                <a:sym typeface="微软雅黑" pitchFamily="34" charset="-122"/>
              </a:rPr>
              <a:t> </a:t>
            </a:r>
            <a:r>
              <a:rPr lang="zh-CN" altLang="en-US" sz="1050" dirty="0" smtClean="0">
                <a:solidFill>
                  <a:schemeClr val="accent3"/>
                </a:solidFill>
                <a:latin typeface="微软雅黑" panose="020B0503020204020204" pitchFamily="34" charset="-122"/>
                <a:ea typeface="微软雅黑" panose="020B0503020204020204" pitchFamily="34" charset="-122"/>
                <a:sym typeface="微软雅黑" pitchFamily="34" charset="-122"/>
              </a:rPr>
              <a:t>引</a:t>
            </a:r>
            <a:r>
              <a:rPr lang="zh-CN" altLang="en-US" sz="1050" dirty="0" smtClean="0">
                <a:solidFill>
                  <a:schemeClr val="accent3"/>
                </a:solidFill>
                <a:latin typeface="微软雅黑" panose="020B0503020204020204" pitchFamily="34" charset="-122"/>
                <a:ea typeface="微软雅黑" panose="020B0503020204020204" pitchFamily="34" charset="-122"/>
                <a:sym typeface="微软雅黑" pitchFamily="34" charset="-122"/>
              </a:rPr>
              <a:t>诱、教唆、欺骗他人吸毒罪</a:t>
            </a:r>
          </a:p>
          <a:p>
            <a:r>
              <a:rPr lang="zh-CN" altLang="en-US" sz="1050" dirty="0" smtClean="0">
                <a:solidFill>
                  <a:srgbClr val="FF0000"/>
                </a:solidFill>
                <a:latin typeface="微软雅黑" panose="020B0503020204020204" pitchFamily="34" charset="-122"/>
                <a:ea typeface="微软雅黑" panose="020B0503020204020204" pitchFamily="34" charset="-122"/>
                <a:sym typeface="微软雅黑" pitchFamily="34" charset="-122"/>
              </a:rPr>
              <a:t>第</a:t>
            </a:r>
            <a:r>
              <a:rPr lang="zh-CN" altLang="en-US" sz="1050" dirty="0" smtClean="0">
                <a:solidFill>
                  <a:srgbClr val="FF0000"/>
                </a:solidFill>
                <a:latin typeface="微软雅黑" panose="020B0503020204020204" pitchFamily="34" charset="-122"/>
                <a:ea typeface="微软雅黑" panose="020B0503020204020204" pitchFamily="34" charset="-122"/>
                <a:sym typeface="微软雅黑" pitchFamily="34" charset="-122"/>
              </a:rPr>
              <a:t>三百五十四条 </a:t>
            </a:r>
            <a:r>
              <a:rPr lang="zh-CN" altLang="en-US" sz="1050" dirty="0" smtClean="0">
                <a:solidFill>
                  <a:srgbClr val="FF0000"/>
                </a:solidFill>
                <a:latin typeface="微软雅黑" panose="020B0503020204020204" pitchFamily="34" charset="-122"/>
                <a:ea typeface="微软雅黑" panose="020B0503020204020204" pitchFamily="34" charset="-122"/>
                <a:sym typeface="微软雅黑" pitchFamily="34" charset="-122"/>
              </a:rPr>
              <a:t> </a:t>
            </a:r>
            <a:r>
              <a:rPr lang="zh-CN" altLang="en-US" sz="1050" dirty="0" smtClean="0">
                <a:solidFill>
                  <a:schemeClr val="accent3"/>
                </a:solidFill>
                <a:latin typeface="微软雅黑" panose="020B0503020204020204" pitchFamily="34" charset="-122"/>
                <a:ea typeface="微软雅黑" panose="020B0503020204020204" pitchFamily="34" charset="-122"/>
                <a:sym typeface="微软雅黑" pitchFamily="34" charset="-122"/>
              </a:rPr>
              <a:t>容</a:t>
            </a:r>
            <a:r>
              <a:rPr lang="zh-CN" altLang="en-US" sz="1050" dirty="0" smtClean="0">
                <a:solidFill>
                  <a:schemeClr val="accent3"/>
                </a:solidFill>
                <a:latin typeface="微软雅黑" panose="020B0503020204020204" pitchFamily="34" charset="-122"/>
                <a:ea typeface="微软雅黑" panose="020B0503020204020204" pitchFamily="34" charset="-122"/>
                <a:sym typeface="微软雅黑" pitchFamily="34" charset="-122"/>
              </a:rPr>
              <a:t>留他人吸毒</a:t>
            </a:r>
            <a:r>
              <a:rPr lang="zh-CN" altLang="en-US" sz="1050" dirty="0" smtClean="0">
                <a:solidFill>
                  <a:schemeClr val="accent3"/>
                </a:solidFill>
                <a:latin typeface="微软雅黑" panose="020B0503020204020204" pitchFamily="34" charset="-122"/>
                <a:ea typeface="微软雅黑" panose="020B0503020204020204" pitchFamily="34" charset="-122"/>
                <a:sym typeface="微软雅黑" pitchFamily="34" charset="-122"/>
              </a:rPr>
              <a:t>罪</a:t>
            </a:r>
          </a:p>
          <a:p>
            <a:r>
              <a:rPr lang="zh-CN" altLang="en-US" sz="1050" dirty="0" smtClean="0">
                <a:solidFill>
                  <a:srgbClr val="FF0000"/>
                </a:solidFill>
                <a:latin typeface="微软雅黑" panose="020B0503020204020204" pitchFamily="34" charset="-122"/>
                <a:ea typeface="微软雅黑" panose="020B0503020204020204" pitchFamily="34" charset="-122"/>
                <a:sym typeface="微软雅黑" pitchFamily="34" charset="-122"/>
              </a:rPr>
              <a:t>第三百五十五条</a:t>
            </a:r>
            <a:r>
              <a:rPr lang="zh-CN" altLang="en-US" sz="1050" dirty="0" smtClean="0">
                <a:solidFill>
                  <a:schemeClr val="accent3"/>
                </a:solidFill>
                <a:latin typeface="微软雅黑" panose="020B0503020204020204" pitchFamily="34" charset="-122"/>
                <a:ea typeface="微软雅黑" panose="020B0503020204020204" pitchFamily="34" charset="-122"/>
                <a:sym typeface="微软雅黑" pitchFamily="34" charset="-122"/>
              </a:rPr>
              <a:t>  非法提供麻醉药品、精神药品罪</a:t>
            </a:r>
          </a:p>
          <a:p>
            <a:r>
              <a:rPr lang="zh-CN" altLang="en-US" sz="1050" dirty="0" smtClean="0">
                <a:solidFill>
                  <a:srgbClr val="FF0000"/>
                </a:solidFill>
                <a:latin typeface="微软雅黑" panose="020B0503020204020204" pitchFamily="34" charset="-122"/>
                <a:ea typeface="微软雅黑" panose="020B0503020204020204" pitchFamily="34" charset="-122"/>
                <a:sym typeface="微软雅黑" pitchFamily="34" charset="-122"/>
              </a:rPr>
              <a:t>第</a:t>
            </a:r>
            <a:r>
              <a:rPr lang="zh-CN" altLang="en-US" sz="1050" dirty="0" smtClean="0">
                <a:solidFill>
                  <a:srgbClr val="FF0000"/>
                </a:solidFill>
                <a:latin typeface="微软雅黑" panose="020B0503020204020204" pitchFamily="34" charset="-122"/>
                <a:ea typeface="微软雅黑" panose="020B0503020204020204" pitchFamily="34" charset="-122"/>
                <a:sym typeface="微软雅黑" pitchFamily="34" charset="-122"/>
              </a:rPr>
              <a:t>三百五十六条 </a:t>
            </a:r>
            <a:r>
              <a:rPr lang="zh-CN" altLang="en-US" sz="1050" dirty="0" smtClean="0">
                <a:solidFill>
                  <a:srgbClr val="FF0000"/>
                </a:solidFill>
                <a:latin typeface="微软雅黑" panose="020B0503020204020204" pitchFamily="34" charset="-122"/>
                <a:ea typeface="微软雅黑" panose="020B0503020204020204" pitchFamily="34" charset="-122"/>
                <a:sym typeface="微软雅黑" pitchFamily="34" charset="-122"/>
              </a:rPr>
              <a:t> </a:t>
            </a:r>
            <a:r>
              <a:rPr lang="zh-CN" altLang="en-US" sz="1050" dirty="0" smtClean="0">
                <a:solidFill>
                  <a:schemeClr val="accent3"/>
                </a:solidFill>
                <a:latin typeface="微软雅黑" panose="020B0503020204020204" pitchFamily="34" charset="-122"/>
                <a:ea typeface="微软雅黑" panose="020B0503020204020204" pitchFamily="34" charset="-122"/>
                <a:sym typeface="微软雅黑" pitchFamily="34" charset="-122"/>
              </a:rPr>
              <a:t>毒</a:t>
            </a:r>
            <a:r>
              <a:rPr lang="zh-CN" altLang="en-US" sz="1050" dirty="0" smtClean="0">
                <a:solidFill>
                  <a:schemeClr val="accent3"/>
                </a:solidFill>
                <a:latin typeface="微软雅黑" panose="020B0503020204020204" pitchFamily="34" charset="-122"/>
                <a:ea typeface="微软雅黑" panose="020B0503020204020204" pitchFamily="34" charset="-122"/>
                <a:sym typeface="微软雅黑" pitchFamily="34" charset="-122"/>
              </a:rPr>
              <a:t>品犯罪的再</a:t>
            </a:r>
            <a:r>
              <a:rPr lang="zh-CN" altLang="en-US" sz="1050" dirty="0" smtClean="0">
                <a:solidFill>
                  <a:schemeClr val="accent3"/>
                </a:solidFill>
                <a:latin typeface="微软雅黑" panose="020B0503020204020204" pitchFamily="34" charset="-122"/>
                <a:ea typeface="微软雅黑" panose="020B0503020204020204" pitchFamily="34" charset="-122"/>
                <a:sym typeface="微软雅黑" pitchFamily="34" charset="-122"/>
              </a:rPr>
              <a:t>犯</a:t>
            </a:r>
            <a:endParaRPr lang="zh-CN" altLang="en-US" sz="1050" dirty="0" smtClean="0">
              <a:solidFill>
                <a:schemeClr val="accent3"/>
              </a:solidFill>
              <a:latin typeface="微软雅黑" panose="020B0503020204020204" pitchFamily="34" charset="-122"/>
              <a:ea typeface="微软雅黑" panose="020B0503020204020204" pitchFamily="34" charset="-122"/>
              <a:sym typeface="微软雅黑" pitchFamily="34" charset="-122"/>
            </a:endParaRPr>
          </a:p>
          <a:p>
            <a:r>
              <a:rPr lang="zh-CN" altLang="en-US" sz="1050" dirty="0" smtClean="0">
                <a:solidFill>
                  <a:srgbClr val="FF0000"/>
                </a:solidFill>
                <a:latin typeface="微软雅黑" panose="020B0503020204020204" pitchFamily="34" charset="-122"/>
                <a:ea typeface="微软雅黑" panose="020B0503020204020204" pitchFamily="34" charset="-122"/>
                <a:sym typeface="微软雅黑" pitchFamily="34" charset="-122"/>
              </a:rPr>
              <a:t>第三百五十七条 </a:t>
            </a:r>
            <a:r>
              <a:rPr lang="zh-CN" altLang="en-US" sz="1050" dirty="0" smtClean="0">
                <a:solidFill>
                  <a:srgbClr val="FF0000"/>
                </a:solidFill>
                <a:latin typeface="微软雅黑" panose="020B0503020204020204" pitchFamily="34" charset="-122"/>
                <a:ea typeface="微软雅黑" panose="020B0503020204020204" pitchFamily="34" charset="-122"/>
                <a:sym typeface="微软雅黑" pitchFamily="34" charset="-122"/>
              </a:rPr>
              <a:t> </a:t>
            </a:r>
            <a:r>
              <a:rPr lang="zh-CN" altLang="en-US" sz="1050" dirty="0" smtClean="0">
                <a:solidFill>
                  <a:schemeClr val="accent3"/>
                </a:solidFill>
                <a:latin typeface="微软雅黑" panose="020B0503020204020204" pitchFamily="34" charset="-122"/>
                <a:ea typeface="微软雅黑" panose="020B0503020204020204" pitchFamily="34" charset="-122"/>
                <a:sym typeface="微软雅黑" pitchFamily="34" charset="-122"/>
              </a:rPr>
              <a:t>毒</a:t>
            </a:r>
            <a:r>
              <a:rPr lang="zh-CN" altLang="en-US" sz="1050" dirty="0" smtClean="0">
                <a:solidFill>
                  <a:schemeClr val="accent3"/>
                </a:solidFill>
                <a:latin typeface="微软雅黑" panose="020B0503020204020204" pitchFamily="34" charset="-122"/>
                <a:ea typeface="微软雅黑" panose="020B0503020204020204" pitchFamily="34" charset="-122"/>
                <a:sym typeface="微软雅黑" pitchFamily="34" charset="-122"/>
              </a:rPr>
              <a:t>品的范围及毒品数量的计算</a:t>
            </a:r>
          </a:p>
          <a:p>
            <a:pPr defTabSz="685732">
              <a:lnSpc>
                <a:spcPct val="120000"/>
              </a:lnSpc>
            </a:pPr>
            <a:endParaRPr lang="zh-CN" altLang="zh-CN" sz="1050" dirty="0" smtClean="0">
              <a:solidFill>
                <a:schemeClr val="accent3"/>
              </a:solidFill>
              <a:latin typeface="微软雅黑" panose="020B0503020204020204" pitchFamily="34" charset="-122"/>
              <a:ea typeface="微软雅黑" panose="020B0503020204020204" pitchFamily="34" charset="-122"/>
              <a:sym typeface="微软雅黑" pitchFamily="34" charset="-122"/>
            </a:endParaRPr>
          </a:p>
          <a:p>
            <a:pPr defTabSz="685732">
              <a:lnSpc>
                <a:spcPct val="120000"/>
              </a:lnSpc>
              <a:spcBef>
                <a:spcPct val="0"/>
              </a:spcBef>
            </a:pPr>
            <a:endParaRPr lang="zh-CN" altLang="zh-CN" sz="1050" dirty="0" smtClean="0">
              <a:solidFill>
                <a:schemeClr val="accent3"/>
              </a:solidFill>
              <a:latin typeface="微软雅黑" panose="020B0503020204020204" pitchFamily="34" charset="-122"/>
              <a:ea typeface="微软雅黑" panose="020B0503020204020204" pitchFamily="34" charset="-122"/>
              <a:sym typeface="微软雅黑" pitchFamily="34" charset="-122"/>
            </a:endParaRPr>
          </a:p>
          <a:p>
            <a:pPr defTabSz="685732">
              <a:lnSpc>
                <a:spcPct val="120000"/>
              </a:lnSpc>
              <a:spcBef>
                <a:spcPct val="0"/>
              </a:spcBef>
            </a:pPr>
            <a:endParaRPr lang="zh-CN" altLang="en-US" sz="1050" dirty="0">
              <a:solidFill>
                <a:schemeClr val="accent3"/>
              </a:solidFill>
              <a:latin typeface="微软雅黑" panose="020B0503020204020204" pitchFamily="34" charset="-122"/>
              <a:ea typeface="微软雅黑" panose="020B0503020204020204" pitchFamily="34" charset="-122"/>
              <a:sym typeface="微软雅黑" pitchFamily="34" charset="-122"/>
            </a:endParaRPr>
          </a:p>
        </p:txBody>
      </p:sp>
      <p:sp>
        <p:nvSpPr>
          <p:cNvPr id="32" name="TextBox 43"/>
          <p:cNvSpPr txBox="1">
            <a:spLocks noChangeArrowheads="1"/>
          </p:cNvSpPr>
          <p:nvPr/>
        </p:nvSpPr>
        <p:spPr bwMode="auto">
          <a:xfrm>
            <a:off x="899592" y="262884"/>
            <a:ext cx="3061030"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b="1" dirty="0" smtClean="0">
                <a:solidFill>
                  <a:prstClr val="black">
                    <a:lumMod val="75000"/>
                    <a:lumOff val="25000"/>
                  </a:prstClr>
                </a:solidFill>
                <a:latin typeface="微软雅黑" pitchFamily="34" charset="-122"/>
              </a:rPr>
              <a:t>法律责任</a:t>
            </a:r>
            <a:endParaRPr lang="en-US" altLang="zh-CN" b="1" dirty="0">
              <a:solidFill>
                <a:prstClr val="black">
                  <a:lumMod val="75000"/>
                  <a:lumOff val="25000"/>
                </a:prstClr>
              </a:solidFill>
              <a:latin typeface="微软雅黑" pitchFamily="34" charset="-122"/>
            </a:endParaRPr>
          </a:p>
        </p:txBody>
      </p:sp>
      <p:pic>
        <p:nvPicPr>
          <p:cNvPr id="29" name="图片 28" descr="QQ图片20181227111838.jpg"/>
          <p:cNvPicPr>
            <a:picLocks noChangeAspect="1"/>
          </p:cNvPicPr>
          <p:nvPr/>
        </p:nvPicPr>
        <p:blipFill>
          <a:blip r:embed="rId4" cstate="print"/>
          <a:stretch>
            <a:fillRect/>
          </a:stretch>
        </p:blipFill>
        <p:spPr>
          <a:xfrm>
            <a:off x="179512" y="123478"/>
            <a:ext cx="720080" cy="720080"/>
          </a:xfrm>
          <a:prstGeom prst="rect">
            <a:avLst/>
          </a:prstGeom>
        </p:spPr>
      </p:pic>
    </p:spTree>
    <p:extLst>
      <p:ext uri="{BB962C8B-B14F-4D97-AF65-F5344CB8AC3E}">
        <p14:creationId xmlns="" xmlns:p14="http://schemas.microsoft.com/office/powerpoint/2010/main" val="4187328418"/>
      </p:ext>
    </p:extLst>
  </p:cSld>
  <p:clrMapOvr>
    <a:masterClrMapping/>
  </p:clrMapOvr>
  <mc:AlternateContent xmlns:mc="http://schemas.openxmlformats.org/markup-compatibility/2006">
    <mc:Choice xmlns="" xmlns:p14="http://schemas.microsoft.com/office/powerpoint/2010/main" Requires="p14">
      <p:transition spd="slow" p14:dur="1400" advClick="0" advTm="3000">
        <p14:doors dir="vert"/>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3623"/>
                                  </p:iterate>
                                  <p:childTnLst>
                                    <p:set>
                                      <p:cBhvr>
                                        <p:cTn id="6" dur="1" fill="hold">
                                          <p:stCondLst>
                                            <p:cond delay="0"/>
                                          </p:stCondLst>
                                        </p:cTn>
                                        <p:tgtEl>
                                          <p:spTgt spid="53"/>
                                        </p:tgtEl>
                                        <p:attrNameLst>
                                          <p:attrName>style.visibility</p:attrName>
                                        </p:attrNameLst>
                                      </p:cBhvr>
                                      <p:to>
                                        <p:strVal val="visible"/>
                                      </p:to>
                                    </p:set>
                                    <p:anim calcmode="lin" valueType="num">
                                      <p:cBhvr>
                                        <p:cTn id="7" dur="75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8" dur="750" fill="hold"/>
                                        <p:tgtEl>
                                          <p:spTgt spid="53"/>
                                        </p:tgtEl>
                                        <p:attrNameLst>
                                          <p:attrName>ppt_y</p:attrName>
                                        </p:attrNameLst>
                                      </p:cBhvr>
                                      <p:tavLst>
                                        <p:tav tm="0">
                                          <p:val>
                                            <p:strVal val="#ppt_y"/>
                                          </p:val>
                                        </p:tav>
                                        <p:tav tm="100000">
                                          <p:val>
                                            <p:strVal val="#ppt_y"/>
                                          </p:val>
                                        </p:tav>
                                      </p:tavLst>
                                    </p:anim>
                                    <p:anim calcmode="lin" valueType="num">
                                      <p:cBhvr>
                                        <p:cTn id="9" dur="75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10" dur="75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750" tmFilter="0,0; .5, 1; 1, 1"/>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Office 主题​​">
  <a:themeElements>
    <a:clrScheme name="自定义 3209">
      <a:dk1>
        <a:srgbClr val="C8A843"/>
      </a:dk1>
      <a:lt1>
        <a:srgbClr val="00BDC6"/>
      </a:lt1>
      <a:dk2>
        <a:srgbClr val="C276B8"/>
      </a:dk2>
      <a:lt2>
        <a:srgbClr val="8DC21F"/>
      </a:lt2>
      <a:accent1>
        <a:srgbClr val="080808"/>
      </a:accent1>
      <a:accent2>
        <a:srgbClr val="FFFFFF"/>
      </a:accent2>
      <a:accent3>
        <a:srgbClr val="080808"/>
      </a:accent3>
      <a:accent4>
        <a:srgbClr val="080808"/>
      </a:accent4>
      <a:accent5>
        <a:srgbClr val="080808"/>
      </a:accent5>
      <a:accent6>
        <a:srgbClr val="080808"/>
      </a:accent6>
      <a:hlink>
        <a:srgbClr val="080808"/>
      </a:hlink>
      <a:folHlink>
        <a:srgbClr val="08080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a:blip xmlns:r="http://schemas.openxmlformats.org/officeDocument/2006/relationships" r:embed="rId1" cstate="print"/>
          <a:stretch>
            <a:fillRect/>
          </a:stretch>
        </a:blipFill>
        <a:ln w="38100">
          <a:solidFill>
            <a:srgbClr val="003466"/>
          </a:solidFill>
        </a:ln>
      </a:spPr>
      <a:bodyPr rtlCol="0" anchor="ctr"/>
      <a:lstStyle>
        <a:defPPr algn="ctr">
          <a:defRPr dirty="0">
            <a:solidFill>
              <a:prstClr val="white"/>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9887</TotalTime>
  <Words>4118</Words>
  <Application>Microsoft Office PowerPoint</Application>
  <PresentationFormat>全屏显示(16:9)</PresentationFormat>
  <Paragraphs>204</Paragraphs>
  <Slides>22</Slides>
  <Notes>16</Notes>
  <HiddenSlides>0</HiddenSlides>
  <MMClips>0</MMClips>
  <ScaleCrop>false</ScaleCrop>
  <HeadingPairs>
    <vt:vector size="4" baseType="variant">
      <vt:variant>
        <vt:lpstr>主题</vt:lpstr>
      </vt:variant>
      <vt:variant>
        <vt:i4>1</vt:i4>
      </vt:variant>
      <vt:variant>
        <vt:lpstr>幻灯片标题</vt:lpstr>
      </vt:variant>
      <vt:variant>
        <vt:i4>22</vt:i4>
      </vt:variant>
    </vt:vector>
  </HeadingPairs>
  <TitlesOfParts>
    <vt:vector size="23"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vector>
  </TitlesOfParts>
  <Company>微软中国</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ddd</dc:creator>
  <cp:lastModifiedBy>Administrator</cp:lastModifiedBy>
  <cp:revision>2167</cp:revision>
  <dcterms:created xsi:type="dcterms:W3CDTF">2014-06-06T07:22:15Z</dcterms:created>
  <dcterms:modified xsi:type="dcterms:W3CDTF">2019-08-12T09:27:10Z</dcterms:modified>
</cp:coreProperties>
</file>