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ustom.xml" ContentType="application/vnd.openxmlformats-officedocument.custom-properties+xml"/>
  <Override PartName="/ppt/notesSlides/notesSlide8.xml" ContentType="application/vnd.openxmlformats-officedocument.presentationml.notesSlide+xml"/>
  <Default Extension="vml" ContentType="application/vnd.openxmlformats-officedocument.vmlDrawing"/>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2"/>
  </p:sldMasterIdLst>
  <p:notesMasterIdLst>
    <p:notesMasterId r:id="rId21"/>
  </p:notesMasterIdLst>
  <p:sldIdLst>
    <p:sldId id="294" r:id="rId3"/>
    <p:sldId id="258" r:id="rId4"/>
    <p:sldId id="262" r:id="rId5"/>
    <p:sldId id="296" r:id="rId6"/>
    <p:sldId id="260" r:id="rId7"/>
    <p:sldId id="300" r:id="rId8"/>
    <p:sldId id="312" r:id="rId9"/>
    <p:sldId id="316" r:id="rId10"/>
    <p:sldId id="315" r:id="rId11"/>
    <p:sldId id="297" r:id="rId12"/>
    <p:sldId id="301" r:id="rId13"/>
    <p:sldId id="298" r:id="rId14"/>
    <p:sldId id="302" r:id="rId15"/>
    <p:sldId id="317" r:id="rId16"/>
    <p:sldId id="303" r:id="rId17"/>
    <p:sldId id="305" r:id="rId18"/>
    <p:sldId id="291" r:id="rId19"/>
    <p:sldId id="299" r:id="rId20"/>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4A39"/>
    <a:srgbClr val="FDBC2A"/>
    <a:srgbClr val="5DD5FF"/>
    <a:srgbClr val="B2D235"/>
    <a:srgbClr val="FF872D"/>
    <a:srgbClr val="21C5FF"/>
    <a:srgbClr val="30363B"/>
    <a:srgbClr val="FFD571"/>
    <a:srgbClr val="000000"/>
    <a:srgbClr val="096B4D"/>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7414" autoAdjust="0"/>
    <p:restoredTop sz="94660"/>
  </p:normalViewPr>
  <p:slideViewPr>
    <p:cSldViewPr snapToGrid="0">
      <p:cViewPr varScale="1">
        <p:scale>
          <a:sx n="87" d="100"/>
          <a:sy n="87" d="100"/>
        </p:scale>
        <p:origin x="-540" y="-72"/>
      </p:cViewPr>
      <p:guideLst>
        <p:guide orient="horz" pos="2160"/>
        <p:guide orient="horz" pos="2001"/>
        <p:guide pos="384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notesMaster" Target="notesMasters/notes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D02B41-6940-4105-8402-73E7BD285E56}" type="datetimeFigureOut">
              <a:rPr lang="zh-CN" altLang="en-US" smtClean="0"/>
              <a:pPr/>
              <a:t>2019/10/23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C383CC-E65F-4BC9-BC34-87BCBB1A0BB6}"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1</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10</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11</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12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13</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14</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15</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16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17</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18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C383CC-E65F-4BC9-BC34-87BCBB1A0BB6}" type="slidenum">
              <a:rPr lang="zh-CN" altLang="en-US" smtClean="0"/>
              <a:pPr/>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6</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7</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8</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defRPr/>
            </a:pPr>
            <a:fld id="{94C383CC-E65F-4BC9-BC34-87BCBB1A0BB6}" type="slidenum">
              <a:rPr kumimoji="0" lang="zh-CN" altLang="en-US" sz="1200" b="0" i="0" u="none" strike="noStrike" kern="1200" cap="none" spc="0" normalizeH="0" baseline="0" noProof="0" smtClean="0">
                <a:ln>
                  <a:noFill/>
                </a:ln>
                <a:solidFill>
                  <a:prstClr val="black"/>
                </a:solidFill>
                <a:effectLst/>
                <a:uLnTx/>
                <a:uFillTx/>
                <a:latin typeface="等线" panose="02010600030101010101" charset="-122"/>
                <a:ea typeface="等线" panose="02010600030101010101" charset="-122"/>
                <a:cs typeface="+mn-cs"/>
              </a:rPr>
              <a:pPr marL="0" marR="0" lvl="0" indent="0" algn="r" defTabSz="914400" rtl="0" eaLnBrk="1" fontAlgn="auto" latinLnBrk="0" hangingPunct="1">
                <a:lnSpc>
                  <a:spcPct val="100000"/>
                </a:lnSpc>
                <a:spcBef>
                  <a:spcPts val="0"/>
                </a:spcBef>
                <a:spcAft>
                  <a:spcPts val="0"/>
                </a:spcAft>
                <a:buClrTx/>
                <a:buSzTx/>
                <a:buFontTx/>
                <a:buNone/>
                <a:defRPr/>
              </a:pPr>
              <a:t>9</a:t>
            </a:fld>
            <a:endParaRPr kumimoji="0" lang="zh-CN" altLang="en-US" sz="1200" b="0" i="0" u="none" strike="noStrike" kern="1200" cap="none" spc="0" normalizeH="0" baseline="0" noProof="0">
              <a:ln>
                <a:noFill/>
              </a:ln>
              <a:solidFill>
                <a:prstClr val="black"/>
              </a:solidFill>
              <a:effectLst/>
              <a:uLnTx/>
              <a:uFillTx/>
              <a:latin typeface="等线" panose="02010600030101010101" charset="-122"/>
              <a:ea typeface="等线" panose="02010600030101010101" charset="-122"/>
              <a:cs typeface="+mn-cs"/>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两栏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9CE5B826-6809-49B3-9B4B-177D412235B0}" type="datetimeFigureOut">
              <a:rPr lang="zh-CN" altLang="en-US" smtClean="0"/>
              <a:pPr/>
              <a:t>2019/10/23</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601AD0B5-09AD-499F-88BC-01FCE55CDA76}" type="slidenum">
              <a:rPr lang="zh-CN" altLang="en-US" smtClean="0"/>
              <a:pPr/>
              <a:t>‹#›</a:t>
            </a:fld>
            <a:endParaRPr lang="zh-CN" altLang="en-US"/>
          </a:p>
        </p:txBody>
      </p:sp>
    </p:spTree>
  </p:cSld>
  <p:clrMapOvr>
    <a:masterClrMapping/>
  </p:clrMapOvr>
  <p:transition spd="med" advClick="0" advTm="0">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838200" y="365125"/>
            <a:ext cx="10515600" cy="1325563"/>
          </a:xfrm>
          <a:prstGeom prst="rect">
            <a:avLst/>
          </a:prstGeom>
        </p:spPr>
        <p:txBody>
          <a:bodyPr/>
          <a:lstStyle/>
          <a:p>
            <a:r>
              <a:rPr lang="zh-CN" altLang="en-US"/>
              <a:t>单击此处编辑母版标题样式</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slideLayout" Target="../slideLayouts/slideLayout8.xml"/><Relationship Id="rId1" Type="http://schemas.openxmlformats.org/officeDocument/2006/relationships/slideLayout" Target="../slideLayouts/slideLayout7.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5DD5FF"/>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6" r:id="rId1"/>
    <p:sldLayoutId id="2147483657" r:id="rId2"/>
    <p:sldLayoutId id="2147483658" r:id="rId3"/>
  </p:sldLayoutIdLst>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6.jpe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8.jpeg"/><Relationship Id="rId5" Type="http://schemas.openxmlformats.org/officeDocument/2006/relationships/image" Target="../media/image9.png"/><Relationship Id="rId4" Type="http://schemas.openxmlformats.org/officeDocument/2006/relationships/image" Target="../media/image25.png"/></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0.jpeg"/><Relationship Id="rId5" Type="http://schemas.openxmlformats.org/officeDocument/2006/relationships/image" Target="../media/image9.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5.png"/></Relationships>
</file>

<file path=ppt/slides/_rels/slide1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7.xml"/><Relationship Id="rId1" Type="http://schemas.openxmlformats.org/officeDocument/2006/relationships/slideLayout" Target="../slideLayouts/slideLayout5.xml"/><Relationship Id="rId4" Type="http://schemas.openxmlformats.org/officeDocument/2006/relationships/image" Target="../media/image33.png"/></Relationships>
</file>

<file path=ppt/slides/_rels/slide1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8.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35.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png"/><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2.png"/><Relationship Id="rId7" Type="http://schemas.openxmlformats.org/officeDocument/2006/relationships/image" Target="../media/image14.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8" Type="http://schemas.openxmlformats.org/officeDocument/2006/relationships/image" Target="../media/image18.jpeg"/><Relationship Id="rId3" Type="http://schemas.openxmlformats.org/officeDocument/2006/relationships/image" Target="../media/image15.png"/><Relationship Id="rId7" Type="http://schemas.openxmlformats.org/officeDocument/2006/relationships/image" Target="../media/image17.jpe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8" Type="http://schemas.openxmlformats.org/officeDocument/2006/relationships/image" Target="../media/image20.jpeg"/><Relationship Id="rId3" Type="http://schemas.openxmlformats.org/officeDocument/2006/relationships/image" Target="../media/image15.png"/><Relationship Id="rId7" Type="http://schemas.openxmlformats.org/officeDocument/2006/relationships/image" Target="../media/image19.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notesSlide" Target="../notesSlides/notesSlide9.xml"/><Relationship Id="rId7" Type="http://schemas.openxmlformats.org/officeDocument/2006/relationships/image" Target="../media/image9.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8.png"/><Relationship Id="rId5" Type="http://schemas.openxmlformats.org/officeDocument/2006/relationships/image" Target="../media/image16.png"/><Relationship Id="rId10" Type="http://schemas.openxmlformats.org/officeDocument/2006/relationships/hyperlink" Target="http://www.haodf.com/jibing/jingshenfenliezheng.htm" TargetMode="External"/><Relationship Id="rId4" Type="http://schemas.openxmlformats.org/officeDocument/2006/relationships/image" Target="../media/image15.png"/><Relationship Id="rId9" Type="http://schemas.openxmlformats.org/officeDocument/2006/relationships/oleObject" Target="../embeddings/oleObject1.bin"/></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 name="图片 30"/>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10212894" y="3590262"/>
            <a:ext cx="2165978" cy="3086271"/>
          </a:xfrm>
          <a:prstGeom prst="rect">
            <a:avLst/>
          </a:prstGeom>
          <a:effectLst>
            <a:outerShdw blurRad="50800" dist="38100" dir="2700000" algn="tl" rotWithShape="0">
              <a:prstClr val="black">
                <a:alpha val="40000"/>
              </a:prstClr>
            </a:outerShdw>
          </a:effectLst>
        </p:spPr>
      </p:pic>
      <p:pic>
        <p:nvPicPr>
          <p:cNvPr id="17" name="图片 16"/>
          <p:cNvPicPr>
            <a:picLocks noChangeAspect="1"/>
          </p:cNvPicPr>
          <p:nvPr/>
        </p:nvPicPr>
        <p:blipFill rotWithShape="1">
          <a:blip r:embed="rId4">
            <a:extLst>
              <a:ext uri="{28A0092B-C50C-407E-A947-70E740481C1C}">
                <a14:useLocalDpi xmlns:a14="http://schemas.microsoft.com/office/drawing/2010/main" xmlns="" val="0"/>
              </a:ext>
            </a:extLst>
          </a:blip>
          <a:srcRect b="10402"/>
          <a:stretch>
            <a:fillRect/>
          </a:stretch>
        </p:blipFill>
        <p:spPr>
          <a:xfrm>
            <a:off x="391325" y="1082038"/>
            <a:ext cx="6446521" cy="5775962"/>
          </a:xfrm>
          <a:prstGeom prst="rect">
            <a:avLst/>
          </a:prstGeom>
        </p:spPr>
      </p:pic>
      <p:pic>
        <p:nvPicPr>
          <p:cNvPr id="27" name="图片 2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91325" y="386095"/>
            <a:ext cx="1760738" cy="1654546"/>
          </a:xfrm>
          <a:prstGeom prst="rect">
            <a:avLst/>
          </a:prstGeom>
        </p:spPr>
      </p:pic>
      <p:pic>
        <p:nvPicPr>
          <p:cNvPr id="20" name="图片 19"/>
          <p:cNvPicPr>
            <a:picLocks noChangeAspect="1"/>
          </p:cNvPicPr>
          <p:nvPr/>
        </p:nvPicPr>
        <p:blipFill rotWithShape="1">
          <a:blip r:embed="rId6">
            <a:extLst>
              <a:ext uri="{28A0092B-C50C-407E-A947-70E740481C1C}">
                <a14:useLocalDpi xmlns:a14="http://schemas.microsoft.com/office/drawing/2010/main" xmlns="" val="0"/>
              </a:ext>
            </a:extLst>
          </a:blip>
          <a:srcRect b="34660"/>
          <a:stretch>
            <a:fillRect/>
          </a:stretch>
        </p:blipFill>
        <p:spPr>
          <a:xfrm>
            <a:off x="5950588" y="386095"/>
            <a:ext cx="4189751" cy="1827852"/>
          </a:xfrm>
          <a:prstGeom prst="rect">
            <a:avLst/>
          </a:prstGeom>
        </p:spPr>
      </p:pic>
      <p:pic>
        <p:nvPicPr>
          <p:cNvPr id="33" name="图片 32"/>
          <p:cNvPicPr>
            <a:picLocks noChangeAspect="1"/>
          </p:cNvPicPr>
          <p:nvPr/>
        </p:nvPicPr>
        <p:blipFill rotWithShape="1">
          <a:blip r:embed="rId6">
            <a:extLst>
              <a:ext uri="{28A0092B-C50C-407E-A947-70E740481C1C}">
                <a14:useLocalDpi xmlns:a14="http://schemas.microsoft.com/office/drawing/2010/main" xmlns="" val="0"/>
              </a:ext>
            </a:extLst>
          </a:blip>
          <a:srcRect t="57761" r="50874" b="-3509"/>
          <a:stretch>
            <a:fillRect/>
          </a:stretch>
        </p:blipFill>
        <p:spPr>
          <a:xfrm>
            <a:off x="622560" y="688730"/>
            <a:ext cx="2352134" cy="1462520"/>
          </a:xfrm>
          <a:prstGeom prst="rect">
            <a:avLst/>
          </a:prstGeom>
        </p:spPr>
      </p:pic>
      <p:sp>
        <p:nvSpPr>
          <p:cNvPr id="23" name="文本框 22"/>
          <p:cNvSpPr txBox="1"/>
          <p:nvPr/>
        </p:nvSpPr>
        <p:spPr>
          <a:xfrm>
            <a:off x="6495535" y="5370856"/>
            <a:ext cx="4412717" cy="707886"/>
          </a:xfrm>
          <a:prstGeom prst="rect">
            <a:avLst/>
          </a:prstGeom>
          <a:noFill/>
        </p:spPr>
        <p:txBody>
          <a:bodyPr wrap="square" rtlCol="0">
            <a:spAutoFit/>
          </a:bodyPr>
          <a:lstStyle/>
          <a:p>
            <a:r>
              <a:rPr lang="zh-CN" altLang="en-US" sz="2000" b="1" spc="1000" dirty="0" smtClean="0">
                <a:solidFill>
                  <a:schemeClr val="bg1"/>
                </a:solidFill>
                <a:latin typeface="Futura Normal"/>
                <a:ea typeface="微软雅黑" panose="020B0503020204020204" pitchFamily="34" charset="-122"/>
                <a:sym typeface="Futura Normal"/>
              </a:rPr>
              <a:t>执教：易知青</a:t>
            </a:r>
            <a:endParaRPr lang="en-US" altLang="zh-CN" sz="2000" b="1" spc="1000" dirty="0" smtClean="0">
              <a:solidFill>
                <a:schemeClr val="bg1"/>
              </a:solidFill>
              <a:latin typeface="Futura Normal"/>
              <a:ea typeface="微软雅黑" panose="020B0503020204020204" pitchFamily="34" charset="-122"/>
              <a:sym typeface="Futura Normal"/>
            </a:endParaRPr>
          </a:p>
          <a:p>
            <a:r>
              <a:rPr lang="zh-CN" altLang="en-US" sz="2000" b="1" spc="1000" dirty="0" smtClean="0">
                <a:solidFill>
                  <a:schemeClr val="bg1"/>
                </a:solidFill>
                <a:latin typeface="Futura Normal"/>
                <a:ea typeface="微软雅黑" panose="020B0503020204020204" pitchFamily="34" charset="-122"/>
                <a:sym typeface="Futura Normal"/>
              </a:rPr>
              <a:t>单位：公安县斗湖堤小学</a:t>
            </a:r>
            <a:endParaRPr lang="zh-CN" altLang="en-US" sz="2000" b="1" spc="1000" dirty="0">
              <a:solidFill>
                <a:schemeClr val="bg1"/>
              </a:solidFill>
              <a:latin typeface="Futura Normal"/>
              <a:ea typeface="微软雅黑" panose="020B0503020204020204" pitchFamily="34" charset="-122"/>
              <a:sym typeface="Futura Normal"/>
            </a:endParaRPr>
          </a:p>
        </p:txBody>
      </p:sp>
      <p:sp>
        <p:nvSpPr>
          <p:cNvPr id="10" name="文本框 9"/>
          <p:cNvSpPr txBox="1"/>
          <p:nvPr/>
        </p:nvSpPr>
        <p:spPr>
          <a:xfrm>
            <a:off x="4001941" y="2158291"/>
            <a:ext cx="7917532" cy="1938992"/>
          </a:xfrm>
          <a:prstGeom prst="rect">
            <a:avLst/>
          </a:prstGeom>
          <a:noFill/>
        </p:spPr>
        <p:txBody>
          <a:bodyPr wrap="square" rtlCol="0">
            <a:spAutoFit/>
          </a:bodyPr>
          <a:lstStyle/>
          <a:p>
            <a:r>
              <a:rPr lang="zh-CN" altLang="en-US" sz="6000" b="1" dirty="0" smtClean="0"/>
              <a:t>关爱生命之源</a:t>
            </a:r>
            <a:endParaRPr lang="en-US" altLang="zh-CN" sz="6000" b="1" dirty="0" smtClean="0"/>
          </a:p>
          <a:p>
            <a:r>
              <a:rPr lang="en-US" altLang="zh-CN" sz="6000" b="1" dirty="0" smtClean="0"/>
              <a:t>           </a:t>
            </a:r>
            <a:r>
              <a:rPr lang="zh-CN" altLang="en-US" sz="6000" b="1" dirty="0" smtClean="0"/>
              <a:t> 远离毒品之害</a:t>
            </a:r>
            <a:endParaRPr lang="zh-CN" altLang="en-US" sz="6000"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33"/>
                                        </p:tgtEl>
                                        <p:attrNameLst>
                                          <p:attrName>style.visibility</p:attrName>
                                        </p:attrNameLst>
                                      </p:cBhvr>
                                      <p:to>
                                        <p:strVal val="visible"/>
                                      </p:to>
                                    </p:set>
                                    <p:animEffect transition="in" filter="fade">
                                      <p:cBhvr>
                                        <p:cTn id="12" dur="1000"/>
                                        <p:tgtEl>
                                          <p:spTgt spid="33"/>
                                        </p:tgtEl>
                                      </p:cBhvr>
                                    </p:animEffect>
                                    <p:anim calcmode="lin" valueType="num">
                                      <p:cBhvr>
                                        <p:cTn id="13" dur="1000" fill="hold"/>
                                        <p:tgtEl>
                                          <p:spTgt spid="33"/>
                                        </p:tgtEl>
                                        <p:attrNameLst>
                                          <p:attrName>ppt_x</p:attrName>
                                        </p:attrNameLst>
                                      </p:cBhvr>
                                      <p:tavLst>
                                        <p:tav tm="0">
                                          <p:val>
                                            <p:strVal val="#ppt_x"/>
                                          </p:val>
                                        </p:tav>
                                        <p:tav tm="100000">
                                          <p:val>
                                            <p:strVal val="#ppt_x"/>
                                          </p:val>
                                        </p:tav>
                                      </p:tavLst>
                                    </p:anim>
                                    <p:anim calcmode="lin" valueType="num">
                                      <p:cBhvr>
                                        <p:cTn id="14" dur="1000" fill="hold"/>
                                        <p:tgtEl>
                                          <p:spTgt spid="33"/>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fade">
                                      <p:cBhvr>
                                        <p:cTn id="23" dur="1000"/>
                                        <p:tgtEl>
                                          <p:spTgt spid="17"/>
                                        </p:tgtEl>
                                      </p:cBhvr>
                                    </p:animEffect>
                                    <p:anim calcmode="lin" valueType="num">
                                      <p:cBhvr>
                                        <p:cTn id="24" dur="1000" fill="hold"/>
                                        <p:tgtEl>
                                          <p:spTgt spid="17"/>
                                        </p:tgtEl>
                                        <p:attrNameLst>
                                          <p:attrName>ppt_x</p:attrName>
                                        </p:attrNameLst>
                                      </p:cBhvr>
                                      <p:tavLst>
                                        <p:tav tm="0">
                                          <p:val>
                                            <p:strVal val="#ppt_x"/>
                                          </p:val>
                                        </p:tav>
                                        <p:tav tm="100000">
                                          <p:val>
                                            <p:strVal val="#ppt_x"/>
                                          </p:val>
                                        </p:tav>
                                      </p:tavLst>
                                    </p:anim>
                                    <p:anim calcmode="lin" valueType="num">
                                      <p:cBhvr>
                                        <p:cTn id="25" dur="1000" fill="hold"/>
                                        <p:tgtEl>
                                          <p:spTgt spid="17"/>
                                        </p:tgtEl>
                                        <p:attrNameLst>
                                          <p:attrName>ppt_y</p:attrName>
                                        </p:attrNameLst>
                                      </p:cBhvr>
                                      <p:tavLst>
                                        <p:tav tm="0">
                                          <p:val>
                                            <p:strVal val="#ppt_y+.1"/>
                                          </p:val>
                                        </p:tav>
                                        <p:tav tm="100000">
                                          <p:val>
                                            <p:strVal val="#ppt_y"/>
                                          </p:val>
                                        </p:tav>
                                      </p:tavLst>
                                    </p:anim>
                                  </p:childTnLst>
                                </p:cTn>
                              </p:par>
                            </p:childTnLst>
                          </p:cTn>
                        </p:par>
                        <p:par>
                          <p:cTn id="26" fill="hold">
                            <p:stCondLst>
                              <p:cond delay="2000"/>
                            </p:stCondLst>
                            <p:childTnLst>
                              <p:par>
                                <p:cTn id="27" presetID="2" presetClass="entr" presetSubtype="2" fill="hold" nodeType="afterEffect">
                                  <p:stCondLst>
                                    <p:cond delay="0"/>
                                  </p:stCondLst>
                                  <p:childTnLst>
                                    <p:set>
                                      <p:cBhvr>
                                        <p:cTn id="28" dur="1" fill="hold">
                                          <p:stCondLst>
                                            <p:cond delay="0"/>
                                          </p:stCondLst>
                                        </p:cTn>
                                        <p:tgtEl>
                                          <p:spTgt spid="31"/>
                                        </p:tgtEl>
                                        <p:attrNameLst>
                                          <p:attrName>style.visibility</p:attrName>
                                        </p:attrNameLst>
                                      </p:cBhvr>
                                      <p:to>
                                        <p:strVal val="visible"/>
                                      </p:to>
                                    </p:set>
                                    <p:anim calcmode="lin" valueType="num">
                                      <p:cBhvr additive="base">
                                        <p:cTn id="29" dur="500" fill="hold"/>
                                        <p:tgtEl>
                                          <p:spTgt spid="31"/>
                                        </p:tgtEl>
                                        <p:attrNameLst>
                                          <p:attrName>ppt_x</p:attrName>
                                        </p:attrNameLst>
                                      </p:cBhvr>
                                      <p:tavLst>
                                        <p:tav tm="0">
                                          <p:val>
                                            <p:strVal val="1+#ppt_w/2"/>
                                          </p:val>
                                        </p:tav>
                                        <p:tav tm="100000">
                                          <p:val>
                                            <p:strVal val="#ppt_x"/>
                                          </p:val>
                                        </p:tav>
                                      </p:tavLst>
                                    </p:anim>
                                    <p:anim calcmode="lin" valueType="num">
                                      <p:cBhvr additive="base">
                                        <p:cTn id="30" dur="500" fill="hold"/>
                                        <p:tgtEl>
                                          <p:spTgt spid="31"/>
                                        </p:tgtEl>
                                        <p:attrNameLst>
                                          <p:attrName>ppt_y</p:attrName>
                                        </p:attrNameLst>
                                      </p:cBhvr>
                                      <p:tavLst>
                                        <p:tav tm="0">
                                          <p:val>
                                            <p:strVal val="#ppt_y"/>
                                          </p:val>
                                        </p:tav>
                                        <p:tav tm="100000">
                                          <p:val>
                                            <p:strVal val="#ppt_y"/>
                                          </p:val>
                                        </p:tav>
                                      </p:tavLst>
                                    </p:anim>
                                  </p:childTnLst>
                                </p:cTn>
                              </p:par>
                            </p:childTnLst>
                          </p:cTn>
                        </p:par>
                        <p:par>
                          <p:cTn id="31" fill="hold">
                            <p:stCondLst>
                              <p:cond delay="2500"/>
                            </p:stCondLst>
                            <p:childTnLst>
                              <p:par>
                                <p:cTn id="32" presetID="26"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80">
                                          <p:stCondLst>
                                            <p:cond delay="0"/>
                                          </p:stCondLst>
                                        </p:cTn>
                                        <p:tgtEl>
                                          <p:spTgt spid="10"/>
                                        </p:tgtEl>
                                      </p:cBhvr>
                                    </p:animEffect>
                                    <p:anim calcmode="lin" valueType="num">
                                      <p:cBhvr>
                                        <p:cTn id="35"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36"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37"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38"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39"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0" dur="26">
                                          <p:stCondLst>
                                            <p:cond delay="650"/>
                                          </p:stCondLst>
                                        </p:cTn>
                                        <p:tgtEl>
                                          <p:spTgt spid="10"/>
                                        </p:tgtEl>
                                      </p:cBhvr>
                                      <p:to x="100000" y="60000"/>
                                    </p:animScale>
                                    <p:animScale>
                                      <p:cBhvr>
                                        <p:cTn id="41" dur="166" decel="50000">
                                          <p:stCondLst>
                                            <p:cond delay="676"/>
                                          </p:stCondLst>
                                        </p:cTn>
                                        <p:tgtEl>
                                          <p:spTgt spid="10"/>
                                        </p:tgtEl>
                                      </p:cBhvr>
                                      <p:to x="100000" y="100000"/>
                                    </p:animScale>
                                    <p:animScale>
                                      <p:cBhvr>
                                        <p:cTn id="42" dur="26">
                                          <p:stCondLst>
                                            <p:cond delay="1312"/>
                                          </p:stCondLst>
                                        </p:cTn>
                                        <p:tgtEl>
                                          <p:spTgt spid="10"/>
                                        </p:tgtEl>
                                      </p:cBhvr>
                                      <p:to x="100000" y="80000"/>
                                    </p:animScale>
                                    <p:animScale>
                                      <p:cBhvr>
                                        <p:cTn id="43" dur="166" decel="50000">
                                          <p:stCondLst>
                                            <p:cond delay="1338"/>
                                          </p:stCondLst>
                                        </p:cTn>
                                        <p:tgtEl>
                                          <p:spTgt spid="10"/>
                                        </p:tgtEl>
                                      </p:cBhvr>
                                      <p:to x="100000" y="100000"/>
                                    </p:animScale>
                                    <p:animScale>
                                      <p:cBhvr>
                                        <p:cTn id="44" dur="26">
                                          <p:stCondLst>
                                            <p:cond delay="1642"/>
                                          </p:stCondLst>
                                        </p:cTn>
                                        <p:tgtEl>
                                          <p:spTgt spid="10"/>
                                        </p:tgtEl>
                                      </p:cBhvr>
                                      <p:to x="100000" y="90000"/>
                                    </p:animScale>
                                    <p:animScale>
                                      <p:cBhvr>
                                        <p:cTn id="45" dur="166" decel="50000">
                                          <p:stCondLst>
                                            <p:cond delay="1668"/>
                                          </p:stCondLst>
                                        </p:cTn>
                                        <p:tgtEl>
                                          <p:spTgt spid="10"/>
                                        </p:tgtEl>
                                      </p:cBhvr>
                                      <p:to x="100000" y="100000"/>
                                    </p:animScale>
                                    <p:animScale>
                                      <p:cBhvr>
                                        <p:cTn id="46" dur="26">
                                          <p:stCondLst>
                                            <p:cond delay="1808"/>
                                          </p:stCondLst>
                                        </p:cTn>
                                        <p:tgtEl>
                                          <p:spTgt spid="10"/>
                                        </p:tgtEl>
                                      </p:cBhvr>
                                      <p:to x="100000" y="95000"/>
                                    </p:animScale>
                                    <p:animScale>
                                      <p:cBhvr>
                                        <p:cTn id="47" dur="166" decel="50000">
                                          <p:stCondLst>
                                            <p:cond delay="1834"/>
                                          </p:stCondLst>
                                        </p:cTn>
                                        <p:tgtEl>
                                          <p:spTgt spid="10"/>
                                        </p:tgtEl>
                                      </p:cBhvr>
                                      <p:to x="100000" y="100000"/>
                                    </p:animScale>
                                  </p:childTnLst>
                                </p:cTn>
                              </p:par>
                            </p:childTnLst>
                          </p:cTn>
                        </p:par>
                        <p:par>
                          <p:cTn id="48" fill="hold">
                            <p:stCondLst>
                              <p:cond delay="450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0"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椭圆 8"/>
          <p:cNvSpPr/>
          <p:nvPr/>
        </p:nvSpPr>
        <p:spPr>
          <a:xfrm>
            <a:off x="-1117041" y="4658205"/>
            <a:ext cx="4399590" cy="4399590"/>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5" name="组合 4"/>
          <p:cNvGrpSpPr/>
          <p:nvPr/>
        </p:nvGrpSpPr>
        <p:grpSpPr>
          <a:xfrm>
            <a:off x="1430803" y="2124388"/>
            <a:ext cx="3415978" cy="3415978"/>
            <a:chOff x="820356" y="1275386"/>
            <a:chExt cx="4307228" cy="4307228"/>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20356" y="1275386"/>
              <a:ext cx="4307228" cy="4307228"/>
            </a:xfrm>
            <a:prstGeom prst="rect">
              <a:avLst/>
            </a:prstGeom>
          </p:spPr>
        </p:pic>
        <p:sp>
          <p:nvSpPr>
            <p:cNvPr id="4" name="文本框 3"/>
            <p:cNvSpPr txBox="1"/>
            <p:nvPr/>
          </p:nvSpPr>
          <p:spPr>
            <a:xfrm>
              <a:off x="1723904" y="2581154"/>
              <a:ext cx="1250066" cy="104780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02</a:t>
              </a:r>
              <a:endPar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文本框 5"/>
          <p:cNvSpPr txBox="1"/>
          <p:nvPr/>
        </p:nvSpPr>
        <p:spPr>
          <a:xfrm>
            <a:off x="4846781" y="3067633"/>
            <a:ext cx="6410220" cy="1015663"/>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000" b="1" i="0" u="none" strike="noStrike" kern="1200" cap="none" spc="0" normalizeH="0" baseline="0" noProof="0" dirty="0" smtClean="0">
                <a:ln>
                  <a:noFill/>
                </a:ln>
                <a:solidFill>
                  <a:srgbClr val="FDBC2A"/>
                </a:solidFill>
                <a:effectLst/>
                <a:uLnTx/>
                <a:uFillTx/>
                <a:latin typeface="微软雅黑" panose="020B0503020204020204" pitchFamily="34" charset="-122"/>
                <a:ea typeface="微软雅黑" panose="020B0503020204020204" pitchFamily="34" charset="-122"/>
                <a:cs typeface="+mn-cs"/>
              </a:rPr>
              <a:t>吸毒对社会的危害</a:t>
            </a:r>
            <a:endParaRPr kumimoji="0" lang="zh-CN" altLang="en-US" sz="6000" b="1" i="0" u="none" strike="noStrike" kern="1200" cap="none" spc="0" normalizeH="0" baseline="0" noProof="0" dirty="0">
              <a:ln>
                <a:noFill/>
              </a:ln>
              <a:solidFill>
                <a:srgbClr val="FDBC2A"/>
              </a:solidFill>
              <a:effectLst/>
              <a:uLnTx/>
              <a:uFillTx/>
              <a:latin typeface="微软雅黑" panose="020B0503020204020204" pitchFamily="34" charset="-122"/>
              <a:ea typeface="微软雅黑" panose="020B0503020204020204" pitchFamily="34" charset="-122"/>
              <a:cs typeface="+mn-cs"/>
            </a:endParaRPr>
          </a:p>
        </p:txBody>
      </p:sp>
      <p:sp>
        <p:nvSpPr>
          <p:cNvPr id="10" name="椭圆 9"/>
          <p:cNvSpPr/>
          <p:nvPr/>
        </p:nvSpPr>
        <p:spPr>
          <a:xfrm>
            <a:off x="9581439" y="-2259962"/>
            <a:ext cx="4399590" cy="4399590"/>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椭圆 11"/>
          <p:cNvSpPr/>
          <p:nvPr/>
        </p:nvSpPr>
        <p:spPr>
          <a:xfrm>
            <a:off x="8437013" y="217740"/>
            <a:ext cx="798427" cy="798427"/>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3" name="矩形 12"/>
          <p:cNvSpPr/>
          <p:nvPr/>
        </p:nvSpPr>
        <p:spPr>
          <a:xfrm>
            <a:off x="5285521" y="2456321"/>
            <a:ext cx="1620957" cy="523220"/>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defRPr/>
            </a:pPr>
            <a:r>
              <a:rPr kumimoji="0" lang="zh-CN" altLang="en-US" sz="2800" b="1" i="0" u="none" strike="noStrike" kern="1200" cap="none" spc="0" normalizeH="0" baseline="0" noProof="0" dirty="0">
                <a:ln>
                  <a:noFill/>
                </a:ln>
                <a:solidFill>
                  <a:srgbClr val="5DD5FF"/>
                </a:solidFill>
                <a:effectLst/>
                <a:uLnTx/>
                <a:uFillTx/>
                <a:latin typeface="微软雅黑" panose="020B0503020204020204" pitchFamily="34" charset="-122"/>
                <a:ea typeface="微软雅黑" panose="020B0503020204020204" pitchFamily="34" charset="-122"/>
                <a:cs typeface="+mn-cs"/>
              </a:rPr>
              <a:t>远离危险</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卷形: 水平 15"/>
          <p:cNvSpPr/>
          <p:nvPr/>
        </p:nvSpPr>
        <p:spPr>
          <a:xfrm>
            <a:off x="390409" y="1201233"/>
            <a:ext cx="5943557" cy="1194989"/>
          </a:xfrm>
          <a:prstGeom prst="horizontalScroll">
            <a:avLst/>
          </a:prstGeom>
          <a:solidFill>
            <a:srgbClr val="FF4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内容占位符 5"/>
          <p:cNvSpPr>
            <a:spLocks noGrp="1"/>
          </p:cNvSpPr>
          <p:nvPr>
            <p:ph idx="4294967295"/>
          </p:nvPr>
        </p:nvSpPr>
        <p:spPr>
          <a:xfrm>
            <a:off x="871369" y="2327532"/>
            <a:ext cx="5432612" cy="4395998"/>
          </a:xfrm>
          <a:prstGeom prst="rect">
            <a:avLst/>
          </a:prstGeom>
        </p:spPr>
        <p:txBody>
          <a:bodyPr/>
          <a:lstStyle/>
          <a:p>
            <a:r>
              <a:rPr lang="zh-CN" altLang="en-US" sz="2000" dirty="0" smtClean="0"/>
              <a:t>（</a:t>
            </a:r>
            <a:r>
              <a:rPr lang="en-US" sz="2000" dirty="0" smtClean="0"/>
              <a:t>1</a:t>
            </a:r>
            <a:r>
              <a:rPr lang="zh-CN" altLang="en-US" sz="2000" dirty="0" smtClean="0"/>
              <a:t>）对家庭的危害：家庭中一旦出现了吸毒者，家便不成其为家了。吸毒者在自我毁灭的同时，也破害自己的家庭，使家庭陷入经济破产、亲属离散、甚至家破人亡的困难境地。 </a:t>
            </a:r>
          </a:p>
          <a:p>
            <a:r>
              <a:rPr lang="zh-CN" altLang="en-US" sz="2000" dirty="0" smtClean="0"/>
              <a:t>（</a:t>
            </a:r>
            <a:r>
              <a:rPr lang="en-US" sz="2000" dirty="0" smtClean="0"/>
              <a:t>2</a:t>
            </a:r>
            <a:r>
              <a:rPr lang="zh-CN" altLang="en-US" sz="2000" dirty="0" smtClean="0"/>
              <a:t>）对社会生产力的巨大破坏：吸毒首先导致身体疾病，影响生产，其次是造成社会财富的巨大损失和浪费，同时毒品活动还造成环境恶化，缩小了人类的生存空间。 </a:t>
            </a:r>
          </a:p>
          <a:p>
            <a:r>
              <a:rPr lang="zh-CN" altLang="en-US" sz="2000" dirty="0" smtClean="0"/>
              <a:t>（</a:t>
            </a:r>
            <a:r>
              <a:rPr lang="en-US" sz="2000" dirty="0" smtClean="0"/>
              <a:t>3</a:t>
            </a:r>
            <a:r>
              <a:rPr lang="zh-CN" altLang="en-US" sz="2000" dirty="0" smtClean="0"/>
              <a:t>）毒品活动扰乱社会治安：毒品活动加剧诱发了各种违法犯罪活动，扰乱了社会治安，给社会安定带来巨大威胁。无论用什么方式吸毒，对人体的肌体都会造成极大的损害。</a:t>
            </a:r>
          </a:p>
          <a:p>
            <a:pPr marL="0" indent="457200">
              <a:lnSpc>
                <a:spcPct val="150000"/>
              </a:lnSpc>
              <a:buNone/>
            </a:pPr>
            <a:endParaRPr lang="en-US" altLang="zh-CN" sz="2000" dirty="0">
              <a:solidFill>
                <a:schemeClr val="bg1"/>
              </a:solidFill>
              <a:latin typeface="微软雅黑" panose="020B0503020204020204" pitchFamily="34" charset="-122"/>
              <a:ea typeface="微软雅黑" panose="020B0503020204020204" pitchFamily="34" charset="-122"/>
              <a:sym typeface="Futura Normal"/>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0" y="5592498"/>
            <a:ext cx="1265502" cy="1265502"/>
          </a:xfrm>
          <a:prstGeom prst="rect">
            <a:avLst/>
          </a:prstGeom>
        </p:spPr>
      </p:pic>
      <p:sp>
        <p:nvSpPr>
          <p:cNvPr id="5" name="标题 4"/>
          <p:cNvSpPr>
            <a:spLocks noGrp="1"/>
          </p:cNvSpPr>
          <p:nvPr>
            <p:ph type="title" idx="4294967295"/>
          </p:nvPr>
        </p:nvSpPr>
        <p:spPr>
          <a:xfrm>
            <a:off x="244504" y="1461708"/>
            <a:ext cx="6194237" cy="640715"/>
          </a:xfrm>
          <a:prstGeom prst="rect">
            <a:avLst/>
          </a:prstGeom>
        </p:spPr>
        <p:txBody>
          <a:bodyPr/>
          <a:lstStyle/>
          <a:p>
            <a:pPr lvl="0" algn="ctr">
              <a:lnSpc>
                <a:spcPct val="100000"/>
              </a:lnSpc>
              <a:spcBef>
                <a:spcPts val="0"/>
              </a:spcBef>
              <a:defRPr/>
            </a:pPr>
            <a:r>
              <a:rPr lang="zh-CN" altLang="en-US" sz="4000" b="1" dirty="0" smtClean="0">
                <a:solidFill>
                  <a:schemeClr val="bg1"/>
                </a:solidFill>
                <a:latin typeface="微软雅黑" panose="020B0503020204020204" pitchFamily="34" charset="-122"/>
                <a:ea typeface="微软雅黑" panose="020B0503020204020204" pitchFamily="34" charset="-122"/>
                <a:cs typeface="+mn-cs"/>
              </a:rPr>
              <a:t>吸毒对社会的危害</a:t>
            </a:r>
            <a:endParaRPr lang="zh-CN" altLang="en-US" sz="4000" b="1" dirty="0">
              <a:solidFill>
                <a:schemeClr val="bg1"/>
              </a:solidFill>
              <a:latin typeface="微软雅黑" panose="020B0503020204020204" pitchFamily="34" charset="-122"/>
              <a:ea typeface="微软雅黑" panose="020B0503020204020204" pitchFamily="34" charset="-122"/>
              <a:cs typeface="+mn-cs"/>
            </a:endParaRPr>
          </a:p>
        </p:txBody>
      </p:sp>
      <p:pic>
        <p:nvPicPr>
          <p:cNvPr id="10" name="图片 9"/>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931206" y="-40239"/>
            <a:ext cx="2924277" cy="2924277"/>
          </a:xfrm>
          <a:prstGeom prst="rect">
            <a:avLst/>
          </a:prstGeom>
        </p:spPr>
      </p:pic>
      <p:grpSp>
        <p:nvGrpSpPr>
          <p:cNvPr id="19" name="组合 18"/>
          <p:cNvGrpSpPr/>
          <p:nvPr/>
        </p:nvGrpSpPr>
        <p:grpSpPr>
          <a:xfrm>
            <a:off x="6080857" y="2093316"/>
            <a:ext cx="6687081" cy="5910467"/>
            <a:chOff x="6080857" y="2093316"/>
            <a:chExt cx="6687081" cy="5910467"/>
          </a:xfrm>
        </p:grpSpPr>
        <p:pic>
          <p:nvPicPr>
            <p:cNvPr id="8" name="图片 7"/>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9634617" y="3866347"/>
              <a:ext cx="3133321" cy="3138342"/>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pic>
        <p:nvPicPr>
          <p:cNvPr id="13" name="Picture 9" descr="倾家荡产"/>
          <p:cNvPicPr>
            <a:picLocks noChangeAspect="1" noChangeArrowheads="1"/>
          </p:cNvPicPr>
          <p:nvPr/>
        </p:nvPicPr>
        <p:blipFill>
          <a:blip r:embed="rId7"/>
          <a:srcRect/>
          <a:stretch>
            <a:fillRect/>
          </a:stretch>
        </p:blipFill>
        <p:spPr>
          <a:xfrm>
            <a:off x="6626711" y="3366284"/>
            <a:ext cx="3679115" cy="2513013"/>
          </a:xfrm>
          <a:prstGeom prst="rect">
            <a:avLst/>
          </a:prstGeom>
          <a:noFill/>
        </p:spPr>
      </p:pic>
      <p:sp>
        <p:nvSpPr>
          <p:cNvPr id="14" name="矩形 13"/>
          <p:cNvSpPr/>
          <p:nvPr/>
        </p:nvSpPr>
        <p:spPr>
          <a:xfrm>
            <a:off x="6587266" y="1892920"/>
            <a:ext cx="3976744" cy="1200329"/>
          </a:xfrm>
          <a:prstGeom prst="rect">
            <a:avLst/>
          </a:prstGeom>
        </p:spPr>
        <p:txBody>
          <a:bodyPr wrap="square">
            <a:spAutoFit/>
          </a:bodyPr>
          <a:lstStyle/>
          <a:p>
            <a:r>
              <a:rPr lang="zh-CN" altLang="en-US" b="1" dirty="0" smtClean="0">
                <a:solidFill>
                  <a:srgbClr val="3333CC"/>
                </a:solidFill>
              </a:rPr>
              <a:t>西宁市吸毒人员马某某夫妇二人因吸毒先后死亡，家中财产全</a:t>
            </a:r>
            <a:r>
              <a:rPr lang="zh-CN" altLang="en-US" b="1" dirty="0" smtClean="0">
                <a:solidFill>
                  <a:srgbClr val="3333CC"/>
                </a:solidFill>
              </a:rPr>
              <a:t>被吸</a:t>
            </a:r>
            <a:r>
              <a:rPr lang="zh-CN" altLang="en-US" b="1" dirty="0" smtClean="0">
                <a:solidFill>
                  <a:srgbClr val="3333CC"/>
                </a:solidFill>
              </a:rPr>
              <a:t>光，留下两个不满十岁的小孩和年迈的母亲，生活苦不堪言。</a:t>
            </a:r>
            <a:r>
              <a:rPr lang="zh-CN" altLang="en-US" dirty="0" smtClean="0">
                <a:solidFill>
                  <a:srgbClr val="3333CC"/>
                </a:solidFill>
              </a:rPr>
              <a:t> </a:t>
            </a:r>
            <a:endParaRPr lang="zh-CN" altLang="en-US" dirty="0">
              <a:solidFill>
                <a:srgbClr val="3333CC"/>
              </a:solidFill>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anim calcmode="lin" valueType="num">
                                      <p:cBhvr>
                                        <p:cTn id="8" dur="500" fill="hold"/>
                                        <p:tgtEl>
                                          <p:spTgt spid="10"/>
                                        </p:tgtEl>
                                        <p:attrNameLst>
                                          <p:attrName>ppt_x</p:attrName>
                                        </p:attrNameLst>
                                      </p:cBhvr>
                                      <p:tavLst>
                                        <p:tav tm="0">
                                          <p:val>
                                            <p:strVal val="#ppt_x"/>
                                          </p:val>
                                        </p:tav>
                                        <p:tav tm="100000">
                                          <p:val>
                                            <p:strVal val="#ppt_x"/>
                                          </p:val>
                                        </p:tav>
                                      </p:tavLst>
                                    </p:anim>
                                    <p:anim calcmode="lin" valueType="num">
                                      <p:cBhvr>
                                        <p:cTn id="9" dur="5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anim calcmode="lin" valueType="num">
                                      <p:cBhvr>
                                        <p:cTn id="13" dur="500" fill="hold"/>
                                        <p:tgtEl>
                                          <p:spTgt spid="12"/>
                                        </p:tgtEl>
                                        <p:attrNameLst>
                                          <p:attrName>ppt_x</p:attrName>
                                        </p:attrNameLst>
                                      </p:cBhvr>
                                      <p:tavLst>
                                        <p:tav tm="0">
                                          <p:val>
                                            <p:strVal val="#ppt_x"/>
                                          </p:val>
                                        </p:tav>
                                        <p:tav tm="100000">
                                          <p:val>
                                            <p:strVal val="#ppt_x"/>
                                          </p:val>
                                        </p:tav>
                                      </p:tavLst>
                                    </p:anim>
                                    <p:anim calcmode="lin" valueType="num">
                                      <p:cBhvr>
                                        <p:cTn id="14" dur="500" fill="hold"/>
                                        <p:tgtEl>
                                          <p:spTgt spid="12"/>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19"/>
                                        </p:tgtEl>
                                        <p:attrNameLst>
                                          <p:attrName>style.visibility</p:attrName>
                                        </p:attrNameLst>
                                      </p:cBhvr>
                                      <p:to>
                                        <p:strVal val="visible"/>
                                      </p:to>
                                    </p:set>
                                    <p:animEffect transition="in" filter="fade">
                                      <p:cBhvr>
                                        <p:cTn id="18" dur="1000"/>
                                        <p:tgtEl>
                                          <p:spTgt spid="19"/>
                                        </p:tgtEl>
                                      </p:cBhvr>
                                    </p:animEffect>
                                    <p:anim calcmode="lin" valueType="num">
                                      <p:cBhvr>
                                        <p:cTn id="19" dur="1000" fill="hold"/>
                                        <p:tgtEl>
                                          <p:spTgt spid="19"/>
                                        </p:tgtEl>
                                        <p:attrNameLst>
                                          <p:attrName>ppt_x</p:attrName>
                                        </p:attrNameLst>
                                      </p:cBhvr>
                                      <p:tavLst>
                                        <p:tav tm="0">
                                          <p:val>
                                            <p:strVal val="#ppt_x"/>
                                          </p:val>
                                        </p:tav>
                                        <p:tav tm="100000">
                                          <p:val>
                                            <p:strVal val="#ppt_x"/>
                                          </p:val>
                                        </p:tav>
                                      </p:tavLst>
                                    </p:anim>
                                    <p:anim calcmode="lin" valueType="num">
                                      <p:cBhvr>
                                        <p:cTn id="20"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anim to="" calcmode="lin" valueType="num">
                                      <p:cBhvr>
                                        <p:cTn id="25" dur="1" fill="hold"/>
                                        <p:tgtEl>
                                          <p:spTgt spid="1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椭圆 8"/>
          <p:cNvSpPr/>
          <p:nvPr/>
        </p:nvSpPr>
        <p:spPr>
          <a:xfrm>
            <a:off x="-1117041" y="4658205"/>
            <a:ext cx="4399590" cy="4399590"/>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5" name="组合 4"/>
          <p:cNvGrpSpPr/>
          <p:nvPr/>
        </p:nvGrpSpPr>
        <p:grpSpPr>
          <a:xfrm>
            <a:off x="1430803" y="2124388"/>
            <a:ext cx="3415978" cy="3415978"/>
            <a:chOff x="820356" y="1275386"/>
            <a:chExt cx="4307228" cy="4307228"/>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20356" y="1275386"/>
              <a:ext cx="4307228" cy="4307228"/>
            </a:xfrm>
            <a:prstGeom prst="rect">
              <a:avLst/>
            </a:prstGeom>
          </p:spPr>
        </p:pic>
        <p:sp>
          <p:nvSpPr>
            <p:cNvPr id="4" name="文本框 3"/>
            <p:cNvSpPr txBox="1"/>
            <p:nvPr/>
          </p:nvSpPr>
          <p:spPr>
            <a:xfrm>
              <a:off x="1723904" y="2581154"/>
              <a:ext cx="1250066" cy="104780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rPr>
                <a:t>03</a:t>
              </a:r>
              <a:endPar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文本框 5"/>
          <p:cNvSpPr txBox="1"/>
          <p:nvPr/>
        </p:nvSpPr>
        <p:spPr>
          <a:xfrm>
            <a:off x="4846781" y="3067633"/>
            <a:ext cx="6410220" cy="1015663"/>
          </a:xfrm>
          <a:prstGeom prst="rect">
            <a:avLst/>
          </a:prstGeom>
          <a:noFill/>
        </p:spPr>
        <p:txBody>
          <a:bodyPr wrap="square" rtlCol="0">
            <a:spAutoFit/>
          </a:bodyPr>
          <a:lstStyle/>
          <a:p>
            <a:pPr lvl="0" algn="ctr">
              <a:defRPr/>
            </a:pPr>
            <a:r>
              <a:rPr lang="zh-CN" altLang="en-US" sz="6000" b="1" dirty="0" smtClean="0">
                <a:solidFill>
                  <a:srgbClr val="FDBC2A"/>
                </a:solidFill>
                <a:latin typeface="微软雅黑" panose="020B0503020204020204" pitchFamily="34" charset="-122"/>
                <a:ea typeface="微软雅黑" panose="020B0503020204020204" pitchFamily="34" charset="-122"/>
              </a:rPr>
              <a:t>吸毒对身心的危害</a:t>
            </a:r>
            <a:endParaRPr kumimoji="0" lang="zh-CN" altLang="en-US" sz="6000" b="1" i="0" u="none" strike="noStrike" kern="1200" cap="none" spc="0" normalizeH="0" baseline="0" noProof="0" dirty="0">
              <a:ln>
                <a:noFill/>
              </a:ln>
              <a:solidFill>
                <a:srgbClr val="FDBC2A"/>
              </a:solidFill>
              <a:effectLst/>
              <a:uLnTx/>
              <a:uFillTx/>
              <a:latin typeface="微软雅黑" panose="020B0503020204020204" pitchFamily="34" charset="-122"/>
              <a:ea typeface="微软雅黑" panose="020B0503020204020204" pitchFamily="34" charset="-122"/>
              <a:cs typeface="+mn-cs"/>
            </a:endParaRPr>
          </a:p>
        </p:txBody>
      </p:sp>
      <p:sp>
        <p:nvSpPr>
          <p:cNvPr id="10" name="椭圆 9"/>
          <p:cNvSpPr/>
          <p:nvPr/>
        </p:nvSpPr>
        <p:spPr>
          <a:xfrm>
            <a:off x="9581439" y="-2259962"/>
            <a:ext cx="4399590" cy="4399590"/>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椭圆 11"/>
          <p:cNvSpPr/>
          <p:nvPr/>
        </p:nvSpPr>
        <p:spPr>
          <a:xfrm>
            <a:off x="8437013" y="217740"/>
            <a:ext cx="798427" cy="798427"/>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449262" y="-784005"/>
            <a:ext cx="4318676" cy="4318676"/>
          </a:xfrm>
          <a:prstGeom prst="rect">
            <a:avLst/>
          </a:prstGeom>
        </p:spPr>
      </p:pic>
      <p:sp>
        <p:nvSpPr>
          <p:cNvPr id="16" name="卷形: 水平 15"/>
          <p:cNvSpPr/>
          <p:nvPr/>
        </p:nvSpPr>
        <p:spPr>
          <a:xfrm>
            <a:off x="790576" y="1201233"/>
            <a:ext cx="5010150" cy="1194989"/>
          </a:xfrm>
          <a:prstGeom prst="horizontalScroll">
            <a:avLst/>
          </a:prstGeom>
          <a:solidFill>
            <a:srgbClr val="FF4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内容占位符 5"/>
          <p:cNvSpPr>
            <a:spLocks noGrp="1"/>
          </p:cNvSpPr>
          <p:nvPr>
            <p:ph idx="4294967295"/>
          </p:nvPr>
        </p:nvSpPr>
        <p:spPr>
          <a:xfrm>
            <a:off x="441064" y="2402835"/>
            <a:ext cx="5637007" cy="5009183"/>
          </a:xfrm>
          <a:prstGeom prst="rect">
            <a:avLst/>
          </a:prstGeom>
        </p:spPr>
        <p:txBody>
          <a:bodyPr/>
          <a:lstStyle/>
          <a:p>
            <a:r>
              <a:rPr lang="zh-CN" altLang="en-US" sz="2000" dirty="0" smtClean="0"/>
              <a:t>（</a:t>
            </a:r>
            <a:r>
              <a:rPr lang="en-US" sz="2000" dirty="0" smtClean="0"/>
              <a:t>1</a:t>
            </a:r>
            <a:r>
              <a:rPr lang="zh-CN" altLang="en-US" sz="2000" dirty="0" smtClean="0"/>
              <a:t>）吸毒对身体的毒性作用：毒性作用是指用药剂量过大或用药时间过长引起的对身体的一种有害作用，通常伴有机体的功能失调和组织病理变化。中毒主要特征有：嗜睡、感觉迟钝、运动失调、幻觉、妄想、定向障碍等。 </a:t>
            </a:r>
          </a:p>
          <a:p>
            <a:r>
              <a:rPr lang="zh-CN" altLang="en-US" sz="2000" dirty="0" smtClean="0"/>
              <a:t>（</a:t>
            </a:r>
            <a:r>
              <a:rPr lang="en-US" sz="2000" dirty="0" smtClean="0"/>
              <a:t>2</a:t>
            </a:r>
            <a:r>
              <a:rPr lang="zh-CN" altLang="en-US" sz="2000" dirty="0" smtClean="0"/>
              <a:t>）戒断反应：是长期吸毒造成的一种严重和具有潜在致命危险的身心损害，通常在突然终止用药或减少用药剂量后发生。许多吸毒者在没有经济来源购毒、吸毒的情况下，或死于严重的身体戒断反应引起的各种并发症，或由于痛苦难忍而自杀身亡。戒断反应也是吸毒者戒断难的重要原因。 </a:t>
            </a:r>
          </a:p>
          <a:p>
            <a:r>
              <a:rPr lang="zh-CN" altLang="en-US" sz="2000" dirty="0" smtClean="0"/>
              <a:t>（</a:t>
            </a:r>
            <a:r>
              <a:rPr lang="en-US" sz="2000" dirty="0" smtClean="0"/>
              <a:t>3</a:t>
            </a:r>
            <a:r>
              <a:rPr lang="zh-CN" altLang="en-US" sz="2000" dirty="0" smtClean="0"/>
              <a:t>）精神障碍与变态：吸毒所致最突出的精神障碍是幻觉和思维障碍。他们的行为特点围绕毒品转，甚至为吸毒而丧失人性。</a:t>
            </a:r>
          </a:p>
          <a:p>
            <a:pPr marL="0" indent="457200">
              <a:lnSpc>
                <a:spcPct val="150000"/>
              </a:lnSpc>
              <a:buNone/>
            </a:pPr>
            <a:endParaRPr lang="en-US" altLang="zh-CN" sz="2000" dirty="0">
              <a:solidFill>
                <a:schemeClr val="bg1"/>
              </a:solidFill>
              <a:latin typeface="微软雅黑" panose="020B0503020204020204" pitchFamily="34" charset="-122"/>
              <a:ea typeface="微软雅黑" panose="020B0503020204020204" pitchFamily="34" charset="-122"/>
              <a:sym typeface="Futura Normal"/>
            </a:endParaRPr>
          </a:p>
        </p:txBody>
      </p:sp>
      <p:sp>
        <p:nvSpPr>
          <p:cNvPr id="5" name="标题 4"/>
          <p:cNvSpPr>
            <a:spLocks noGrp="1"/>
          </p:cNvSpPr>
          <p:nvPr>
            <p:ph type="title" idx="4294967295"/>
          </p:nvPr>
        </p:nvSpPr>
        <p:spPr>
          <a:xfrm>
            <a:off x="244504" y="1547770"/>
            <a:ext cx="6194237" cy="640715"/>
          </a:xfrm>
          <a:prstGeom prst="rect">
            <a:avLst/>
          </a:prstGeom>
        </p:spPr>
        <p:txBody>
          <a:bodyPr/>
          <a:lstStyle/>
          <a:p>
            <a:pPr lvl="0" algn="ctr">
              <a:defRPr/>
            </a:pPr>
            <a:r>
              <a:rPr lang="zh-CN" altLang="en-US" sz="3600" b="1" dirty="0" smtClean="0">
                <a:solidFill>
                  <a:schemeClr val="bg1"/>
                </a:solidFill>
                <a:latin typeface="微软雅黑" panose="020B0503020204020204" pitchFamily="34" charset="-122"/>
                <a:ea typeface="微软雅黑" panose="020B0503020204020204" pitchFamily="34" charset="-122"/>
              </a:rPr>
              <a:t>吸毒对身心的危害</a:t>
            </a:r>
            <a:endParaRPr lang="zh-CN" altLang="en-US" sz="3600" b="1" dirty="0">
              <a:solidFill>
                <a:schemeClr val="bg1"/>
              </a:solidFill>
              <a:latin typeface="微软雅黑" panose="020B0503020204020204" pitchFamily="34" charset="-122"/>
              <a:ea typeface="微软雅黑" panose="020B0503020204020204" pitchFamily="34" charset="-122"/>
            </a:endParaRPr>
          </a:p>
        </p:txBody>
      </p:sp>
      <p:grpSp>
        <p:nvGrpSpPr>
          <p:cNvPr id="17" name="组合 16"/>
          <p:cNvGrpSpPr/>
          <p:nvPr/>
        </p:nvGrpSpPr>
        <p:grpSpPr>
          <a:xfrm>
            <a:off x="6080857" y="2093316"/>
            <a:ext cx="6687081" cy="5910467"/>
            <a:chOff x="6080857" y="2093316"/>
            <a:chExt cx="6687081" cy="5910467"/>
          </a:xfrm>
        </p:grpSpPr>
        <p:pic>
          <p:nvPicPr>
            <p:cNvPr id="8" name="图片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634617" y="3866347"/>
              <a:ext cx="3133321" cy="3138342"/>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pic>
        <p:nvPicPr>
          <p:cNvPr id="12" name="Picture 4" descr="自%20杀"/>
          <p:cNvPicPr>
            <a:picLocks noChangeAspect="1" noChangeArrowheads="1"/>
          </p:cNvPicPr>
          <p:nvPr/>
        </p:nvPicPr>
        <p:blipFill>
          <a:blip r:embed="rId6"/>
          <a:srcRect/>
          <a:stretch>
            <a:fillRect/>
          </a:stretch>
        </p:blipFill>
        <p:spPr>
          <a:xfrm>
            <a:off x="6658984" y="3306800"/>
            <a:ext cx="3636083" cy="2631421"/>
          </a:xfrm>
          <a:prstGeom prst="rect">
            <a:avLst/>
          </a:prstGeom>
          <a:noFill/>
        </p:spPr>
      </p:pic>
      <p:sp>
        <p:nvSpPr>
          <p:cNvPr id="13" name="矩形 12"/>
          <p:cNvSpPr/>
          <p:nvPr/>
        </p:nvSpPr>
        <p:spPr>
          <a:xfrm>
            <a:off x="6461760" y="2194135"/>
            <a:ext cx="3424517" cy="830997"/>
          </a:xfrm>
          <a:prstGeom prst="rect">
            <a:avLst/>
          </a:prstGeom>
        </p:spPr>
        <p:txBody>
          <a:bodyPr wrap="square">
            <a:spAutoFit/>
          </a:bodyPr>
          <a:lstStyle/>
          <a:p>
            <a:r>
              <a:rPr lang="zh-CN" altLang="en-US" sz="2400" b="1" dirty="0" smtClean="0">
                <a:solidFill>
                  <a:srgbClr val="3333CC"/>
                </a:solidFill>
                <a:latin typeface="黑体" pitchFamily="49" charset="-122"/>
                <a:ea typeface="黑体" pitchFamily="49" charset="-122"/>
              </a:rPr>
              <a:t>郑州陈</a:t>
            </a:r>
            <a:r>
              <a:rPr lang="zh-CN" altLang="en-US" sz="2400" b="1" dirty="0" smtClean="0">
                <a:solidFill>
                  <a:srgbClr val="3333CC"/>
                </a:solidFill>
                <a:latin typeface="黑体" pitchFamily="49" charset="-122"/>
                <a:ea typeface="黑体" pitchFamily="49" charset="-122"/>
              </a:rPr>
              <a:t>某毒瘾</a:t>
            </a:r>
            <a:r>
              <a:rPr lang="zh-CN" altLang="en-US" sz="2400" b="1" dirty="0" smtClean="0">
                <a:solidFill>
                  <a:srgbClr val="3333CC"/>
                </a:solidFill>
                <a:latin typeface="黑体" pitchFamily="49" charset="-122"/>
                <a:ea typeface="黑体" pitchFamily="49" charset="-122"/>
              </a:rPr>
              <a:t>发作难忍</a:t>
            </a:r>
            <a:r>
              <a:rPr lang="zh-CN" altLang="en-US" sz="2400" b="1" dirty="0" smtClean="0">
                <a:solidFill>
                  <a:srgbClr val="3333CC"/>
                </a:solidFill>
                <a:latin typeface="黑体" pitchFamily="49" charset="-122"/>
                <a:ea typeface="黑体" pitchFamily="49" charset="-122"/>
              </a:rPr>
              <a:t>，用</a:t>
            </a:r>
            <a:r>
              <a:rPr lang="zh-CN" altLang="en-US" sz="2400" b="1" dirty="0" smtClean="0">
                <a:solidFill>
                  <a:srgbClr val="3333CC"/>
                </a:solidFill>
                <a:latin typeface="黑体" pitchFamily="49" charset="-122"/>
                <a:ea typeface="黑体" pitchFamily="49" charset="-122"/>
              </a:rPr>
              <a:t>牙刷插入</a:t>
            </a:r>
            <a:r>
              <a:rPr lang="zh-CN" altLang="en-US" sz="2400" b="1" dirty="0" smtClean="0">
                <a:solidFill>
                  <a:srgbClr val="3333CC"/>
                </a:solidFill>
                <a:latin typeface="黑体" pitchFamily="49" charset="-122"/>
                <a:ea typeface="黑体" pitchFamily="49" charset="-122"/>
              </a:rPr>
              <a:t>鼻孔</a:t>
            </a:r>
            <a:r>
              <a:rPr lang="zh-CN" altLang="en-US" sz="2400" b="1" dirty="0" smtClean="0">
                <a:solidFill>
                  <a:srgbClr val="3333CC"/>
                </a:solidFill>
                <a:latin typeface="黑体" pitchFamily="49" charset="-122"/>
                <a:ea typeface="黑体" pitchFamily="49" charset="-122"/>
              </a:rPr>
              <a:t>自杀。 </a:t>
            </a:r>
            <a:endParaRPr lang="zh-CN" altLang="en-US" sz="2400" b="1" dirty="0">
              <a:solidFill>
                <a:srgbClr val="3333CC"/>
              </a:solidFill>
              <a:latin typeface="黑体" pitchFamily="49" charset="-122"/>
              <a:ea typeface="黑体" pitchFamily="49"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750"/>
                                        <p:tgtEl>
                                          <p:spTgt spid="4"/>
                                        </p:tgtEl>
                                      </p:cBhvr>
                                    </p:animEffect>
                                    <p:anim calcmode="lin" valueType="num">
                                      <p:cBhvr>
                                        <p:cTn id="8" dur="750" fill="hold"/>
                                        <p:tgtEl>
                                          <p:spTgt spid="4"/>
                                        </p:tgtEl>
                                        <p:attrNameLst>
                                          <p:attrName>ppt_x</p:attrName>
                                        </p:attrNameLst>
                                      </p:cBhvr>
                                      <p:tavLst>
                                        <p:tav tm="0">
                                          <p:val>
                                            <p:strVal val="#ppt_x"/>
                                          </p:val>
                                        </p:tav>
                                        <p:tav tm="100000">
                                          <p:val>
                                            <p:strVal val="#ppt_x"/>
                                          </p:val>
                                        </p:tav>
                                      </p:tavLst>
                                    </p:anim>
                                    <p:anim calcmode="lin" valueType="num">
                                      <p:cBhvr>
                                        <p:cTn id="9" dur="750" fill="hold"/>
                                        <p:tgtEl>
                                          <p:spTgt spid="4"/>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nodeType="afterEffect">
                                  <p:stCondLst>
                                    <p:cond delay="0"/>
                                  </p:stCondLst>
                                  <p:childTnLst>
                                    <p:set>
                                      <p:cBhvr>
                                        <p:cTn id="12" dur="1" fill="hold">
                                          <p:stCondLst>
                                            <p:cond delay="0"/>
                                          </p:stCondLst>
                                        </p:cTn>
                                        <p:tgtEl>
                                          <p:spTgt spid="17"/>
                                        </p:tgtEl>
                                        <p:attrNameLst>
                                          <p:attrName>style.visibility</p:attrName>
                                        </p:attrNameLst>
                                      </p:cBhvr>
                                      <p:to>
                                        <p:strVal val="visible"/>
                                      </p:to>
                                    </p:set>
                                    <p:animEffect transition="in" filter="fade">
                                      <p:cBhvr>
                                        <p:cTn id="13" dur="1000"/>
                                        <p:tgtEl>
                                          <p:spTgt spid="17"/>
                                        </p:tgtEl>
                                      </p:cBhvr>
                                    </p:animEffect>
                                    <p:anim calcmode="lin" valueType="num">
                                      <p:cBhvr>
                                        <p:cTn id="14" dur="1000" fill="hold"/>
                                        <p:tgtEl>
                                          <p:spTgt spid="17"/>
                                        </p:tgtEl>
                                        <p:attrNameLst>
                                          <p:attrName>ppt_x</p:attrName>
                                        </p:attrNameLst>
                                      </p:cBhvr>
                                      <p:tavLst>
                                        <p:tav tm="0">
                                          <p:val>
                                            <p:strVal val="#ppt_x"/>
                                          </p:val>
                                        </p:tav>
                                        <p:tav tm="100000">
                                          <p:val>
                                            <p:strVal val="#ppt_x"/>
                                          </p:val>
                                        </p:tav>
                                      </p:tavLst>
                                    </p:anim>
                                    <p:anim calcmode="lin" valueType="num">
                                      <p:cBhvr>
                                        <p:cTn id="15"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2"/>
                                        </p:tgtEl>
                                        <p:attrNameLst>
                                          <p:attrName>style.visibility</p:attrName>
                                        </p:attrNameLst>
                                      </p:cBhvr>
                                      <p:to>
                                        <p:strVal val="visible"/>
                                      </p:to>
                                    </p:set>
                                    <p:anim to="" calcmode="lin" valueType="num">
                                      <p:cBhvr>
                                        <p:cTn id="20" dur="1" fill="hold"/>
                                        <p:tgtEl>
                                          <p:spTgt spid="12"/>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椭圆 8"/>
          <p:cNvSpPr/>
          <p:nvPr/>
        </p:nvSpPr>
        <p:spPr>
          <a:xfrm>
            <a:off x="-1117041" y="4658205"/>
            <a:ext cx="4399590" cy="4399590"/>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grpSp>
        <p:nvGrpSpPr>
          <p:cNvPr id="2" name="组合 4"/>
          <p:cNvGrpSpPr/>
          <p:nvPr/>
        </p:nvGrpSpPr>
        <p:grpSpPr>
          <a:xfrm>
            <a:off x="1430803" y="2124388"/>
            <a:ext cx="3415978" cy="3415978"/>
            <a:chOff x="820356" y="1275386"/>
            <a:chExt cx="4307228" cy="4307228"/>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20356" y="1275386"/>
              <a:ext cx="4307228" cy="4307228"/>
            </a:xfrm>
            <a:prstGeom prst="rect">
              <a:avLst/>
            </a:prstGeom>
          </p:spPr>
        </p:pic>
        <p:sp>
          <p:nvSpPr>
            <p:cNvPr id="4" name="文本框 3"/>
            <p:cNvSpPr txBox="1"/>
            <p:nvPr/>
          </p:nvSpPr>
          <p:spPr>
            <a:xfrm>
              <a:off x="1723904" y="2581154"/>
              <a:ext cx="1250066" cy="1047809"/>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en-US" altLang="zh-CN" sz="4800" b="1" i="0" u="none" strike="noStrike" kern="1200" cap="none" spc="0" normalizeH="0" baseline="0" noProof="0" dirty="0" smtClean="0">
                  <a:ln>
                    <a:noFill/>
                  </a:ln>
                  <a:solidFill>
                    <a:prstClr val="white"/>
                  </a:solidFill>
                  <a:effectLst/>
                  <a:uLnTx/>
                  <a:uFillTx/>
                  <a:latin typeface="微软雅黑" panose="020B0503020204020204" pitchFamily="34" charset="-122"/>
                  <a:ea typeface="微软雅黑" panose="020B0503020204020204" pitchFamily="34" charset="-122"/>
                  <a:cs typeface="+mn-cs"/>
                </a:rPr>
                <a:t>04</a:t>
              </a:r>
              <a:endParaRPr kumimoji="0" lang="zh-CN" altLang="en-US" sz="4800" b="1" i="0" u="none" strike="noStrike" kern="1200" cap="none" spc="0" normalizeH="0" baseline="0" noProof="0" dirty="0">
                <a:ln>
                  <a:noFill/>
                </a:ln>
                <a:solidFill>
                  <a:prstClr val="white"/>
                </a:solidFill>
                <a:effectLst/>
                <a:uLnTx/>
                <a:uFillTx/>
                <a:latin typeface="微软雅黑" panose="020B0503020204020204" pitchFamily="34" charset="-122"/>
                <a:ea typeface="微软雅黑" panose="020B0503020204020204" pitchFamily="34" charset="-122"/>
                <a:cs typeface="+mn-cs"/>
              </a:endParaRPr>
            </a:p>
          </p:txBody>
        </p:sp>
      </p:grpSp>
      <p:sp>
        <p:nvSpPr>
          <p:cNvPr id="6" name="文本框 5"/>
          <p:cNvSpPr txBox="1"/>
          <p:nvPr/>
        </p:nvSpPr>
        <p:spPr>
          <a:xfrm>
            <a:off x="4846781" y="3067633"/>
            <a:ext cx="6410220" cy="1015663"/>
          </a:xfrm>
          <a:prstGeom prst="rect">
            <a:avLst/>
          </a:prstGeom>
          <a:noFill/>
        </p:spPr>
        <p:txBody>
          <a:bodyPr wrap="square" rtlCol="0">
            <a:spAutoFit/>
          </a:bodyPr>
          <a:lstStyle/>
          <a:p>
            <a:pPr lvl="0" algn="ctr">
              <a:defRPr/>
            </a:pPr>
            <a:r>
              <a:rPr lang="zh-CN" altLang="en-US" sz="6000" b="1" dirty="0" smtClean="0">
                <a:solidFill>
                  <a:srgbClr val="FDBC2A"/>
                </a:solidFill>
                <a:latin typeface="微软雅黑" panose="020B0503020204020204" pitchFamily="34" charset="-122"/>
                <a:ea typeface="微软雅黑" panose="020B0503020204020204" pitchFamily="34" charset="-122"/>
              </a:rPr>
              <a:t>吸毒对人体的危害</a:t>
            </a:r>
            <a:endParaRPr kumimoji="0" lang="zh-CN" altLang="en-US" sz="6000" b="1" i="0" u="none" strike="noStrike" kern="1200" cap="none" spc="0" normalizeH="0" baseline="0" noProof="0" dirty="0">
              <a:ln>
                <a:noFill/>
              </a:ln>
              <a:solidFill>
                <a:srgbClr val="FDBC2A"/>
              </a:solidFill>
              <a:effectLst/>
              <a:uLnTx/>
              <a:uFillTx/>
              <a:latin typeface="微软雅黑" panose="020B0503020204020204" pitchFamily="34" charset="-122"/>
              <a:ea typeface="微软雅黑" panose="020B0503020204020204" pitchFamily="34" charset="-122"/>
              <a:cs typeface="+mn-cs"/>
            </a:endParaRPr>
          </a:p>
        </p:txBody>
      </p:sp>
      <p:sp>
        <p:nvSpPr>
          <p:cNvPr id="10" name="椭圆 9"/>
          <p:cNvSpPr/>
          <p:nvPr/>
        </p:nvSpPr>
        <p:spPr>
          <a:xfrm>
            <a:off x="9581439" y="-2259962"/>
            <a:ext cx="4399590" cy="4399590"/>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12" name="椭圆 11"/>
          <p:cNvSpPr/>
          <p:nvPr/>
        </p:nvSpPr>
        <p:spPr>
          <a:xfrm>
            <a:off x="8437013" y="217740"/>
            <a:ext cx="798427" cy="798427"/>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卷形: 水平 15"/>
          <p:cNvSpPr/>
          <p:nvPr/>
        </p:nvSpPr>
        <p:spPr>
          <a:xfrm>
            <a:off x="844364" y="200772"/>
            <a:ext cx="5010150" cy="1194989"/>
          </a:xfrm>
          <a:prstGeom prst="horizontalScroll">
            <a:avLst/>
          </a:prstGeom>
          <a:solidFill>
            <a:srgbClr val="FF4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内容占位符 5"/>
          <p:cNvSpPr>
            <a:spLocks noGrp="1"/>
          </p:cNvSpPr>
          <p:nvPr>
            <p:ph idx="4294967295"/>
          </p:nvPr>
        </p:nvSpPr>
        <p:spPr>
          <a:xfrm>
            <a:off x="236667" y="1305554"/>
            <a:ext cx="6002767" cy="5396459"/>
          </a:xfrm>
          <a:prstGeom prst="rect">
            <a:avLst/>
          </a:prstGeom>
        </p:spPr>
        <p:txBody>
          <a:bodyPr/>
          <a:lstStyle/>
          <a:p>
            <a:r>
              <a:rPr lang="zh-CN" altLang="en-US" sz="1400" dirty="0" smtClean="0"/>
              <a:t>（</a:t>
            </a:r>
            <a:r>
              <a:rPr lang="en-US" sz="1400" dirty="0" smtClean="0"/>
              <a:t>1</a:t>
            </a:r>
            <a:r>
              <a:rPr lang="zh-CN" altLang="en-US" sz="1400" dirty="0" smtClean="0"/>
              <a:t>）：身体依赖性 </a:t>
            </a:r>
          </a:p>
          <a:p>
            <a:r>
              <a:rPr lang="zh-CN" altLang="en-US" sz="1400" dirty="0" smtClean="0"/>
              <a:t>由于反复用药所造成的一种强烈的依赖性。 </a:t>
            </a:r>
          </a:p>
          <a:p>
            <a:r>
              <a:rPr lang="zh-CN" altLang="en-US" sz="1400" dirty="0" smtClean="0"/>
              <a:t>身体依赖性：毒品作用于人体，使人体体能产生适应性改变，形成在药物作用下的新的平衡状态。一旦停掉药物，生理功能就会发生紊乱，出现一系列严重反应，称为戒断反应，使人感到非常痛苦。用药者为了避免戒断反应，就必须定时用药，并且不断加大剂量，使吸毒者终日离不开毒品。 </a:t>
            </a:r>
          </a:p>
          <a:p>
            <a:r>
              <a:rPr lang="zh-CN" altLang="en-US" sz="1400" dirty="0" smtClean="0"/>
              <a:t>（</a:t>
            </a:r>
            <a:r>
              <a:rPr lang="en-US" sz="1400" dirty="0" smtClean="0"/>
              <a:t>2</a:t>
            </a:r>
            <a:r>
              <a:rPr lang="zh-CN" altLang="en-US" sz="1400" dirty="0" smtClean="0"/>
              <a:t>）：精神依赖性 </a:t>
            </a:r>
          </a:p>
          <a:p>
            <a:r>
              <a:rPr lang="zh-CN" altLang="en-US" sz="1400" dirty="0" smtClean="0"/>
              <a:t>毒品进入人体后作用于人的神经系统，使吸毒者出现一种渴求用药的强烈欲望，驱使吸毒者不顾一切地寻求和使用毒品。一旦出现精神依赖后，即使经过脱毒治疗，在急性期戒断反应基本控制后，要完全康复原有生理机能往往需要数月甚至数年的时间。。 </a:t>
            </a:r>
          </a:p>
          <a:p>
            <a:r>
              <a:rPr lang="zh-CN" altLang="en-US" sz="1400" dirty="0" smtClean="0"/>
              <a:t>更严重的是，对毒品的依赖性难以消除。这是许多吸毒者在一而在、再而三复吸毒的原因，也是世界医、药学界尚待解决的课题。 </a:t>
            </a:r>
          </a:p>
          <a:p>
            <a:r>
              <a:rPr lang="zh-CN" altLang="en-US" sz="1400" dirty="0" smtClean="0"/>
              <a:t>（</a:t>
            </a:r>
            <a:r>
              <a:rPr lang="en-US" sz="1400" dirty="0" smtClean="0"/>
              <a:t>3</a:t>
            </a:r>
            <a:r>
              <a:rPr lang="zh-CN" altLang="en-US" sz="1400" dirty="0" smtClean="0"/>
              <a:t>）：毒品危害人体的机理 </a:t>
            </a:r>
          </a:p>
          <a:p>
            <a:r>
              <a:rPr lang="zh-CN" altLang="en-US" sz="1400" dirty="0" smtClean="0"/>
              <a:t>我国目前流行最广、危害最严重的毒品是海洛因，海洛因属于阿片灯药物。在正常人的脑内和体内一些器官，存在着内源性阿片肽和阿片受体。在正常情况下，内源性阿片肽作用于阿片受体，调节着人的情绪和行为。人在吸食海洛因后，抑制了内源性阿片肽的生成，逐渐形成在海洛因作用下的平衡状态，一旦停用就会出现不安、焦虑、忽冷忽热、起鸡皮疙瘩、流泪、流涕、出汗、恶心、呕吐、腹痛、腹泻等。这种戒断反应的痛苦，反过来又促使吸毒者为避免这种痛苦而千方百计地维持吸毒状态。冰毒和摇头丸在药理作用上属中枢兴奋药，毁坏人的神经中枢。</a:t>
            </a:r>
          </a:p>
          <a:p>
            <a:pPr marL="0" indent="457200">
              <a:lnSpc>
                <a:spcPct val="150000"/>
              </a:lnSpc>
              <a:buNone/>
            </a:pPr>
            <a:endParaRPr lang="zh-CN" altLang="en-US" sz="1400" dirty="0">
              <a:solidFill>
                <a:schemeClr val="bg1"/>
              </a:solidFill>
              <a:latin typeface="微软雅黑" panose="020B0503020204020204" pitchFamily="34" charset="-122"/>
              <a:ea typeface="微软雅黑" panose="020B0503020204020204" pitchFamily="34" charset="-122"/>
              <a:sym typeface="Futura Normal"/>
            </a:endParaRPr>
          </a:p>
        </p:txBody>
      </p:sp>
      <p:sp>
        <p:nvSpPr>
          <p:cNvPr id="5" name="标题 4"/>
          <p:cNvSpPr>
            <a:spLocks noGrp="1"/>
          </p:cNvSpPr>
          <p:nvPr>
            <p:ph type="title" idx="4294967295"/>
          </p:nvPr>
        </p:nvSpPr>
        <p:spPr>
          <a:xfrm>
            <a:off x="233747" y="504278"/>
            <a:ext cx="6194237" cy="640715"/>
          </a:xfrm>
          <a:prstGeom prst="rect">
            <a:avLst/>
          </a:prstGeom>
        </p:spPr>
        <p:txBody>
          <a:bodyPr/>
          <a:lstStyle/>
          <a:p>
            <a:pPr algn="ctr"/>
            <a:r>
              <a:rPr lang="zh-CN" altLang="en-US" sz="3600" b="1" dirty="0" smtClean="0">
                <a:solidFill>
                  <a:schemeClr val="bg1"/>
                </a:solidFill>
                <a:latin typeface="Futura Normal"/>
                <a:ea typeface="微软雅黑" panose="020B0503020204020204" pitchFamily="34" charset="-122"/>
                <a:sym typeface="Futura Normal"/>
              </a:rPr>
              <a:t>吸毒对人体的危害</a:t>
            </a:r>
            <a:endParaRPr lang="zh-CN" altLang="en-US" sz="3600" b="1" dirty="0">
              <a:solidFill>
                <a:schemeClr val="bg1"/>
              </a:solidFill>
              <a:latin typeface="Futura Normal"/>
              <a:ea typeface="微软雅黑" panose="020B0503020204020204" pitchFamily="34" charset="-122"/>
              <a:sym typeface="Futura Normal"/>
            </a:endParaRPr>
          </a:p>
        </p:txBody>
      </p:sp>
      <p:pic>
        <p:nvPicPr>
          <p:cNvPr id="12" name="图片 11"/>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108028" y="184752"/>
            <a:ext cx="2152432" cy="2152432"/>
          </a:xfrm>
          <a:prstGeom prst="rect">
            <a:avLst/>
          </a:prstGeom>
        </p:spPr>
      </p:pic>
      <p:grpSp>
        <p:nvGrpSpPr>
          <p:cNvPr id="18" name="组合 17"/>
          <p:cNvGrpSpPr/>
          <p:nvPr/>
        </p:nvGrpSpPr>
        <p:grpSpPr>
          <a:xfrm>
            <a:off x="6080857" y="2093316"/>
            <a:ext cx="6687081" cy="5910467"/>
            <a:chOff x="6080857" y="2093316"/>
            <a:chExt cx="6687081" cy="5910467"/>
          </a:xfrm>
        </p:grpSpPr>
        <p:pic>
          <p:nvPicPr>
            <p:cNvPr id="8" name="图片 7"/>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634617" y="3866347"/>
              <a:ext cx="3133321" cy="3138342"/>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pic>
        <p:nvPicPr>
          <p:cNvPr id="13" name="Picture 3" descr="瘦弱不堪"/>
          <p:cNvPicPr>
            <a:picLocks noChangeAspect="1" noChangeArrowheads="1"/>
          </p:cNvPicPr>
          <p:nvPr/>
        </p:nvPicPr>
        <p:blipFill>
          <a:blip r:embed="rId6"/>
          <a:srcRect/>
          <a:stretch>
            <a:fillRect/>
          </a:stretch>
        </p:blipFill>
        <p:spPr>
          <a:xfrm>
            <a:off x="6674186" y="3296209"/>
            <a:ext cx="3631821" cy="2631255"/>
          </a:xfrm>
          <a:prstGeom prst="rect">
            <a:avLst/>
          </a:prstGeom>
          <a:noFill/>
        </p:spPr>
      </p:pic>
      <p:sp>
        <p:nvSpPr>
          <p:cNvPr id="14" name="矩形 13"/>
          <p:cNvSpPr/>
          <p:nvPr/>
        </p:nvSpPr>
        <p:spPr>
          <a:xfrm>
            <a:off x="6339840" y="1806860"/>
            <a:ext cx="3955228" cy="1200329"/>
          </a:xfrm>
          <a:prstGeom prst="rect">
            <a:avLst/>
          </a:prstGeom>
        </p:spPr>
        <p:txBody>
          <a:bodyPr wrap="square">
            <a:spAutoFit/>
          </a:bodyPr>
          <a:lstStyle/>
          <a:p>
            <a:r>
              <a:rPr lang="zh-CN" altLang="en-US" b="1" dirty="0" smtClean="0">
                <a:latin typeface="黑体" pitchFamily="49" charset="-122"/>
                <a:ea typeface="黑体" pitchFamily="49" charset="-122"/>
              </a:rPr>
              <a:t>吸毒者胃肠道平滑肌和</a:t>
            </a:r>
            <a:r>
              <a:rPr lang="zh-CN" altLang="en-US" b="1" dirty="0" smtClean="0">
                <a:latin typeface="黑体" pitchFamily="49" charset="-122"/>
                <a:ea typeface="黑体" pitchFamily="49" charset="-122"/>
              </a:rPr>
              <a:t>括约肌张力</a:t>
            </a:r>
            <a:r>
              <a:rPr lang="zh-CN" altLang="en-US" b="1" dirty="0" smtClean="0">
                <a:latin typeface="黑体" pitchFamily="49" charset="-122"/>
                <a:ea typeface="黑体" pitchFamily="49" charset="-122"/>
              </a:rPr>
              <a:t>提高，蠕动减弱，</a:t>
            </a:r>
            <a:r>
              <a:rPr lang="zh-CN" altLang="en-US" b="1" dirty="0" smtClean="0">
                <a:latin typeface="黑体" pitchFamily="49" charset="-122"/>
                <a:ea typeface="黑体" pitchFamily="49" charset="-122"/>
              </a:rPr>
              <a:t>出现消化</a:t>
            </a:r>
            <a:r>
              <a:rPr lang="zh-CN" altLang="en-US" b="1" dirty="0" smtClean="0">
                <a:latin typeface="黑体" pitchFamily="49" charset="-122"/>
                <a:ea typeface="黑体" pitchFamily="49" charset="-122"/>
              </a:rPr>
              <a:t>和吸收</a:t>
            </a:r>
            <a:r>
              <a:rPr lang="zh-CN" altLang="en-US" b="1" dirty="0" smtClean="0">
                <a:latin typeface="黑体" pitchFamily="49" charset="-122"/>
                <a:ea typeface="黑体" pitchFamily="49" charset="-122"/>
              </a:rPr>
              <a:t>功能</a:t>
            </a:r>
            <a:r>
              <a:rPr lang="zh-CN" altLang="en-US" b="1" dirty="0" smtClean="0">
                <a:latin typeface="黑体" pitchFamily="49" charset="-122"/>
                <a:ea typeface="黑体" pitchFamily="49" charset="-122"/>
              </a:rPr>
              <a:t>障碍，食欲不振，甚至完全丧失营养</a:t>
            </a:r>
            <a:r>
              <a:rPr lang="zh-CN" altLang="en-US" b="1" dirty="0" smtClean="0">
                <a:latin typeface="黑体" pitchFamily="49" charset="-122"/>
                <a:ea typeface="黑体" pitchFamily="49" charset="-122"/>
              </a:rPr>
              <a:t>摄入</a:t>
            </a:r>
            <a:r>
              <a:rPr lang="zh-CN" altLang="en-US" b="1" dirty="0" smtClean="0">
                <a:latin typeface="黑体" pitchFamily="49" charset="-122"/>
                <a:ea typeface="黑体" pitchFamily="49" charset="-122"/>
              </a:rPr>
              <a:t>严重不足。</a:t>
            </a:r>
            <a:endParaRPr lang="zh-CN" altLang="en-US" b="1" dirty="0">
              <a:latin typeface="黑体" pitchFamily="49" charset="-122"/>
              <a:ea typeface="黑体" pitchFamily="49"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500"/>
                                        <p:tgtEl>
                                          <p:spTgt spid="12"/>
                                        </p:tgtEl>
                                      </p:cBhvr>
                                    </p:animEffect>
                                    <p:anim calcmode="lin" valueType="num">
                                      <p:cBhvr>
                                        <p:cTn id="8" dur="500" fill="hold"/>
                                        <p:tgtEl>
                                          <p:spTgt spid="12"/>
                                        </p:tgtEl>
                                        <p:attrNameLst>
                                          <p:attrName>ppt_x</p:attrName>
                                        </p:attrNameLst>
                                      </p:cBhvr>
                                      <p:tavLst>
                                        <p:tav tm="0">
                                          <p:val>
                                            <p:strVal val="#ppt_x"/>
                                          </p:val>
                                        </p:tav>
                                        <p:tav tm="100000">
                                          <p:val>
                                            <p:strVal val="#ppt_x"/>
                                          </p:val>
                                        </p:tav>
                                      </p:tavLst>
                                    </p:anim>
                                    <p:anim calcmode="lin" valueType="num">
                                      <p:cBhvr>
                                        <p:cTn id="9" dur="500" fill="hold"/>
                                        <p:tgtEl>
                                          <p:spTgt spid="12"/>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1000"/>
                                        <p:tgtEl>
                                          <p:spTgt spid="18"/>
                                        </p:tgtEl>
                                      </p:cBhvr>
                                    </p:animEffect>
                                    <p:anim calcmode="lin" valueType="num">
                                      <p:cBhvr>
                                        <p:cTn id="14" dur="1000" fill="hold"/>
                                        <p:tgtEl>
                                          <p:spTgt spid="18"/>
                                        </p:tgtEl>
                                        <p:attrNameLst>
                                          <p:attrName>ppt_x</p:attrName>
                                        </p:attrNameLst>
                                      </p:cBhvr>
                                      <p:tavLst>
                                        <p:tav tm="0">
                                          <p:val>
                                            <p:strVal val="#ppt_x"/>
                                          </p:val>
                                        </p:tav>
                                        <p:tav tm="100000">
                                          <p:val>
                                            <p:strVal val="#ppt_x"/>
                                          </p:val>
                                        </p:tav>
                                      </p:tavLst>
                                    </p:anim>
                                    <p:anim calcmode="lin" valueType="num">
                                      <p:cBhvr>
                                        <p:cTn id="15" dur="1000" fill="hold"/>
                                        <p:tgtEl>
                                          <p:spTgt spid="18"/>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13"/>
                                        </p:tgtEl>
                                        <p:attrNameLst>
                                          <p:attrName>style.visibility</p:attrName>
                                        </p:attrNameLst>
                                      </p:cBhvr>
                                      <p:to>
                                        <p:strVal val="visible"/>
                                      </p:to>
                                    </p:set>
                                    <p:anim to="" calcmode="lin" valueType="num">
                                      <p:cBhvr>
                                        <p:cTn id="20" dur="1" fill="hold"/>
                                        <p:tgtEl>
                                          <p:spTgt spid="13"/>
                                        </p:tgtEl>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卷形: 水平 15"/>
          <p:cNvSpPr/>
          <p:nvPr/>
        </p:nvSpPr>
        <p:spPr>
          <a:xfrm>
            <a:off x="771568" y="1161766"/>
            <a:ext cx="5026864" cy="1194989"/>
          </a:xfrm>
          <a:prstGeom prst="horizontalScroll">
            <a:avLst/>
          </a:prstGeom>
          <a:solidFill>
            <a:srgbClr val="B2D23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内容占位符 5"/>
          <p:cNvSpPr>
            <a:spLocks noGrp="1"/>
          </p:cNvSpPr>
          <p:nvPr>
            <p:ph idx="4294967295"/>
          </p:nvPr>
        </p:nvSpPr>
        <p:spPr>
          <a:xfrm>
            <a:off x="783771" y="2243264"/>
            <a:ext cx="5138058" cy="4614736"/>
          </a:xfrm>
          <a:prstGeom prst="rect">
            <a:avLst/>
          </a:prstGeom>
        </p:spPr>
        <p:txBody>
          <a:bodyPr/>
          <a:lstStyle/>
          <a:p>
            <a:r>
              <a:rPr lang="zh-CN" altLang="en-US" sz="1600" dirty="0" smtClean="0"/>
              <a:t>只要做到以下几条，青少年就能有效地防止吸毒：</a:t>
            </a:r>
            <a:r>
              <a:rPr lang="en-US" sz="1600" dirty="0" smtClean="0"/>
              <a:t> </a:t>
            </a:r>
            <a:endParaRPr lang="zh-CN" altLang="en-US" sz="1600" dirty="0" smtClean="0"/>
          </a:p>
          <a:p>
            <a:r>
              <a:rPr lang="zh-CN" altLang="en-US" sz="1600" dirty="0" smtClean="0"/>
              <a:t>（</a:t>
            </a:r>
            <a:r>
              <a:rPr lang="en-US" sz="1600" dirty="0" smtClean="0"/>
              <a:t>1</a:t>
            </a:r>
            <a:r>
              <a:rPr lang="zh-CN" altLang="en-US" sz="1600" dirty="0" smtClean="0"/>
              <a:t>） 接受毒品基本知识和禁毒法律法规教育，了解毒品的危害，懂得</a:t>
            </a:r>
            <a:r>
              <a:rPr lang="en-US" sz="1600" dirty="0" smtClean="0"/>
              <a:t>“</a:t>
            </a:r>
            <a:r>
              <a:rPr lang="zh-CN" altLang="en-US" sz="1600" dirty="0" smtClean="0"/>
              <a:t>吸毒一口，掉入虎口</a:t>
            </a:r>
            <a:r>
              <a:rPr lang="en-US" sz="1600" dirty="0" smtClean="0"/>
              <a:t>”</a:t>
            </a:r>
            <a:r>
              <a:rPr lang="zh-CN" altLang="en-US" sz="1600" dirty="0" smtClean="0"/>
              <a:t>的道理；</a:t>
            </a:r>
            <a:r>
              <a:rPr lang="en-US" sz="1600" dirty="0" smtClean="0"/>
              <a:t> </a:t>
            </a:r>
            <a:endParaRPr lang="zh-CN" altLang="en-US" sz="1600" dirty="0" smtClean="0"/>
          </a:p>
          <a:p>
            <a:r>
              <a:rPr lang="zh-CN" altLang="en-US" sz="1600" dirty="0" smtClean="0"/>
              <a:t>（</a:t>
            </a:r>
            <a:r>
              <a:rPr lang="en-US" sz="1600" dirty="0" smtClean="0"/>
              <a:t>2</a:t>
            </a:r>
            <a:r>
              <a:rPr lang="zh-CN" altLang="en-US" sz="1600" dirty="0" smtClean="0"/>
              <a:t>） 树立正确的人生观，不盲目追求享受，寻求刺激，赶时髦；</a:t>
            </a:r>
            <a:r>
              <a:rPr lang="en-US" sz="1600" dirty="0" smtClean="0"/>
              <a:t> </a:t>
            </a:r>
            <a:endParaRPr lang="zh-CN" altLang="en-US" sz="1600" dirty="0" smtClean="0"/>
          </a:p>
          <a:p>
            <a:r>
              <a:rPr lang="zh-CN" altLang="en-US" sz="1600" dirty="0" smtClean="0"/>
              <a:t>（</a:t>
            </a:r>
            <a:r>
              <a:rPr lang="en-US" sz="1600" dirty="0" smtClean="0"/>
              <a:t>3</a:t>
            </a:r>
            <a:r>
              <a:rPr lang="zh-CN" altLang="en-US" sz="1600" dirty="0" smtClean="0"/>
              <a:t>） 不听信毒品能治病，毒品能解脱烦恼和痛苦，毒品能给人带来快乐等各种花言巧语；</a:t>
            </a:r>
            <a:r>
              <a:rPr lang="en-US" sz="1600" dirty="0" smtClean="0"/>
              <a:t> </a:t>
            </a:r>
            <a:endParaRPr lang="zh-CN" altLang="en-US" sz="1600" dirty="0" smtClean="0"/>
          </a:p>
          <a:p>
            <a:r>
              <a:rPr lang="zh-CN" altLang="en-US" sz="1600" dirty="0" smtClean="0"/>
              <a:t>（</a:t>
            </a:r>
            <a:r>
              <a:rPr lang="en-US" sz="1600" dirty="0" smtClean="0"/>
              <a:t>4</a:t>
            </a:r>
            <a:r>
              <a:rPr lang="zh-CN" altLang="en-US" sz="1600" dirty="0" smtClean="0"/>
              <a:t>） 不结交有吸毒、贩毒行为的人。如发现亲朋好友中有吸、贩毒行为的人，一定要劝阻，二要远离，三要报告公安机关；</a:t>
            </a:r>
            <a:r>
              <a:rPr lang="en-US" sz="1600" dirty="0" smtClean="0"/>
              <a:t> </a:t>
            </a:r>
            <a:endParaRPr lang="zh-CN" altLang="en-US" sz="1600" dirty="0" smtClean="0"/>
          </a:p>
          <a:p>
            <a:r>
              <a:rPr lang="zh-CN" altLang="en-US" sz="1600" dirty="0" smtClean="0"/>
              <a:t>（</a:t>
            </a:r>
            <a:r>
              <a:rPr lang="en-US" sz="1600" dirty="0" smtClean="0"/>
              <a:t>5</a:t>
            </a:r>
            <a:r>
              <a:rPr lang="zh-CN" altLang="en-US" sz="1600" dirty="0" smtClean="0"/>
              <a:t>） 进歌舞厅要谨慎，决不吸食摇头丸、</a:t>
            </a:r>
            <a:r>
              <a:rPr lang="en-US" sz="1600" dirty="0" smtClean="0"/>
              <a:t>K</a:t>
            </a:r>
            <a:r>
              <a:rPr lang="zh-CN" altLang="en-US" sz="1600" dirty="0" smtClean="0"/>
              <a:t>粉等兴奋剂；</a:t>
            </a:r>
            <a:r>
              <a:rPr lang="en-US" sz="1600" dirty="0" smtClean="0"/>
              <a:t> </a:t>
            </a:r>
            <a:endParaRPr lang="zh-CN" altLang="en-US" sz="1600" dirty="0" smtClean="0"/>
          </a:p>
          <a:p>
            <a:r>
              <a:rPr lang="zh-CN" altLang="en-US" sz="1600" dirty="0" smtClean="0"/>
              <a:t>（</a:t>
            </a:r>
            <a:r>
              <a:rPr lang="en-US" sz="1600" dirty="0" smtClean="0"/>
              <a:t>6</a:t>
            </a:r>
            <a:r>
              <a:rPr lang="zh-CN" altLang="en-US" sz="1600" dirty="0" smtClean="0"/>
              <a:t>） 即使自己在不知情的情况下，被引诱、欺骗吸毒一次，也要珍惜自己的生命，不再吸第二次，更不要吸第三次。</a:t>
            </a:r>
          </a:p>
          <a:p>
            <a:pPr marL="0" indent="457200">
              <a:lnSpc>
                <a:spcPct val="150000"/>
              </a:lnSpc>
              <a:buNone/>
            </a:pPr>
            <a:endParaRPr lang="zh-CN" altLang="en-US" sz="1600" dirty="0">
              <a:solidFill>
                <a:schemeClr val="bg1"/>
              </a:solidFill>
              <a:latin typeface="微软雅黑" panose="020B0503020204020204" pitchFamily="34" charset="-122"/>
              <a:ea typeface="微软雅黑" panose="020B0503020204020204" pitchFamily="34" charset="-122"/>
              <a:sym typeface="Futura Normal"/>
            </a:endParaRPr>
          </a:p>
        </p:txBody>
      </p:sp>
      <p:sp>
        <p:nvSpPr>
          <p:cNvPr id="5" name="标题 4"/>
          <p:cNvSpPr>
            <a:spLocks noGrp="1"/>
          </p:cNvSpPr>
          <p:nvPr>
            <p:ph type="title" idx="4294967295"/>
          </p:nvPr>
        </p:nvSpPr>
        <p:spPr>
          <a:xfrm>
            <a:off x="625663" y="1508303"/>
            <a:ext cx="5367808" cy="640715"/>
          </a:xfrm>
          <a:prstGeom prst="rect">
            <a:avLst/>
          </a:prstGeom>
        </p:spPr>
        <p:txBody>
          <a:bodyPr/>
          <a:lstStyle/>
          <a:p>
            <a:pPr algn="ctr"/>
            <a:r>
              <a:rPr lang="zh-CN" altLang="en-US" sz="3600" b="1" dirty="0" smtClean="0">
                <a:solidFill>
                  <a:schemeClr val="bg1"/>
                </a:solidFill>
                <a:latin typeface="Futura Normal"/>
                <a:ea typeface="微软雅黑" panose="020B0503020204020204" pitchFamily="34" charset="-122"/>
                <a:sym typeface="Futura Normal"/>
              </a:rPr>
              <a:t>青少年如何防止吸毒</a:t>
            </a:r>
            <a:endParaRPr lang="zh-CN" altLang="en-US" sz="3600" b="1" dirty="0">
              <a:solidFill>
                <a:schemeClr val="bg1"/>
              </a:solidFill>
              <a:latin typeface="Futura Normal"/>
              <a:ea typeface="微软雅黑" panose="020B0503020204020204" pitchFamily="34" charset="-122"/>
              <a:sym typeface="Futura Normal"/>
            </a:endParaRPr>
          </a:p>
        </p:txBody>
      </p:sp>
      <p:pic>
        <p:nvPicPr>
          <p:cNvPr id="11" name="图片 1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flipH="1">
            <a:off x="8906999" y="-1252465"/>
            <a:ext cx="5026865" cy="5026865"/>
          </a:xfrm>
          <a:prstGeom prst="rect">
            <a:avLst/>
          </a:prstGeom>
        </p:spPr>
      </p:pic>
      <p:grpSp>
        <p:nvGrpSpPr>
          <p:cNvPr id="21" name="组合 20"/>
          <p:cNvGrpSpPr/>
          <p:nvPr/>
        </p:nvGrpSpPr>
        <p:grpSpPr>
          <a:xfrm>
            <a:off x="6080857" y="2093316"/>
            <a:ext cx="7942179" cy="6020181"/>
            <a:chOff x="6080857" y="2093316"/>
            <a:chExt cx="7942179" cy="6020181"/>
          </a:xfrm>
        </p:grpSpPr>
        <p:pic>
          <p:nvPicPr>
            <p:cNvPr id="4" name="图片 3"/>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086127" y="3176588"/>
              <a:ext cx="4936909" cy="4936909"/>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sp>
        <p:nvSpPr>
          <p:cNvPr id="19457" name="Rectangle 1"/>
          <p:cNvSpPr>
            <a:spLocks noChangeArrowheads="1"/>
          </p:cNvSpPr>
          <p:nvPr/>
        </p:nvSpPr>
        <p:spPr bwMode="auto">
          <a:xfrm>
            <a:off x="6716486" y="3352800"/>
            <a:ext cx="3461657" cy="258532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55600" algn="l" defTabSz="914400" rtl="0" eaLnBrk="1" fontAlgn="base" latinLnBrk="0" hangingPunct="1">
              <a:lnSpc>
                <a:spcPct val="100000"/>
              </a:lnSpc>
              <a:spcBef>
                <a:spcPct val="0"/>
              </a:spcBef>
              <a:spcAft>
                <a:spcPct val="0"/>
              </a:spcAft>
              <a:buClrTx/>
              <a:buSzTx/>
              <a:buFontTx/>
              <a:buNone/>
              <a:tabLst/>
            </a:pPr>
            <a:r>
              <a:rPr kumimoji="0" lang="zh-CN" b="0" i="0" u="none" strike="noStrike" cap="none" normalizeH="0" baseline="0" dirty="0" smtClean="0">
                <a:ln>
                  <a:noFill/>
                </a:ln>
                <a:solidFill>
                  <a:srgbClr val="FFC000"/>
                </a:solidFill>
                <a:effectLst/>
                <a:latin typeface="仿宋" pitchFamily="49" charset="-122"/>
                <a:ea typeface="仿宋" pitchFamily="49" charset="-122"/>
                <a:cs typeface="Times New Roman" pitchFamily="18" charset="0"/>
              </a:rPr>
              <a:t>同学们，今天我们了解了有关毒品的知识及防范措施，也知道了毒品对社会，身心，人体的危害。希望我们每个人都能做到：一发现有人吸毒，以现有毒品犯罪时，立即举报；为了自己的健康，这了家人的幸福，为了社会的安定，请你远离毒品，珍爱生命。</a:t>
            </a:r>
            <a:endParaRPr kumimoji="0" lang="zh-CN" b="0" i="0" u="none" strike="noStrike" cap="none" normalizeH="0" baseline="0" dirty="0" smtClean="0">
              <a:ln>
                <a:noFill/>
              </a:ln>
              <a:solidFill>
                <a:srgbClr val="FFC000"/>
              </a:solidFill>
              <a:effectLst/>
              <a:latin typeface="Arial" pitchFamily="34" charset="0"/>
              <a:ea typeface="宋体" pitchFamily="2" charset="-122"/>
              <a:cs typeface="宋体" pitchFamily="2"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21"/>
                                        </p:tgtEl>
                                        <p:attrNameLst>
                                          <p:attrName>style.visibility</p:attrName>
                                        </p:attrNameLst>
                                      </p:cBhvr>
                                      <p:to>
                                        <p:strVal val="visible"/>
                                      </p:to>
                                    </p:set>
                                    <p:animEffect transition="in" filter="fade">
                                      <p:cBhvr>
                                        <p:cTn id="13" dur="1000"/>
                                        <p:tgtEl>
                                          <p:spTgt spid="21"/>
                                        </p:tgtEl>
                                      </p:cBhvr>
                                    </p:animEffect>
                                    <p:anim calcmode="lin" valueType="num">
                                      <p:cBhvr>
                                        <p:cTn id="14" dur="1000" fill="hold"/>
                                        <p:tgtEl>
                                          <p:spTgt spid="21"/>
                                        </p:tgtEl>
                                        <p:attrNameLst>
                                          <p:attrName>ppt_x</p:attrName>
                                        </p:attrNameLst>
                                      </p:cBhvr>
                                      <p:tavLst>
                                        <p:tav tm="0">
                                          <p:val>
                                            <p:strVal val="#ppt_x"/>
                                          </p:val>
                                        </p:tav>
                                        <p:tav tm="100000">
                                          <p:val>
                                            <p:strVal val="#ppt_x"/>
                                          </p:val>
                                        </p:tav>
                                      </p:tavLst>
                                    </p:anim>
                                    <p:anim calcmode="lin" valueType="num">
                                      <p:cBhvr>
                                        <p:cTn id="1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2285990" y="3429000"/>
            <a:ext cx="7620016" cy="5294387"/>
          </a:xfrm>
          <a:prstGeom prst="rect">
            <a:avLst/>
          </a:prstGeom>
        </p:spPr>
      </p:pic>
      <p:sp>
        <p:nvSpPr>
          <p:cNvPr id="9" name="TextBox 146"/>
          <p:cNvSpPr txBox="1">
            <a:spLocks noChangeArrowheads="1"/>
          </p:cNvSpPr>
          <p:nvPr/>
        </p:nvSpPr>
        <p:spPr bwMode="auto">
          <a:xfrm>
            <a:off x="2662203" y="1292650"/>
            <a:ext cx="6867589" cy="52322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lr>
                <a:schemeClr val="accent1"/>
              </a:buClr>
              <a:buFont typeface="Wingdings" panose="05000000000000000000" pitchFamily="2" charset="2"/>
              <a:buChar char="n"/>
              <a:defRPr sz="2000">
                <a:solidFill>
                  <a:schemeClr val="tx1"/>
                </a:solidFill>
                <a:latin typeface="Arial" panose="020B0604020202020204" pitchFamily="34" charset="0"/>
                <a:ea typeface="华文细黑" panose="02010600040101010101" pitchFamily="2" charset="-122"/>
              </a:defRPr>
            </a:lvl1pPr>
            <a:lvl2pPr marL="742950" indent="-285750">
              <a:spcBef>
                <a:spcPct val="20000"/>
              </a:spcBef>
              <a:buClr>
                <a:schemeClr val="accent1"/>
              </a:buClr>
              <a:buFont typeface="Wingdings" panose="05000000000000000000" pitchFamily="2" charset="2"/>
              <a:buChar char="n"/>
              <a:defRPr>
                <a:solidFill>
                  <a:schemeClr val="tx1"/>
                </a:solidFill>
                <a:latin typeface="Arial" panose="020B0604020202020204" pitchFamily="34" charset="0"/>
                <a:ea typeface="华文细黑" panose="02010600040101010101" pitchFamily="2" charset="-122"/>
              </a:defRPr>
            </a:lvl2pPr>
            <a:lvl3pPr marL="1143000" indent="-228600">
              <a:spcBef>
                <a:spcPct val="20000"/>
              </a:spcBef>
              <a:buClr>
                <a:schemeClr val="accent2"/>
              </a:buClr>
              <a:buFont typeface="Wingdings" panose="05000000000000000000" pitchFamily="2" charset="2"/>
              <a:buChar char="n"/>
              <a:defRPr sz="1600">
                <a:solidFill>
                  <a:schemeClr val="tx1"/>
                </a:solidFill>
                <a:latin typeface="Arial" panose="020B0604020202020204" pitchFamily="34" charset="0"/>
                <a:ea typeface="华文细黑" panose="02010600040101010101" pitchFamily="2" charset="-122"/>
              </a:defRPr>
            </a:lvl3pPr>
            <a:lvl4pPr marL="1600200" indent="-228600">
              <a:spcBef>
                <a:spcPct val="20000"/>
              </a:spcBef>
              <a:buClr>
                <a:schemeClr val="hlink"/>
              </a:buClr>
              <a:buFont typeface="Wingdings" panose="05000000000000000000" pitchFamily="2" charset="2"/>
              <a:buChar char="n"/>
              <a:defRPr sz="1400">
                <a:solidFill>
                  <a:schemeClr val="tx1"/>
                </a:solidFill>
                <a:latin typeface="Arial" panose="020B0604020202020204" pitchFamily="34" charset="0"/>
                <a:ea typeface="华文细黑" panose="02010600040101010101" pitchFamily="2" charset="-122"/>
              </a:defRPr>
            </a:lvl4pPr>
            <a:lvl5pPr marL="2057400" indent="-228600">
              <a:spcBef>
                <a:spcPct val="20000"/>
              </a:spcBef>
              <a:buChar char="»"/>
              <a:defRPr>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9pPr>
          </a:lstStyle>
          <a:p>
            <a:pPr algn="ctr">
              <a:spcBef>
                <a:spcPct val="0"/>
              </a:spcBef>
              <a:buClrTx/>
              <a:buNone/>
            </a:pPr>
            <a:r>
              <a:rPr lang="zh-CN" altLang="en-US" sz="2800" spc="600" dirty="0">
                <a:solidFill>
                  <a:schemeClr val="bg1"/>
                </a:solidFill>
                <a:latin typeface="Futura Normal"/>
                <a:ea typeface="微软雅黑" panose="020B0503020204020204" pitchFamily="34" charset="-122"/>
                <a:sym typeface="Futura Normal"/>
              </a:rPr>
              <a:t>开开心心手拉手  大家都是好朋友</a:t>
            </a:r>
          </a:p>
        </p:txBody>
      </p:sp>
      <p:sp>
        <p:nvSpPr>
          <p:cNvPr id="10" name="TextBox 146"/>
          <p:cNvSpPr txBox="1">
            <a:spLocks noChangeArrowheads="1"/>
          </p:cNvSpPr>
          <p:nvPr/>
        </p:nvSpPr>
        <p:spPr bwMode="auto">
          <a:xfrm>
            <a:off x="2107624" y="2428085"/>
            <a:ext cx="7976751" cy="212365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lr>
                <a:schemeClr val="accent1"/>
              </a:buClr>
              <a:buFont typeface="Wingdings" panose="05000000000000000000" pitchFamily="2" charset="2"/>
              <a:buChar char="n"/>
              <a:defRPr sz="2000">
                <a:solidFill>
                  <a:schemeClr val="tx1"/>
                </a:solidFill>
                <a:latin typeface="Arial" panose="020B0604020202020204" pitchFamily="34" charset="0"/>
                <a:ea typeface="华文细黑" panose="02010600040101010101" pitchFamily="2" charset="-122"/>
              </a:defRPr>
            </a:lvl1pPr>
            <a:lvl2pPr marL="742950" indent="-285750">
              <a:spcBef>
                <a:spcPct val="20000"/>
              </a:spcBef>
              <a:buClr>
                <a:schemeClr val="accent1"/>
              </a:buClr>
              <a:buFont typeface="Wingdings" panose="05000000000000000000" pitchFamily="2" charset="2"/>
              <a:buChar char="n"/>
              <a:defRPr>
                <a:solidFill>
                  <a:schemeClr val="tx1"/>
                </a:solidFill>
                <a:latin typeface="Arial" panose="020B0604020202020204" pitchFamily="34" charset="0"/>
                <a:ea typeface="华文细黑" panose="02010600040101010101" pitchFamily="2" charset="-122"/>
              </a:defRPr>
            </a:lvl2pPr>
            <a:lvl3pPr marL="1143000" indent="-228600">
              <a:spcBef>
                <a:spcPct val="20000"/>
              </a:spcBef>
              <a:buClr>
                <a:schemeClr val="accent2"/>
              </a:buClr>
              <a:buFont typeface="Wingdings" panose="05000000000000000000" pitchFamily="2" charset="2"/>
              <a:buChar char="n"/>
              <a:defRPr sz="1600">
                <a:solidFill>
                  <a:schemeClr val="tx1"/>
                </a:solidFill>
                <a:latin typeface="Arial" panose="020B0604020202020204" pitchFamily="34" charset="0"/>
                <a:ea typeface="华文细黑" panose="02010600040101010101" pitchFamily="2" charset="-122"/>
              </a:defRPr>
            </a:lvl3pPr>
            <a:lvl4pPr marL="1600200" indent="-228600">
              <a:spcBef>
                <a:spcPct val="20000"/>
              </a:spcBef>
              <a:buClr>
                <a:schemeClr val="hlink"/>
              </a:buClr>
              <a:buFont typeface="Wingdings" panose="05000000000000000000" pitchFamily="2" charset="2"/>
              <a:buChar char="n"/>
              <a:defRPr sz="1400">
                <a:solidFill>
                  <a:schemeClr val="tx1"/>
                </a:solidFill>
                <a:latin typeface="Arial" panose="020B0604020202020204" pitchFamily="34" charset="0"/>
                <a:ea typeface="华文细黑" panose="02010600040101010101" pitchFamily="2" charset="-122"/>
              </a:defRPr>
            </a:lvl4pPr>
            <a:lvl5pPr marL="2057400" indent="-228600">
              <a:spcBef>
                <a:spcPct val="20000"/>
              </a:spcBef>
              <a:buChar char="»"/>
              <a:defRPr>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9pPr>
          </a:lstStyle>
          <a:p>
            <a:pPr algn="ctr">
              <a:lnSpc>
                <a:spcPct val="150000"/>
              </a:lnSpc>
              <a:spcBef>
                <a:spcPct val="0"/>
              </a:spcBef>
              <a:buClrTx/>
              <a:buNone/>
            </a:pPr>
            <a:r>
              <a:rPr lang="zh-CN" altLang="en-US" sz="4400" b="1" spc="600" dirty="0">
                <a:solidFill>
                  <a:schemeClr val="bg1"/>
                </a:solidFill>
                <a:effectLst>
                  <a:outerShdw blurRad="38100" dist="38100" dir="2700000" algn="tl">
                    <a:srgbClr val="000000">
                      <a:alpha val="43137"/>
                    </a:srgbClr>
                  </a:outerShdw>
                </a:effectLst>
                <a:latin typeface="Futura Normal"/>
                <a:ea typeface="微软雅黑" panose="020B0503020204020204" pitchFamily="34" charset="-122"/>
                <a:sym typeface="Futura Normal"/>
              </a:rPr>
              <a:t>祝小朋友们健康成长</a:t>
            </a:r>
            <a:br>
              <a:rPr lang="zh-CN" altLang="en-US" sz="4400" b="1" spc="600" dirty="0">
                <a:solidFill>
                  <a:schemeClr val="bg1"/>
                </a:solidFill>
                <a:effectLst>
                  <a:outerShdw blurRad="38100" dist="38100" dir="2700000" algn="tl">
                    <a:srgbClr val="000000">
                      <a:alpha val="43137"/>
                    </a:srgbClr>
                  </a:outerShdw>
                </a:effectLst>
                <a:latin typeface="Futura Normal"/>
                <a:ea typeface="微软雅黑" panose="020B0503020204020204" pitchFamily="34" charset="-122"/>
                <a:sym typeface="Futura Normal"/>
              </a:rPr>
            </a:br>
            <a:r>
              <a:rPr lang="zh-CN" altLang="en-US" sz="4400" b="1" spc="600" dirty="0" smtClean="0">
                <a:solidFill>
                  <a:srgbClr val="0070C0"/>
                </a:solidFill>
                <a:effectLst>
                  <a:outerShdw blurRad="38100" dist="38100" dir="2700000" algn="tl">
                    <a:srgbClr val="000000">
                      <a:alpha val="43137"/>
                    </a:srgbClr>
                  </a:outerShdw>
                </a:effectLst>
                <a:latin typeface="Futura Normal"/>
                <a:ea typeface="微软雅黑" panose="020B0503020204020204" pitchFamily="34" charset="-122"/>
                <a:sym typeface="Futura Normal"/>
              </a:rPr>
              <a:t>拒绝</a:t>
            </a:r>
            <a:r>
              <a:rPr lang="zh-CN" altLang="en-US" sz="4400" b="1" spc="600" dirty="0" smtClean="0">
                <a:solidFill>
                  <a:srgbClr val="FF0000"/>
                </a:solidFill>
                <a:effectLst>
                  <a:outerShdw blurRad="38100" dist="38100" dir="2700000" algn="tl">
                    <a:srgbClr val="000000">
                      <a:alpha val="43137"/>
                    </a:srgbClr>
                  </a:outerShdw>
                </a:effectLst>
                <a:latin typeface="Futura Normal"/>
                <a:ea typeface="微软雅黑" panose="020B0503020204020204" pitchFamily="34" charset="-122"/>
                <a:sym typeface="Futura Normal"/>
              </a:rPr>
              <a:t>毒品</a:t>
            </a:r>
            <a:r>
              <a:rPr lang="zh-CN" altLang="en-US" sz="4400" b="1" spc="600" dirty="0" smtClean="0">
                <a:solidFill>
                  <a:srgbClr val="FF4A39"/>
                </a:solidFill>
                <a:effectLst>
                  <a:outerShdw blurRad="38100" dist="38100" dir="2700000" algn="tl">
                    <a:srgbClr val="000000">
                      <a:alpha val="43137"/>
                    </a:srgbClr>
                  </a:outerShdw>
                </a:effectLst>
                <a:latin typeface="Futura Normal"/>
                <a:ea typeface="微软雅黑" panose="020B0503020204020204" pitchFamily="34" charset="-122"/>
                <a:sym typeface="Futura Normal"/>
              </a:rPr>
              <a:t>安全</a:t>
            </a:r>
            <a:r>
              <a:rPr lang="zh-CN" altLang="en-US" sz="4400" b="1" spc="600" dirty="0">
                <a:solidFill>
                  <a:srgbClr val="FDBC2A"/>
                </a:solidFill>
                <a:effectLst>
                  <a:outerShdw blurRad="38100" dist="38100" dir="2700000" algn="tl">
                    <a:srgbClr val="000000">
                      <a:alpha val="43137"/>
                    </a:srgbClr>
                  </a:outerShdw>
                </a:effectLst>
                <a:latin typeface="Futura Normal"/>
                <a:ea typeface="微软雅黑" panose="020B0503020204020204" pitchFamily="34" charset="-122"/>
                <a:sym typeface="Futura Normal"/>
              </a:rPr>
              <a:t>成长</a:t>
            </a:r>
            <a:r>
              <a:rPr lang="zh-CN" altLang="en-US" sz="4400" b="1" spc="600" dirty="0">
                <a:solidFill>
                  <a:srgbClr val="92D050"/>
                </a:solidFill>
                <a:effectLst>
                  <a:outerShdw blurRad="38100" dist="38100" dir="2700000" algn="tl">
                    <a:srgbClr val="000000">
                      <a:alpha val="43137"/>
                    </a:srgbClr>
                  </a:outerShdw>
                </a:effectLst>
                <a:latin typeface="Futura Normal"/>
                <a:ea typeface="微软雅黑" panose="020B0503020204020204" pitchFamily="34" charset="-122"/>
                <a:sym typeface="Futura Normal"/>
              </a:rPr>
              <a:t>最重要</a:t>
            </a:r>
          </a:p>
        </p:txBody>
      </p:sp>
      <p:grpSp>
        <p:nvGrpSpPr>
          <p:cNvPr id="4" name="组合 3"/>
          <p:cNvGrpSpPr/>
          <p:nvPr/>
        </p:nvGrpSpPr>
        <p:grpSpPr>
          <a:xfrm>
            <a:off x="-3" y="0"/>
            <a:ext cx="1493520" cy="6903720"/>
            <a:chOff x="-3" y="0"/>
            <a:chExt cx="1493520" cy="6903720"/>
          </a:xfrm>
        </p:grpSpPr>
        <p:pic>
          <p:nvPicPr>
            <p:cNvPr id="3" name="图片 2"/>
            <p:cNvPicPr>
              <a:picLocks noChangeAspect="1"/>
            </p:cNvPicPr>
            <p:nvPr/>
          </p:nvPicPr>
          <p:blipFill rotWithShape="1">
            <a:blip r:embed="rId4" cstate="print">
              <a:extLst>
                <a:ext uri="{28A0092B-C50C-407E-A947-70E740481C1C}">
                  <a14:useLocalDpi xmlns:a14="http://schemas.microsoft.com/office/drawing/2010/main" xmlns="" val="0"/>
                </a:ext>
              </a:extLst>
            </a:blip>
            <a:srcRect r="74444" b="36000"/>
            <a:stretch>
              <a:fillRect/>
            </a:stretch>
          </p:blipFill>
          <p:spPr>
            <a:xfrm>
              <a:off x="-3" y="2514600"/>
              <a:ext cx="1493520" cy="4389120"/>
            </a:xfrm>
            <a:prstGeom prst="rect">
              <a:avLst/>
            </a:prstGeom>
          </p:spPr>
        </p:pic>
        <p:pic>
          <p:nvPicPr>
            <p:cNvPr id="15" name="图片 14"/>
            <p:cNvPicPr>
              <a:picLocks noChangeAspect="1"/>
            </p:cNvPicPr>
            <p:nvPr/>
          </p:nvPicPr>
          <p:blipFill rotWithShape="1">
            <a:blip r:embed="rId4" cstate="print">
              <a:extLst>
                <a:ext uri="{28A0092B-C50C-407E-A947-70E740481C1C}">
                  <a14:useLocalDpi xmlns:a14="http://schemas.microsoft.com/office/drawing/2010/main" xmlns="" val="0"/>
                </a:ext>
              </a:extLst>
            </a:blip>
            <a:srcRect l="74444" t="29372" b="32930"/>
            <a:stretch>
              <a:fillRect/>
            </a:stretch>
          </p:blipFill>
          <p:spPr>
            <a:xfrm flipH="1">
              <a:off x="-3" y="0"/>
              <a:ext cx="1493520" cy="2585300"/>
            </a:xfrm>
            <a:prstGeom prst="rect">
              <a:avLst/>
            </a:prstGeom>
          </p:spPr>
        </p:pic>
      </p:grpSp>
      <p:grpSp>
        <p:nvGrpSpPr>
          <p:cNvPr id="5" name="组合 4"/>
          <p:cNvGrpSpPr/>
          <p:nvPr/>
        </p:nvGrpSpPr>
        <p:grpSpPr>
          <a:xfrm>
            <a:off x="10698480" y="-1"/>
            <a:ext cx="1493520" cy="6858001"/>
            <a:chOff x="10698480" y="-1"/>
            <a:chExt cx="1493520" cy="6858001"/>
          </a:xfrm>
        </p:grpSpPr>
        <p:pic>
          <p:nvPicPr>
            <p:cNvPr id="13" name="图片 12"/>
            <p:cNvPicPr>
              <a:picLocks noChangeAspect="1"/>
            </p:cNvPicPr>
            <p:nvPr/>
          </p:nvPicPr>
          <p:blipFill rotWithShape="1">
            <a:blip r:embed="rId4" cstate="print">
              <a:extLst>
                <a:ext uri="{28A0092B-C50C-407E-A947-70E740481C1C}">
                  <a14:useLocalDpi xmlns:a14="http://schemas.microsoft.com/office/drawing/2010/main" xmlns="" val="0"/>
                </a:ext>
              </a:extLst>
            </a:blip>
            <a:srcRect l="74444" b="32930"/>
            <a:stretch>
              <a:fillRect/>
            </a:stretch>
          </p:blipFill>
          <p:spPr>
            <a:xfrm>
              <a:off x="10698480" y="2258355"/>
              <a:ext cx="1493520" cy="4599645"/>
            </a:xfrm>
            <a:prstGeom prst="rect">
              <a:avLst/>
            </a:prstGeom>
          </p:spPr>
        </p:pic>
        <p:pic>
          <p:nvPicPr>
            <p:cNvPr id="18" name="图片 17"/>
            <p:cNvPicPr>
              <a:picLocks noChangeAspect="1"/>
            </p:cNvPicPr>
            <p:nvPr/>
          </p:nvPicPr>
          <p:blipFill rotWithShape="1">
            <a:blip r:embed="rId4" cstate="print">
              <a:extLst>
                <a:ext uri="{28A0092B-C50C-407E-A947-70E740481C1C}">
                  <a14:useLocalDpi xmlns:a14="http://schemas.microsoft.com/office/drawing/2010/main" xmlns="" val="0"/>
                </a:ext>
              </a:extLst>
            </a:blip>
            <a:srcRect t="31070" r="74444" b="36000"/>
            <a:stretch>
              <a:fillRect/>
            </a:stretch>
          </p:blipFill>
          <p:spPr>
            <a:xfrm flipH="1">
              <a:off x="10698480" y="-1"/>
              <a:ext cx="1493520" cy="2258355"/>
            </a:xfrm>
            <a:prstGeom prst="rect">
              <a:avLst/>
            </a:prstGeom>
          </p:spPr>
        </p:pic>
      </p:gr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750"/>
                                        <p:tgtEl>
                                          <p:spTgt spid="9"/>
                                        </p:tgtEl>
                                      </p:cBhvr>
                                    </p:animEffect>
                                    <p:anim calcmode="lin" valueType="num">
                                      <p:cBhvr>
                                        <p:cTn id="8" dur="750" fill="hold"/>
                                        <p:tgtEl>
                                          <p:spTgt spid="9"/>
                                        </p:tgtEl>
                                        <p:attrNameLst>
                                          <p:attrName>ppt_x</p:attrName>
                                        </p:attrNameLst>
                                      </p:cBhvr>
                                      <p:tavLst>
                                        <p:tav tm="0">
                                          <p:val>
                                            <p:strVal val="#ppt_x"/>
                                          </p:val>
                                        </p:tav>
                                        <p:tav tm="100000">
                                          <p:val>
                                            <p:strVal val="#ppt_x"/>
                                          </p:val>
                                        </p:tav>
                                      </p:tavLst>
                                    </p:anim>
                                    <p:anim calcmode="lin" valueType="num">
                                      <p:cBhvr>
                                        <p:cTn id="9" dur="750" fill="hold"/>
                                        <p:tgtEl>
                                          <p:spTgt spid="9"/>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6" presetClass="entr" presetSubtype="0" fill="hold" grpId="0" nodeType="after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wipe(down)">
                                      <p:cBhvr>
                                        <p:cTn id="13" dur="507">
                                          <p:stCondLst>
                                            <p:cond delay="0"/>
                                          </p:stCondLst>
                                        </p:cTn>
                                        <p:tgtEl>
                                          <p:spTgt spid="10"/>
                                        </p:tgtEl>
                                      </p:cBhvr>
                                    </p:animEffect>
                                    <p:anim calcmode="lin" valueType="num">
                                      <p:cBhvr>
                                        <p:cTn id="14" dur="1594"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15" dur="581"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16" dur="581" tmFilter="0, 0; 0.125,0.2665; 0.25,0.4; 0.375,0.465; 0.5,0.5;  0.625,0.535; 0.75,0.6; 0.875,0.7335; 1,1">
                                          <p:stCondLst>
                                            <p:cond delay="581"/>
                                          </p:stCondLst>
                                        </p:cTn>
                                        <p:tgtEl>
                                          <p:spTgt spid="10"/>
                                        </p:tgtEl>
                                        <p:attrNameLst>
                                          <p:attrName>ppt_y</p:attrName>
                                        </p:attrNameLst>
                                      </p:cBhvr>
                                      <p:tavLst>
                                        <p:tav tm="0" fmla="#ppt_y-sin(pi*$)/9">
                                          <p:val>
                                            <p:fltVal val="0"/>
                                          </p:val>
                                        </p:tav>
                                        <p:tav tm="100000">
                                          <p:val>
                                            <p:fltVal val="1"/>
                                          </p:val>
                                        </p:tav>
                                      </p:tavLst>
                                    </p:anim>
                                    <p:anim calcmode="lin" valueType="num">
                                      <p:cBhvr>
                                        <p:cTn id="17" dur="290" tmFilter="0, 0; 0.125,0.2665; 0.25,0.4; 0.375,0.465; 0.5,0.5;  0.625,0.535; 0.75,0.6; 0.875,0.7335; 1,1">
                                          <p:stCondLst>
                                            <p:cond delay="1159"/>
                                          </p:stCondLst>
                                        </p:cTn>
                                        <p:tgtEl>
                                          <p:spTgt spid="10"/>
                                        </p:tgtEl>
                                        <p:attrNameLst>
                                          <p:attrName>ppt_y</p:attrName>
                                        </p:attrNameLst>
                                      </p:cBhvr>
                                      <p:tavLst>
                                        <p:tav tm="0" fmla="#ppt_y-sin(pi*$)/27">
                                          <p:val>
                                            <p:fltVal val="0"/>
                                          </p:val>
                                        </p:tav>
                                        <p:tav tm="100000">
                                          <p:val>
                                            <p:fltVal val="1"/>
                                          </p:val>
                                        </p:tav>
                                      </p:tavLst>
                                    </p:anim>
                                    <p:anim calcmode="lin" valueType="num">
                                      <p:cBhvr>
                                        <p:cTn id="18" dur="144" tmFilter="0, 0; 0.125,0.2665; 0.25,0.4; 0.375,0.465; 0.5,0.5;  0.625,0.535; 0.75,0.6; 0.875,0.7335; 1,1">
                                          <p:stCondLst>
                                            <p:cond delay="1449"/>
                                          </p:stCondLst>
                                        </p:cTn>
                                        <p:tgtEl>
                                          <p:spTgt spid="10"/>
                                        </p:tgtEl>
                                        <p:attrNameLst>
                                          <p:attrName>ppt_y</p:attrName>
                                        </p:attrNameLst>
                                      </p:cBhvr>
                                      <p:tavLst>
                                        <p:tav tm="0" fmla="#ppt_y-sin(pi*$)/81">
                                          <p:val>
                                            <p:fltVal val="0"/>
                                          </p:val>
                                        </p:tav>
                                        <p:tav tm="100000">
                                          <p:val>
                                            <p:fltVal val="1"/>
                                          </p:val>
                                        </p:tav>
                                      </p:tavLst>
                                    </p:anim>
                                    <p:animScale>
                                      <p:cBhvr>
                                        <p:cTn id="19" dur="23">
                                          <p:stCondLst>
                                            <p:cond delay="569"/>
                                          </p:stCondLst>
                                        </p:cTn>
                                        <p:tgtEl>
                                          <p:spTgt spid="10"/>
                                        </p:tgtEl>
                                      </p:cBhvr>
                                      <p:to x="100000" y="60000"/>
                                    </p:animScale>
                                    <p:animScale>
                                      <p:cBhvr>
                                        <p:cTn id="20" dur="145" decel="50000">
                                          <p:stCondLst>
                                            <p:cond delay="592"/>
                                          </p:stCondLst>
                                        </p:cTn>
                                        <p:tgtEl>
                                          <p:spTgt spid="10"/>
                                        </p:tgtEl>
                                      </p:cBhvr>
                                      <p:to x="100000" y="100000"/>
                                    </p:animScale>
                                    <p:animScale>
                                      <p:cBhvr>
                                        <p:cTn id="21" dur="23">
                                          <p:stCondLst>
                                            <p:cond delay="1148"/>
                                          </p:stCondLst>
                                        </p:cTn>
                                        <p:tgtEl>
                                          <p:spTgt spid="10"/>
                                        </p:tgtEl>
                                      </p:cBhvr>
                                      <p:to x="100000" y="80000"/>
                                    </p:animScale>
                                    <p:animScale>
                                      <p:cBhvr>
                                        <p:cTn id="22" dur="145" decel="50000">
                                          <p:stCondLst>
                                            <p:cond delay="1171"/>
                                          </p:stCondLst>
                                        </p:cTn>
                                        <p:tgtEl>
                                          <p:spTgt spid="10"/>
                                        </p:tgtEl>
                                      </p:cBhvr>
                                      <p:to x="100000" y="100000"/>
                                    </p:animScale>
                                    <p:animScale>
                                      <p:cBhvr>
                                        <p:cTn id="23" dur="23">
                                          <p:stCondLst>
                                            <p:cond delay="1437"/>
                                          </p:stCondLst>
                                        </p:cTn>
                                        <p:tgtEl>
                                          <p:spTgt spid="10"/>
                                        </p:tgtEl>
                                      </p:cBhvr>
                                      <p:to x="100000" y="90000"/>
                                    </p:animScale>
                                    <p:animScale>
                                      <p:cBhvr>
                                        <p:cTn id="24" dur="145" decel="50000">
                                          <p:stCondLst>
                                            <p:cond delay="1459"/>
                                          </p:stCondLst>
                                        </p:cTn>
                                        <p:tgtEl>
                                          <p:spTgt spid="10"/>
                                        </p:tgtEl>
                                      </p:cBhvr>
                                      <p:to x="100000" y="100000"/>
                                    </p:animScale>
                                    <p:animScale>
                                      <p:cBhvr>
                                        <p:cTn id="25" dur="23">
                                          <p:stCondLst>
                                            <p:cond delay="1582"/>
                                          </p:stCondLst>
                                        </p:cTn>
                                        <p:tgtEl>
                                          <p:spTgt spid="10"/>
                                        </p:tgtEl>
                                      </p:cBhvr>
                                      <p:to x="100000" y="95000"/>
                                    </p:animScale>
                                    <p:animScale>
                                      <p:cBhvr>
                                        <p:cTn id="26" dur="145" decel="50000">
                                          <p:stCondLst>
                                            <p:cond delay="1605"/>
                                          </p:stCondLst>
                                        </p:cTn>
                                        <p:tgtEl>
                                          <p:spTgt spid="10"/>
                                        </p:tgtEl>
                                      </p:cBhvr>
                                      <p:to x="100000" y="100000"/>
                                    </p:animScale>
                                  </p:childTnLst>
                                </p:cTn>
                              </p:par>
                              <p:par>
                                <p:cTn id="27" presetID="2" presetClass="entr" presetSubtype="2" fill="hold" nodeType="withEffect">
                                  <p:stCondLst>
                                    <p:cond delay="0"/>
                                  </p:stCondLst>
                                  <p:childTnLst>
                                    <p:set>
                                      <p:cBhvr>
                                        <p:cTn id="28" dur="1" fill="hold">
                                          <p:stCondLst>
                                            <p:cond delay="0"/>
                                          </p:stCondLst>
                                        </p:cTn>
                                        <p:tgtEl>
                                          <p:spTgt spid="7"/>
                                        </p:tgtEl>
                                        <p:attrNameLst>
                                          <p:attrName>style.visibility</p:attrName>
                                        </p:attrNameLst>
                                      </p:cBhvr>
                                      <p:to>
                                        <p:strVal val="visible"/>
                                      </p:to>
                                    </p:set>
                                    <p:anim calcmode="lin" valueType="num">
                                      <p:cBhvr additive="base">
                                        <p:cTn id="29" dur="1000" fill="hold"/>
                                        <p:tgtEl>
                                          <p:spTgt spid="7"/>
                                        </p:tgtEl>
                                        <p:attrNameLst>
                                          <p:attrName>ppt_x</p:attrName>
                                        </p:attrNameLst>
                                      </p:cBhvr>
                                      <p:tavLst>
                                        <p:tav tm="0">
                                          <p:val>
                                            <p:strVal val="1+#ppt_w/2"/>
                                          </p:val>
                                        </p:tav>
                                        <p:tav tm="100000">
                                          <p:val>
                                            <p:strVal val="#ppt_x"/>
                                          </p:val>
                                        </p:tav>
                                      </p:tavLst>
                                    </p:anim>
                                    <p:anim calcmode="lin" valueType="num">
                                      <p:cBhvr additive="base">
                                        <p:cTn id="30"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066346" y="1873001"/>
            <a:ext cx="4818972" cy="6858000"/>
          </a:xfrm>
          <a:prstGeom prst="rect">
            <a:avLst/>
          </a:prstGeom>
          <a:effectLst>
            <a:outerShdw blurRad="50800" dist="38100" dir="2700000" algn="tl" rotWithShape="0">
              <a:prstClr val="black">
                <a:alpha val="40000"/>
              </a:prstClr>
            </a:outerShdw>
          </a:effectLst>
        </p:spPr>
      </p:pic>
      <p:pic>
        <p:nvPicPr>
          <p:cNvPr id="31" name="图片 30"/>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500334" y="1568244"/>
            <a:ext cx="4694819" cy="6689580"/>
          </a:xfrm>
          <a:prstGeom prst="rect">
            <a:avLst/>
          </a:prstGeom>
          <a:effectLst>
            <a:outerShdw blurRad="50800" dist="38100" dir="2700000" algn="tl" rotWithShape="0">
              <a:prstClr val="black">
                <a:alpha val="40000"/>
              </a:prstClr>
            </a:outerShdw>
          </a:effectLst>
        </p:spPr>
      </p:pic>
      <p:pic>
        <p:nvPicPr>
          <p:cNvPr id="27" name="图片 2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391325" y="386095"/>
            <a:ext cx="1760738" cy="1654546"/>
          </a:xfrm>
          <a:prstGeom prst="rect">
            <a:avLst/>
          </a:prstGeom>
        </p:spPr>
      </p:pic>
      <p:pic>
        <p:nvPicPr>
          <p:cNvPr id="20" name="图片 19"/>
          <p:cNvPicPr>
            <a:picLocks noChangeAspect="1"/>
          </p:cNvPicPr>
          <p:nvPr/>
        </p:nvPicPr>
        <p:blipFill rotWithShape="1">
          <a:blip r:embed="rId6">
            <a:extLst>
              <a:ext uri="{28A0092B-C50C-407E-A947-70E740481C1C}">
                <a14:useLocalDpi xmlns:a14="http://schemas.microsoft.com/office/drawing/2010/main" xmlns="" val="0"/>
              </a:ext>
            </a:extLst>
          </a:blip>
          <a:srcRect b="34660"/>
          <a:stretch>
            <a:fillRect/>
          </a:stretch>
        </p:blipFill>
        <p:spPr>
          <a:xfrm>
            <a:off x="5950588" y="386095"/>
            <a:ext cx="4189751" cy="1827852"/>
          </a:xfrm>
          <a:prstGeom prst="rect">
            <a:avLst/>
          </a:prstGeom>
        </p:spPr>
      </p:pic>
      <p:pic>
        <p:nvPicPr>
          <p:cNvPr id="33" name="图片 32"/>
          <p:cNvPicPr>
            <a:picLocks noChangeAspect="1"/>
          </p:cNvPicPr>
          <p:nvPr/>
        </p:nvPicPr>
        <p:blipFill rotWithShape="1">
          <a:blip r:embed="rId6">
            <a:extLst>
              <a:ext uri="{28A0092B-C50C-407E-A947-70E740481C1C}">
                <a14:useLocalDpi xmlns:a14="http://schemas.microsoft.com/office/drawing/2010/main" xmlns="" val="0"/>
              </a:ext>
            </a:extLst>
          </a:blip>
          <a:srcRect t="57761" r="50874" b="-3509"/>
          <a:stretch>
            <a:fillRect/>
          </a:stretch>
        </p:blipFill>
        <p:spPr>
          <a:xfrm>
            <a:off x="622560" y="688730"/>
            <a:ext cx="2352134" cy="1462520"/>
          </a:xfrm>
          <a:prstGeom prst="rect">
            <a:avLst/>
          </a:prstGeom>
        </p:spPr>
      </p:pic>
      <p:sp>
        <p:nvSpPr>
          <p:cNvPr id="23" name="文本框 22"/>
          <p:cNvSpPr txBox="1"/>
          <p:nvPr/>
        </p:nvSpPr>
        <p:spPr>
          <a:xfrm>
            <a:off x="5043491" y="4997201"/>
            <a:ext cx="2031325" cy="307777"/>
          </a:xfrm>
          <a:prstGeom prst="rect">
            <a:avLst/>
          </a:prstGeom>
          <a:noFill/>
        </p:spPr>
        <p:txBody>
          <a:bodyPr wrap="non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lang="zh-CN" altLang="en-US" sz="1400" b="1" spc="1000" dirty="0" smtClean="0">
                <a:solidFill>
                  <a:prstClr val="white"/>
                </a:solidFill>
                <a:latin typeface="Futura Normal"/>
                <a:ea typeface="微软雅黑" panose="020B0503020204020204" pitchFamily="34" charset="-122"/>
                <a:sym typeface="Futura Normal"/>
              </a:rPr>
              <a:t>执教：易知青</a:t>
            </a:r>
            <a:endParaRPr kumimoji="0" lang="zh-CN" altLang="en-US" sz="1400" b="1" i="0" u="none" strike="noStrike" kern="1200" cap="none" spc="1000" normalizeH="0" baseline="0" noProof="0" dirty="0">
              <a:ln>
                <a:noFill/>
              </a:ln>
              <a:solidFill>
                <a:prstClr val="white"/>
              </a:solidFill>
              <a:effectLst/>
              <a:uLnTx/>
              <a:uFillTx/>
              <a:latin typeface="Futura Normal"/>
              <a:ea typeface="微软雅黑" panose="020B0503020204020204" pitchFamily="34" charset="-122"/>
              <a:cs typeface="+mn-cs"/>
              <a:sym typeface="Futura Normal"/>
            </a:endParaRPr>
          </a:p>
        </p:txBody>
      </p:sp>
      <p:sp>
        <p:nvSpPr>
          <p:cNvPr id="10" name="文本框 9"/>
          <p:cNvSpPr txBox="1"/>
          <p:nvPr/>
        </p:nvSpPr>
        <p:spPr>
          <a:xfrm>
            <a:off x="2225088" y="3169104"/>
            <a:ext cx="7802784" cy="1107996"/>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defRPr/>
            </a:pPr>
            <a:r>
              <a:rPr kumimoji="0" lang="zh-CN" altLang="en-US" sz="6600" b="1" i="0" u="none" strike="noStrike" kern="1200" cap="none" spc="0" normalizeH="0" baseline="0" noProof="0" dirty="0">
                <a:ln>
                  <a:noFill/>
                </a:ln>
                <a:solidFill>
                  <a:prstClr val="white"/>
                </a:solidFill>
                <a:effectLst>
                  <a:outerShdw blurRad="50800" dist="38100" dir="2700000" algn="tl" rotWithShape="0">
                    <a:prstClr val="black">
                      <a:alpha val="40000"/>
                    </a:prstClr>
                  </a:outerShdw>
                </a:effectLst>
                <a:uLnTx/>
                <a:uFillTx/>
                <a:latin typeface="微软雅黑" panose="020B0503020204020204" pitchFamily="34" charset="-122"/>
                <a:ea typeface="微软雅黑" panose="020B0503020204020204" pitchFamily="34" charset="-122"/>
                <a:cs typeface="+mn-cs"/>
              </a:rPr>
              <a:t>谢 谢 大 家 的 观 看</a:t>
            </a:r>
            <a:endParaRPr kumimoji="0" lang="zh-CN" altLang="en-US" sz="6600" b="1" i="0" u="none" strike="noStrike" kern="1200" cap="none" spc="0" normalizeH="0" baseline="0" noProof="0" dirty="0">
              <a:ln>
                <a:noFill/>
              </a:ln>
              <a:solidFill>
                <a:srgbClr val="FDBC2A"/>
              </a:solidFill>
              <a:effectLst>
                <a:outerShdw blurRad="50800" dist="38100" dir="2700000" algn="tl" rotWithShape="0">
                  <a:prstClr val="black">
                    <a:alpha val="40000"/>
                  </a:prstClr>
                </a:outerShdw>
              </a:effectLst>
              <a:uLnTx/>
              <a:uFillTx/>
              <a:latin typeface="微软雅黑" panose="020B0503020204020204" pitchFamily="34" charset="-122"/>
              <a:ea typeface="微软雅黑" panose="020B0503020204020204" pitchFamily="34" charset="-122"/>
              <a:cs typeface="+mn-cs"/>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fade">
                                      <p:cBhvr>
                                        <p:cTn id="7" dur="1000"/>
                                        <p:tgtEl>
                                          <p:spTgt spid="27"/>
                                        </p:tgtEl>
                                      </p:cBhvr>
                                    </p:animEffect>
                                    <p:anim calcmode="lin" valueType="num">
                                      <p:cBhvr>
                                        <p:cTn id="8" dur="1000" fill="hold"/>
                                        <p:tgtEl>
                                          <p:spTgt spid="27"/>
                                        </p:tgtEl>
                                        <p:attrNameLst>
                                          <p:attrName>ppt_x</p:attrName>
                                        </p:attrNameLst>
                                      </p:cBhvr>
                                      <p:tavLst>
                                        <p:tav tm="0">
                                          <p:val>
                                            <p:strVal val="#ppt_x"/>
                                          </p:val>
                                        </p:tav>
                                        <p:tav tm="100000">
                                          <p:val>
                                            <p:strVal val="#ppt_x"/>
                                          </p:val>
                                        </p:tav>
                                      </p:tavLst>
                                    </p:anim>
                                    <p:anim calcmode="lin" valueType="num">
                                      <p:cBhvr>
                                        <p:cTn id="9" dur="1000" fill="hold"/>
                                        <p:tgtEl>
                                          <p:spTgt spid="27"/>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1000"/>
                                        <p:tgtEl>
                                          <p:spTgt spid="20"/>
                                        </p:tgtEl>
                                      </p:cBhvr>
                                    </p:animEffect>
                                    <p:anim calcmode="lin" valueType="num">
                                      <p:cBhvr>
                                        <p:cTn id="13" dur="1000" fill="hold"/>
                                        <p:tgtEl>
                                          <p:spTgt spid="20"/>
                                        </p:tgtEl>
                                        <p:attrNameLst>
                                          <p:attrName>ppt_x</p:attrName>
                                        </p:attrNameLst>
                                      </p:cBhvr>
                                      <p:tavLst>
                                        <p:tav tm="0">
                                          <p:val>
                                            <p:strVal val="#ppt_x"/>
                                          </p:val>
                                        </p:tav>
                                        <p:tav tm="100000">
                                          <p:val>
                                            <p:strVal val="#ppt_x"/>
                                          </p:val>
                                        </p:tav>
                                      </p:tavLst>
                                    </p:anim>
                                    <p:anim calcmode="lin" valueType="num">
                                      <p:cBhvr>
                                        <p:cTn id="14" dur="1000" fill="hold"/>
                                        <p:tgtEl>
                                          <p:spTgt spid="20"/>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fade">
                                      <p:cBhvr>
                                        <p:cTn id="17" dur="1000"/>
                                        <p:tgtEl>
                                          <p:spTgt spid="33"/>
                                        </p:tgtEl>
                                      </p:cBhvr>
                                    </p:animEffect>
                                    <p:anim calcmode="lin" valueType="num">
                                      <p:cBhvr>
                                        <p:cTn id="18" dur="1000" fill="hold"/>
                                        <p:tgtEl>
                                          <p:spTgt spid="33"/>
                                        </p:tgtEl>
                                        <p:attrNameLst>
                                          <p:attrName>ppt_x</p:attrName>
                                        </p:attrNameLst>
                                      </p:cBhvr>
                                      <p:tavLst>
                                        <p:tav tm="0">
                                          <p:val>
                                            <p:strVal val="#ppt_x"/>
                                          </p:val>
                                        </p:tav>
                                        <p:tav tm="100000">
                                          <p:val>
                                            <p:strVal val="#ppt_x"/>
                                          </p:val>
                                        </p:tav>
                                      </p:tavLst>
                                    </p:anim>
                                    <p:anim calcmode="lin" valueType="num">
                                      <p:cBhvr>
                                        <p:cTn id="19" dur="1000" fill="hold"/>
                                        <p:tgtEl>
                                          <p:spTgt spid="33"/>
                                        </p:tgtEl>
                                        <p:attrNameLst>
                                          <p:attrName>ppt_y</p:attrName>
                                        </p:attrNameLst>
                                      </p:cBhvr>
                                      <p:tavLst>
                                        <p:tav tm="0">
                                          <p:val>
                                            <p:strVal val="#ppt_y-.1"/>
                                          </p:val>
                                        </p:tav>
                                        <p:tav tm="100000">
                                          <p:val>
                                            <p:strVal val="#ppt_y"/>
                                          </p:val>
                                        </p:tav>
                                      </p:tavLst>
                                    </p:anim>
                                  </p:childTnLst>
                                </p:cTn>
                              </p:par>
                            </p:childTnLst>
                          </p:cTn>
                        </p:par>
                        <p:par>
                          <p:cTn id="20" fill="hold">
                            <p:stCondLst>
                              <p:cond delay="1000"/>
                            </p:stCondLst>
                            <p:childTnLst>
                              <p:par>
                                <p:cTn id="21" presetID="42" presetClass="entr" presetSubtype="0" fill="hold" nodeType="afterEffect">
                                  <p:stCondLst>
                                    <p:cond delay="0"/>
                                  </p:stCondLst>
                                  <p:childTnLst>
                                    <p:set>
                                      <p:cBhvr>
                                        <p:cTn id="22" dur="1" fill="hold">
                                          <p:stCondLst>
                                            <p:cond delay="0"/>
                                          </p:stCondLst>
                                        </p:cTn>
                                        <p:tgtEl>
                                          <p:spTgt spid="3"/>
                                        </p:tgtEl>
                                        <p:attrNameLst>
                                          <p:attrName>style.visibility</p:attrName>
                                        </p:attrNameLst>
                                      </p:cBhvr>
                                      <p:to>
                                        <p:strVal val="visible"/>
                                      </p:to>
                                    </p:set>
                                    <p:animEffect transition="in" filter="fade">
                                      <p:cBhvr>
                                        <p:cTn id="23" dur="1000"/>
                                        <p:tgtEl>
                                          <p:spTgt spid="3"/>
                                        </p:tgtEl>
                                      </p:cBhvr>
                                    </p:animEffect>
                                    <p:anim calcmode="lin" valueType="num">
                                      <p:cBhvr>
                                        <p:cTn id="24" dur="1000" fill="hold"/>
                                        <p:tgtEl>
                                          <p:spTgt spid="3"/>
                                        </p:tgtEl>
                                        <p:attrNameLst>
                                          <p:attrName>ppt_x</p:attrName>
                                        </p:attrNameLst>
                                      </p:cBhvr>
                                      <p:tavLst>
                                        <p:tav tm="0">
                                          <p:val>
                                            <p:strVal val="#ppt_x"/>
                                          </p:val>
                                        </p:tav>
                                        <p:tav tm="100000">
                                          <p:val>
                                            <p:strVal val="#ppt_x"/>
                                          </p:val>
                                        </p:tav>
                                      </p:tavLst>
                                    </p:anim>
                                    <p:anim calcmode="lin" valueType="num">
                                      <p:cBhvr>
                                        <p:cTn id="25" dur="1000" fill="hold"/>
                                        <p:tgtEl>
                                          <p:spTgt spid="3"/>
                                        </p:tgtEl>
                                        <p:attrNameLst>
                                          <p:attrName>ppt_y</p:attrName>
                                        </p:attrNameLst>
                                      </p:cBhvr>
                                      <p:tavLst>
                                        <p:tav tm="0">
                                          <p:val>
                                            <p:strVal val="#ppt_y+.1"/>
                                          </p:val>
                                        </p:tav>
                                        <p:tav tm="100000">
                                          <p:val>
                                            <p:strVal val="#ppt_y"/>
                                          </p:val>
                                        </p:tav>
                                      </p:tavLst>
                                    </p:anim>
                                  </p:childTnLst>
                                </p:cTn>
                              </p:par>
                              <p:par>
                                <p:cTn id="26" presetID="42" presetClass="entr" presetSubtype="0" fill="hold" nodeType="withEffect">
                                  <p:stCondLst>
                                    <p:cond delay="0"/>
                                  </p:stCondLst>
                                  <p:childTnLst>
                                    <p:set>
                                      <p:cBhvr>
                                        <p:cTn id="27" dur="1" fill="hold">
                                          <p:stCondLst>
                                            <p:cond delay="0"/>
                                          </p:stCondLst>
                                        </p:cTn>
                                        <p:tgtEl>
                                          <p:spTgt spid="31"/>
                                        </p:tgtEl>
                                        <p:attrNameLst>
                                          <p:attrName>style.visibility</p:attrName>
                                        </p:attrNameLst>
                                      </p:cBhvr>
                                      <p:to>
                                        <p:strVal val="visible"/>
                                      </p:to>
                                    </p:set>
                                    <p:animEffect transition="in" filter="fade">
                                      <p:cBhvr>
                                        <p:cTn id="28" dur="1000"/>
                                        <p:tgtEl>
                                          <p:spTgt spid="31"/>
                                        </p:tgtEl>
                                      </p:cBhvr>
                                    </p:animEffect>
                                    <p:anim calcmode="lin" valueType="num">
                                      <p:cBhvr>
                                        <p:cTn id="29" dur="1000" fill="hold"/>
                                        <p:tgtEl>
                                          <p:spTgt spid="31"/>
                                        </p:tgtEl>
                                        <p:attrNameLst>
                                          <p:attrName>ppt_x</p:attrName>
                                        </p:attrNameLst>
                                      </p:cBhvr>
                                      <p:tavLst>
                                        <p:tav tm="0">
                                          <p:val>
                                            <p:strVal val="#ppt_x"/>
                                          </p:val>
                                        </p:tav>
                                        <p:tav tm="100000">
                                          <p:val>
                                            <p:strVal val="#ppt_x"/>
                                          </p:val>
                                        </p:tav>
                                      </p:tavLst>
                                    </p:anim>
                                    <p:anim calcmode="lin" valueType="num">
                                      <p:cBhvr>
                                        <p:cTn id="30" dur="1000" fill="hold"/>
                                        <p:tgtEl>
                                          <p:spTgt spid="31"/>
                                        </p:tgtEl>
                                        <p:attrNameLst>
                                          <p:attrName>ppt_y</p:attrName>
                                        </p:attrNameLst>
                                      </p:cBhvr>
                                      <p:tavLst>
                                        <p:tav tm="0">
                                          <p:val>
                                            <p:strVal val="#ppt_y+.1"/>
                                          </p:val>
                                        </p:tav>
                                        <p:tav tm="100000">
                                          <p:val>
                                            <p:strVal val="#ppt_y"/>
                                          </p:val>
                                        </p:tav>
                                      </p:tavLst>
                                    </p:anim>
                                  </p:childTnLst>
                                </p:cTn>
                              </p:par>
                            </p:childTnLst>
                          </p:cTn>
                        </p:par>
                        <p:par>
                          <p:cTn id="31" fill="hold">
                            <p:stCondLst>
                              <p:cond delay="2000"/>
                            </p:stCondLst>
                            <p:childTnLst>
                              <p:par>
                                <p:cTn id="32" presetID="42" presetClass="entr" presetSubtype="0" fill="hold" grpId="0"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fade">
                                      <p:cBhvr>
                                        <p:cTn id="34" dur="1000"/>
                                        <p:tgtEl>
                                          <p:spTgt spid="10"/>
                                        </p:tgtEl>
                                      </p:cBhvr>
                                    </p:animEffect>
                                    <p:anim calcmode="lin" valueType="num">
                                      <p:cBhvr>
                                        <p:cTn id="35" dur="1000" fill="hold"/>
                                        <p:tgtEl>
                                          <p:spTgt spid="10"/>
                                        </p:tgtEl>
                                        <p:attrNameLst>
                                          <p:attrName>ppt_x</p:attrName>
                                        </p:attrNameLst>
                                      </p:cBhvr>
                                      <p:tavLst>
                                        <p:tav tm="0">
                                          <p:val>
                                            <p:strVal val="#ppt_x"/>
                                          </p:val>
                                        </p:tav>
                                        <p:tav tm="100000">
                                          <p:val>
                                            <p:strVal val="#ppt_x"/>
                                          </p:val>
                                        </p:tav>
                                      </p:tavLst>
                                    </p:anim>
                                    <p:anim calcmode="lin" valueType="num">
                                      <p:cBhvr>
                                        <p:cTn id="36" dur="1000" fill="hold"/>
                                        <p:tgtEl>
                                          <p:spTgt spid="10"/>
                                        </p:tgtEl>
                                        <p:attrNameLst>
                                          <p:attrName>ppt_y</p:attrName>
                                        </p:attrNameLst>
                                      </p:cBhvr>
                                      <p:tavLst>
                                        <p:tav tm="0">
                                          <p:val>
                                            <p:strVal val="#ppt_y+.1"/>
                                          </p:val>
                                        </p:tav>
                                        <p:tav tm="100000">
                                          <p:val>
                                            <p:strVal val="#ppt_y"/>
                                          </p:val>
                                        </p:tav>
                                      </p:tavLst>
                                    </p:anim>
                                  </p:childTnLst>
                                </p:cTn>
                              </p:par>
                            </p:childTnLst>
                          </p:cTn>
                        </p:par>
                        <p:par>
                          <p:cTn id="37" fill="hold">
                            <p:stCondLst>
                              <p:cond delay="3000"/>
                            </p:stCondLst>
                            <p:childTnLst>
                              <p:par>
                                <p:cTn id="38" presetID="42" presetClass="entr" presetSubtype="0" fill="hold" grpId="0" nodeType="afterEffect">
                                  <p:stCondLst>
                                    <p:cond delay="0"/>
                                  </p:stCondLst>
                                  <p:childTnLst>
                                    <p:set>
                                      <p:cBhvr>
                                        <p:cTn id="39" dur="1" fill="hold">
                                          <p:stCondLst>
                                            <p:cond delay="0"/>
                                          </p:stCondLst>
                                        </p:cTn>
                                        <p:tgtEl>
                                          <p:spTgt spid="23"/>
                                        </p:tgtEl>
                                        <p:attrNameLst>
                                          <p:attrName>style.visibility</p:attrName>
                                        </p:attrNameLst>
                                      </p:cBhvr>
                                      <p:to>
                                        <p:strVal val="visible"/>
                                      </p:to>
                                    </p:set>
                                    <p:animEffect transition="in" filter="fade">
                                      <p:cBhvr>
                                        <p:cTn id="40" dur="1000"/>
                                        <p:tgtEl>
                                          <p:spTgt spid="23"/>
                                        </p:tgtEl>
                                      </p:cBhvr>
                                    </p:animEffect>
                                    <p:anim calcmode="lin" valueType="num">
                                      <p:cBhvr>
                                        <p:cTn id="41" dur="1000" fill="hold"/>
                                        <p:tgtEl>
                                          <p:spTgt spid="23"/>
                                        </p:tgtEl>
                                        <p:attrNameLst>
                                          <p:attrName>ppt_x</p:attrName>
                                        </p:attrNameLst>
                                      </p:cBhvr>
                                      <p:tavLst>
                                        <p:tav tm="0">
                                          <p:val>
                                            <p:strVal val="#ppt_x"/>
                                          </p:val>
                                        </p:tav>
                                        <p:tav tm="100000">
                                          <p:val>
                                            <p:strVal val="#ppt_x"/>
                                          </p:val>
                                        </p:tav>
                                      </p:tavLst>
                                    </p:anim>
                                    <p:anim calcmode="lin" valueType="num">
                                      <p:cBhvr>
                                        <p:cTn id="42"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550995" y="464174"/>
            <a:ext cx="6814635" cy="6814635"/>
          </a:xfrm>
          <a:prstGeom prst="rect">
            <a:avLst/>
          </a:prstGeom>
        </p:spPr>
      </p:pic>
      <p:grpSp>
        <p:nvGrpSpPr>
          <p:cNvPr id="10" name="组合 9"/>
          <p:cNvGrpSpPr/>
          <p:nvPr/>
        </p:nvGrpSpPr>
        <p:grpSpPr>
          <a:xfrm>
            <a:off x="4907280" y="1181631"/>
            <a:ext cx="6338670" cy="5379720"/>
            <a:chOff x="4709160" y="960120"/>
            <a:chExt cx="6338670" cy="5379720"/>
          </a:xfrm>
        </p:grpSpPr>
        <p:sp>
          <p:nvSpPr>
            <p:cNvPr id="5" name="矩形: 折角 4"/>
            <p:cNvSpPr/>
            <p:nvPr/>
          </p:nvSpPr>
          <p:spPr>
            <a:xfrm>
              <a:off x="4709160" y="960120"/>
              <a:ext cx="6338670" cy="5379720"/>
            </a:xfrm>
            <a:prstGeom prst="foldedCorner">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TextBox 3"/>
            <p:cNvSpPr txBox="1">
              <a:spLocks noChangeArrowheads="1"/>
            </p:cNvSpPr>
            <p:nvPr/>
          </p:nvSpPr>
          <p:spPr bwMode="auto">
            <a:xfrm>
              <a:off x="4945393" y="2069125"/>
              <a:ext cx="5979893" cy="353943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lr>
                  <a:schemeClr val="accent1"/>
                </a:buClr>
                <a:buFont typeface="Wingdings" panose="05000000000000000000" pitchFamily="2" charset="2"/>
                <a:buChar char="n"/>
                <a:defRPr sz="2000">
                  <a:solidFill>
                    <a:schemeClr val="tx1"/>
                  </a:solidFill>
                  <a:latin typeface="Arial" panose="020B0604020202020204" pitchFamily="34" charset="0"/>
                  <a:ea typeface="华文细黑" panose="02010600040101010101" pitchFamily="2" charset="-122"/>
                </a:defRPr>
              </a:lvl1pPr>
              <a:lvl2pPr marL="742950" indent="-285750">
                <a:spcBef>
                  <a:spcPct val="20000"/>
                </a:spcBef>
                <a:buClr>
                  <a:schemeClr val="accent1"/>
                </a:buClr>
                <a:buFont typeface="Wingdings" panose="05000000000000000000" pitchFamily="2" charset="2"/>
                <a:buChar char="n"/>
                <a:defRPr>
                  <a:solidFill>
                    <a:schemeClr val="tx1"/>
                  </a:solidFill>
                  <a:latin typeface="Arial" panose="020B0604020202020204" pitchFamily="34" charset="0"/>
                  <a:ea typeface="华文细黑" panose="02010600040101010101" pitchFamily="2" charset="-122"/>
                </a:defRPr>
              </a:lvl2pPr>
              <a:lvl3pPr marL="1143000" indent="-228600">
                <a:spcBef>
                  <a:spcPct val="20000"/>
                </a:spcBef>
                <a:buClr>
                  <a:schemeClr val="accent2"/>
                </a:buClr>
                <a:buFont typeface="Wingdings" panose="05000000000000000000" pitchFamily="2" charset="2"/>
                <a:buChar char="n"/>
                <a:defRPr sz="1600">
                  <a:solidFill>
                    <a:schemeClr val="tx1"/>
                  </a:solidFill>
                  <a:latin typeface="Arial" panose="020B0604020202020204" pitchFamily="34" charset="0"/>
                  <a:ea typeface="华文细黑" panose="02010600040101010101" pitchFamily="2" charset="-122"/>
                </a:defRPr>
              </a:lvl3pPr>
              <a:lvl4pPr marL="1600200" indent="-228600">
                <a:spcBef>
                  <a:spcPct val="20000"/>
                </a:spcBef>
                <a:buClr>
                  <a:schemeClr val="hlink"/>
                </a:buClr>
                <a:buFont typeface="Wingdings" panose="05000000000000000000" pitchFamily="2" charset="2"/>
                <a:buChar char="n"/>
                <a:defRPr sz="1400">
                  <a:solidFill>
                    <a:schemeClr val="tx1"/>
                  </a:solidFill>
                  <a:latin typeface="Arial" panose="020B0604020202020204" pitchFamily="34" charset="0"/>
                  <a:ea typeface="华文细黑" panose="02010600040101010101" pitchFamily="2" charset="-122"/>
                </a:defRPr>
              </a:lvl4pPr>
              <a:lvl5pPr marL="2057400" indent="-228600">
                <a:spcBef>
                  <a:spcPct val="20000"/>
                </a:spcBef>
                <a:buChar char="»"/>
                <a:defRPr>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9pPr>
            </a:lstStyle>
            <a:p>
              <a:r>
                <a:rPr lang="en-US" sz="3200" dirty="0" smtClean="0"/>
                <a:t>6</a:t>
              </a:r>
              <a:r>
                <a:rPr lang="zh-CN" altLang="en-US" sz="3200" dirty="0" smtClean="0"/>
                <a:t>月</a:t>
              </a:r>
              <a:r>
                <a:rPr lang="en-US" sz="3200" dirty="0" smtClean="0"/>
                <a:t>26</a:t>
              </a:r>
              <a:r>
                <a:rPr lang="zh-CN" altLang="en-US" sz="3200" dirty="0" smtClean="0"/>
                <a:t>日国际禁毒日， 毒品对社会的危害太大了，要求小学生从小自觉养成良好的行为习惯，提高自我辨别能力及自我约束能力，特别是自觉抵制不文明行为的不良影响。</a:t>
              </a:r>
            </a:p>
            <a:p>
              <a:pPr eaLnBrk="1" hangingPunct="1">
                <a:spcBef>
                  <a:spcPct val="0"/>
                </a:spcBef>
                <a:buClrTx/>
                <a:buFontTx/>
                <a:buNone/>
              </a:pPr>
              <a:endParaRPr lang="en-US" altLang="zh-CN" sz="3200" b="1" i="0" dirty="0">
                <a:solidFill>
                  <a:srgbClr val="FDBC2A"/>
                </a:solidFill>
                <a:latin typeface="微软雅黑" panose="020B0503020204020204" pitchFamily="34" charset="-122"/>
                <a:ea typeface="微软雅黑" panose="020B0503020204020204" pitchFamily="34" charset="-122"/>
                <a:sym typeface="Futura Normal"/>
              </a:endParaRPr>
            </a:p>
          </p:txBody>
        </p:sp>
      </p:grpSp>
      <p:sp>
        <p:nvSpPr>
          <p:cNvPr id="6" name="TextBox 5"/>
          <p:cNvSpPr txBox="1"/>
          <p:nvPr/>
        </p:nvSpPr>
        <p:spPr>
          <a:xfrm>
            <a:off x="4830183" y="1387737"/>
            <a:ext cx="3431690" cy="646331"/>
          </a:xfrm>
          <a:prstGeom prst="rect">
            <a:avLst/>
          </a:prstGeom>
          <a:noFill/>
        </p:spPr>
        <p:txBody>
          <a:bodyPr wrap="square" rtlCol="0">
            <a:spAutoFit/>
          </a:bodyPr>
          <a:lstStyle/>
          <a:p>
            <a:r>
              <a:rPr lang="zh-CN" altLang="en-US" sz="3600" b="1" dirty="0" smtClean="0">
                <a:latin typeface="黑体" pitchFamily="49" charset="-122"/>
                <a:ea typeface="黑体" pitchFamily="49" charset="-122"/>
              </a:rPr>
              <a:t>教学目标：</a:t>
            </a:r>
            <a:endParaRPr lang="zh-CN" altLang="en-US" sz="3600" b="1" dirty="0">
              <a:latin typeface="黑体" pitchFamily="49" charset="-122"/>
              <a:ea typeface="黑体" pitchFamily="49" charset="-122"/>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146"/>
          <p:cNvSpPr txBox="1">
            <a:spLocks noChangeArrowheads="1"/>
          </p:cNvSpPr>
          <p:nvPr/>
        </p:nvSpPr>
        <p:spPr bwMode="auto">
          <a:xfrm>
            <a:off x="8032818" y="6150114"/>
            <a:ext cx="4721609" cy="7078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a:spcBef>
                <a:spcPct val="20000"/>
              </a:spcBef>
              <a:buClr>
                <a:schemeClr val="accent1"/>
              </a:buClr>
              <a:buFont typeface="Wingdings" panose="05000000000000000000" pitchFamily="2" charset="2"/>
              <a:buChar char="n"/>
              <a:defRPr sz="2000">
                <a:solidFill>
                  <a:schemeClr val="tx1"/>
                </a:solidFill>
                <a:latin typeface="Arial" panose="020B0604020202020204" pitchFamily="34" charset="0"/>
                <a:ea typeface="华文细黑" panose="02010600040101010101" pitchFamily="2" charset="-122"/>
              </a:defRPr>
            </a:lvl1pPr>
            <a:lvl2pPr marL="742950" indent="-285750">
              <a:spcBef>
                <a:spcPct val="20000"/>
              </a:spcBef>
              <a:buClr>
                <a:schemeClr val="accent1"/>
              </a:buClr>
              <a:buFont typeface="Wingdings" panose="05000000000000000000" pitchFamily="2" charset="2"/>
              <a:buChar char="n"/>
              <a:defRPr>
                <a:solidFill>
                  <a:schemeClr val="tx1"/>
                </a:solidFill>
                <a:latin typeface="Arial" panose="020B0604020202020204" pitchFamily="34" charset="0"/>
                <a:ea typeface="华文细黑" panose="02010600040101010101" pitchFamily="2" charset="-122"/>
              </a:defRPr>
            </a:lvl2pPr>
            <a:lvl3pPr marL="1143000" indent="-228600">
              <a:spcBef>
                <a:spcPct val="20000"/>
              </a:spcBef>
              <a:buClr>
                <a:schemeClr val="accent2"/>
              </a:buClr>
              <a:buFont typeface="Wingdings" panose="05000000000000000000" pitchFamily="2" charset="2"/>
              <a:buChar char="n"/>
              <a:defRPr sz="1600">
                <a:solidFill>
                  <a:schemeClr val="tx1"/>
                </a:solidFill>
                <a:latin typeface="Arial" panose="020B0604020202020204" pitchFamily="34" charset="0"/>
                <a:ea typeface="华文细黑" panose="02010600040101010101" pitchFamily="2" charset="-122"/>
              </a:defRPr>
            </a:lvl3pPr>
            <a:lvl4pPr marL="1600200" indent="-228600">
              <a:spcBef>
                <a:spcPct val="20000"/>
              </a:spcBef>
              <a:buClr>
                <a:schemeClr val="hlink"/>
              </a:buClr>
              <a:buFont typeface="Wingdings" panose="05000000000000000000" pitchFamily="2" charset="2"/>
              <a:buChar char="n"/>
              <a:defRPr sz="1400">
                <a:solidFill>
                  <a:schemeClr val="tx1"/>
                </a:solidFill>
                <a:latin typeface="Arial" panose="020B0604020202020204" pitchFamily="34" charset="0"/>
                <a:ea typeface="华文细黑" panose="02010600040101010101" pitchFamily="2" charset="-122"/>
              </a:defRPr>
            </a:lvl4pPr>
            <a:lvl5pPr marL="2057400" indent="-228600">
              <a:spcBef>
                <a:spcPct val="20000"/>
              </a:spcBef>
              <a:buChar char="»"/>
              <a:defRPr>
                <a:solidFill>
                  <a:schemeClr val="tx1"/>
                </a:solidFill>
                <a:latin typeface="Arial" panose="020B0604020202020204" pitchFamily="34" charset="0"/>
                <a:ea typeface="华文细黑" panose="02010600040101010101" pitchFamily="2" charset="-122"/>
              </a:defRPr>
            </a:lvl5pPr>
            <a:lvl6pPr marL="25146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6pPr>
            <a:lvl7pPr marL="29718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7pPr>
            <a:lvl8pPr marL="34290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8pPr>
            <a:lvl9pPr marL="3886200" indent="-228600" eaLnBrk="0" fontAlgn="base" hangingPunct="0">
              <a:spcBef>
                <a:spcPct val="20000"/>
              </a:spcBef>
              <a:spcAft>
                <a:spcPct val="0"/>
              </a:spcAft>
              <a:buChar char="»"/>
              <a:defRPr>
                <a:solidFill>
                  <a:schemeClr val="tx1"/>
                </a:solidFill>
                <a:latin typeface="Arial" panose="020B0604020202020204" pitchFamily="34" charset="0"/>
                <a:ea typeface="华文细黑" panose="02010600040101010101" pitchFamily="2" charset="-122"/>
              </a:defRPr>
            </a:lvl9pPr>
          </a:lstStyle>
          <a:p>
            <a:pPr eaLnBrk="1" hangingPunct="1">
              <a:spcBef>
                <a:spcPct val="0"/>
              </a:spcBef>
              <a:buClrTx/>
              <a:buFontTx/>
              <a:buNone/>
            </a:pPr>
            <a:r>
              <a:rPr lang="zh-CN" altLang="en-US" sz="4000" b="1" i="0" dirty="0">
                <a:solidFill>
                  <a:schemeClr val="bg1"/>
                </a:solidFill>
                <a:latin typeface="Futura Normal"/>
                <a:ea typeface="微软雅黑" panose="020B0503020204020204" pitchFamily="34" charset="-122"/>
                <a:sym typeface="Futura Normal"/>
              </a:rPr>
              <a:t>警察叔叔说：</a:t>
            </a:r>
          </a:p>
        </p:txBody>
      </p:sp>
      <p:pic>
        <p:nvPicPr>
          <p:cNvPr id="6" name="图片 5"/>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rot="19834590">
            <a:off x="8923528" y="2488608"/>
            <a:ext cx="6814635" cy="6814635"/>
          </a:xfrm>
          <a:prstGeom prst="rect">
            <a:avLst/>
          </a:prstGeom>
        </p:spPr>
      </p:pic>
      <p:grpSp>
        <p:nvGrpSpPr>
          <p:cNvPr id="4" name="组合 3"/>
          <p:cNvGrpSpPr/>
          <p:nvPr/>
        </p:nvGrpSpPr>
        <p:grpSpPr>
          <a:xfrm>
            <a:off x="1813168" y="283413"/>
            <a:ext cx="6359086" cy="941972"/>
            <a:chOff x="3358416" y="1344594"/>
            <a:chExt cx="6359086" cy="941972"/>
          </a:xfrm>
        </p:grpSpPr>
        <p:sp>
          <p:nvSpPr>
            <p:cNvPr id="2" name="矩形: 折角 1"/>
            <p:cNvSpPr/>
            <p:nvPr/>
          </p:nvSpPr>
          <p:spPr>
            <a:xfrm>
              <a:off x="3358416" y="1344594"/>
              <a:ext cx="6359086" cy="941972"/>
            </a:xfrm>
            <a:prstGeom prst="foldedCorner">
              <a:avLst/>
            </a:prstGeom>
            <a:solidFill>
              <a:srgbClr val="FDBC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3" name="矩形 2"/>
            <p:cNvSpPr/>
            <p:nvPr/>
          </p:nvSpPr>
          <p:spPr>
            <a:xfrm>
              <a:off x="3778229" y="1523193"/>
              <a:ext cx="3467616" cy="584775"/>
            </a:xfrm>
            <a:prstGeom prst="rect">
              <a:avLst/>
            </a:prstGeom>
          </p:spPr>
          <p:txBody>
            <a:bodyPr wrap="none">
              <a:spAutoFit/>
            </a:bodyPr>
            <a:lstStyle/>
            <a:p>
              <a:pPr lvl="0" algn="ctr"/>
              <a:r>
                <a:rPr lang="zh-CN" altLang="en-US" sz="3200" b="1" dirty="0" smtClean="0">
                  <a:solidFill>
                    <a:schemeClr val="bg1"/>
                  </a:solidFill>
                </a:rPr>
                <a:t>一、什么是毒品？</a:t>
              </a:r>
              <a:endParaRPr lang="zh-CN" altLang="zh-CN" sz="3200" dirty="0">
                <a:solidFill>
                  <a:schemeClr val="bg1"/>
                </a:solidFill>
                <a:latin typeface="Futura Normal"/>
                <a:ea typeface="微软雅黑" panose="020B0503020204020204" pitchFamily="34" charset="-122"/>
                <a:sym typeface="Futura Normal"/>
              </a:endParaRPr>
            </a:p>
          </p:txBody>
        </p:sp>
      </p:grpSp>
      <p:grpSp>
        <p:nvGrpSpPr>
          <p:cNvPr id="10" name="组合 9"/>
          <p:cNvGrpSpPr/>
          <p:nvPr/>
        </p:nvGrpSpPr>
        <p:grpSpPr>
          <a:xfrm>
            <a:off x="1813168" y="1404052"/>
            <a:ext cx="6359086" cy="941972"/>
            <a:chOff x="3293102" y="-16120"/>
            <a:chExt cx="6359086" cy="941972"/>
          </a:xfrm>
        </p:grpSpPr>
        <p:sp>
          <p:nvSpPr>
            <p:cNvPr id="13" name="矩形: 折角 12"/>
            <p:cNvSpPr/>
            <p:nvPr/>
          </p:nvSpPr>
          <p:spPr>
            <a:xfrm>
              <a:off x="3293102" y="-16120"/>
              <a:ext cx="6359086" cy="941972"/>
            </a:xfrm>
            <a:prstGeom prst="foldedCorner">
              <a:avLst/>
            </a:prstGeom>
            <a:solidFill>
              <a:srgbClr val="FF4A3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5" name="矩形 14"/>
            <p:cNvSpPr/>
            <p:nvPr/>
          </p:nvSpPr>
          <p:spPr>
            <a:xfrm>
              <a:off x="3767343" y="162479"/>
              <a:ext cx="4288353" cy="584775"/>
            </a:xfrm>
            <a:prstGeom prst="rect">
              <a:avLst/>
            </a:prstGeom>
          </p:spPr>
          <p:txBody>
            <a:bodyPr wrap="none">
              <a:spAutoFit/>
            </a:bodyPr>
            <a:lstStyle/>
            <a:p>
              <a:r>
                <a:rPr lang="zh-CN" altLang="en-US" sz="3200" b="1" dirty="0" smtClean="0">
                  <a:solidFill>
                    <a:schemeClr val="bg1"/>
                  </a:solidFill>
                </a:rPr>
                <a:t>二、吸毒对社会的危害</a:t>
              </a:r>
              <a:endParaRPr lang="zh-CN" altLang="en-US" sz="3200" dirty="0">
                <a:solidFill>
                  <a:schemeClr val="bg1"/>
                </a:solidFill>
              </a:endParaRPr>
            </a:p>
          </p:txBody>
        </p:sp>
      </p:grpSp>
      <p:grpSp>
        <p:nvGrpSpPr>
          <p:cNvPr id="16" name="组合 15"/>
          <p:cNvGrpSpPr/>
          <p:nvPr/>
        </p:nvGrpSpPr>
        <p:grpSpPr>
          <a:xfrm>
            <a:off x="1791397" y="2557349"/>
            <a:ext cx="6359086" cy="941972"/>
            <a:chOff x="3271331" y="-266491"/>
            <a:chExt cx="6359086" cy="941972"/>
          </a:xfrm>
        </p:grpSpPr>
        <p:sp>
          <p:nvSpPr>
            <p:cNvPr id="17" name="矩形: 折角 16"/>
            <p:cNvSpPr/>
            <p:nvPr/>
          </p:nvSpPr>
          <p:spPr>
            <a:xfrm>
              <a:off x="3271331" y="-266491"/>
              <a:ext cx="6359086" cy="941972"/>
            </a:xfrm>
            <a:prstGeom prst="foldedCorner">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18" name="矩形 17"/>
            <p:cNvSpPr/>
            <p:nvPr/>
          </p:nvSpPr>
          <p:spPr>
            <a:xfrm>
              <a:off x="3832657" y="-55236"/>
              <a:ext cx="4288353" cy="584775"/>
            </a:xfrm>
            <a:prstGeom prst="rect">
              <a:avLst/>
            </a:prstGeom>
          </p:spPr>
          <p:txBody>
            <a:bodyPr wrap="none">
              <a:spAutoFit/>
            </a:bodyPr>
            <a:lstStyle/>
            <a:p>
              <a:r>
                <a:rPr lang="zh-CN" altLang="en-US" sz="3200" b="1" dirty="0" smtClean="0">
                  <a:solidFill>
                    <a:schemeClr val="bg1"/>
                  </a:solidFill>
                </a:rPr>
                <a:t>三、吸毒对身心的危害</a:t>
              </a:r>
              <a:endParaRPr lang="zh-CN" altLang="en-US" sz="3200" dirty="0">
                <a:solidFill>
                  <a:schemeClr val="bg1"/>
                </a:solidFill>
              </a:endParaRPr>
            </a:p>
          </p:txBody>
        </p:sp>
      </p:grpSp>
      <p:grpSp>
        <p:nvGrpSpPr>
          <p:cNvPr id="14" name="组合 13"/>
          <p:cNvGrpSpPr/>
          <p:nvPr/>
        </p:nvGrpSpPr>
        <p:grpSpPr>
          <a:xfrm>
            <a:off x="1791397" y="3776548"/>
            <a:ext cx="6359086" cy="941972"/>
            <a:chOff x="3358416" y="1344594"/>
            <a:chExt cx="6359086" cy="941972"/>
          </a:xfrm>
        </p:grpSpPr>
        <p:sp>
          <p:nvSpPr>
            <p:cNvPr id="19" name="矩形: 折角 16"/>
            <p:cNvSpPr/>
            <p:nvPr/>
          </p:nvSpPr>
          <p:spPr>
            <a:xfrm>
              <a:off x="3358416" y="1344594"/>
              <a:ext cx="6359086" cy="941972"/>
            </a:xfrm>
            <a:prstGeom prst="foldedCorner">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20" name="矩形 19"/>
            <p:cNvSpPr/>
            <p:nvPr/>
          </p:nvSpPr>
          <p:spPr>
            <a:xfrm>
              <a:off x="3778229" y="1523193"/>
              <a:ext cx="4288353" cy="584775"/>
            </a:xfrm>
            <a:prstGeom prst="rect">
              <a:avLst/>
            </a:prstGeom>
          </p:spPr>
          <p:txBody>
            <a:bodyPr wrap="none">
              <a:spAutoFit/>
            </a:bodyPr>
            <a:lstStyle/>
            <a:p>
              <a:r>
                <a:rPr lang="zh-CN" altLang="en-US" sz="3200" b="1" dirty="0" smtClean="0">
                  <a:solidFill>
                    <a:schemeClr val="bg1"/>
                  </a:solidFill>
                </a:rPr>
                <a:t>四、吸毒对人体的危害</a:t>
              </a:r>
              <a:endParaRPr lang="zh-CN" altLang="en-US" sz="3200" dirty="0">
                <a:solidFill>
                  <a:schemeClr val="bg1"/>
                </a:solidFill>
              </a:endParaRPr>
            </a:p>
          </p:txBody>
        </p:sp>
      </p:grpSp>
      <p:sp>
        <p:nvSpPr>
          <p:cNvPr id="21" name="矩形: 折角 16"/>
          <p:cNvSpPr/>
          <p:nvPr/>
        </p:nvSpPr>
        <p:spPr>
          <a:xfrm>
            <a:off x="1769626" y="4919548"/>
            <a:ext cx="6359086" cy="941972"/>
          </a:xfrm>
          <a:prstGeom prst="foldedCorner">
            <a:avLst/>
          </a:prstGeom>
          <a:solidFill>
            <a:srgbClr val="7030A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noFill/>
            </a:endParaRPr>
          </a:p>
        </p:txBody>
      </p:sp>
      <p:sp>
        <p:nvSpPr>
          <p:cNvPr id="22" name="矩形 21"/>
          <p:cNvSpPr/>
          <p:nvPr/>
        </p:nvSpPr>
        <p:spPr>
          <a:xfrm>
            <a:off x="2211210" y="5087262"/>
            <a:ext cx="4698722" cy="584775"/>
          </a:xfrm>
          <a:prstGeom prst="rect">
            <a:avLst/>
          </a:prstGeom>
        </p:spPr>
        <p:txBody>
          <a:bodyPr wrap="none">
            <a:spAutoFit/>
          </a:bodyPr>
          <a:lstStyle/>
          <a:p>
            <a:r>
              <a:rPr lang="zh-CN" altLang="en-US" sz="3200" b="1" dirty="0" smtClean="0">
                <a:solidFill>
                  <a:schemeClr val="bg1"/>
                </a:solidFill>
              </a:rPr>
              <a:t>五、青少年如何防止吸毒</a:t>
            </a:r>
            <a:endParaRPr lang="zh-CN" altLang="en-US" sz="3200" dirty="0">
              <a:solidFill>
                <a:schemeClr val="bg1"/>
              </a:solidFill>
            </a:endParaRP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750" fill="hold"/>
                                        <p:tgtEl>
                                          <p:spTgt spid="4"/>
                                        </p:tgtEl>
                                        <p:attrNameLst>
                                          <p:attrName>ppt_x</p:attrName>
                                        </p:attrNameLst>
                                      </p:cBhvr>
                                      <p:tavLst>
                                        <p:tav tm="0">
                                          <p:val>
                                            <p:strVal val="0-#ppt_w/2"/>
                                          </p:val>
                                        </p:tav>
                                        <p:tav tm="100000">
                                          <p:val>
                                            <p:strVal val="#ppt_x"/>
                                          </p:val>
                                        </p:tav>
                                      </p:tavLst>
                                    </p:anim>
                                    <p:anim calcmode="lin" valueType="num">
                                      <p:cBhvr additive="base">
                                        <p:cTn id="8" dur="750" fill="hold"/>
                                        <p:tgtEl>
                                          <p:spTgt spid="4"/>
                                        </p:tgtEl>
                                        <p:attrNameLst>
                                          <p:attrName>ppt_y</p:attrName>
                                        </p:attrNameLst>
                                      </p:cBhvr>
                                      <p:tavLst>
                                        <p:tav tm="0">
                                          <p:val>
                                            <p:strVal val="#ppt_y"/>
                                          </p:val>
                                        </p:tav>
                                        <p:tav tm="100000">
                                          <p:val>
                                            <p:strVal val="#ppt_y"/>
                                          </p:val>
                                        </p:tav>
                                      </p:tavLst>
                                    </p:anim>
                                  </p:childTnLst>
                                </p:cTn>
                              </p:par>
                            </p:childTnLst>
                          </p:cTn>
                        </p:par>
                        <p:par>
                          <p:cTn id="9" fill="hold">
                            <p:stCondLst>
                              <p:cond delay="1000"/>
                            </p:stCondLst>
                            <p:childTnLst>
                              <p:par>
                                <p:cTn id="10" presetID="2" presetClass="entr" presetSubtype="8" fill="hold"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750" fill="hold"/>
                                        <p:tgtEl>
                                          <p:spTgt spid="10"/>
                                        </p:tgtEl>
                                        <p:attrNameLst>
                                          <p:attrName>ppt_x</p:attrName>
                                        </p:attrNameLst>
                                      </p:cBhvr>
                                      <p:tavLst>
                                        <p:tav tm="0">
                                          <p:val>
                                            <p:strVal val="0-#ppt_w/2"/>
                                          </p:val>
                                        </p:tav>
                                        <p:tav tm="100000">
                                          <p:val>
                                            <p:strVal val="#ppt_x"/>
                                          </p:val>
                                        </p:tav>
                                      </p:tavLst>
                                    </p:anim>
                                    <p:anim calcmode="lin" valueType="num">
                                      <p:cBhvr additive="base">
                                        <p:cTn id="13" dur="750" fill="hold"/>
                                        <p:tgtEl>
                                          <p:spTgt spid="10"/>
                                        </p:tgtEl>
                                        <p:attrNameLst>
                                          <p:attrName>ppt_y</p:attrName>
                                        </p:attrNameLst>
                                      </p:cBhvr>
                                      <p:tavLst>
                                        <p:tav tm="0">
                                          <p:val>
                                            <p:strVal val="#ppt_y"/>
                                          </p:val>
                                        </p:tav>
                                        <p:tav tm="100000">
                                          <p:val>
                                            <p:strVal val="#ppt_y"/>
                                          </p:val>
                                        </p:tav>
                                      </p:tavLst>
                                    </p:anim>
                                  </p:childTnLst>
                                </p:cTn>
                              </p:par>
                            </p:childTnLst>
                          </p:cTn>
                        </p:par>
                        <p:par>
                          <p:cTn id="14" fill="hold">
                            <p:stCondLst>
                              <p:cond delay="2000"/>
                            </p:stCondLst>
                            <p:childTnLst>
                              <p:par>
                                <p:cTn id="15" presetID="2" presetClass="entr" presetSubtype="8" fill="hold"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750" fill="hold"/>
                                        <p:tgtEl>
                                          <p:spTgt spid="16"/>
                                        </p:tgtEl>
                                        <p:attrNameLst>
                                          <p:attrName>ppt_x</p:attrName>
                                        </p:attrNameLst>
                                      </p:cBhvr>
                                      <p:tavLst>
                                        <p:tav tm="0">
                                          <p:val>
                                            <p:strVal val="0-#ppt_w/2"/>
                                          </p:val>
                                        </p:tav>
                                        <p:tav tm="100000">
                                          <p:val>
                                            <p:strVal val="#ppt_x"/>
                                          </p:val>
                                        </p:tav>
                                      </p:tavLst>
                                    </p:anim>
                                    <p:anim calcmode="lin" valueType="num">
                                      <p:cBhvr additive="base">
                                        <p:cTn id="18" dur="750" fill="hold"/>
                                        <p:tgtEl>
                                          <p:spTgt spid="16"/>
                                        </p:tgtEl>
                                        <p:attrNameLst>
                                          <p:attrName>ppt_y</p:attrName>
                                        </p:attrNameLst>
                                      </p:cBhvr>
                                      <p:tavLst>
                                        <p:tav tm="0">
                                          <p:val>
                                            <p:strVal val="#ppt_y"/>
                                          </p:val>
                                        </p:tav>
                                        <p:tav tm="100000">
                                          <p:val>
                                            <p:strVal val="#ppt_y"/>
                                          </p:val>
                                        </p:tav>
                                      </p:tavLst>
                                    </p:anim>
                                  </p:childTnLst>
                                </p:cTn>
                              </p:par>
                            </p:childTnLst>
                          </p:cTn>
                        </p:par>
                        <p:par>
                          <p:cTn id="19" fill="hold">
                            <p:stCondLst>
                              <p:cond delay="2750"/>
                            </p:stCondLst>
                            <p:childTnLst>
                              <p:par>
                                <p:cTn id="20" presetID="2" presetClass="entr" presetSubtype="8" fill="hold" nodeType="afterEffect">
                                  <p:stCondLst>
                                    <p:cond delay="0"/>
                                  </p:stCondLst>
                                  <p:childTnLst>
                                    <p:set>
                                      <p:cBhvr>
                                        <p:cTn id="21" dur="1" fill="hold">
                                          <p:stCondLst>
                                            <p:cond delay="0"/>
                                          </p:stCondLst>
                                        </p:cTn>
                                        <p:tgtEl>
                                          <p:spTgt spid="14"/>
                                        </p:tgtEl>
                                        <p:attrNameLst>
                                          <p:attrName>style.visibility</p:attrName>
                                        </p:attrNameLst>
                                      </p:cBhvr>
                                      <p:to>
                                        <p:strVal val="visible"/>
                                      </p:to>
                                    </p:set>
                                    <p:anim calcmode="lin" valueType="num">
                                      <p:cBhvr additive="base">
                                        <p:cTn id="22" dur="750" fill="hold"/>
                                        <p:tgtEl>
                                          <p:spTgt spid="14"/>
                                        </p:tgtEl>
                                        <p:attrNameLst>
                                          <p:attrName>ppt_x</p:attrName>
                                        </p:attrNameLst>
                                      </p:cBhvr>
                                      <p:tavLst>
                                        <p:tav tm="0">
                                          <p:val>
                                            <p:strVal val="0-#ppt_w/2"/>
                                          </p:val>
                                        </p:tav>
                                        <p:tav tm="100000">
                                          <p:val>
                                            <p:strVal val="#ppt_x"/>
                                          </p:val>
                                        </p:tav>
                                      </p:tavLst>
                                    </p:anim>
                                    <p:anim calcmode="lin" valueType="num">
                                      <p:cBhvr additive="base">
                                        <p:cTn id="23" dur="75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椭圆 8"/>
          <p:cNvSpPr/>
          <p:nvPr/>
        </p:nvSpPr>
        <p:spPr>
          <a:xfrm>
            <a:off x="-1117041" y="4658205"/>
            <a:ext cx="4399590" cy="4399590"/>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 name="组合 4"/>
          <p:cNvGrpSpPr/>
          <p:nvPr/>
        </p:nvGrpSpPr>
        <p:grpSpPr>
          <a:xfrm>
            <a:off x="1430803" y="2124388"/>
            <a:ext cx="3415978" cy="3415978"/>
            <a:chOff x="820356" y="1275386"/>
            <a:chExt cx="4307228" cy="4307228"/>
          </a:xfrm>
        </p:grpSpPr>
        <p:pic>
          <p:nvPicPr>
            <p:cNvPr id="3" name="图片 2"/>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a:off x="820356" y="1275386"/>
              <a:ext cx="4307228" cy="4307228"/>
            </a:xfrm>
            <a:prstGeom prst="rect">
              <a:avLst/>
            </a:prstGeom>
          </p:spPr>
        </p:pic>
        <p:sp>
          <p:nvSpPr>
            <p:cNvPr id="4" name="文本框 3"/>
            <p:cNvSpPr txBox="1"/>
            <p:nvPr/>
          </p:nvSpPr>
          <p:spPr>
            <a:xfrm>
              <a:off x="1723904" y="2581154"/>
              <a:ext cx="1250066" cy="1047809"/>
            </a:xfrm>
            <a:prstGeom prst="rect">
              <a:avLst/>
            </a:prstGeom>
            <a:noFill/>
          </p:spPr>
          <p:txBody>
            <a:bodyPr wrap="square" rtlCol="0">
              <a:spAutoFit/>
            </a:bodyPr>
            <a:lstStyle/>
            <a:p>
              <a:pPr algn="ctr"/>
              <a:r>
                <a:rPr lang="en-US" altLang="zh-CN" sz="4800" b="1" dirty="0">
                  <a:solidFill>
                    <a:schemeClr val="bg1"/>
                  </a:solidFill>
                  <a:latin typeface="微软雅黑" panose="020B0503020204020204" pitchFamily="34" charset="-122"/>
                  <a:ea typeface="微软雅黑" panose="020B0503020204020204" pitchFamily="34" charset="-122"/>
                </a:rPr>
                <a:t>01</a:t>
              </a:r>
              <a:endParaRPr lang="zh-CN" altLang="en-US" sz="4800" b="1" dirty="0">
                <a:solidFill>
                  <a:schemeClr val="bg1"/>
                </a:solidFill>
                <a:latin typeface="微软雅黑" panose="020B0503020204020204" pitchFamily="34" charset="-122"/>
                <a:ea typeface="微软雅黑" panose="020B0503020204020204" pitchFamily="34" charset="-122"/>
              </a:endParaRPr>
            </a:p>
          </p:txBody>
        </p:sp>
      </p:grpSp>
      <p:sp>
        <p:nvSpPr>
          <p:cNvPr id="6" name="文本框 5"/>
          <p:cNvSpPr txBox="1"/>
          <p:nvPr/>
        </p:nvSpPr>
        <p:spPr>
          <a:xfrm>
            <a:off x="4846781" y="3067633"/>
            <a:ext cx="6410220" cy="1015663"/>
          </a:xfrm>
          <a:prstGeom prst="rect">
            <a:avLst/>
          </a:prstGeom>
          <a:noFill/>
        </p:spPr>
        <p:txBody>
          <a:bodyPr wrap="square" rtlCol="0">
            <a:spAutoFit/>
          </a:bodyPr>
          <a:lstStyle/>
          <a:p>
            <a:pPr algn="ctr"/>
            <a:r>
              <a:rPr lang="zh-CN" altLang="en-US" sz="6000" b="1" dirty="0" smtClean="0">
                <a:solidFill>
                  <a:srgbClr val="FDBC2A"/>
                </a:solidFill>
                <a:latin typeface="微软雅黑" panose="020B0503020204020204" pitchFamily="34" charset="-122"/>
                <a:ea typeface="微软雅黑" panose="020B0503020204020204" pitchFamily="34" charset="-122"/>
              </a:rPr>
              <a:t>什么是毒品？</a:t>
            </a:r>
            <a:endParaRPr lang="zh-CN" altLang="en-US" sz="6000" b="1" dirty="0">
              <a:solidFill>
                <a:srgbClr val="FDBC2A"/>
              </a:solidFill>
              <a:latin typeface="微软雅黑" panose="020B0503020204020204" pitchFamily="34" charset="-122"/>
              <a:ea typeface="微软雅黑" panose="020B0503020204020204" pitchFamily="34" charset="-122"/>
            </a:endParaRPr>
          </a:p>
        </p:txBody>
      </p:sp>
      <p:sp>
        <p:nvSpPr>
          <p:cNvPr id="10" name="椭圆 9"/>
          <p:cNvSpPr/>
          <p:nvPr/>
        </p:nvSpPr>
        <p:spPr>
          <a:xfrm>
            <a:off x="9581439" y="-2259962"/>
            <a:ext cx="4399590" cy="4399590"/>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椭圆 11"/>
          <p:cNvSpPr/>
          <p:nvPr/>
        </p:nvSpPr>
        <p:spPr>
          <a:xfrm>
            <a:off x="8437013" y="217740"/>
            <a:ext cx="798427" cy="798427"/>
          </a:xfrm>
          <a:prstGeom prst="ellipse">
            <a:avLst/>
          </a:prstGeom>
          <a:solidFill>
            <a:srgbClr val="5DD5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矩形 12"/>
          <p:cNvSpPr/>
          <p:nvPr/>
        </p:nvSpPr>
        <p:spPr>
          <a:xfrm>
            <a:off x="5285521" y="2456321"/>
            <a:ext cx="1620957" cy="523220"/>
          </a:xfrm>
          <a:prstGeom prst="rect">
            <a:avLst/>
          </a:prstGeom>
        </p:spPr>
        <p:txBody>
          <a:bodyPr wrap="none">
            <a:spAutoFit/>
          </a:bodyPr>
          <a:lstStyle/>
          <a:p>
            <a:r>
              <a:rPr lang="zh-CN" altLang="en-US" sz="2800" b="1" dirty="0">
                <a:solidFill>
                  <a:srgbClr val="5DD5FF"/>
                </a:solidFill>
                <a:latin typeface="微软雅黑" panose="020B0503020204020204" pitchFamily="34" charset="-122"/>
                <a:ea typeface="微软雅黑" panose="020B0503020204020204" pitchFamily="34" charset="-122"/>
              </a:rPr>
              <a:t>安全成长</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grpId="0" nodeType="with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1000"/>
                                        <p:tgtEl>
                                          <p:spTgt spid="13"/>
                                        </p:tgtEl>
                                      </p:cBhvr>
                                    </p:animEffect>
                                    <p:anim calcmode="lin" valueType="num">
                                      <p:cBhvr>
                                        <p:cTn id="8" dur="1000" fill="hold"/>
                                        <p:tgtEl>
                                          <p:spTgt spid="13"/>
                                        </p:tgtEl>
                                        <p:attrNameLst>
                                          <p:attrName>ppt_x</p:attrName>
                                        </p:attrNameLst>
                                      </p:cBhvr>
                                      <p:tavLst>
                                        <p:tav tm="0">
                                          <p:val>
                                            <p:strVal val="#ppt_x"/>
                                          </p:val>
                                        </p:tav>
                                        <p:tav tm="100000">
                                          <p:val>
                                            <p:strVal val="#ppt_x"/>
                                          </p:val>
                                        </p:tav>
                                      </p:tavLst>
                                    </p:anim>
                                    <p:anim calcmode="lin" valueType="num">
                                      <p:cBhvr>
                                        <p:cTn id="9" dur="1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1000"/>
                                        <p:tgtEl>
                                          <p:spTgt spid="6"/>
                                        </p:tgtEl>
                                      </p:cBhvr>
                                    </p:animEffect>
                                    <p:anim calcmode="lin" valueType="num">
                                      <p:cBhvr>
                                        <p:cTn id="13" dur="1000" fill="hold"/>
                                        <p:tgtEl>
                                          <p:spTgt spid="6"/>
                                        </p:tgtEl>
                                        <p:attrNameLst>
                                          <p:attrName>ppt_x</p:attrName>
                                        </p:attrNameLst>
                                      </p:cBhvr>
                                      <p:tavLst>
                                        <p:tav tm="0">
                                          <p:val>
                                            <p:strVal val="#ppt_x"/>
                                          </p:val>
                                        </p:tav>
                                        <p:tav tm="100000">
                                          <p:val>
                                            <p:strVal val="#ppt_x"/>
                                          </p:val>
                                        </p:tav>
                                      </p:tavLst>
                                    </p:anim>
                                    <p:anim calcmode="lin" valueType="num">
                                      <p:cBhvr>
                                        <p:cTn id="14"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卷形: 水平 15"/>
          <p:cNvSpPr/>
          <p:nvPr/>
        </p:nvSpPr>
        <p:spPr>
          <a:xfrm>
            <a:off x="869539" y="323567"/>
            <a:ext cx="5026864" cy="1194989"/>
          </a:xfrm>
          <a:prstGeom prst="horizontalScroll">
            <a:avLst/>
          </a:prstGeom>
          <a:solidFill>
            <a:srgbClr val="FDBC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bg1"/>
              </a:solidFill>
            </a:endParaRPr>
          </a:p>
        </p:txBody>
      </p:sp>
      <p:sp>
        <p:nvSpPr>
          <p:cNvPr id="5" name="标题 4"/>
          <p:cNvSpPr>
            <a:spLocks noGrp="1"/>
          </p:cNvSpPr>
          <p:nvPr>
            <p:ph type="title" idx="4294967295"/>
          </p:nvPr>
        </p:nvSpPr>
        <p:spPr>
          <a:xfrm>
            <a:off x="669205" y="691874"/>
            <a:ext cx="5367808" cy="640715"/>
          </a:xfrm>
          <a:prstGeom prst="rect">
            <a:avLst/>
          </a:prstGeom>
        </p:spPr>
        <p:txBody>
          <a:bodyPr/>
          <a:lstStyle/>
          <a:p>
            <a:pPr algn="ctr"/>
            <a:r>
              <a:rPr lang="zh-CN" altLang="en-US" sz="3600" b="1" dirty="0" smtClean="0">
                <a:solidFill>
                  <a:schemeClr val="bg1"/>
                </a:solidFill>
              </a:rPr>
              <a:t>罂粟和鸦片</a:t>
            </a:r>
            <a:endParaRPr lang="zh-CN" altLang="en-US" sz="3600" b="1" dirty="0">
              <a:solidFill>
                <a:schemeClr val="bg1"/>
              </a:solidFill>
              <a:latin typeface="Futura Normal"/>
              <a:ea typeface="微软雅黑" panose="020B0503020204020204" pitchFamily="34" charset="-122"/>
              <a:sym typeface="Futura Normal"/>
            </a:endParaRPr>
          </a:p>
        </p:txBody>
      </p:sp>
      <p:pic>
        <p:nvPicPr>
          <p:cNvPr id="15" name="图片 1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flipH="1">
            <a:off x="-1813560" y="4404360"/>
            <a:ext cx="3429000" cy="3429000"/>
          </a:xfrm>
          <a:prstGeom prst="rect">
            <a:avLst/>
          </a:prstGeom>
        </p:spPr>
      </p:pic>
      <p:pic>
        <p:nvPicPr>
          <p:cNvPr id="19" name="图片 18"/>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10098856" y="-968929"/>
            <a:ext cx="3429000" cy="3429000"/>
          </a:xfrm>
          <a:prstGeom prst="rect">
            <a:avLst/>
          </a:prstGeom>
        </p:spPr>
      </p:pic>
      <p:grpSp>
        <p:nvGrpSpPr>
          <p:cNvPr id="11" name="组合 10"/>
          <p:cNvGrpSpPr/>
          <p:nvPr/>
        </p:nvGrpSpPr>
        <p:grpSpPr>
          <a:xfrm>
            <a:off x="4872543" y="2278373"/>
            <a:ext cx="8135839" cy="7210864"/>
            <a:chOff x="6080857" y="2093316"/>
            <a:chExt cx="8135839" cy="7210864"/>
          </a:xfrm>
        </p:grpSpPr>
        <p:pic>
          <p:nvPicPr>
            <p:cNvPr id="12" name="图片 11"/>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8104566" y="3192050"/>
              <a:ext cx="6112130" cy="6112130"/>
            </a:xfrm>
            <a:prstGeom prst="rect">
              <a:avLst/>
            </a:prstGeom>
          </p:spPr>
        </p:pic>
        <p:pic>
          <p:nvPicPr>
            <p:cNvPr id="7" name="图片 6"/>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pic>
        <p:nvPicPr>
          <p:cNvPr id="13" name="Picture 3" descr="200483171927797"/>
          <p:cNvPicPr>
            <a:picLocks noChangeAspect="1" noChangeArrowheads="1"/>
          </p:cNvPicPr>
          <p:nvPr/>
        </p:nvPicPr>
        <p:blipFill>
          <a:blip r:embed="rId6"/>
          <a:srcRect/>
          <a:stretch>
            <a:fillRect/>
          </a:stretch>
        </p:blipFill>
        <p:spPr>
          <a:xfrm>
            <a:off x="1590903" y="1383167"/>
            <a:ext cx="3617912" cy="4824412"/>
          </a:xfrm>
          <a:prstGeom prst="rect">
            <a:avLst/>
          </a:prstGeom>
          <a:noFill/>
        </p:spPr>
      </p:pic>
      <p:pic>
        <p:nvPicPr>
          <p:cNvPr id="14" name="Picture 4" descr="2004831725301"/>
          <p:cNvPicPr>
            <a:picLocks noChangeAspect="1" noChangeArrowheads="1"/>
          </p:cNvPicPr>
          <p:nvPr/>
        </p:nvPicPr>
        <p:blipFill>
          <a:blip r:embed="rId7"/>
          <a:srcRect/>
          <a:stretch>
            <a:fillRect/>
          </a:stretch>
        </p:blipFill>
        <p:spPr bwMode="auto">
          <a:xfrm>
            <a:off x="5211310" y="1379538"/>
            <a:ext cx="4103687" cy="2754312"/>
          </a:xfrm>
          <a:prstGeom prst="rect">
            <a:avLst/>
          </a:prstGeom>
          <a:noFill/>
          <a:ln w="9525">
            <a:noFill/>
            <a:miter lim="800000"/>
            <a:headEnd/>
            <a:tailEnd/>
          </a:ln>
        </p:spPr>
      </p:pic>
      <p:sp>
        <p:nvSpPr>
          <p:cNvPr id="17" name="Text Box 5"/>
          <p:cNvSpPr txBox="1">
            <a:spLocks noChangeArrowheads="1"/>
          </p:cNvSpPr>
          <p:nvPr/>
        </p:nvSpPr>
        <p:spPr bwMode="auto">
          <a:xfrm>
            <a:off x="5327878" y="4196896"/>
            <a:ext cx="3924979" cy="1569660"/>
          </a:xfrm>
          <a:prstGeom prst="rect">
            <a:avLst/>
          </a:prstGeom>
          <a:noFill/>
          <a:ln w="9525">
            <a:noFill/>
            <a:miter lim="800000"/>
            <a:headEnd/>
            <a:tailEnd/>
          </a:ln>
        </p:spPr>
        <p:txBody>
          <a:bodyPr wrap="square">
            <a:spAutoFit/>
          </a:bodyPr>
          <a:lstStyle/>
          <a:p>
            <a:pPr eaLnBrk="1" hangingPunct="1">
              <a:spcBef>
                <a:spcPct val="50000"/>
              </a:spcBef>
            </a:pPr>
            <a:r>
              <a:rPr lang="zh-CN" altLang="en-US" b="1" dirty="0"/>
              <a:t>      </a:t>
            </a:r>
            <a:r>
              <a:rPr lang="zh-CN" altLang="en-US" sz="2400" b="1" dirty="0"/>
              <a:t>可使人先天</a:t>
            </a:r>
            <a:r>
              <a:rPr lang="zh-CN" altLang="en-US" sz="2400" b="1" dirty="0">
                <a:solidFill>
                  <a:srgbClr val="FF0000"/>
                </a:solidFill>
              </a:rPr>
              <a:t>免疫力丧失</a:t>
            </a:r>
            <a:r>
              <a:rPr lang="zh-CN" altLang="en-US" sz="2400" b="1" dirty="0"/>
              <a:t>，极易患染各种疾病。吸食鸦片成成瘾，过量吸食鸦片可引起急性中毒而死亡。 </a:t>
            </a:r>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0-#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anim calcmode="lin" valueType="num">
                                      <p:cBhvr additive="base">
                                        <p:cTn id="11" dur="500" fill="hold"/>
                                        <p:tgtEl>
                                          <p:spTgt spid="19"/>
                                        </p:tgtEl>
                                        <p:attrNameLst>
                                          <p:attrName>ppt_x</p:attrName>
                                        </p:attrNameLst>
                                      </p:cBhvr>
                                      <p:tavLst>
                                        <p:tav tm="0">
                                          <p:val>
                                            <p:strVal val="1+#ppt_w/2"/>
                                          </p:val>
                                        </p:tav>
                                        <p:tav tm="100000">
                                          <p:val>
                                            <p:strVal val="#ppt_x"/>
                                          </p:val>
                                        </p:tav>
                                      </p:tavLst>
                                    </p:anim>
                                    <p:anim calcmode="lin" valueType="num">
                                      <p:cBhvr additive="base">
                                        <p:cTn id="12" dur="500" fill="hold"/>
                                        <p:tgtEl>
                                          <p:spTgt spid="19"/>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nodeType="after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fade">
                                      <p:cBhvr>
                                        <p:cTn id="16" dur="1000"/>
                                        <p:tgtEl>
                                          <p:spTgt spid="11"/>
                                        </p:tgtEl>
                                      </p:cBhvr>
                                    </p:animEffect>
                                    <p:anim calcmode="lin" valueType="num">
                                      <p:cBhvr>
                                        <p:cTn id="17" dur="1000" fill="hold"/>
                                        <p:tgtEl>
                                          <p:spTgt spid="11"/>
                                        </p:tgtEl>
                                        <p:attrNameLst>
                                          <p:attrName>ppt_x</p:attrName>
                                        </p:attrNameLst>
                                      </p:cBhvr>
                                      <p:tavLst>
                                        <p:tav tm="0">
                                          <p:val>
                                            <p:strVal val="#ppt_x"/>
                                          </p:val>
                                        </p:tav>
                                        <p:tav tm="100000">
                                          <p:val>
                                            <p:strVal val="#ppt_x"/>
                                          </p:val>
                                        </p:tav>
                                      </p:tavLst>
                                    </p:anim>
                                    <p:anim calcmode="lin" valueType="num">
                                      <p:cBhvr>
                                        <p:cTn id="18"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卷形: 水平 15"/>
          <p:cNvSpPr/>
          <p:nvPr/>
        </p:nvSpPr>
        <p:spPr>
          <a:xfrm>
            <a:off x="326571" y="1161766"/>
            <a:ext cx="5736772" cy="1194989"/>
          </a:xfrm>
          <a:prstGeom prst="horizontalScroll">
            <a:avLst/>
          </a:prstGeom>
          <a:solidFill>
            <a:srgbClr val="FDBC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6" name="内容占位符 5"/>
          <p:cNvSpPr>
            <a:spLocks noGrp="1"/>
          </p:cNvSpPr>
          <p:nvPr>
            <p:ph idx="4294967295"/>
          </p:nvPr>
        </p:nvSpPr>
        <p:spPr>
          <a:xfrm>
            <a:off x="990722" y="3005264"/>
            <a:ext cx="4637690" cy="2196932"/>
          </a:xfrm>
          <a:prstGeom prst="rect">
            <a:avLst/>
          </a:prstGeom>
        </p:spPr>
        <p:txBody>
          <a:bodyPr/>
          <a:lstStyle/>
          <a:p>
            <a:pPr marL="0" indent="457200">
              <a:lnSpc>
                <a:spcPct val="150000"/>
              </a:lnSpc>
              <a:buNone/>
            </a:pPr>
            <a:r>
              <a:rPr lang="zh-CN" altLang="en-US" sz="2000" dirty="0" smtClean="0">
                <a:solidFill>
                  <a:schemeClr val="bg1"/>
                </a:solidFill>
                <a:latin typeface="微软雅黑" panose="020B0503020204020204" pitchFamily="34" charset="-122"/>
                <a:ea typeface="微软雅黑" panose="020B0503020204020204" pitchFamily="34" charset="-122"/>
                <a:sym typeface="Futura Normal"/>
              </a:rPr>
              <a:t>吸食海洛因二次后，大多数情况下都会使人上瘾，生理和心理上的依赖，会产生梦幻现象，长期使用会破坏人的免疫功能，传播艾滋病等疾病。</a:t>
            </a:r>
            <a:endParaRPr lang="zh-CN" altLang="en-US" sz="2000" dirty="0">
              <a:solidFill>
                <a:schemeClr val="bg1"/>
              </a:solidFill>
              <a:latin typeface="微软雅黑" panose="020B0503020204020204" pitchFamily="34" charset="-122"/>
              <a:ea typeface="微软雅黑" panose="020B0503020204020204" pitchFamily="34" charset="-122"/>
              <a:sym typeface="Futura Normal"/>
            </a:endParaRPr>
          </a:p>
        </p:txBody>
      </p:sp>
      <p:sp>
        <p:nvSpPr>
          <p:cNvPr id="5" name="标题 4"/>
          <p:cNvSpPr>
            <a:spLocks noGrp="1"/>
          </p:cNvSpPr>
          <p:nvPr>
            <p:ph type="title" idx="4294967295"/>
          </p:nvPr>
        </p:nvSpPr>
        <p:spPr>
          <a:xfrm>
            <a:off x="370114" y="1508303"/>
            <a:ext cx="5856515" cy="640715"/>
          </a:xfrm>
          <a:prstGeom prst="rect">
            <a:avLst/>
          </a:prstGeom>
        </p:spPr>
        <p:txBody>
          <a:bodyPr/>
          <a:lstStyle/>
          <a:p>
            <a:pPr algn="ctr"/>
            <a:r>
              <a:rPr lang="zh-CN" altLang="en-US" sz="2800" b="1" dirty="0" smtClean="0">
                <a:solidFill>
                  <a:schemeClr val="bg1"/>
                </a:solidFill>
              </a:rPr>
              <a:t>海洛因</a:t>
            </a:r>
            <a:r>
              <a:rPr lang="zh-CN" altLang="en-US" sz="2800" dirty="0" smtClean="0">
                <a:solidFill>
                  <a:schemeClr val="bg1"/>
                </a:solidFill>
              </a:rPr>
              <a:t>（毒品之王） </a:t>
            </a:r>
            <a:r>
              <a:rPr lang="zh-CN" altLang="en-US" sz="2800" b="1" dirty="0" smtClean="0">
                <a:solidFill>
                  <a:schemeClr val="bg1"/>
                </a:solidFill>
              </a:rPr>
              <a:t>，俗称“白粉 ”</a:t>
            </a:r>
            <a:endParaRPr lang="zh-CN" altLang="en-US" sz="2800" b="1" dirty="0">
              <a:solidFill>
                <a:schemeClr val="bg1"/>
              </a:solidFill>
              <a:latin typeface="Futura Normal"/>
              <a:ea typeface="微软雅黑" panose="020B0503020204020204" pitchFamily="34" charset="-122"/>
              <a:sym typeface="Futura Normal"/>
            </a:endParaRPr>
          </a:p>
        </p:txBody>
      </p:sp>
      <p:pic>
        <p:nvPicPr>
          <p:cNvPr id="4" name="图片 3"/>
          <p:cNvPicPr>
            <a:picLocks noChangeAspect="1"/>
          </p:cNvPicPr>
          <p:nvPr/>
        </p:nvPicPr>
        <p:blipFill>
          <a:blip r:embed="rId3" cstate="print">
            <a:extLst>
              <a:ext uri="{28A0092B-C50C-407E-A947-70E740481C1C}">
                <a14:useLocalDpi xmlns:a14="http://schemas.microsoft.com/office/drawing/2010/main" xmlns="" val="0"/>
              </a:ext>
            </a:extLst>
          </a:blip>
          <a:stretch>
            <a:fillRect/>
          </a:stretch>
        </p:blipFill>
        <p:spPr>
          <a:xfrm rot="1212763">
            <a:off x="9364039" y="-995682"/>
            <a:ext cx="3593182" cy="3910741"/>
          </a:xfrm>
          <a:prstGeom prst="rect">
            <a:avLst/>
          </a:prstGeom>
        </p:spPr>
      </p:pic>
      <p:pic>
        <p:nvPicPr>
          <p:cNvPr id="9" name="图片 8"/>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3160260" y="5225291"/>
            <a:ext cx="1940060" cy="1641414"/>
          </a:xfrm>
          <a:prstGeom prst="rect">
            <a:avLst/>
          </a:prstGeom>
        </p:spPr>
      </p:pic>
      <p:grpSp>
        <p:nvGrpSpPr>
          <p:cNvPr id="11" name="组合 10"/>
          <p:cNvGrpSpPr/>
          <p:nvPr/>
        </p:nvGrpSpPr>
        <p:grpSpPr>
          <a:xfrm>
            <a:off x="6080857" y="2093316"/>
            <a:ext cx="8135839" cy="7210864"/>
            <a:chOff x="6080857" y="2093316"/>
            <a:chExt cx="8135839" cy="7210864"/>
          </a:xfrm>
        </p:grpSpPr>
        <p:pic>
          <p:nvPicPr>
            <p:cNvPr id="12" name="图片 1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8104566" y="3192050"/>
              <a:ext cx="6112130" cy="6112130"/>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pic>
        <p:nvPicPr>
          <p:cNvPr id="13" name="Picture 3" descr="220040913212022"/>
          <p:cNvPicPr>
            <a:picLocks noChangeAspect="1" noChangeArrowheads="1"/>
          </p:cNvPicPr>
          <p:nvPr/>
        </p:nvPicPr>
        <p:blipFill>
          <a:blip r:embed="rId7"/>
          <a:srcRect/>
          <a:stretch>
            <a:fillRect/>
          </a:stretch>
        </p:blipFill>
        <p:spPr>
          <a:xfrm>
            <a:off x="6694714" y="3306594"/>
            <a:ext cx="3592285" cy="2604349"/>
          </a:xfrm>
          <a:prstGeom prst="rect">
            <a:avLst/>
          </a:prstGeom>
        </p:spPr>
      </p:pic>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anim calcmode="lin" valueType="num">
                                      <p:cBhvr>
                                        <p:cTn id="8" dur="500" fill="hold"/>
                                        <p:tgtEl>
                                          <p:spTgt spid="9"/>
                                        </p:tgtEl>
                                        <p:attrNameLst>
                                          <p:attrName>ppt_x</p:attrName>
                                        </p:attrNameLst>
                                      </p:cBhvr>
                                      <p:tavLst>
                                        <p:tav tm="0">
                                          <p:val>
                                            <p:strVal val="#ppt_x"/>
                                          </p:val>
                                        </p:tav>
                                        <p:tav tm="100000">
                                          <p:val>
                                            <p:strVal val="#ppt_x"/>
                                          </p:val>
                                        </p:tav>
                                      </p:tavLst>
                                    </p:anim>
                                    <p:anim calcmode="lin" valueType="num">
                                      <p:cBhvr>
                                        <p:cTn id="9" dur="500" fill="hold"/>
                                        <p:tgtEl>
                                          <p:spTgt spid="9"/>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ppt_y-.1"/>
                                          </p:val>
                                        </p:tav>
                                        <p:tav tm="100000">
                                          <p:val>
                                            <p:strVal val="#ppt_y"/>
                                          </p:val>
                                        </p:tav>
                                      </p:tavLst>
                                    </p:anim>
                                  </p:childTnLst>
                                </p:cTn>
                              </p:par>
                            </p:childTnLst>
                          </p:cTn>
                        </p:par>
                        <p:par>
                          <p:cTn id="15" fill="hold">
                            <p:stCondLst>
                              <p:cond delay="500"/>
                            </p:stCondLst>
                            <p:childTnLst>
                              <p:par>
                                <p:cTn id="16" presetID="42" presetClass="entr" presetSubtype="0" fill="hold" nodeType="afterEffect">
                                  <p:stCondLst>
                                    <p:cond delay="0"/>
                                  </p:stCondLst>
                                  <p:childTnLst>
                                    <p:set>
                                      <p:cBhvr>
                                        <p:cTn id="17" dur="1" fill="hold">
                                          <p:stCondLst>
                                            <p:cond delay="0"/>
                                          </p:stCondLst>
                                        </p:cTn>
                                        <p:tgtEl>
                                          <p:spTgt spid="11"/>
                                        </p:tgtEl>
                                        <p:attrNameLst>
                                          <p:attrName>style.visibility</p:attrName>
                                        </p:attrNameLst>
                                      </p:cBhvr>
                                      <p:to>
                                        <p:strVal val="visible"/>
                                      </p:to>
                                    </p:set>
                                    <p:animEffect transition="in" filter="fade">
                                      <p:cBhvr>
                                        <p:cTn id="18" dur="1000"/>
                                        <p:tgtEl>
                                          <p:spTgt spid="11"/>
                                        </p:tgtEl>
                                      </p:cBhvr>
                                    </p:animEffect>
                                    <p:anim calcmode="lin" valueType="num">
                                      <p:cBhvr>
                                        <p:cTn id="19" dur="1000" fill="hold"/>
                                        <p:tgtEl>
                                          <p:spTgt spid="11"/>
                                        </p:tgtEl>
                                        <p:attrNameLst>
                                          <p:attrName>ppt_x</p:attrName>
                                        </p:attrNameLst>
                                      </p:cBhvr>
                                      <p:tavLst>
                                        <p:tav tm="0">
                                          <p:val>
                                            <p:strVal val="#ppt_x"/>
                                          </p:val>
                                        </p:tav>
                                        <p:tav tm="100000">
                                          <p:val>
                                            <p:strVal val="#ppt_x"/>
                                          </p:val>
                                        </p:tav>
                                      </p:tavLst>
                                    </p:anim>
                                    <p:anim calcmode="lin" valueType="num">
                                      <p:cBhvr>
                                        <p:cTn id="20"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卷形: 水平 15"/>
          <p:cNvSpPr/>
          <p:nvPr/>
        </p:nvSpPr>
        <p:spPr>
          <a:xfrm>
            <a:off x="771568" y="1161766"/>
            <a:ext cx="5026864" cy="1194989"/>
          </a:xfrm>
          <a:prstGeom prst="horizontalScroll">
            <a:avLst/>
          </a:prstGeom>
          <a:solidFill>
            <a:srgbClr val="FDBC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标题 4"/>
          <p:cNvSpPr>
            <a:spLocks noGrp="1"/>
          </p:cNvSpPr>
          <p:nvPr>
            <p:ph type="title" idx="4294967295"/>
          </p:nvPr>
        </p:nvSpPr>
        <p:spPr>
          <a:xfrm>
            <a:off x="625663" y="1508303"/>
            <a:ext cx="5367808" cy="640715"/>
          </a:xfrm>
          <a:prstGeom prst="rect">
            <a:avLst/>
          </a:prstGeom>
        </p:spPr>
        <p:txBody>
          <a:bodyPr/>
          <a:lstStyle/>
          <a:p>
            <a:pPr algn="ctr"/>
            <a:r>
              <a:rPr lang="zh-CN" altLang="en-US" sz="3600" b="1" dirty="0" smtClean="0">
                <a:solidFill>
                  <a:schemeClr val="bg1"/>
                </a:solidFill>
                <a:latin typeface="Futura Normal"/>
                <a:ea typeface="微软雅黑" panose="020B0503020204020204" pitchFamily="34" charset="-122"/>
                <a:sym typeface="Futura Normal"/>
              </a:rPr>
              <a:t>冰毒       吗啡</a:t>
            </a:r>
            <a:endParaRPr lang="zh-CN" altLang="en-US" sz="3600" b="1" dirty="0">
              <a:solidFill>
                <a:schemeClr val="bg1"/>
              </a:solidFill>
              <a:latin typeface="Futura Normal"/>
              <a:ea typeface="微软雅黑" panose="020B0503020204020204" pitchFamily="34" charset="-122"/>
              <a:sym typeface="Futura Normal"/>
            </a:endParaRPr>
          </a:p>
        </p:txBody>
      </p:sp>
      <p:pic>
        <p:nvPicPr>
          <p:cNvPr id="11" name="图片 1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050065" y="4843682"/>
            <a:ext cx="2370509" cy="1705103"/>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195828" y="309214"/>
            <a:ext cx="2370509" cy="1705103"/>
          </a:xfrm>
          <a:prstGeom prst="rect">
            <a:avLst/>
          </a:prstGeom>
        </p:spPr>
      </p:pic>
      <p:pic>
        <p:nvPicPr>
          <p:cNvPr id="17" name="图片 1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005775" y="403123"/>
            <a:ext cx="560562" cy="560562"/>
          </a:xfrm>
          <a:prstGeom prst="rect">
            <a:avLst/>
          </a:prstGeom>
        </p:spPr>
      </p:pic>
      <p:grpSp>
        <p:nvGrpSpPr>
          <p:cNvPr id="21" name="组合 20"/>
          <p:cNvGrpSpPr/>
          <p:nvPr/>
        </p:nvGrpSpPr>
        <p:grpSpPr>
          <a:xfrm>
            <a:off x="6080857" y="2093316"/>
            <a:ext cx="8135839" cy="7210864"/>
            <a:chOff x="6080857" y="2093316"/>
            <a:chExt cx="8135839" cy="7210864"/>
          </a:xfrm>
        </p:grpSpPr>
        <p:pic>
          <p:nvPicPr>
            <p:cNvPr id="12" name="图片 1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8104566" y="3192050"/>
              <a:ext cx="6112130" cy="6112130"/>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pic>
        <p:nvPicPr>
          <p:cNvPr id="13" name="Picture 4" descr="2004831813341"/>
          <p:cNvPicPr>
            <a:picLocks noGrp="1" noChangeAspect="1" noChangeArrowheads="1"/>
          </p:cNvPicPr>
          <p:nvPr>
            <p:ph idx="4294967295"/>
          </p:nvPr>
        </p:nvPicPr>
        <p:blipFill>
          <a:blip r:embed="rId7"/>
          <a:srcRect/>
          <a:stretch>
            <a:fillRect/>
          </a:stretch>
        </p:blipFill>
        <p:spPr bwMode="auto">
          <a:xfrm>
            <a:off x="1083014" y="2315028"/>
            <a:ext cx="4329601" cy="3182257"/>
          </a:xfrm>
          <a:prstGeom prst="rect">
            <a:avLst/>
          </a:prstGeom>
          <a:noFill/>
          <a:ln w="9525">
            <a:noFill/>
            <a:miter lim="800000"/>
            <a:headEnd/>
            <a:tailEnd/>
          </a:ln>
        </p:spPr>
      </p:pic>
      <p:sp>
        <p:nvSpPr>
          <p:cNvPr id="14" name="矩形 13"/>
          <p:cNvSpPr/>
          <p:nvPr/>
        </p:nvSpPr>
        <p:spPr>
          <a:xfrm>
            <a:off x="381000" y="5627916"/>
            <a:ext cx="5453743" cy="923330"/>
          </a:xfrm>
          <a:prstGeom prst="rect">
            <a:avLst/>
          </a:prstGeom>
        </p:spPr>
        <p:txBody>
          <a:bodyPr wrap="square">
            <a:spAutoFit/>
          </a:bodyPr>
          <a:lstStyle/>
          <a:p>
            <a:r>
              <a:rPr lang="zh-CN" altLang="en-US" b="1" dirty="0" smtClean="0"/>
              <a:t> 吸食后会产生强烈的生</a:t>
            </a:r>
            <a:r>
              <a:rPr lang="zh-CN" altLang="en-US" b="1" dirty="0" smtClean="0">
                <a:solidFill>
                  <a:srgbClr val="FF0000"/>
                </a:solidFill>
              </a:rPr>
              <a:t>理兴奋</a:t>
            </a:r>
            <a:r>
              <a:rPr lang="zh-CN" altLang="en-US" b="1" dirty="0" smtClean="0"/>
              <a:t>，能大量消耗人的体力和</a:t>
            </a:r>
            <a:r>
              <a:rPr lang="zh-CN" altLang="en-US" b="1" dirty="0" smtClean="0">
                <a:solidFill>
                  <a:srgbClr val="FF0000"/>
                </a:solidFill>
              </a:rPr>
              <a:t>降低免疫功能</a:t>
            </a:r>
            <a:r>
              <a:rPr lang="zh-CN" altLang="en-US" b="1" dirty="0" smtClean="0"/>
              <a:t>，严重损害心脏、大脑组织甚至导致死亡。 </a:t>
            </a:r>
            <a:endParaRPr lang="zh-CN" altLang="en-US" dirty="0"/>
          </a:p>
        </p:txBody>
      </p:sp>
      <p:pic>
        <p:nvPicPr>
          <p:cNvPr id="18" name="Picture 4" descr="2004831741101"/>
          <p:cNvPicPr>
            <a:picLocks noChangeAspect="1" noChangeArrowheads="1"/>
          </p:cNvPicPr>
          <p:nvPr/>
        </p:nvPicPr>
        <p:blipFill>
          <a:blip r:embed="rId8"/>
          <a:srcRect/>
          <a:stretch>
            <a:fillRect/>
          </a:stretch>
        </p:blipFill>
        <p:spPr bwMode="auto">
          <a:xfrm>
            <a:off x="6618515" y="3243037"/>
            <a:ext cx="3646714" cy="2651564"/>
          </a:xfrm>
          <a:prstGeom prst="rect">
            <a:avLst/>
          </a:prstGeom>
          <a:noFill/>
          <a:ln w="9525">
            <a:noFill/>
            <a:miter lim="800000"/>
            <a:headEnd/>
            <a:tailEnd/>
          </a:ln>
        </p:spPr>
      </p:pic>
      <p:sp>
        <p:nvSpPr>
          <p:cNvPr id="22" name="矩形 21"/>
          <p:cNvSpPr/>
          <p:nvPr/>
        </p:nvSpPr>
        <p:spPr>
          <a:xfrm>
            <a:off x="6161314" y="2234978"/>
            <a:ext cx="4517572" cy="646331"/>
          </a:xfrm>
          <a:prstGeom prst="rect">
            <a:avLst/>
          </a:prstGeom>
        </p:spPr>
        <p:txBody>
          <a:bodyPr wrap="square">
            <a:spAutoFit/>
          </a:bodyPr>
          <a:lstStyle/>
          <a:p>
            <a:r>
              <a:rPr lang="zh-CN" altLang="en-US" b="1" dirty="0" smtClean="0"/>
              <a:t>吗啡是鸦片中最主要的生物碱 。急性中毒回导致呼吸中枢麻痹、呼吸停止至死亡。</a:t>
            </a:r>
            <a:endParaRPr lang="zh-CN" altLang="en-US"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anim calcmode="lin" valueType="num">
                                      <p:cBhvr>
                                        <p:cTn id="18" dur="500" fill="hold"/>
                                        <p:tgtEl>
                                          <p:spTgt spid="17"/>
                                        </p:tgtEl>
                                        <p:attrNameLst>
                                          <p:attrName>ppt_x</p:attrName>
                                        </p:attrNameLst>
                                      </p:cBhvr>
                                      <p:tavLst>
                                        <p:tav tm="0">
                                          <p:val>
                                            <p:strVal val="#ppt_x"/>
                                          </p:val>
                                        </p:tav>
                                        <p:tav tm="100000">
                                          <p:val>
                                            <p:strVal val="#ppt_x"/>
                                          </p:val>
                                        </p:tav>
                                      </p:tavLst>
                                    </p:anim>
                                    <p:anim calcmode="lin" valueType="num">
                                      <p:cBhvr>
                                        <p:cTn id="19" dur="5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fade">
                                      <p:cBhvr>
                                        <p:cTn id="23" dur="1000"/>
                                        <p:tgtEl>
                                          <p:spTgt spid="21"/>
                                        </p:tgtEl>
                                      </p:cBhvr>
                                    </p:animEffect>
                                    <p:anim calcmode="lin" valueType="num">
                                      <p:cBhvr>
                                        <p:cTn id="24" dur="1000" fill="hold"/>
                                        <p:tgtEl>
                                          <p:spTgt spid="21"/>
                                        </p:tgtEl>
                                        <p:attrNameLst>
                                          <p:attrName>ppt_x</p:attrName>
                                        </p:attrNameLst>
                                      </p:cBhvr>
                                      <p:tavLst>
                                        <p:tav tm="0">
                                          <p:val>
                                            <p:strVal val="#ppt_x"/>
                                          </p:val>
                                        </p:tav>
                                        <p:tav tm="100000">
                                          <p:val>
                                            <p:strVal val="#ppt_x"/>
                                          </p:val>
                                        </p:tav>
                                      </p:tavLst>
                                    </p:anim>
                                    <p:anim calcmode="lin" valueType="num">
                                      <p:cBhvr>
                                        <p:cTn id="25"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卷形: 水平 15"/>
          <p:cNvSpPr/>
          <p:nvPr/>
        </p:nvSpPr>
        <p:spPr>
          <a:xfrm>
            <a:off x="771568" y="1161766"/>
            <a:ext cx="5026864" cy="1194989"/>
          </a:xfrm>
          <a:prstGeom prst="horizontalScroll">
            <a:avLst/>
          </a:prstGeom>
          <a:solidFill>
            <a:srgbClr val="FDBC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标题 4"/>
          <p:cNvSpPr>
            <a:spLocks noGrp="1"/>
          </p:cNvSpPr>
          <p:nvPr>
            <p:ph type="title" idx="4294967295"/>
          </p:nvPr>
        </p:nvSpPr>
        <p:spPr>
          <a:xfrm>
            <a:off x="625663" y="1508303"/>
            <a:ext cx="5367808" cy="640715"/>
          </a:xfrm>
          <a:prstGeom prst="rect">
            <a:avLst/>
          </a:prstGeom>
        </p:spPr>
        <p:txBody>
          <a:bodyPr/>
          <a:lstStyle/>
          <a:p>
            <a:pPr algn="ctr"/>
            <a:r>
              <a:rPr lang="zh-CN" altLang="en-US" sz="3600" b="1" dirty="0" smtClean="0">
                <a:solidFill>
                  <a:schemeClr val="bg1"/>
                </a:solidFill>
                <a:latin typeface="Futura Normal"/>
                <a:ea typeface="微软雅黑" panose="020B0503020204020204" pitchFamily="34" charset="-122"/>
                <a:sym typeface="Futura Normal"/>
              </a:rPr>
              <a:t>摇头丸         大麻</a:t>
            </a:r>
            <a:endParaRPr lang="zh-CN" altLang="en-US" sz="3600" b="1" dirty="0">
              <a:solidFill>
                <a:schemeClr val="bg1"/>
              </a:solidFill>
              <a:latin typeface="Futura Normal"/>
              <a:ea typeface="微软雅黑" panose="020B0503020204020204" pitchFamily="34" charset="-122"/>
              <a:sym typeface="Futura Normal"/>
            </a:endParaRPr>
          </a:p>
        </p:txBody>
      </p:sp>
      <p:pic>
        <p:nvPicPr>
          <p:cNvPr id="11" name="图片 10"/>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2050065" y="4843682"/>
            <a:ext cx="2370509" cy="1705103"/>
          </a:xfrm>
          <a:prstGeom prst="rect">
            <a:avLst/>
          </a:prstGeom>
        </p:spPr>
      </p:pic>
      <p:pic>
        <p:nvPicPr>
          <p:cNvPr id="15" name="图片 14"/>
          <p:cNvPicPr>
            <a:picLocks noChangeAspect="1"/>
          </p:cNvPicPr>
          <p:nvPr/>
        </p:nvPicPr>
        <p:blipFill>
          <a:blip r:embed="rId3">
            <a:extLst>
              <a:ext uri="{28A0092B-C50C-407E-A947-70E740481C1C}">
                <a14:useLocalDpi xmlns:a14="http://schemas.microsoft.com/office/drawing/2010/main" xmlns="" val="0"/>
              </a:ext>
            </a:extLst>
          </a:blip>
          <a:stretch>
            <a:fillRect/>
          </a:stretch>
        </p:blipFill>
        <p:spPr>
          <a:xfrm>
            <a:off x="9195828" y="309214"/>
            <a:ext cx="2370509" cy="1705103"/>
          </a:xfrm>
          <a:prstGeom prst="rect">
            <a:avLst/>
          </a:prstGeom>
        </p:spPr>
      </p:pic>
      <p:pic>
        <p:nvPicPr>
          <p:cNvPr id="17" name="图片 16"/>
          <p:cNvPicPr>
            <a:picLocks noChangeAspect="1"/>
          </p:cNvPicPr>
          <p:nvPr/>
        </p:nvPicPr>
        <p:blipFill>
          <a:blip r:embed="rId4" cstate="print">
            <a:extLst>
              <a:ext uri="{28A0092B-C50C-407E-A947-70E740481C1C}">
                <a14:useLocalDpi xmlns:a14="http://schemas.microsoft.com/office/drawing/2010/main" xmlns="" val="0"/>
              </a:ext>
            </a:extLst>
          </a:blip>
          <a:stretch>
            <a:fillRect/>
          </a:stretch>
        </p:blipFill>
        <p:spPr>
          <a:xfrm>
            <a:off x="11005775" y="403123"/>
            <a:ext cx="560562" cy="560562"/>
          </a:xfrm>
          <a:prstGeom prst="rect">
            <a:avLst/>
          </a:prstGeom>
        </p:spPr>
      </p:pic>
      <p:grpSp>
        <p:nvGrpSpPr>
          <p:cNvPr id="2" name="组合 20"/>
          <p:cNvGrpSpPr/>
          <p:nvPr/>
        </p:nvGrpSpPr>
        <p:grpSpPr>
          <a:xfrm>
            <a:off x="6080857" y="2093316"/>
            <a:ext cx="8135839" cy="7210864"/>
            <a:chOff x="6080857" y="2093316"/>
            <a:chExt cx="8135839" cy="7210864"/>
          </a:xfrm>
        </p:grpSpPr>
        <p:pic>
          <p:nvPicPr>
            <p:cNvPr id="12" name="图片 11"/>
            <p:cNvPicPr>
              <a:picLocks noChangeAspect="1"/>
            </p:cNvPicPr>
            <p:nvPr/>
          </p:nvPicPr>
          <p:blipFill>
            <a:blip r:embed="rId5">
              <a:extLst>
                <a:ext uri="{28A0092B-C50C-407E-A947-70E740481C1C}">
                  <a14:useLocalDpi xmlns:a14="http://schemas.microsoft.com/office/drawing/2010/main" xmlns="" val="0"/>
                </a:ext>
              </a:extLst>
            </a:blip>
            <a:stretch>
              <a:fillRect/>
            </a:stretch>
          </p:blipFill>
          <p:spPr>
            <a:xfrm>
              <a:off x="8104566" y="3192050"/>
              <a:ext cx="6112130" cy="6112130"/>
            </a:xfrm>
            <a:prstGeom prst="rect">
              <a:avLst/>
            </a:prstGeom>
          </p:spPr>
        </p:pic>
        <p:pic>
          <p:nvPicPr>
            <p:cNvPr id="7" name="图片 6"/>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pic>
        <p:nvPicPr>
          <p:cNvPr id="13" name="Picture 3" descr="200483173550480"/>
          <p:cNvPicPr>
            <a:picLocks noGrp="1" noChangeAspect="1" noChangeArrowheads="1"/>
          </p:cNvPicPr>
          <p:nvPr>
            <p:ph idx="4294967295"/>
          </p:nvPr>
        </p:nvPicPr>
        <p:blipFill>
          <a:blip r:embed="rId7"/>
          <a:srcRect/>
          <a:stretch>
            <a:fillRect/>
          </a:stretch>
        </p:blipFill>
        <p:spPr>
          <a:xfrm>
            <a:off x="988167" y="2439081"/>
            <a:ext cx="4291404" cy="2677206"/>
          </a:xfrm>
          <a:noFill/>
        </p:spPr>
      </p:pic>
      <p:sp>
        <p:nvSpPr>
          <p:cNvPr id="14" name="矩形 13"/>
          <p:cNvSpPr/>
          <p:nvPr/>
        </p:nvSpPr>
        <p:spPr>
          <a:xfrm>
            <a:off x="1426028" y="5217663"/>
            <a:ext cx="3962401" cy="923330"/>
          </a:xfrm>
          <a:prstGeom prst="rect">
            <a:avLst/>
          </a:prstGeom>
        </p:spPr>
        <p:txBody>
          <a:bodyPr wrap="square">
            <a:spAutoFit/>
          </a:bodyPr>
          <a:lstStyle/>
          <a:p>
            <a:r>
              <a:rPr lang="zh-CN" altLang="en-US" b="1" dirty="0" smtClean="0"/>
              <a:t>使用数次即可</a:t>
            </a:r>
            <a:r>
              <a:rPr lang="zh-CN" altLang="en-US" b="1" dirty="0" smtClean="0">
                <a:solidFill>
                  <a:srgbClr val="FF0000"/>
                </a:solidFill>
              </a:rPr>
              <a:t>成瘾</a:t>
            </a:r>
            <a:r>
              <a:rPr lang="zh-CN" altLang="en-US" b="1" dirty="0" smtClean="0"/>
              <a:t>，过量使用会产生</a:t>
            </a:r>
            <a:r>
              <a:rPr lang="zh-CN" altLang="en-US" b="1" dirty="0" smtClean="0">
                <a:solidFill>
                  <a:srgbClr val="FF0000"/>
                </a:solidFill>
              </a:rPr>
              <a:t>急生中毒</a:t>
            </a:r>
            <a:r>
              <a:rPr lang="zh-CN" altLang="en-US" b="1" dirty="0" smtClean="0"/>
              <a:t>，严重时可产</a:t>
            </a:r>
            <a:r>
              <a:rPr lang="zh-CN" altLang="en-US" b="1" dirty="0" smtClean="0">
                <a:solidFill>
                  <a:srgbClr val="FF0000"/>
                </a:solidFill>
              </a:rPr>
              <a:t>生脑出血</a:t>
            </a:r>
            <a:r>
              <a:rPr lang="zh-CN" altLang="en-US" b="1" dirty="0" smtClean="0"/>
              <a:t>、虚脱、昏迷、</a:t>
            </a:r>
            <a:r>
              <a:rPr lang="zh-CN" altLang="en-US" b="1" dirty="0" smtClean="0">
                <a:solidFill>
                  <a:srgbClr val="FF0000"/>
                </a:solidFill>
              </a:rPr>
              <a:t>死亡</a:t>
            </a:r>
            <a:endParaRPr lang="zh-CN" altLang="en-US" dirty="0"/>
          </a:p>
        </p:txBody>
      </p:sp>
      <p:pic>
        <p:nvPicPr>
          <p:cNvPr id="18" name="Picture 3" descr="200483173550480"/>
          <p:cNvPicPr>
            <a:picLocks noChangeAspect="1" noChangeArrowheads="1"/>
          </p:cNvPicPr>
          <p:nvPr/>
        </p:nvPicPr>
        <p:blipFill>
          <a:blip r:embed="rId7"/>
          <a:srcRect/>
          <a:stretch>
            <a:fillRect/>
          </a:stretch>
        </p:blipFill>
        <p:spPr>
          <a:xfrm>
            <a:off x="1141414" y="2396218"/>
            <a:ext cx="4026423" cy="2513239"/>
          </a:xfrm>
          <a:prstGeom prst="rect">
            <a:avLst/>
          </a:prstGeom>
          <a:noFill/>
        </p:spPr>
      </p:pic>
      <p:pic>
        <p:nvPicPr>
          <p:cNvPr id="20" name="Picture 6" descr="200282234912"/>
          <p:cNvPicPr>
            <a:picLocks noChangeAspect="1" noChangeArrowheads="1"/>
          </p:cNvPicPr>
          <p:nvPr/>
        </p:nvPicPr>
        <p:blipFill>
          <a:blip r:embed="rId8"/>
          <a:srcRect/>
          <a:stretch>
            <a:fillRect/>
          </a:stretch>
        </p:blipFill>
        <p:spPr>
          <a:xfrm>
            <a:off x="6672943" y="3298370"/>
            <a:ext cx="3657600" cy="2579915"/>
          </a:xfrm>
          <a:prstGeom prst="rect">
            <a:avLst/>
          </a:prstGeom>
          <a:noFill/>
        </p:spPr>
      </p:pic>
      <p:sp>
        <p:nvSpPr>
          <p:cNvPr id="21" name="矩形 20"/>
          <p:cNvSpPr/>
          <p:nvPr/>
        </p:nvSpPr>
        <p:spPr>
          <a:xfrm>
            <a:off x="6096000" y="1103293"/>
            <a:ext cx="4659086" cy="2185214"/>
          </a:xfrm>
          <a:prstGeom prst="rect">
            <a:avLst/>
          </a:prstGeom>
        </p:spPr>
        <p:txBody>
          <a:bodyPr wrap="square">
            <a:spAutoFit/>
          </a:bodyPr>
          <a:lstStyle/>
          <a:p>
            <a:r>
              <a:rPr lang="zh-CN" altLang="en-US" sz="2800" b="1" dirty="0" smtClean="0">
                <a:solidFill>
                  <a:srgbClr val="FF0000"/>
                </a:solidFill>
                <a:latin typeface="华文新魏" pitchFamily="2" charset="-122"/>
                <a:ea typeface="华文新魏" pitchFamily="2" charset="-122"/>
              </a:rPr>
              <a:t>大麻</a:t>
            </a:r>
            <a:r>
              <a:rPr lang="zh-CN" altLang="en-US" b="1" dirty="0" smtClean="0">
                <a:latin typeface="华文新魏" pitchFamily="2" charset="-122"/>
                <a:ea typeface="华文新魏" pitchFamily="2" charset="-122"/>
              </a:rPr>
              <a:t>在我国俗称</a:t>
            </a:r>
            <a:r>
              <a:rPr lang="zh-CN" altLang="en-US" b="1" dirty="0" smtClean="0">
                <a:ea typeface="华文新魏" pitchFamily="2" charset="-122"/>
              </a:rPr>
              <a:t>“</a:t>
            </a:r>
            <a:r>
              <a:rPr lang="zh-CN" altLang="en-US" b="1" dirty="0" smtClean="0">
                <a:latin typeface="华文新魏" pitchFamily="2" charset="-122"/>
                <a:ea typeface="华文新魏" pitchFamily="2" charset="-122"/>
              </a:rPr>
              <a:t>火麻</a:t>
            </a:r>
            <a:r>
              <a:rPr lang="zh-CN" altLang="en-US" b="1" dirty="0" smtClean="0">
                <a:ea typeface="华文新魏" pitchFamily="2" charset="-122"/>
              </a:rPr>
              <a:t>”</a:t>
            </a:r>
            <a:r>
              <a:rPr lang="zh-CN" altLang="en-US" b="1" dirty="0" smtClean="0">
                <a:latin typeface="华文新魏" pitchFamily="2" charset="-122"/>
                <a:ea typeface="华文新魏" pitchFamily="2" charset="-122"/>
              </a:rPr>
              <a:t>，为一</a:t>
            </a:r>
            <a:r>
              <a:rPr lang="zh-CN" altLang="en-US" b="1" dirty="0" smtClean="0">
                <a:solidFill>
                  <a:srgbClr val="0000FF"/>
                </a:solidFill>
                <a:latin typeface="华文新魏" pitchFamily="2" charset="-122"/>
                <a:ea typeface="华文新魏" pitchFamily="2" charset="-122"/>
              </a:rPr>
              <a:t>年生草本植物，雌雄异株，原</a:t>
            </a:r>
            <a:r>
              <a:rPr lang="zh-CN" altLang="en-US" b="1" dirty="0" smtClean="0">
                <a:latin typeface="华文新魏" pitchFamily="2" charset="-122"/>
                <a:ea typeface="华文新魏" pitchFamily="2" charset="-122"/>
              </a:rPr>
              <a:t>产于亚洲中部，现遍及全球，</a:t>
            </a:r>
            <a:r>
              <a:rPr lang="zh-CN" altLang="en-US" b="1" dirty="0" smtClean="0">
                <a:solidFill>
                  <a:srgbClr val="0000FF"/>
                </a:solidFill>
                <a:latin typeface="华文新魏" pitchFamily="2" charset="-122"/>
                <a:ea typeface="华文新魏" pitchFamily="2" charset="-122"/>
              </a:rPr>
              <a:t>有野生、有栽培。大麻的变种</a:t>
            </a:r>
            <a:r>
              <a:rPr lang="zh-CN" altLang="en-US" b="1" dirty="0" smtClean="0">
                <a:latin typeface="华文新魏" pitchFamily="2" charset="-122"/>
                <a:ea typeface="华文新魏" pitchFamily="2" charset="-122"/>
              </a:rPr>
              <a:t>很多，是人类最早种植的植物</a:t>
            </a:r>
            <a:r>
              <a:rPr lang="zh-CN" altLang="en-US" b="1" dirty="0" smtClean="0">
                <a:solidFill>
                  <a:srgbClr val="0000FF"/>
                </a:solidFill>
                <a:latin typeface="华文新魏" pitchFamily="2" charset="-122"/>
                <a:ea typeface="华文新魏" pitchFamily="2" charset="-122"/>
              </a:rPr>
              <a:t>之一。大麻的茎、竿可制成纤</a:t>
            </a:r>
            <a:r>
              <a:rPr lang="zh-CN" altLang="en-US" b="1" dirty="0" smtClean="0">
                <a:latin typeface="华文新魏" pitchFamily="2" charset="-122"/>
                <a:ea typeface="华文新魏" pitchFamily="2" charset="-122"/>
              </a:rPr>
              <a:t>维，籽可榨油。作为毒品的大</a:t>
            </a:r>
            <a:r>
              <a:rPr lang="zh-CN" altLang="en-US" b="1" dirty="0" smtClean="0">
                <a:solidFill>
                  <a:srgbClr val="0000FF"/>
                </a:solidFill>
                <a:latin typeface="华文新魏" pitchFamily="2" charset="-122"/>
                <a:ea typeface="华文新魏" pitchFamily="2" charset="-122"/>
              </a:rPr>
              <a:t>麻主要是指矮小、多分枝的印</a:t>
            </a:r>
            <a:r>
              <a:rPr lang="zh-CN" altLang="en-US" b="1" dirty="0" smtClean="0">
                <a:latin typeface="华文新魏" pitchFamily="2" charset="-122"/>
                <a:ea typeface="华文新魏" pitchFamily="2" charset="-122"/>
              </a:rPr>
              <a:t>度大麻。大麻类毒品的主要活</a:t>
            </a:r>
            <a:r>
              <a:rPr lang="zh-CN" altLang="en-US" b="1" dirty="0" smtClean="0">
                <a:solidFill>
                  <a:srgbClr val="0000FF"/>
                </a:solidFill>
                <a:latin typeface="华文新魏" pitchFamily="2" charset="-122"/>
                <a:ea typeface="华文新魏" pitchFamily="2" charset="-122"/>
              </a:rPr>
              <a:t>性成分是四氢大麻酚</a:t>
            </a:r>
            <a:r>
              <a:rPr lang="zh-CN" altLang="en-US" b="1" dirty="0" smtClean="0">
                <a:latin typeface="华文新魏" pitchFamily="2" charset="-122"/>
                <a:ea typeface="华文新魏" pitchFamily="2" charset="-122"/>
              </a:rPr>
              <a:t>（</a:t>
            </a:r>
            <a:r>
              <a:rPr lang="en-US" altLang="zh-CN" b="1" dirty="0" smtClean="0">
                <a:latin typeface="华文新魏" pitchFamily="2" charset="-122"/>
                <a:ea typeface="华文新魏" pitchFamily="2" charset="-122"/>
              </a:rPr>
              <a:t>THC</a:t>
            </a:r>
            <a:r>
              <a:rPr lang="zh-CN" altLang="en-US" b="1" dirty="0" smtClean="0">
                <a:latin typeface="华文新魏" pitchFamily="2" charset="-122"/>
                <a:ea typeface="华文新魏" pitchFamily="2" charset="-122"/>
              </a:rPr>
              <a:t>）。 </a:t>
            </a:r>
            <a:endParaRPr lang="zh-CN" altLang="en-US"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anim calcmode="lin" valueType="num">
                                      <p:cBhvr>
                                        <p:cTn id="18" dur="500" fill="hold"/>
                                        <p:tgtEl>
                                          <p:spTgt spid="17"/>
                                        </p:tgtEl>
                                        <p:attrNameLst>
                                          <p:attrName>ppt_x</p:attrName>
                                        </p:attrNameLst>
                                      </p:cBhvr>
                                      <p:tavLst>
                                        <p:tav tm="0">
                                          <p:val>
                                            <p:strVal val="#ppt_x"/>
                                          </p:val>
                                        </p:tav>
                                        <p:tav tm="100000">
                                          <p:val>
                                            <p:strVal val="#ppt_x"/>
                                          </p:val>
                                        </p:tav>
                                      </p:tavLst>
                                    </p:anim>
                                    <p:anim calcmode="lin" valueType="num">
                                      <p:cBhvr>
                                        <p:cTn id="19" dur="5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卷形: 水平 15"/>
          <p:cNvSpPr/>
          <p:nvPr/>
        </p:nvSpPr>
        <p:spPr>
          <a:xfrm>
            <a:off x="771568" y="1161766"/>
            <a:ext cx="5026864" cy="1194989"/>
          </a:xfrm>
          <a:prstGeom prst="horizontalScroll">
            <a:avLst/>
          </a:prstGeom>
          <a:solidFill>
            <a:srgbClr val="FDBC2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prstClr val="white"/>
              </a:solidFill>
              <a:effectLst/>
              <a:uLnTx/>
              <a:uFillTx/>
              <a:latin typeface="等线" panose="02010600030101010101" charset="-122"/>
              <a:ea typeface="等线" panose="02010600030101010101" charset="-122"/>
              <a:cs typeface="+mn-cs"/>
            </a:endParaRPr>
          </a:p>
        </p:txBody>
      </p:sp>
      <p:sp>
        <p:nvSpPr>
          <p:cNvPr id="5" name="标题 4"/>
          <p:cNvSpPr>
            <a:spLocks noGrp="1"/>
          </p:cNvSpPr>
          <p:nvPr>
            <p:ph type="title" idx="4294967295"/>
          </p:nvPr>
        </p:nvSpPr>
        <p:spPr>
          <a:xfrm>
            <a:off x="625663" y="1508303"/>
            <a:ext cx="5367808" cy="640715"/>
          </a:xfrm>
          <a:prstGeom prst="rect">
            <a:avLst/>
          </a:prstGeom>
        </p:spPr>
        <p:txBody>
          <a:bodyPr/>
          <a:lstStyle/>
          <a:p>
            <a:pPr algn="ctr"/>
            <a:r>
              <a:rPr lang="zh-CN" altLang="en-US" sz="3600" b="1" dirty="0" smtClean="0">
                <a:solidFill>
                  <a:schemeClr val="bg1"/>
                </a:solidFill>
                <a:latin typeface="Futura Normal"/>
                <a:ea typeface="微软雅黑" panose="020B0503020204020204" pitchFamily="34" charset="-122"/>
                <a:sym typeface="Futura Normal"/>
              </a:rPr>
              <a:t>可卡因         </a:t>
            </a:r>
            <a:r>
              <a:rPr lang="en-US" altLang="zh-CN" sz="3600" b="1" dirty="0" smtClean="0">
                <a:solidFill>
                  <a:schemeClr val="bg1"/>
                </a:solidFill>
                <a:latin typeface="Futura Normal"/>
                <a:ea typeface="微软雅黑" panose="020B0503020204020204" pitchFamily="34" charset="-122"/>
                <a:sym typeface="Futura Normal"/>
              </a:rPr>
              <a:t>K</a:t>
            </a:r>
            <a:r>
              <a:rPr lang="zh-CN" altLang="en-US" sz="3600" b="1" dirty="0" smtClean="0">
                <a:solidFill>
                  <a:schemeClr val="bg1"/>
                </a:solidFill>
                <a:latin typeface="Futura Normal"/>
                <a:ea typeface="微软雅黑" panose="020B0503020204020204" pitchFamily="34" charset="-122"/>
                <a:sym typeface="Futura Normal"/>
              </a:rPr>
              <a:t>粉</a:t>
            </a:r>
            <a:endParaRPr lang="zh-CN" altLang="en-US" sz="3600" b="1" dirty="0">
              <a:solidFill>
                <a:schemeClr val="bg1"/>
              </a:solidFill>
              <a:latin typeface="Futura Normal"/>
              <a:ea typeface="微软雅黑" panose="020B0503020204020204" pitchFamily="34" charset="-122"/>
              <a:sym typeface="Futura Normal"/>
            </a:endParaRPr>
          </a:p>
        </p:txBody>
      </p:sp>
      <p:pic>
        <p:nvPicPr>
          <p:cNvPr id="11" name="图片 10"/>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2050065" y="4843682"/>
            <a:ext cx="2370509" cy="1705103"/>
          </a:xfrm>
          <a:prstGeom prst="rect">
            <a:avLst/>
          </a:prstGeom>
        </p:spPr>
      </p:pic>
      <p:pic>
        <p:nvPicPr>
          <p:cNvPr id="15" name="图片 14"/>
          <p:cNvPicPr>
            <a:picLocks noChangeAspect="1"/>
          </p:cNvPicPr>
          <p:nvPr/>
        </p:nvPicPr>
        <p:blipFill>
          <a:blip r:embed="rId4">
            <a:extLst>
              <a:ext uri="{28A0092B-C50C-407E-A947-70E740481C1C}">
                <a14:useLocalDpi xmlns:a14="http://schemas.microsoft.com/office/drawing/2010/main" xmlns="" val="0"/>
              </a:ext>
            </a:extLst>
          </a:blip>
          <a:stretch>
            <a:fillRect/>
          </a:stretch>
        </p:blipFill>
        <p:spPr>
          <a:xfrm>
            <a:off x="9195828" y="309214"/>
            <a:ext cx="2370509" cy="1705103"/>
          </a:xfrm>
          <a:prstGeom prst="rect">
            <a:avLst/>
          </a:prstGeom>
        </p:spPr>
      </p:pic>
      <p:pic>
        <p:nvPicPr>
          <p:cNvPr id="17" name="图片 16"/>
          <p:cNvPicPr>
            <a:picLocks noChangeAspect="1"/>
          </p:cNvPicPr>
          <p:nvPr/>
        </p:nvPicPr>
        <p:blipFill>
          <a:blip r:embed="rId5" cstate="print">
            <a:extLst>
              <a:ext uri="{28A0092B-C50C-407E-A947-70E740481C1C}">
                <a14:useLocalDpi xmlns:a14="http://schemas.microsoft.com/office/drawing/2010/main" xmlns="" val="0"/>
              </a:ext>
            </a:extLst>
          </a:blip>
          <a:stretch>
            <a:fillRect/>
          </a:stretch>
        </p:blipFill>
        <p:spPr>
          <a:xfrm>
            <a:off x="11005775" y="403123"/>
            <a:ext cx="560562" cy="560562"/>
          </a:xfrm>
          <a:prstGeom prst="rect">
            <a:avLst/>
          </a:prstGeom>
        </p:spPr>
      </p:pic>
      <p:grpSp>
        <p:nvGrpSpPr>
          <p:cNvPr id="2" name="组合 20"/>
          <p:cNvGrpSpPr/>
          <p:nvPr/>
        </p:nvGrpSpPr>
        <p:grpSpPr>
          <a:xfrm>
            <a:off x="6080857" y="2093316"/>
            <a:ext cx="8135839" cy="7210864"/>
            <a:chOff x="6080857" y="2093316"/>
            <a:chExt cx="8135839" cy="7210864"/>
          </a:xfrm>
        </p:grpSpPr>
        <p:pic>
          <p:nvPicPr>
            <p:cNvPr id="12" name="图片 11"/>
            <p:cNvPicPr>
              <a:picLocks noChangeAspect="1"/>
            </p:cNvPicPr>
            <p:nvPr/>
          </p:nvPicPr>
          <p:blipFill>
            <a:blip r:embed="rId6">
              <a:extLst>
                <a:ext uri="{28A0092B-C50C-407E-A947-70E740481C1C}">
                  <a14:useLocalDpi xmlns:a14="http://schemas.microsoft.com/office/drawing/2010/main" xmlns="" val="0"/>
                </a:ext>
              </a:extLst>
            </a:blip>
            <a:stretch>
              <a:fillRect/>
            </a:stretch>
          </p:blipFill>
          <p:spPr>
            <a:xfrm>
              <a:off x="8104566" y="3192050"/>
              <a:ext cx="6112130" cy="6112130"/>
            </a:xfrm>
            <a:prstGeom prst="rect">
              <a:avLst/>
            </a:prstGeom>
          </p:spPr>
        </p:pic>
        <p:pic>
          <p:nvPicPr>
            <p:cNvPr id="7" name="图片 6"/>
            <p:cNvPicPr>
              <a:picLocks noChangeAspect="1"/>
            </p:cNvPicPr>
            <p:nvPr/>
          </p:nvPicPr>
          <p:blipFill>
            <a:blip r:embed="rId7">
              <a:extLst>
                <a:ext uri="{28A0092B-C50C-407E-A947-70E740481C1C}">
                  <a14:useLocalDpi xmlns:a14="http://schemas.microsoft.com/office/drawing/2010/main" xmlns="" val="0"/>
                </a:ext>
              </a:extLst>
            </a:blip>
            <a:stretch>
              <a:fillRect/>
            </a:stretch>
          </p:blipFill>
          <p:spPr>
            <a:xfrm>
              <a:off x="6080857" y="2093316"/>
              <a:ext cx="4777536" cy="5910467"/>
            </a:xfrm>
            <a:prstGeom prst="rect">
              <a:avLst/>
            </a:prstGeom>
          </p:spPr>
        </p:pic>
      </p:grpSp>
      <p:pic>
        <p:nvPicPr>
          <p:cNvPr id="13" name="Picture 4" descr="200483174381"/>
          <p:cNvPicPr>
            <a:picLocks noGrp="1" noChangeAspect="1" noChangeArrowheads="1"/>
          </p:cNvPicPr>
          <p:nvPr>
            <p:ph idx="4294967295"/>
          </p:nvPr>
        </p:nvPicPr>
        <p:blipFill>
          <a:blip r:embed="rId8"/>
          <a:srcRect/>
          <a:stretch>
            <a:fillRect/>
          </a:stretch>
        </p:blipFill>
        <p:spPr bwMode="auto">
          <a:xfrm>
            <a:off x="1375856" y="2259918"/>
            <a:ext cx="3555371" cy="2747511"/>
          </a:xfrm>
          <a:prstGeom prst="rect">
            <a:avLst/>
          </a:prstGeom>
          <a:noFill/>
          <a:ln w="9525">
            <a:noFill/>
            <a:miter lim="800000"/>
            <a:headEnd/>
            <a:tailEnd/>
          </a:ln>
        </p:spPr>
      </p:pic>
      <p:sp>
        <p:nvSpPr>
          <p:cNvPr id="14" name="矩形 13"/>
          <p:cNvSpPr/>
          <p:nvPr/>
        </p:nvSpPr>
        <p:spPr>
          <a:xfrm>
            <a:off x="892628" y="5030714"/>
            <a:ext cx="4539343" cy="1172629"/>
          </a:xfrm>
          <a:prstGeom prst="rect">
            <a:avLst/>
          </a:prstGeom>
        </p:spPr>
        <p:txBody>
          <a:bodyPr wrap="square">
            <a:spAutoFit/>
          </a:bodyPr>
          <a:lstStyle/>
          <a:p>
            <a:pPr>
              <a:lnSpc>
                <a:spcPct val="130000"/>
              </a:lnSpc>
              <a:spcBef>
                <a:spcPct val="50000"/>
              </a:spcBef>
            </a:pPr>
            <a:r>
              <a:rPr lang="zh-CN" altLang="en-US" b="1" dirty="0" smtClean="0"/>
              <a:t>大剂量使用可使呼吸、心血管和呕吐中枢兴奋，严重者可发生惊厥，最后由兴奋转为抑制，出现呼吸抑制，心衰，甚至死亡。 </a:t>
            </a:r>
            <a:endParaRPr lang="zh-CN" altLang="en-US" b="1" dirty="0"/>
          </a:p>
        </p:txBody>
      </p:sp>
      <p:graphicFrame>
        <p:nvGraphicFramePr>
          <p:cNvPr id="1026" name="Object 3"/>
          <p:cNvGraphicFramePr>
            <a:graphicFrameLocks noChangeAspect="1"/>
          </p:cNvGraphicFramePr>
          <p:nvPr/>
        </p:nvGraphicFramePr>
        <p:xfrm>
          <a:off x="6683828" y="3293155"/>
          <a:ext cx="3690257" cy="2683102"/>
        </p:xfrm>
        <a:graphic>
          <a:graphicData uri="http://schemas.openxmlformats.org/presentationml/2006/ole">
            <p:oleObj spid="_x0000_s1026" name="Image" r:id="rId9" imgW="5079365" imgH="3809524" progId="Photoshop.Image.8">
              <p:embed/>
            </p:oleObj>
          </a:graphicData>
        </a:graphic>
      </p:graphicFrame>
      <p:sp>
        <p:nvSpPr>
          <p:cNvPr id="18" name="矩形 17"/>
          <p:cNvSpPr/>
          <p:nvPr/>
        </p:nvSpPr>
        <p:spPr>
          <a:xfrm>
            <a:off x="6237515" y="1359265"/>
            <a:ext cx="4332514" cy="1754326"/>
          </a:xfrm>
          <a:prstGeom prst="rect">
            <a:avLst/>
          </a:prstGeom>
        </p:spPr>
        <p:txBody>
          <a:bodyPr wrap="square">
            <a:spAutoFit/>
          </a:bodyPr>
          <a:lstStyle/>
          <a:p>
            <a:r>
              <a:rPr lang="zh-CN" altLang="en-US" b="1" dirty="0" smtClean="0"/>
              <a:t> 一般人只要足量接触二、三次即可上瘾，是一种很</a:t>
            </a:r>
            <a:r>
              <a:rPr lang="zh-CN" altLang="en-US" b="1" dirty="0" smtClean="0">
                <a:solidFill>
                  <a:srgbClr val="FF0000"/>
                </a:solidFill>
              </a:rPr>
              <a:t>危险的精神药物</a:t>
            </a:r>
            <a:r>
              <a:rPr lang="zh-CN" altLang="en-US" b="1" dirty="0" smtClean="0"/>
              <a:t>。</a:t>
            </a:r>
            <a:r>
              <a:rPr lang="en-US" altLang="zh-CN" b="1" dirty="0" smtClean="0"/>
              <a:t>K </a:t>
            </a:r>
            <a:r>
              <a:rPr lang="zh-CN" altLang="en-US" b="1" dirty="0" smtClean="0"/>
              <a:t>粉具有</a:t>
            </a:r>
            <a:r>
              <a:rPr lang="zh-CN" altLang="en-US" b="1" dirty="0" smtClean="0">
                <a:solidFill>
                  <a:srgbClr val="FF0000"/>
                </a:solidFill>
              </a:rPr>
              <a:t>很强的依赖性</a:t>
            </a:r>
            <a:r>
              <a:rPr lang="zh-CN" altLang="en-US" b="1" dirty="0" smtClean="0"/>
              <a:t>，服用后会产生意识与感觉的分离状态，导致神经中毒反应、幻觉和</a:t>
            </a:r>
            <a:r>
              <a:rPr lang="zh-CN" altLang="en-US" b="1" dirty="0" smtClean="0">
                <a:hlinkClick r:id="rId10"/>
              </a:rPr>
              <a:t>精神分裂症</a:t>
            </a:r>
            <a:r>
              <a:rPr lang="zh-CN" altLang="en-US" b="1" dirty="0" smtClean="0"/>
              <a:t>状，同时对记忆和思维能力都造成严重损害。 </a:t>
            </a:r>
            <a:endParaRPr lang="zh-CN" altLang="en-US" dirty="0"/>
          </a:p>
        </p:txBody>
      </p:sp>
    </p:spTree>
  </p:cSld>
  <p:clrMapOvr>
    <a:masterClrMapping/>
  </p:clrMapOvr>
  <mc:AlternateContent xmlns:mc="http://schemas.openxmlformats.org/markup-compatibility/2006">
    <mc:Choice xmlns:p15="http://schemas.microsoft.com/office/powerpoint/2012/main" xmlns="" Requires="p15">
      <p:transition xmlns:p14="http://schemas.microsoft.com/office/powerpoint/2010/main" spd="med" Requires="p14" advClick="0" advTm="3000">
        <p15:prstTrans prst="peelOff"/>
      </p:transition>
    </mc:Choice>
    <mc:Fallback>
      <p:transition spd="med" advClick="0" advTm="3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anim calcmode="lin" valueType="num">
                                      <p:cBhvr>
                                        <p:cTn id="8" dur="500" fill="hold"/>
                                        <p:tgtEl>
                                          <p:spTgt spid="11"/>
                                        </p:tgtEl>
                                        <p:attrNameLst>
                                          <p:attrName>ppt_x</p:attrName>
                                        </p:attrNameLst>
                                      </p:cBhvr>
                                      <p:tavLst>
                                        <p:tav tm="0">
                                          <p:val>
                                            <p:strVal val="#ppt_x"/>
                                          </p:val>
                                        </p:tav>
                                        <p:tav tm="100000">
                                          <p:val>
                                            <p:strVal val="#ppt_x"/>
                                          </p:val>
                                        </p:tav>
                                      </p:tavLst>
                                    </p:anim>
                                    <p:anim calcmode="lin" valueType="num">
                                      <p:cBhvr>
                                        <p:cTn id="9" dur="500" fill="hold"/>
                                        <p:tgtEl>
                                          <p:spTgt spid="1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anim calcmode="lin" valueType="num">
                                      <p:cBhvr>
                                        <p:cTn id="13" dur="500" fill="hold"/>
                                        <p:tgtEl>
                                          <p:spTgt spid="15"/>
                                        </p:tgtEl>
                                        <p:attrNameLst>
                                          <p:attrName>ppt_x</p:attrName>
                                        </p:attrNameLst>
                                      </p:cBhvr>
                                      <p:tavLst>
                                        <p:tav tm="0">
                                          <p:val>
                                            <p:strVal val="#ppt_x"/>
                                          </p:val>
                                        </p:tav>
                                        <p:tav tm="100000">
                                          <p:val>
                                            <p:strVal val="#ppt_x"/>
                                          </p:val>
                                        </p:tav>
                                      </p:tavLst>
                                    </p:anim>
                                    <p:anim calcmode="lin" valueType="num">
                                      <p:cBhvr>
                                        <p:cTn id="14" dur="5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animEffect transition="in" filter="fade">
                                      <p:cBhvr>
                                        <p:cTn id="17" dur="500"/>
                                        <p:tgtEl>
                                          <p:spTgt spid="17"/>
                                        </p:tgtEl>
                                      </p:cBhvr>
                                    </p:animEffect>
                                    <p:anim calcmode="lin" valueType="num">
                                      <p:cBhvr>
                                        <p:cTn id="18" dur="500" fill="hold"/>
                                        <p:tgtEl>
                                          <p:spTgt spid="17"/>
                                        </p:tgtEl>
                                        <p:attrNameLst>
                                          <p:attrName>ppt_x</p:attrName>
                                        </p:attrNameLst>
                                      </p:cBhvr>
                                      <p:tavLst>
                                        <p:tav tm="0">
                                          <p:val>
                                            <p:strVal val="#ppt_x"/>
                                          </p:val>
                                        </p:tav>
                                        <p:tav tm="100000">
                                          <p:val>
                                            <p:strVal val="#ppt_x"/>
                                          </p:val>
                                        </p:tav>
                                      </p:tavLst>
                                    </p:anim>
                                    <p:anim calcmode="lin" valueType="num">
                                      <p:cBhvr>
                                        <p:cTn id="19" dur="500" fill="hold"/>
                                        <p:tgtEl>
                                          <p:spTgt spid="17"/>
                                        </p:tgtEl>
                                        <p:attrNameLst>
                                          <p:attrName>ppt_y</p:attrName>
                                        </p:attrNameLst>
                                      </p:cBhvr>
                                      <p:tavLst>
                                        <p:tav tm="0">
                                          <p:val>
                                            <p:strVal val="#ppt_y+.1"/>
                                          </p:val>
                                        </p:tav>
                                        <p:tav tm="100000">
                                          <p:val>
                                            <p:strVal val="#ppt_y"/>
                                          </p:val>
                                        </p:tav>
                                      </p:tavLst>
                                    </p:anim>
                                  </p:childTnLst>
                                </p:cTn>
                              </p:par>
                            </p:childTnLst>
                          </p:cTn>
                        </p:par>
                        <p:par>
                          <p:cTn id="20" fill="hold">
                            <p:stCondLst>
                              <p:cond delay="500"/>
                            </p:stCondLst>
                            <p:childTnLst>
                              <p:par>
                                <p:cTn id="21" presetID="42" presetClass="entr" presetSubtype="0" fill="hold" nodeType="afterEffect">
                                  <p:stCondLst>
                                    <p:cond delay="0"/>
                                  </p:stCondLst>
                                  <p:childTnLst>
                                    <p:set>
                                      <p:cBhvr>
                                        <p:cTn id="22" dur="1" fill="hold">
                                          <p:stCondLst>
                                            <p:cond delay="0"/>
                                          </p:stCondLst>
                                        </p:cTn>
                                        <p:tgtEl>
                                          <p:spTgt spid="2"/>
                                        </p:tgtEl>
                                        <p:attrNameLst>
                                          <p:attrName>style.visibility</p:attrName>
                                        </p:attrNameLst>
                                      </p:cBhvr>
                                      <p:to>
                                        <p:strVal val="visible"/>
                                      </p:to>
                                    </p:set>
                                    <p:animEffect transition="in" filter="fade">
                                      <p:cBhvr>
                                        <p:cTn id="23" dur="1000"/>
                                        <p:tgtEl>
                                          <p:spTgt spid="2"/>
                                        </p:tgtEl>
                                      </p:cBhvr>
                                    </p:animEffect>
                                    <p:anim calcmode="lin" valueType="num">
                                      <p:cBhvr>
                                        <p:cTn id="24" dur="1000" fill="hold"/>
                                        <p:tgtEl>
                                          <p:spTgt spid="2"/>
                                        </p:tgtEl>
                                        <p:attrNameLst>
                                          <p:attrName>ppt_x</p:attrName>
                                        </p:attrNameLst>
                                      </p:cBhvr>
                                      <p:tavLst>
                                        <p:tav tm="0">
                                          <p:val>
                                            <p:strVal val="#ppt_x"/>
                                          </p:val>
                                        </p:tav>
                                        <p:tav tm="100000">
                                          <p:val>
                                            <p:strVal val="#ppt_x"/>
                                          </p:val>
                                        </p:tav>
                                      </p:tavLst>
                                    </p:anim>
                                    <p:anim calcmode="lin" valueType="num">
                                      <p:cBhvr>
                                        <p:cTn id="25"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rgbClr val="000000"/>
      </a:dk1>
      <a:lt1>
        <a:srgbClr val="FFFFFF"/>
      </a:lt1>
      <a:dk2>
        <a:srgbClr val="44546A"/>
      </a:dk2>
      <a:lt2>
        <a:srgbClr val="E6E4E4"/>
      </a:lt2>
      <a:accent1>
        <a:srgbClr val="998C8C"/>
      </a:accent1>
      <a:accent2>
        <a:srgbClr val="646464"/>
      </a:accent2>
      <a:accent3>
        <a:srgbClr val="484545"/>
      </a:accent3>
      <a:accent4>
        <a:srgbClr val="6D615D"/>
      </a:accent4>
      <a:accent5>
        <a:srgbClr val="484545"/>
      </a:accent5>
      <a:accent6>
        <a:srgbClr val="6D615D"/>
      </a:accent6>
      <a:hlink>
        <a:srgbClr val="0563C1"/>
      </a:hlink>
      <a:folHlink>
        <a:srgbClr val="954D72"/>
      </a:folHlink>
    </a:clrScheme>
    <a:fontScheme name="agbvtnkv">
      <a:majorFont>
        <a:latin typeface="Arial"/>
        <a:ea typeface="Microsoft YaHei"/>
        <a:cs typeface=""/>
      </a:majorFont>
      <a:minorFont>
        <a:latin typeface="Arial"/>
        <a:ea typeface="Microsoft YaHei"/>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TotalTime>
  <Words>1378</Words>
  <Application>WPS 演示</Application>
  <PresentationFormat>自定义</PresentationFormat>
  <Paragraphs>86</Paragraphs>
  <Slides>18</Slides>
  <Notes>18</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18</vt:i4>
      </vt:variant>
    </vt:vector>
  </HeadingPairs>
  <TitlesOfParts>
    <vt:vector size="21" baseType="lpstr">
      <vt:lpstr>Office 主题​​</vt:lpstr>
      <vt:lpstr>自定义设计方案</vt:lpstr>
      <vt:lpstr>Adobe Photoshop Image</vt:lpstr>
      <vt:lpstr>幻灯片 1</vt:lpstr>
      <vt:lpstr>幻灯片 2</vt:lpstr>
      <vt:lpstr>幻灯片 3</vt:lpstr>
      <vt:lpstr>幻灯片 4</vt:lpstr>
      <vt:lpstr>罂粟和鸦片</vt:lpstr>
      <vt:lpstr>海洛因（毒品之王） ，俗称“白粉 ”</vt:lpstr>
      <vt:lpstr>冰毒       吗啡</vt:lpstr>
      <vt:lpstr>摇头丸         大麻</vt:lpstr>
      <vt:lpstr>可卡因         K粉</vt:lpstr>
      <vt:lpstr>幻灯片 10</vt:lpstr>
      <vt:lpstr>吸毒对社会的危害</vt:lpstr>
      <vt:lpstr>幻灯片 12</vt:lpstr>
      <vt:lpstr>吸毒对身心的危害</vt:lpstr>
      <vt:lpstr>幻灯片 14</vt:lpstr>
      <vt:lpstr>吸毒对人体的危害</vt:lpstr>
      <vt:lpstr>青少年如何防止吸毒</vt:lpstr>
      <vt:lpstr>幻灯片 17</vt:lpstr>
      <vt:lpstr>幻灯片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可爱卡通风格儿童安全教育课堂教学PPT模板</dc:title>
  <dc:creator>Administrator</dc:creator>
  <cp:lastModifiedBy>Administrator</cp:lastModifiedBy>
  <cp:revision>258</cp:revision>
  <dcterms:created xsi:type="dcterms:W3CDTF">2017-10-03T15:26:00Z</dcterms:created>
  <dcterms:modified xsi:type="dcterms:W3CDTF">2019-10-23T00:55:03Z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2052-11.1.0.7932</vt:lpwstr>
  </property>
</Properties>
</file>