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694690"/>
            <a:ext cx="9144000" cy="3062605"/>
          </a:xfrm>
        </p:spPr>
        <p:txBody>
          <a:bodyPr/>
          <a:p>
            <a:r>
              <a:rPr lang="zh-CN" altLang="en-US" sz="7200" b="1" i="1">
                <a:solidFill>
                  <a:srgbClr val="FF0000"/>
                </a:solidFill>
              </a:rPr>
              <a:t>珍爱生命，远离毒品，</a:t>
            </a:r>
            <a:br>
              <a:rPr lang="zh-CN" altLang="en-US" sz="7200" b="1" i="1">
                <a:solidFill>
                  <a:srgbClr val="FF0000"/>
                </a:solidFill>
              </a:rPr>
            </a:br>
            <a:r>
              <a:rPr lang="zh-CN" altLang="en-US" sz="7200" b="1" i="1">
                <a:solidFill>
                  <a:srgbClr val="FF0000"/>
                </a:solidFill>
              </a:rPr>
              <a:t>预防艾滋病</a:t>
            </a:r>
            <a:endParaRPr lang="zh-CN" altLang="en-US" sz="7200" b="1" i="1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010025" y="5311140"/>
            <a:ext cx="7123430" cy="678180"/>
          </a:xfrm>
        </p:spPr>
        <p:txBody>
          <a:bodyPr>
            <a:normAutofit fontScale="80000"/>
          </a:bodyPr>
          <a:p>
            <a:r>
              <a:rPr lang="zh-CN" altLang="en-US" sz="3200"/>
              <a:t>湖北省利川市谋道镇谋道小学</a:t>
            </a:r>
            <a:r>
              <a:rPr lang="en-US" altLang="zh-CN" sz="3200"/>
              <a:t>602</a:t>
            </a:r>
            <a:r>
              <a:rPr lang="zh-CN" altLang="en-US" sz="3200"/>
              <a:t>班      邹青</a:t>
            </a:r>
            <a:endParaRPr lang="zh-CN" altLang="en-US" sz="32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u=2137563447,2251627228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0" y="1047115"/>
            <a:ext cx="10515600" cy="47637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4" name="对象 3"/>
          <p:cNvGraphicFramePr/>
          <p:nvPr/>
        </p:nvGraphicFramePr>
        <p:xfrm>
          <a:off x="40005" y="-119380"/>
          <a:ext cx="12039600" cy="7096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7848600" imgH="9058275" progId="Paint.Picture">
                  <p:embed/>
                </p:oleObj>
              </mc:Choice>
              <mc:Fallback>
                <p:oleObj name="" r:id="rId1" imgW="7848600" imgH="905827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005" y="-119380"/>
                        <a:ext cx="12039600" cy="7096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6215" y="217170"/>
            <a:ext cx="11861165" cy="6548120"/>
          </a:xfrm>
        </p:spPr>
        <p:txBody>
          <a:bodyPr>
            <a:normAutofit fontScale="90000"/>
          </a:bodyPr>
          <a:p>
            <a:r>
              <a:rPr lang="zh-CN" altLang="en-US" sz="4800" b="1" i="1">
                <a:solidFill>
                  <a:srgbClr val="FF0000"/>
                </a:solidFill>
              </a:rPr>
              <a:t>毒品的危害</a:t>
            </a:r>
            <a:br>
              <a:rPr lang="zh-CN" altLang="en-US" sz="4800"/>
            </a:br>
            <a:r>
              <a:rPr lang="zh-CN" altLang="en-US" sz="4800"/>
              <a:t>1.对精神心理的危害，毒品是种精神活性物质，会导致吸食者出现兴奋、幻觉甚至抑郁、自杀等精神心理障碍；2.对身体的影响，首先会身体器官的损伤，如心脏、胆囊等损伤，其次会出现一些身体疾病，如溃疡性膀胱炎、扩张型心肌病、腹痛等，甚至牙齿疾病；3.对社会功能的危害，吸食者在获取毒品的过程中，很多正常的社会功能会受影响，对家庭和社会都造成危害。</a:t>
            </a:r>
            <a:endParaRPr lang="zh-CN" altLang="en-US" sz="480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330" y="-222885"/>
            <a:ext cx="11433810" cy="6779895"/>
          </a:xfrm>
        </p:spPr>
        <p:txBody>
          <a:bodyPr/>
          <a:p>
            <a:r>
              <a:rPr lang="zh-CN" altLang="en-US" sz="4800" b="1" i="1">
                <a:solidFill>
                  <a:srgbClr val="FF0000"/>
                </a:solidFill>
              </a:rPr>
              <a:t>吸食毒品如何导致艾滋病</a:t>
            </a:r>
            <a:br>
              <a:rPr lang="zh-CN" altLang="en-US" sz="4800"/>
            </a:br>
            <a:r>
              <a:rPr lang="zh-CN" altLang="en-US" sz="4800"/>
              <a:t>艾滋病特别容易在吸毒人员之间传播，很多艾滋病患者都有吸毒的习惯，因为吸毒人员在吸毒过后，精神状态会进入一种恍惚的阶段。特别是聚众吸毒时，大家使用同一根针管进行毒品注射就很容易，导致艾滋病的传播，所以吸毒人员也要了解一些防止艾滋病的措施。</a:t>
            </a:r>
            <a:endParaRPr lang="zh-CN" altLang="en-US" sz="480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8460" y="-1642745"/>
            <a:ext cx="10968990" cy="7012940"/>
          </a:xfrm>
        </p:spPr>
        <p:txBody>
          <a:bodyPr/>
          <a:p>
            <a:r>
              <a:rPr lang="zh-CN" altLang="en-US" sz="4800" b="1" i="1">
                <a:solidFill>
                  <a:srgbClr val="FF0000"/>
                </a:solidFill>
              </a:rPr>
              <a:t>如何预防艾滋病</a:t>
            </a:r>
            <a:br>
              <a:rPr lang="zh-CN" altLang="en-US" sz="4800" b="1" i="1">
                <a:solidFill>
                  <a:srgbClr val="FF0000"/>
                </a:solidFill>
              </a:rPr>
            </a:br>
            <a:r>
              <a:rPr lang="zh-CN" altLang="en-US" sz="4800"/>
              <a:t>艾滋病会严重破坏人体的免疫系统，导致人体免疫力急剧下降，大多数艾滋病患者的寿命都不会太长，因为他们会感染其他恶性疾病。由于患者身体里免疫系统被破坏，患者在感染其他疾病过后往往无法康复，就很容易死亡。艾滋病无法彻底治愈，所以预防艾滋病很重要。</a:t>
            </a:r>
            <a:endParaRPr lang="zh-CN" altLang="en-US" sz="480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35" y="-2633980"/>
            <a:ext cx="12165330" cy="9399905"/>
          </a:xfrm>
        </p:spPr>
        <p:txBody>
          <a:bodyPr>
            <a:noAutofit/>
          </a:bodyPr>
          <a:p>
            <a:r>
              <a:rPr lang="zh-CN" altLang="en-US" sz="3200" b="1" i="1">
                <a:solidFill>
                  <a:srgbClr val="FF0000"/>
                </a:solidFill>
              </a:rPr>
              <a:t>小学生如何防止吸毒？</a:t>
            </a:r>
            <a:br>
              <a:rPr lang="zh-CN" altLang="en-US" sz="3200"/>
            </a:br>
            <a:r>
              <a:rPr lang="zh-CN" altLang="en-US" sz="3200"/>
              <a:t>　　（1）接受毒品基本知识和禁毒法律法规教育，牢记“四知道”：即知道什么是毒品；知道吸毒极易成瘾，难以戒断；知道毒品的危害；知道毒品违法犯罪要受到法律制裁。</a:t>
            </a:r>
            <a:br>
              <a:rPr lang="zh-CN" altLang="en-US" sz="3200"/>
            </a:br>
            <a:r>
              <a:rPr lang="zh-CN" altLang="en-US" sz="3200"/>
              <a:t>　　（2）树立正确的人生观，不盲目追求享受，不以好奇心为由侥幸去尝试，不受不良诱惑的影响。</a:t>
            </a:r>
            <a:br>
              <a:rPr lang="zh-CN" altLang="en-US" sz="3200"/>
            </a:br>
            <a:r>
              <a:rPr lang="zh-CN" altLang="en-US" sz="3200"/>
              <a:t>　　（3）不听信毒品能治病，毒品能解脱烦恼和痛苦，毒品能给人带来快乐等各种花言巧语。</a:t>
            </a:r>
            <a:br>
              <a:rPr lang="zh-CN" altLang="en-US" sz="3200"/>
            </a:br>
            <a:r>
              <a:rPr lang="zh-CN" altLang="en-US" sz="3200"/>
              <a:t>　　（4）不结交有吸毒、贩毒行为的人。如发现亲朋好友有吸毒、贩毒行为的人，一要劝阻，二要远离，三要报告公安机关。</a:t>
            </a:r>
            <a:br>
              <a:rPr lang="zh-CN" altLang="en-US" sz="3200"/>
            </a:br>
            <a:r>
              <a:rPr lang="zh-CN" altLang="en-US" sz="3200"/>
              <a:t>　　（5）养成良好的行为，杜绝吸烟喝酒等不良嗜好，不涉足青少年不宜进入的场所，决不吸食摇头丸、K粉等兴奋剂。</a:t>
            </a:r>
            <a:endParaRPr lang="zh-CN" altLang="en-US" sz="320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5678805"/>
            <a:ext cx="10515600" cy="410845"/>
          </a:xfrm>
        </p:spPr>
        <p:txBody>
          <a:bodyPr>
            <a:normAutofit fontScale="80000"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-38735"/>
            <a:ext cx="10515600" cy="6951345"/>
          </a:xfrm>
        </p:spPr>
        <p:txBody>
          <a:bodyPr>
            <a:noAutofit/>
          </a:bodyPr>
          <a:p>
            <a:r>
              <a:rPr lang="zh-CN" altLang="en-US" sz="2800" b="1" i="1">
                <a:solidFill>
                  <a:srgbClr val="FF0000"/>
                </a:solidFill>
              </a:rPr>
              <a:t>小学生如何预防艾滋病？</a:t>
            </a:r>
            <a:br>
              <a:rPr lang="zh-CN" altLang="en-US" sz="2800" b="1" i="1">
                <a:solidFill>
                  <a:srgbClr val="FF0000"/>
                </a:solidFill>
              </a:rPr>
            </a:br>
            <a:r>
              <a:rPr lang="zh-CN" altLang="en-US" sz="2800"/>
              <a:t>　　（1）洁身自爱，不去非法采血站卖血，不涉足色情场所，不要轻率地进出某些娱乐场所；任何场合都应保持强烈的预防艾滋病意识；不要存在任何侥幸心理；不要因好奇而尝试吸毒。</a:t>
            </a:r>
            <a:br>
              <a:rPr lang="zh-CN" altLang="en-US" sz="2800"/>
            </a:br>
            <a:r>
              <a:rPr lang="zh-CN" altLang="en-US" sz="2800"/>
              <a:t>　　（2）生病时要到正规的诊所、医院求治，注意输血安全，不到医疗器械消毒不可靠的医疗单位特别是个体诊所打针，拔牙，针灸，手术。不用未消毒的器具穿耳孔，纹身，美容。</a:t>
            </a:r>
            <a:br>
              <a:rPr lang="zh-CN" altLang="en-US" sz="2800"/>
            </a:br>
            <a:r>
              <a:rPr lang="zh-CN" altLang="en-US" sz="2800"/>
              <a:t>　　（3）不与他人共享剃须刀、牙刷等，尽量避免接触他人的体液、血液，对被他人污染过的物品要及时消毒。</a:t>
            </a:r>
            <a:br>
              <a:rPr lang="zh-CN" altLang="en-US" sz="2800"/>
            </a:br>
            <a:r>
              <a:rPr lang="zh-CN" altLang="en-US" sz="2800"/>
              <a:t>　　（4）注意与艾滋病病人的接触，给艾滋病病人采血及注射时，注射器应采用一次性用品，病人的血液、排泄物、污染的物品应彻底焚烧。病人的器皿及医用器械要专人专用，如病人的刮胡刀、牙刷、毛巾、茶杯等应专人专用，排尿、排便后要用肥皂洗手，可达到消毒的目的。</a:t>
            </a:r>
            <a:endParaRPr lang="zh-CN" altLang="en-US" sz="280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4" name="对象 3"/>
          <p:cNvGraphicFramePr/>
          <p:nvPr/>
        </p:nvGraphicFramePr>
        <p:xfrm>
          <a:off x="832485" y="1358900"/>
          <a:ext cx="9577705" cy="3952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4733925" imgH="3552825" progId="Paint.Picture">
                  <p:embed/>
                </p:oleObj>
              </mc:Choice>
              <mc:Fallback>
                <p:oleObj name="" r:id="rId1" imgW="4733925" imgH="355282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32485" y="1358900"/>
                        <a:ext cx="9577705" cy="3952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graphicFrame>
        <p:nvGraphicFramePr>
          <p:cNvPr id="4" name="对象 3"/>
          <p:cNvGraphicFramePr/>
          <p:nvPr/>
        </p:nvGraphicFramePr>
        <p:xfrm>
          <a:off x="1004570" y="483235"/>
          <a:ext cx="10567035" cy="5890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5638800" imgH="5886450" progId="Paint.Picture">
                  <p:embed/>
                </p:oleObj>
              </mc:Choice>
              <mc:Fallback>
                <p:oleObj name="" r:id="rId1" imgW="5638800" imgH="588645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04570" y="483235"/>
                        <a:ext cx="10567035" cy="5890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timg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643890"/>
            <a:ext cx="10058400" cy="55575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u=1386510514,55918991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0285" y="1047115"/>
            <a:ext cx="10134600" cy="47637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u=1403041237,637828108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95" y="1047115"/>
            <a:ext cx="9912985" cy="47637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timg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025" y="210820"/>
            <a:ext cx="10725150" cy="60071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u=51830169,1177730338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260" y="852170"/>
            <a:ext cx="10410190" cy="54717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timg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0" y="481965"/>
            <a:ext cx="10515600" cy="589407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1116</Words>
  <Application>WPS 演示</Application>
  <PresentationFormat>宽屏</PresentationFormat>
  <Paragraphs>14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Office 主题</vt:lpstr>
      <vt:lpstr>Paint.Picture</vt:lpstr>
      <vt:lpstr>Paint.Picture</vt:lpstr>
      <vt:lpstr>Paint.Picture</vt:lpstr>
      <vt:lpstr>珍爱生命，远离毒品， 预防艾滋病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毒品的危害 1.对精神心理的危害，毒品是种精神活性物质，会导致吸食者出现兴奋、幻觉甚至抑郁、自杀等精神心理障碍；2.对身体的影响，首先会身体器官的损伤，如心脏、胆囊等损伤，其次会出现一些身体疾病，如溃疡性膀胱炎、扩张型心肌病、腹痛等，甚至牙齿疾病；3.对社会功能的危害，吸食者在获取毒品的过程中，很多正常的社会功能会受影响，对家庭和社会都造成危害。</vt:lpstr>
      <vt:lpstr>吸食毒品如何导致艾滋病 艾滋病特别容易在吸毒人员之间传播，很多艾滋病患者都有吸毒的习惯，因为吸毒人员在吸毒过后，精神状态会进入一种恍惚的阶段。特别是聚众吸毒时，大家使用同一根针管进行毒品注射就很容易，导致艾滋病的传播，所以吸毒人员也要了解一些防止艾滋病的措施。</vt:lpstr>
      <vt:lpstr>如何预防艾滋病 艾滋病会严重破坏人体的免疫系统，导致人体免疫力急剧下降，大多数艾滋病患者的寿命都不会太长，因为他们会感染其他恶性疾病。由于患者身体里免疫系统被破坏，患者在感染其他疾病过后往往无法康复，就很容易死亡。艾滋病无法彻底治愈，所以预防艾滋病很重要。</vt:lpstr>
      <vt:lpstr>小学生如何防止吸毒？ 　　（1）接受毒品基本知识和禁毒法律法规教育，牢记“四知道”：即知道什么是毒品；知道吸毒极易成瘾，难以戒断；知道毒品的危害；知道毒品违法犯罪要受到法律制裁。 　　（2）树立正确的人生观，不盲目追求享受，不以好奇心为由侥幸去尝试，不受不良诱惑的影响。 　　（3）不听信毒品能治病，毒品能解脱烦恼和痛苦，毒品能给人带来快乐等各种花言巧语。 　　（4）不结交有吸毒、贩毒行为的人。如发现亲朋好友有吸毒、贩毒行为的人，一要劝阻，二要远离，三要报告公安机关。 　　（5）养成良好的行为，杜绝吸烟喝酒等不良嗜好，不涉足青少年不宜进入的场所，决不吸食摇头丸、K粉等兴奋剂。</vt:lpstr>
      <vt:lpstr>小学生如何预防艾滋病？ 　　（1）洁身自爱，不去非法采血站卖血，不涉足色情场所，不要轻率地进出某些娱乐场所；任何场合都应保持强烈的预防艾滋病意识；不要存在任何侥幸心理；不要因好奇而尝试吸毒。 　　（2）生病时要到正规的诊所、医院求治，注意输血安全，不到医疗器械消毒不可靠的医疗单位特别是个体诊所打针，拔牙，针灸，手术。不用未消毒的器具穿耳孔，纹身，美容。 　　（3）不与他人共享剃须刀、牙刷等，尽量避免接触他人的体液、血液，对被他人污染过的物品要及时消毒。 　　（4）注意与艾滋病病人的接触，给艾滋病病人采血及注射时，注射器应采用一次性用品，病人的血液、排泄物、污染的物品应彻底焚烧。病人的器皿及医用器械要专人专用，如病人的刮胡刀、牙刷、毛巾、茶杯等应专人专用，排尿、排便后要用肥皂洗手，可达到消毒的目的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19</cp:revision>
  <dcterms:created xsi:type="dcterms:W3CDTF">2019-09-03T06:19:00Z</dcterms:created>
  <dcterms:modified xsi:type="dcterms:W3CDTF">2019-09-03T06:57:32Z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