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260" r:id="rId2"/>
    <p:sldId id="339" r:id="rId3"/>
    <p:sldId id="269" r:id="rId4"/>
    <p:sldId id="270" r:id="rId5"/>
    <p:sldId id="337" r:id="rId6"/>
    <p:sldId id="340" r:id="rId7"/>
    <p:sldId id="271" r:id="rId8"/>
    <p:sldId id="272" r:id="rId9"/>
    <p:sldId id="343" r:id="rId10"/>
    <p:sldId id="273" r:id="rId11"/>
    <p:sldId id="341" r:id="rId12"/>
    <p:sldId id="342" r:id="rId13"/>
    <p:sldId id="281" r:id="rId14"/>
    <p:sldId id="344" r:id="rId15"/>
    <p:sldId id="345" r:id="rId16"/>
    <p:sldId id="358" r:id="rId17"/>
    <p:sldId id="360" r:id="rId18"/>
    <p:sldId id="361" r:id="rId19"/>
    <p:sldId id="363" r:id="rId20"/>
    <p:sldId id="362" r:id="rId21"/>
    <p:sldId id="364" r:id="rId22"/>
    <p:sldId id="365" r:id="rId23"/>
    <p:sldId id="346" r:id="rId24"/>
    <p:sldId id="282" r:id="rId25"/>
    <p:sldId id="347" r:id="rId26"/>
    <p:sldId id="283" r:id="rId27"/>
    <p:sldId id="284" r:id="rId28"/>
    <p:sldId id="357" r:id="rId29"/>
    <p:sldId id="348" r:id="rId30"/>
    <p:sldId id="349" r:id="rId31"/>
    <p:sldId id="350" r:id="rId32"/>
    <p:sldId id="351" r:id="rId33"/>
    <p:sldId id="352" r:id="rId34"/>
    <p:sldId id="356" r:id="rId35"/>
    <p:sldId id="353" r:id="rId36"/>
    <p:sldId id="354" r:id="rId37"/>
    <p:sldId id="355" r:id="rId38"/>
    <p:sldId id="295" r:id="rId39"/>
    <p:sldId id="296" r:id="rId40"/>
    <p:sldId id="366" r:id="rId41"/>
    <p:sldId id="333" r:id="rId42"/>
    <p:sldId id="330" r:id="rId43"/>
    <p:sldId id="367" r:id="rId44"/>
    <p:sldId id="368" r:id="rId45"/>
    <p:sldId id="369" r:id="rId46"/>
    <p:sldId id="280"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CC00"/>
    <a:srgbClr val="9900CC"/>
    <a:srgbClr val="DD94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155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2019/10/14</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2019/10/14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2019/10/14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2019/10/14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2019/10/14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2019/10/14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2019/10/14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2019/10/14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microsoft.com/office/2007/relationships/media" Target="../media/media1.mp3"/><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964737" y="1266738"/>
            <a:ext cx="7751426" cy="1446550"/>
          </a:xfrm>
          <a:prstGeom prst="rect">
            <a:avLst/>
          </a:prstGeom>
        </p:spPr>
        <p:txBody>
          <a:bodyPr wrap="square">
            <a:spAutoFit/>
          </a:bodyPr>
          <a:lstStyle/>
          <a:p>
            <a:r>
              <a:rPr lang="zh-CN" altLang="en-US" sz="8800" dirty="0" smtClean="0"/>
              <a:t>  禁 毒 知 识</a:t>
            </a:r>
            <a:endParaRPr lang="zh-CN" altLang="en-US" sz="8800" dirty="0"/>
          </a:p>
        </p:txBody>
      </p:sp>
      <p:sp>
        <p:nvSpPr>
          <p:cNvPr id="5" name="矩形 4"/>
          <p:cNvSpPr/>
          <p:nvPr/>
        </p:nvSpPr>
        <p:spPr>
          <a:xfrm>
            <a:off x="243279" y="3204593"/>
            <a:ext cx="8649051" cy="1200329"/>
          </a:xfrm>
          <a:prstGeom prst="rect">
            <a:avLst/>
          </a:prstGeom>
        </p:spPr>
        <p:txBody>
          <a:bodyPr wrap="square">
            <a:spAutoFit/>
          </a:bodyPr>
          <a:lstStyle/>
          <a:p>
            <a:r>
              <a:rPr lang="zh-CN" altLang="en-US" sz="7200" dirty="0" smtClean="0"/>
              <a:t>远离毒品，从我做起</a:t>
            </a:r>
            <a:endParaRPr lang="zh-CN" altLang="en-US" sz="7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1958533" y="6088559"/>
            <a:ext cx="5490891" cy="769441"/>
          </a:xfrm>
          <a:prstGeom prst="rect">
            <a:avLst/>
          </a:prstGeom>
          <a:noFill/>
        </p:spPr>
        <p:txBody>
          <a:bodyPr wrap="square" rtlCol="0">
            <a:spAutoFit/>
          </a:bodyPr>
          <a:lstStyle/>
          <a:p>
            <a:r>
              <a:rPr lang="zh-CN" altLang="en-US" sz="4400" dirty="0" smtClean="0"/>
              <a:t>罂粟，俗称：鸦片</a:t>
            </a:r>
            <a:endParaRPr lang="zh-CN" altLang="en-US" sz="4400" dirty="0"/>
          </a:p>
        </p:txBody>
      </p:sp>
      <p:pic>
        <p:nvPicPr>
          <p:cNvPr id="1026" name="Picture 2" descr="I:\罂粟2.jpg"/>
          <p:cNvPicPr>
            <a:picLocks noChangeAspect="1" noChangeArrowheads="1"/>
          </p:cNvPicPr>
          <p:nvPr/>
        </p:nvPicPr>
        <p:blipFill>
          <a:blip r:embed="rId3" cstate="print"/>
          <a:srcRect/>
          <a:stretch>
            <a:fillRect/>
          </a:stretch>
        </p:blipFill>
        <p:spPr bwMode="auto">
          <a:xfrm>
            <a:off x="0" y="0"/>
            <a:ext cx="9144000" cy="606523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1958533" y="6088559"/>
            <a:ext cx="5490891" cy="769441"/>
          </a:xfrm>
          <a:prstGeom prst="rect">
            <a:avLst/>
          </a:prstGeom>
          <a:noFill/>
        </p:spPr>
        <p:txBody>
          <a:bodyPr wrap="square" rtlCol="0">
            <a:spAutoFit/>
          </a:bodyPr>
          <a:lstStyle/>
          <a:p>
            <a:r>
              <a:rPr lang="zh-CN" altLang="en-US" sz="4400" dirty="0" smtClean="0"/>
              <a:t>罂粟</a:t>
            </a:r>
            <a:r>
              <a:rPr lang="en-US" altLang="zh-CN" sz="4400" dirty="0" smtClean="0"/>
              <a:t>2</a:t>
            </a:r>
            <a:r>
              <a:rPr lang="zh-CN" altLang="en-US" sz="4400" dirty="0" smtClean="0"/>
              <a:t>，俗称：鸦片</a:t>
            </a:r>
            <a:endParaRPr lang="zh-CN" altLang="en-US" sz="4400" dirty="0"/>
          </a:p>
        </p:txBody>
      </p:sp>
      <p:pic>
        <p:nvPicPr>
          <p:cNvPr id="2050" name="Picture 2" descr="I:\罂粟1.jpg"/>
          <p:cNvPicPr>
            <a:picLocks noChangeAspect="1" noChangeArrowheads="1"/>
          </p:cNvPicPr>
          <p:nvPr/>
        </p:nvPicPr>
        <p:blipFill>
          <a:blip r:embed="rId3" cstate="print"/>
          <a:srcRect/>
          <a:stretch>
            <a:fillRect/>
          </a:stretch>
        </p:blipFill>
        <p:spPr bwMode="auto">
          <a:xfrm>
            <a:off x="0" y="0"/>
            <a:ext cx="9144000" cy="609040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134223" y="125833"/>
            <a:ext cx="9009777" cy="6555641"/>
          </a:xfrm>
          <a:prstGeom prst="rect">
            <a:avLst/>
          </a:prstGeom>
        </p:spPr>
        <p:txBody>
          <a:bodyPr wrap="square">
            <a:spAutoFit/>
          </a:bodyPr>
          <a:lstStyle/>
          <a:p>
            <a:r>
              <a:rPr lang="zh-CN" altLang="en-US" sz="2800" dirty="0" smtClean="0"/>
              <a:t>        罂</a:t>
            </a:r>
            <a:r>
              <a:rPr lang="zh-CN" altLang="en-US" sz="2800" dirty="0" smtClean="0"/>
              <a:t>粟：可以通称罂粟属的近</a:t>
            </a:r>
            <a:r>
              <a:rPr lang="en-US" altLang="zh-CN" sz="2800" dirty="0" smtClean="0"/>
              <a:t>180</a:t>
            </a:r>
            <a:r>
              <a:rPr lang="zh-CN" altLang="en-US" sz="2800" dirty="0" smtClean="0"/>
              <a:t>种植物，也可以按</a:t>
            </a:r>
            <a:r>
              <a:rPr lang="en-US" altLang="zh-CN" sz="2800" dirty="0" smtClean="0"/>
              <a:t>《</a:t>
            </a:r>
            <a:r>
              <a:rPr lang="zh-CN" altLang="en-US" sz="2800" dirty="0" smtClean="0"/>
              <a:t>中国植物志</a:t>
            </a:r>
            <a:r>
              <a:rPr lang="en-US" altLang="zh-CN" sz="2800" dirty="0" smtClean="0"/>
              <a:t>》</a:t>
            </a:r>
            <a:r>
              <a:rPr lang="zh-CN" altLang="en-US" sz="2800" dirty="0" smtClean="0">
                <a:solidFill>
                  <a:srgbClr val="FF0000"/>
                </a:solidFill>
              </a:rPr>
              <a:t>特指鸦片罂粟</a:t>
            </a:r>
            <a:r>
              <a:rPr lang="zh-CN" altLang="en-US" sz="2800" dirty="0" smtClean="0"/>
              <a:t>（学名：</a:t>
            </a:r>
            <a:r>
              <a:rPr lang="en-US" altLang="zh-CN" sz="2800" dirty="0" err="1" smtClean="0"/>
              <a:t>Papaver</a:t>
            </a:r>
            <a:r>
              <a:rPr lang="en-US" altLang="zh-CN" sz="2800" dirty="0" smtClean="0"/>
              <a:t> </a:t>
            </a:r>
            <a:r>
              <a:rPr lang="en-US" altLang="zh-CN" sz="2800" dirty="0" err="1" smtClean="0"/>
              <a:t>somniferum</a:t>
            </a:r>
            <a:r>
              <a:rPr lang="en-US" altLang="zh-CN" sz="2800" dirty="0" smtClean="0"/>
              <a:t> L.</a:t>
            </a:r>
            <a:r>
              <a:rPr lang="zh-CN" altLang="en-US" sz="2800" dirty="0" smtClean="0"/>
              <a:t>）。</a:t>
            </a:r>
          </a:p>
          <a:p>
            <a:r>
              <a:rPr lang="zh-CN" altLang="en-US" sz="2800" dirty="0" smtClean="0"/>
              <a:t>        罂</a:t>
            </a:r>
            <a:r>
              <a:rPr lang="zh-CN" altLang="en-US" sz="2800" dirty="0" smtClean="0"/>
              <a:t>粟是一年生草本。茎高</a:t>
            </a:r>
            <a:r>
              <a:rPr lang="en-US" altLang="zh-CN" sz="2800" dirty="0" smtClean="0"/>
              <a:t>30-80</a:t>
            </a:r>
            <a:r>
              <a:rPr lang="zh-CN" altLang="en-US" sz="2800" dirty="0" smtClean="0"/>
              <a:t>厘米，分枝，有伸展的糙毛。叶互生，羽状深裂，裂片披针形或条状披针形，两面有糙毛。花蕾卵球形，有长梗，未开放时下垂；萼片绿色，花开后即脱落；花瓣</a:t>
            </a:r>
            <a:r>
              <a:rPr lang="en-US" altLang="zh-CN" sz="2800" dirty="0" smtClean="0"/>
              <a:t>4</a:t>
            </a:r>
            <a:r>
              <a:rPr lang="zh-CN" altLang="en-US" sz="2800" dirty="0" smtClean="0"/>
              <a:t>，紫红色，种植罂粟有多各花型和花色。基部常具深紫色斑，宽倒卵形或近圆形，花药黄色；雌蕊倒卵球形，柱头辐射状。花果期</a:t>
            </a:r>
            <a:r>
              <a:rPr lang="en-US" altLang="zh-CN" sz="2800" dirty="0" smtClean="0"/>
              <a:t>3-11</a:t>
            </a:r>
            <a:r>
              <a:rPr lang="zh-CN" altLang="en-US" sz="2800" dirty="0" smtClean="0"/>
              <a:t>月。</a:t>
            </a:r>
          </a:p>
          <a:p>
            <a:r>
              <a:rPr lang="zh-CN" altLang="en-US" sz="2800" dirty="0" smtClean="0"/>
              <a:t>        罂</a:t>
            </a:r>
            <a:r>
              <a:rPr lang="zh-CN" altLang="en-US" sz="2800" dirty="0" smtClean="0"/>
              <a:t>粟是制取鸦片的主要原料，同时其提取物也是多种镇静剂的来源，如吗啡、蒂巴因、可待因、罂粟碱、那可丁。学名“</a:t>
            </a:r>
            <a:r>
              <a:rPr lang="en-US" altLang="zh-CN" sz="2800" dirty="0" err="1" smtClean="0"/>
              <a:t>somniferum</a:t>
            </a:r>
            <a:r>
              <a:rPr lang="en-US" altLang="zh-CN" sz="2800" dirty="0" smtClean="0"/>
              <a:t>”</a:t>
            </a:r>
            <a:r>
              <a:rPr lang="zh-CN" altLang="en-US" sz="2800" dirty="0" smtClean="0"/>
              <a:t>的意思是“催眠”，反映出其具有麻醉性。罂粟籽是重要的食物产品，其中含有对健康有益的油脂，广泛应用于世界各地的沙拉中，罂粟花绚烂华美，是一种很有价值的观赏植</a:t>
            </a:r>
            <a:r>
              <a:rPr lang="zh-CN" altLang="en-US" sz="2800" dirty="0" smtClean="0"/>
              <a:t>物</a:t>
            </a:r>
            <a:r>
              <a:rPr lang="zh-CN" altLang="en-US" sz="2400" dirty="0" smtClean="0"/>
              <a:t>。</a:t>
            </a:r>
            <a:endParaRPr lang="zh-CN" altLang="en-US"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4o6slreyw02cfbz"/>
          <p:cNvPicPr>
            <a:picLocks noChangeAspect="1"/>
          </p:cNvPicPr>
          <p:nvPr/>
        </p:nvPicPr>
        <p:blipFill>
          <a:blip r:embed="rId3" cstate="print"/>
          <a:stretch>
            <a:fillRect/>
          </a:stretch>
        </p:blipFill>
        <p:spPr>
          <a:xfrm>
            <a:off x="-1065403" y="494951"/>
            <a:ext cx="10964411" cy="8095374"/>
          </a:xfrm>
          <a:prstGeom prst="rect">
            <a:avLst/>
          </a:prstGeom>
        </p:spPr>
      </p:pic>
      <p:sp>
        <p:nvSpPr>
          <p:cNvPr id="2" name="文本框 1"/>
          <p:cNvSpPr txBox="1"/>
          <p:nvPr/>
        </p:nvSpPr>
        <p:spPr>
          <a:xfrm>
            <a:off x="248577" y="0"/>
            <a:ext cx="6452235" cy="3600986"/>
          </a:xfrm>
          <a:prstGeom prst="rect">
            <a:avLst/>
          </a:prstGeom>
          <a:noFill/>
        </p:spPr>
        <p:txBody>
          <a:bodyPr wrap="square" rtlCol="0">
            <a:spAutoFit/>
          </a:bodyPr>
          <a:lstStyle/>
          <a:p>
            <a:pPr>
              <a:lnSpc>
                <a:spcPct val="100000"/>
              </a:lnSpc>
            </a:pPr>
            <a:r>
              <a:rPr lang="zh-CN" altLang="en-US" sz="4800" dirty="0" smtClean="0"/>
              <a:t>毒品种</a:t>
            </a:r>
            <a:r>
              <a:rPr lang="zh-CN" altLang="en-US" sz="4800" dirty="0" smtClean="0"/>
              <a:t>类：</a:t>
            </a:r>
            <a:endParaRPr lang="en-US" altLang="zh-CN" sz="4800" dirty="0" smtClean="0"/>
          </a:p>
          <a:p>
            <a:pPr>
              <a:lnSpc>
                <a:spcPct val="100000"/>
              </a:lnSpc>
            </a:pPr>
            <a:r>
              <a:rPr lang="zh-CN" altLang="en-US" sz="3600" dirty="0" smtClean="0"/>
              <a:t>目</a:t>
            </a:r>
            <a:r>
              <a:rPr lang="zh-CN" altLang="en-US" sz="3600" dirty="0" smtClean="0"/>
              <a:t>前世界上作为毒品而滥用的主要物质有</a:t>
            </a:r>
            <a:r>
              <a:rPr lang="zh-CN" altLang="en-US" sz="3600" dirty="0" smtClean="0">
                <a:solidFill>
                  <a:srgbClr val="FF0000"/>
                </a:solidFill>
              </a:rPr>
              <a:t>阿片类、 古柯类、 大麻类、 兴奋剂、 致幻剂等。</a:t>
            </a:r>
          </a:p>
          <a:p>
            <a:pPr>
              <a:lnSpc>
                <a:spcPct val="100000"/>
              </a:lnSpc>
            </a:pPr>
            <a:r>
              <a:rPr lang="zh-CN" altLang="en-US" sz="3600" dirty="0" smtClean="0"/>
              <a:t> </a:t>
            </a:r>
          </a:p>
          <a:p>
            <a:pPr>
              <a:lnSpc>
                <a:spcPct val="100000"/>
              </a:lnSpc>
            </a:pPr>
            <a:r>
              <a:rPr lang="zh-CN" altLang="en-US" sz="3600" dirty="0" smtClean="0"/>
              <a:t> </a:t>
            </a:r>
            <a:endParaRPr lang="zh-CN" altLang="en-US" sz="3600" dirty="0"/>
          </a:p>
        </p:txBody>
      </p:sp>
      <p:sp>
        <p:nvSpPr>
          <p:cNvPr id="5" name="矩形 4"/>
          <p:cNvSpPr/>
          <p:nvPr/>
        </p:nvSpPr>
        <p:spPr>
          <a:xfrm>
            <a:off x="620785" y="3523376"/>
            <a:ext cx="6912529" cy="2554545"/>
          </a:xfrm>
          <a:prstGeom prst="rect">
            <a:avLst/>
          </a:prstGeom>
        </p:spPr>
        <p:txBody>
          <a:bodyPr wrap="square">
            <a:spAutoFit/>
          </a:bodyPr>
          <a:lstStyle/>
          <a:p>
            <a:r>
              <a:rPr lang="en-US" altLang="zh-CN" sz="4000" dirty="0" smtClean="0"/>
              <a:t>    1 </a:t>
            </a:r>
            <a:r>
              <a:rPr lang="zh-CN" altLang="en-US" sz="4000" dirty="0" smtClean="0"/>
              <a:t>、</a:t>
            </a:r>
            <a:r>
              <a:rPr lang="zh-CN" altLang="en-US" sz="4000" dirty="0" smtClean="0">
                <a:solidFill>
                  <a:srgbClr val="FF0000"/>
                </a:solidFill>
              </a:rPr>
              <a:t>阿片类：</a:t>
            </a:r>
            <a:r>
              <a:rPr lang="zh-CN" altLang="en-US" sz="4000" dirty="0" smtClean="0"/>
              <a:t>自罂粟中提取的阿片、吗啡、海洛因及人工合成的杜冷丁、可待因、二氢 埃托啡等。</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edge">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edge">
                                      <p:cBhvr>
                                        <p:cTn id="17" dur="20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edge">
                                      <p:cBhvr>
                                        <p:cTn id="22" dur="20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wedge">
                                      <p:cBhvr>
                                        <p:cTn id="27"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4o6slreyw02cfbz"/>
          <p:cNvPicPr>
            <a:picLocks noChangeAspect="1"/>
          </p:cNvPicPr>
          <p:nvPr/>
        </p:nvPicPr>
        <p:blipFill>
          <a:blip r:embed="rId3" cstate="print"/>
          <a:stretch>
            <a:fillRect/>
          </a:stretch>
        </p:blipFill>
        <p:spPr>
          <a:xfrm>
            <a:off x="-973124" y="-1684604"/>
            <a:ext cx="11602172" cy="9574449"/>
          </a:xfrm>
          <a:prstGeom prst="rect">
            <a:avLst/>
          </a:prstGeom>
        </p:spPr>
      </p:pic>
      <p:sp>
        <p:nvSpPr>
          <p:cNvPr id="2" name="文本框 1"/>
          <p:cNvSpPr txBox="1"/>
          <p:nvPr/>
        </p:nvSpPr>
        <p:spPr>
          <a:xfrm>
            <a:off x="928085" y="1505911"/>
            <a:ext cx="7318293" cy="4154984"/>
          </a:xfrm>
          <a:prstGeom prst="rect">
            <a:avLst/>
          </a:prstGeom>
          <a:noFill/>
        </p:spPr>
        <p:txBody>
          <a:bodyPr wrap="square" rtlCol="0">
            <a:spAutoFit/>
          </a:bodyPr>
          <a:lstStyle/>
          <a:p>
            <a:pPr>
              <a:lnSpc>
                <a:spcPct val="100000"/>
              </a:lnSpc>
            </a:pPr>
            <a:r>
              <a:rPr lang="en-US" altLang="zh-CN" sz="4400" dirty="0" smtClean="0"/>
              <a:t>     2 </a:t>
            </a:r>
            <a:r>
              <a:rPr lang="zh-CN" altLang="en-US" sz="4400" dirty="0" smtClean="0"/>
              <a:t>、</a:t>
            </a:r>
            <a:r>
              <a:rPr lang="zh-CN" altLang="en-US" sz="4400" dirty="0" smtClean="0">
                <a:solidFill>
                  <a:srgbClr val="FF0000"/>
                </a:solidFill>
              </a:rPr>
              <a:t>古柯类：</a:t>
            </a:r>
            <a:r>
              <a:rPr lang="zh-CN" altLang="en-US" sz="4400" dirty="0" smtClean="0"/>
              <a:t>从古柯中提取可卡因、克赖克等。</a:t>
            </a:r>
          </a:p>
          <a:p>
            <a:pPr>
              <a:lnSpc>
                <a:spcPct val="100000"/>
              </a:lnSpc>
            </a:pPr>
            <a:r>
              <a:rPr lang="zh-CN" altLang="en-US" sz="4400" dirty="0" smtClean="0"/>
              <a:t> </a:t>
            </a:r>
            <a:r>
              <a:rPr lang="zh-CN" altLang="en-US" sz="4400" dirty="0" smtClean="0"/>
              <a:t>    </a:t>
            </a:r>
            <a:r>
              <a:rPr lang="en-US" altLang="zh-CN" sz="4400" dirty="0" smtClean="0"/>
              <a:t>3 </a:t>
            </a:r>
            <a:r>
              <a:rPr lang="zh-CN" altLang="en-US" sz="4400" dirty="0" smtClean="0"/>
              <a:t>、</a:t>
            </a:r>
            <a:r>
              <a:rPr lang="zh-CN" altLang="en-US" sz="4400" dirty="0" smtClean="0">
                <a:solidFill>
                  <a:srgbClr val="FF0000"/>
                </a:solidFill>
              </a:rPr>
              <a:t>大麻类：</a:t>
            </a:r>
            <a:r>
              <a:rPr lang="zh-CN" altLang="en-US" sz="4400" dirty="0" smtClean="0"/>
              <a:t>大麻饼、大麻烟、以及由大麻提取的大麻脂、大麻晶、四氢大麻酚等。 </a:t>
            </a:r>
            <a:endParaRPr lang="zh-CN" alt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edge">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wedge">
                                      <p:cBhvr>
                                        <p:cTn id="1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 name="图片 2" descr="4o6slreyw02cfbz"/>
          <p:cNvPicPr>
            <a:picLocks noChangeAspect="1"/>
          </p:cNvPicPr>
          <p:nvPr/>
        </p:nvPicPr>
        <p:blipFill>
          <a:blip r:embed="rId3" cstate="print"/>
          <a:stretch>
            <a:fillRect/>
          </a:stretch>
        </p:blipFill>
        <p:spPr>
          <a:xfrm>
            <a:off x="-964735" y="-2091470"/>
            <a:ext cx="11602172" cy="9574449"/>
          </a:xfrm>
          <a:prstGeom prst="rect">
            <a:avLst/>
          </a:prstGeom>
        </p:spPr>
      </p:pic>
      <p:sp>
        <p:nvSpPr>
          <p:cNvPr id="2" name="文本框 1"/>
          <p:cNvSpPr txBox="1"/>
          <p:nvPr/>
        </p:nvSpPr>
        <p:spPr>
          <a:xfrm>
            <a:off x="869362" y="927071"/>
            <a:ext cx="7469295" cy="3785652"/>
          </a:xfrm>
          <a:prstGeom prst="rect">
            <a:avLst/>
          </a:prstGeom>
          <a:noFill/>
        </p:spPr>
        <p:txBody>
          <a:bodyPr wrap="square" rtlCol="0">
            <a:spAutoFit/>
          </a:bodyPr>
          <a:lstStyle/>
          <a:p>
            <a:pPr>
              <a:lnSpc>
                <a:spcPct val="100000"/>
              </a:lnSpc>
            </a:pPr>
            <a:r>
              <a:rPr lang="en-US" altLang="zh-CN" sz="4800" dirty="0" smtClean="0"/>
              <a:t>    4 </a:t>
            </a:r>
            <a:r>
              <a:rPr lang="zh-CN" altLang="en-US" sz="4800" dirty="0" smtClean="0"/>
              <a:t>、</a:t>
            </a:r>
            <a:r>
              <a:rPr lang="zh-CN" altLang="en-US" sz="4800" dirty="0" smtClean="0">
                <a:solidFill>
                  <a:srgbClr val="FF0000"/>
                </a:solidFill>
              </a:rPr>
              <a:t>中枢兴奋剂：</a:t>
            </a:r>
            <a:r>
              <a:rPr lang="zh-CN" altLang="en-US" sz="4800" dirty="0" smtClean="0"/>
              <a:t>如苯丙胺、甲基苯丙胺 </a:t>
            </a:r>
            <a:r>
              <a:rPr lang="en-US" altLang="zh-CN" sz="4800" dirty="0" smtClean="0"/>
              <a:t>( </a:t>
            </a:r>
            <a:r>
              <a:rPr lang="zh-CN" altLang="en-US" sz="4800" dirty="0" smtClean="0"/>
              <a:t>冰毒 </a:t>
            </a:r>
            <a:r>
              <a:rPr lang="en-US" altLang="zh-CN" sz="4800" dirty="0" smtClean="0"/>
              <a:t>) </a:t>
            </a:r>
            <a:r>
              <a:rPr lang="zh-CN" altLang="en-US" sz="4800" dirty="0" smtClean="0"/>
              <a:t>等。</a:t>
            </a:r>
          </a:p>
          <a:p>
            <a:pPr>
              <a:lnSpc>
                <a:spcPct val="100000"/>
              </a:lnSpc>
            </a:pPr>
            <a:r>
              <a:rPr lang="zh-CN" altLang="en-US" sz="4800" dirty="0" smtClean="0"/>
              <a:t> </a:t>
            </a:r>
            <a:r>
              <a:rPr lang="zh-CN" altLang="en-US" sz="4800" dirty="0" smtClean="0"/>
              <a:t>    </a:t>
            </a:r>
            <a:r>
              <a:rPr lang="en-US" altLang="zh-CN" sz="4800" dirty="0" smtClean="0"/>
              <a:t>5 </a:t>
            </a:r>
            <a:r>
              <a:rPr lang="zh-CN" altLang="en-US" sz="4800" dirty="0" smtClean="0"/>
              <a:t>、</a:t>
            </a:r>
            <a:r>
              <a:rPr lang="zh-CN" altLang="en-US" sz="4800" dirty="0" smtClean="0">
                <a:solidFill>
                  <a:srgbClr val="FF0000"/>
                </a:solidFill>
              </a:rPr>
              <a:t>致幻剂：</a:t>
            </a:r>
            <a:r>
              <a:rPr lang="zh-CN" altLang="en-US" sz="4800" dirty="0" smtClean="0"/>
              <a:t>如麦角酰二乙胺、麦司卡林、裸盖菇素等。</a:t>
            </a:r>
            <a:endParaRPr lang="zh-CN" altLang="en-US"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edge">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edge">
                                      <p:cBhvr>
                                        <p:cTn id="17"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3074" name="Picture 2" descr="I:\海洛因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5" name="矩形 4"/>
          <p:cNvSpPr/>
          <p:nvPr/>
        </p:nvSpPr>
        <p:spPr>
          <a:xfrm>
            <a:off x="2432806" y="5830348"/>
            <a:ext cx="3254929" cy="1107996"/>
          </a:xfrm>
          <a:prstGeom prst="rect">
            <a:avLst/>
          </a:prstGeom>
        </p:spPr>
        <p:txBody>
          <a:bodyPr wrap="square">
            <a:spAutoFit/>
          </a:bodyPr>
          <a:lstStyle/>
          <a:p>
            <a:r>
              <a:rPr lang="zh-CN" altLang="en-US" sz="6600" dirty="0" smtClean="0">
                <a:solidFill>
                  <a:srgbClr val="FF0000"/>
                </a:solidFill>
              </a:rPr>
              <a:t>海洛</a:t>
            </a:r>
            <a:r>
              <a:rPr lang="zh-CN" altLang="en-US" sz="6600" dirty="0" smtClean="0">
                <a:solidFill>
                  <a:srgbClr val="FF0000"/>
                </a:solidFill>
              </a:rPr>
              <a:t>因</a:t>
            </a:r>
            <a:r>
              <a:rPr lang="en-US" altLang="zh-CN" sz="6600" dirty="0" smtClean="0">
                <a:solidFill>
                  <a:srgbClr val="FF0000"/>
                </a:solidFill>
              </a:rPr>
              <a:t>1</a:t>
            </a:r>
            <a:endParaRPr lang="zh-CN" altLang="en-US" sz="6600" dirty="0">
              <a:solidFill>
                <a:srgbClr val="FF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2432806" y="5830348"/>
            <a:ext cx="3254929" cy="1107996"/>
          </a:xfrm>
          <a:prstGeom prst="rect">
            <a:avLst/>
          </a:prstGeom>
        </p:spPr>
        <p:txBody>
          <a:bodyPr wrap="square">
            <a:spAutoFit/>
          </a:bodyPr>
          <a:lstStyle/>
          <a:p>
            <a:r>
              <a:rPr lang="zh-CN" altLang="en-US" sz="6600" dirty="0" smtClean="0">
                <a:solidFill>
                  <a:srgbClr val="FF0000"/>
                </a:solidFill>
              </a:rPr>
              <a:t>海洛</a:t>
            </a:r>
            <a:r>
              <a:rPr lang="zh-CN" altLang="en-US" sz="6600" dirty="0" smtClean="0">
                <a:solidFill>
                  <a:srgbClr val="FF0000"/>
                </a:solidFill>
              </a:rPr>
              <a:t>因</a:t>
            </a:r>
            <a:r>
              <a:rPr lang="en-US" altLang="zh-CN" sz="6600" dirty="0" smtClean="0">
                <a:solidFill>
                  <a:srgbClr val="FF0000"/>
                </a:solidFill>
              </a:rPr>
              <a:t>2</a:t>
            </a:r>
            <a:endParaRPr lang="zh-CN" altLang="en-US" sz="6600" dirty="0">
              <a:solidFill>
                <a:srgbClr val="FF0000"/>
              </a:solidFill>
            </a:endParaRPr>
          </a:p>
        </p:txBody>
      </p:sp>
      <p:pic>
        <p:nvPicPr>
          <p:cNvPr id="4098" name="Picture 2" descr="I:\海洛因2.jpg"/>
          <p:cNvPicPr>
            <a:picLocks noChangeAspect="1" noChangeArrowheads="1"/>
          </p:cNvPicPr>
          <p:nvPr/>
        </p:nvPicPr>
        <p:blipFill>
          <a:blip r:embed="rId3" cstate="print"/>
          <a:srcRect/>
          <a:stretch>
            <a:fillRect/>
          </a:stretch>
        </p:blipFill>
        <p:spPr bwMode="auto">
          <a:xfrm>
            <a:off x="0" y="1"/>
            <a:ext cx="9144000" cy="5998128"/>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2734810" y="5876487"/>
            <a:ext cx="3254929" cy="1107996"/>
          </a:xfrm>
          <a:prstGeom prst="rect">
            <a:avLst/>
          </a:prstGeom>
        </p:spPr>
        <p:txBody>
          <a:bodyPr wrap="square">
            <a:spAutoFit/>
          </a:bodyPr>
          <a:lstStyle/>
          <a:p>
            <a:r>
              <a:rPr lang="zh-CN" altLang="en-US" sz="6600" dirty="0" smtClean="0">
                <a:solidFill>
                  <a:srgbClr val="FF0000"/>
                </a:solidFill>
              </a:rPr>
              <a:t>冰毒</a:t>
            </a:r>
            <a:r>
              <a:rPr lang="en-US" altLang="zh-CN" sz="6600" dirty="0" smtClean="0">
                <a:solidFill>
                  <a:srgbClr val="FF0000"/>
                </a:solidFill>
              </a:rPr>
              <a:t>1</a:t>
            </a:r>
            <a:endParaRPr lang="zh-CN" altLang="en-US" sz="6600" dirty="0">
              <a:solidFill>
                <a:srgbClr val="FF0000"/>
              </a:solidFill>
            </a:endParaRPr>
          </a:p>
        </p:txBody>
      </p:sp>
      <p:pic>
        <p:nvPicPr>
          <p:cNvPr id="5122" name="Picture 2" descr="I:\冰毒1.jpg"/>
          <p:cNvPicPr>
            <a:picLocks noChangeAspect="1" noChangeArrowheads="1"/>
          </p:cNvPicPr>
          <p:nvPr/>
        </p:nvPicPr>
        <p:blipFill>
          <a:blip r:embed="rId3" cstate="print"/>
          <a:srcRect/>
          <a:stretch>
            <a:fillRect/>
          </a:stretch>
        </p:blipFill>
        <p:spPr bwMode="auto">
          <a:xfrm>
            <a:off x="0" y="1"/>
            <a:ext cx="9144000" cy="5931016"/>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2734810" y="5876487"/>
            <a:ext cx="3254929" cy="1107996"/>
          </a:xfrm>
          <a:prstGeom prst="rect">
            <a:avLst/>
          </a:prstGeom>
        </p:spPr>
        <p:txBody>
          <a:bodyPr wrap="square">
            <a:spAutoFit/>
          </a:bodyPr>
          <a:lstStyle/>
          <a:p>
            <a:r>
              <a:rPr lang="zh-CN" altLang="en-US" sz="6600" dirty="0" smtClean="0">
                <a:solidFill>
                  <a:srgbClr val="FF0000"/>
                </a:solidFill>
              </a:rPr>
              <a:t>冰</a:t>
            </a:r>
            <a:r>
              <a:rPr lang="zh-CN" altLang="en-US" sz="6600" dirty="0" smtClean="0">
                <a:solidFill>
                  <a:srgbClr val="FF0000"/>
                </a:solidFill>
              </a:rPr>
              <a:t>毒</a:t>
            </a:r>
            <a:r>
              <a:rPr lang="en-US" altLang="zh-CN" sz="6600" dirty="0" smtClean="0">
                <a:solidFill>
                  <a:srgbClr val="FF0000"/>
                </a:solidFill>
              </a:rPr>
              <a:t>2</a:t>
            </a:r>
            <a:endParaRPr lang="zh-CN" altLang="en-US" sz="6600" dirty="0">
              <a:solidFill>
                <a:srgbClr val="FF0000"/>
              </a:solidFill>
            </a:endParaRPr>
          </a:p>
        </p:txBody>
      </p:sp>
      <p:pic>
        <p:nvPicPr>
          <p:cNvPr id="6146" name="Picture 2" descr="I:\冰毒2.jpg"/>
          <p:cNvPicPr>
            <a:picLocks noChangeAspect="1" noChangeArrowheads="1"/>
          </p:cNvPicPr>
          <p:nvPr/>
        </p:nvPicPr>
        <p:blipFill>
          <a:blip r:embed="rId3" cstate="print"/>
          <a:srcRect/>
          <a:stretch>
            <a:fillRect/>
          </a:stretch>
        </p:blipFill>
        <p:spPr bwMode="auto">
          <a:xfrm>
            <a:off x="0" y="-1"/>
            <a:ext cx="9127222" cy="5897461"/>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76836" y="226503"/>
            <a:ext cx="8867164" cy="6617196"/>
          </a:xfrm>
          <a:prstGeom prst="rect">
            <a:avLst/>
          </a:prstGeom>
        </p:spPr>
        <p:txBody>
          <a:bodyPr wrap="square">
            <a:spAutoFit/>
          </a:bodyPr>
          <a:lstStyle/>
          <a:p>
            <a:r>
              <a:rPr lang="zh-CN" altLang="en-US" sz="4000" dirty="0" smtClean="0">
                <a:solidFill>
                  <a:schemeClr val="tx1">
                    <a:lumMod val="95000"/>
                    <a:lumOff val="5000"/>
                  </a:schemeClr>
                </a:solidFill>
              </a:rPr>
              <a:t>一、学习目标：</a:t>
            </a:r>
            <a:endParaRPr lang="en-US" altLang="zh-CN" sz="4000" dirty="0" smtClean="0">
              <a:solidFill>
                <a:schemeClr val="tx1">
                  <a:lumMod val="95000"/>
                  <a:lumOff val="5000"/>
                </a:schemeClr>
              </a:solidFill>
            </a:endParaRPr>
          </a:p>
          <a:p>
            <a:r>
              <a:rPr lang="en-US" altLang="zh-CN" sz="3200" dirty="0" smtClean="0">
                <a:solidFill>
                  <a:schemeClr val="tx1">
                    <a:lumMod val="95000"/>
                    <a:lumOff val="5000"/>
                  </a:schemeClr>
                </a:solidFill>
              </a:rPr>
              <a:t>1</a:t>
            </a:r>
            <a:r>
              <a:rPr lang="zh-CN" altLang="en-US" sz="3200" dirty="0" smtClean="0">
                <a:solidFill>
                  <a:schemeClr val="tx1">
                    <a:lumMod val="95000"/>
                    <a:lumOff val="5000"/>
                  </a:schemeClr>
                </a:solidFill>
              </a:rPr>
              <a:t>、使学生了解什么是毒品，毒品的种类，认识吸毒行为</a:t>
            </a:r>
            <a:r>
              <a:rPr lang="en-US" altLang="zh-CN" sz="3200" dirty="0" smtClean="0">
                <a:solidFill>
                  <a:schemeClr val="tx1">
                    <a:lumMod val="95000"/>
                    <a:lumOff val="5000"/>
                  </a:schemeClr>
                </a:solidFill>
              </a:rPr>
              <a:t>,</a:t>
            </a:r>
            <a:r>
              <a:rPr lang="zh-CN" altLang="en-US" sz="3200" dirty="0" smtClean="0">
                <a:solidFill>
                  <a:schemeClr val="tx1">
                    <a:lumMod val="95000"/>
                    <a:lumOff val="5000"/>
                  </a:schemeClr>
                </a:solidFill>
              </a:rPr>
              <a:t>认清毒品的危害性。</a:t>
            </a:r>
          </a:p>
          <a:p>
            <a:r>
              <a:rPr lang="en-US" altLang="zh-CN" sz="3200" dirty="0" smtClean="0">
                <a:solidFill>
                  <a:schemeClr val="tx1">
                    <a:lumMod val="95000"/>
                    <a:lumOff val="5000"/>
                  </a:schemeClr>
                </a:solidFill>
              </a:rPr>
              <a:t>2</a:t>
            </a:r>
            <a:r>
              <a:rPr lang="zh-CN" altLang="en-US" sz="3200" dirty="0" smtClean="0">
                <a:solidFill>
                  <a:schemeClr val="tx1">
                    <a:lumMod val="95000"/>
                    <a:lumOff val="5000"/>
                  </a:schemeClr>
                </a:solidFill>
              </a:rPr>
              <a:t>、认</a:t>
            </a:r>
            <a:r>
              <a:rPr lang="zh-CN" altLang="en-US" sz="3200" dirty="0" smtClean="0">
                <a:solidFill>
                  <a:schemeClr val="tx1">
                    <a:lumMod val="95000"/>
                    <a:lumOff val="5000"/>
                  </a:schemeClr>
                </a:solidFill>
              </a:rPr>
              <a:t>识吸毒成瘾的途径；认识吸毒成瘾的原因，如何预防。</a:t>
            </a:r>
          </a:p>
          <a:p>
            <a:r>
              <a:rPr lang="en-US" altLang="zh-CN" sz="3200" dirty="0" smtClean="0">
                <a:solidFill>
                  <a:schemeClr val="tx1">
                    <a:lumMod val="95000"/>
                    <a:lumOff val="5000"/>
                  </a:schemeClr>
                </a:solidFill>
              </a:rPr>
              <a:t>3</a:t>
            </a:r>
            <a:r>
              <a:rPr lang="zh-CN" altLang="en-US" sz="3200" dirty="0" smtClean="0">
                <a:solidFill>
                  <a:schemeClr val="tx1">
                    <a:lumMod val="95000"/>
                    <a:lumOff val="5000"/>
                  </a:schemeClr>
                </a:solidFill>
              </a:rPr>
              <a:t>、</a:t>
            </a:r>
            <a:r>
              <a:rPr lang="zh-CN" altLang="en-US" sz="3200" dirty="0" smtClean="0">
                <a:solidFill>
                  <a:schemeClr val="tx1">
                    <a:lumMod val="95000"/>
                    <a:lumOff val="5000"/>
                  </a:schemeClr>
                </a:solidFill>
              </a:rPr>
              <a:t>结合社会现象的理论联系实</a:t>
            </a:r>
            <a:r>
              <a:rPr lang="zh-CN" altLang="en-US" sz="3200" dirty="0" smtClean="0">
                <a:solidFill>
                  <a:schemeClr val="tx1">
                    <a:lumMod val="95000"/>
                    <a:lumOff val="5000"/>
                  </a:schemeClr>
                </a:solidFill>
              </a:rPr>
              <a:t>际分析</a:t>
            </a:r>
            <a:r>
              <a:rPr lang="zh-CN" altLang="en-US" sz="3200" dirty="0" smtClean="0">
                <a:solidFill>
                  <a:schemeClr val="tx1">
                    <a:lumMod val="95000"/>
                    <a:lumOff val="5000"/>
                  </a:schemeClr>
                </a:solidFill>
              </a:rPr>
              <a:t>吸</a:t>
            </a:r>
            <a:r>
              <a:rPr lang="zh-CN" altLang="en-US" sz="3200" dirty="0" smtClean="0">
                <a:solidFill>
                  <a:schemeClr val="tx1">
                    <a:lumMod val="95000"/>
                    <a:lumOff val="5000"/>
                  </a:schemeClr>
                </a:solidFill>
              </a:rPr>
              <a:t>毒为何青少年人群最多。</a:t>
            </a:r>
            <a:endParaRPr lang="en-US" altLang="zh-CN" sz="3200" dirty="0" smtClean="0">
              <a:solidFill>
                <a:schemeClr val="tx1">
                  <a:lumMod val="95000"/>
                  <a:lumOff val="5000"/>
                </a:schemeClr>
              </a:solidFill>
            </a:endParaRPr>
          </a:p>
          <a:p>
            <a:r>
              <a:rPr lang="en-US" altLang="zh-CN" sz="3200" dirty="0" smtClean="0">
                <a:solidFill>
                  <a:schemeClr val="tx1">
                    <a:lumMod val="95000"/>
                    <a:lumOff val="5000"/>
                  </a:schemeClr>
                </a:solidFill>
              </a:rPr>
              <a:t>4</a:t>
            </a:r>
            <a:r>
              <a:rPr lang="zh-CN" altLang="en-US" sz="3200" dirty="0" smtClean="0">
                <a:solidFill>
                  <a:schemeClr val="tx1">
                    <a:lumMod val="95000"/>
                    <a:lumOff val="5000"/>
                  </a:schemeClr>
                </a:solidFill>
              </a:rPr>
              <a:t>、</a:t>
            </a:r>
            <a:r>
              <a:rPr lang="zh-CN" altLang="en-US" sz="3200" dirty="0" smtClean="0">
                <a:solidFill>
                  <a:schemeClr val="tx1">
                    <a:lumMod val="95000"/>
                    <a:lumOff val="5000"/>
                  </a:schemeClr>
                </a:solidFill>
              </a:rPr>
              <a:t>自觉远离毒品，增强他们防毒、拒毒的意识和能</a:t>
            </a:r>
            <a:r>
              <a:rPr lang="zh-CN" altLang="en-US" sz="3200" dirty="0" smtClean="0">
                <a:solidFill>
                  <a:schemeClr val="tx1">
                    <a:lumMod val="95000"/>
                    <a:lumOff val="5000"/>
                  </a:schemeClr>
                </a:solidFill>
              </a:rPr>
              <a:t>力，。让</a:t>
            </a:r>
            <a:r>
              <a:rPr lang="zh-CN" altLang="en-US" sz="3200" dirty="0" smtClean="0">
                <a:solidFill>
                  <a:schemeClr val="tx1">
                    <a:lumMod val="95000"/>
                    <a:lumOff val="5000"/>
                  </a:schemeClr>
                </a:solidFill>
              </a:rPr>
              <a:t>学生懂得“珍惜生命，远离毒品</a:t>
            </a:r>
            <a:r>
              <a:rPr lang="en-US" altLang="zh-CN" sz="3200" dirty="0" smtClean="0">
                <a:solidFill>
                  <a:schemeClr val="tx1">
                    <a:lumMod val="95000"/>
                    <a:lumOff val="5000"/>
                  </a:schemeClr>
                </a:solidFill>
              </a:rPr>
              <a:t>"</a:t>
            </a:r>
            <a:r>
              <a:rPr lang="zh-CN" altLang="en-US" sz="3200" dirty="0" smtClean="0">
                <a:solidFill>
                  <a:schemeClr val="tx1">
                    <a:lumMod val="95000"/>
                    <a:lumOff val="5000"/>
                  </a:schemeClr>
                </a:solidFill>
              </a:rPr>
              <a:t>，培养禁毒意识，提高学生拒绝毒品的心理防御能力和自觉</a:t>
            </a:r>
            <a:r>
              <a:rPr lang="zh-CN" altLang="en-US" sz="3200" dirty="0" smtClean="0">
                <a:solidFill>
                  <a:schemeClr val="tx1">
                    <a:lumMod val="95000"/>
                    <a:lumOff val="5000"/>
                  </a:schemeClr>
                </a:solidFill>
              </a:rPr>
              <a:t>性。</a:t>
            </a:r>
            <a:endParaRPr lang="en-US" altLang="zh-CN" sz="3200" dirty="0" smtClean="0">
              <a:solidFill>
                <a:schemeClr val="tx1">
                  <a:lumMod val="95000"/>
                  <a:lumOff val="5000"/>
                </a:schemeClr>
              </a:solidFill>
            </a:endParaRPr>
          </a:p>
          <a:p>
            <a:endParaRPr lang="en-US" altLang="zh-CN" sz="3200" dirty="0" smtClean="0">
              <a:solidFill>
                <a:schemeClr val="tx1">
                  <a:lumMod val="95000"/>
                  <a:lumOff val="5000"/>
                </a:schemeClr>
              </a:solidFill>
            </a:endParaRPr>
          </a:p>
          <a:p>
            <a:endParaRPr lang="zh-CN" altLang="en-US" sz="3200" dirty="0">
              <a:solidFill>
                <a:srgbClr val="00206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7170" name="Picture 2" descr="I:\吗啡1.jpg"/>
          <p:cNvPicPr>
            <a:picLocks noChangeAspect="1" noChangeArrowheads="1"/>
          </p:cNvPicPr>
          <p:nvPr/>
        </p:nvPicPr>
        <p:blipFill>
          <a:blip r:embed="rId3" cstate="print"/>
          <a:srcRect/>
          <a:stretch>
            <a:fillRect/>
          </a:stretch>
        </p:blipFill>
        <p:spPr bwMode="auto">
          <a:xfrm>
            <a:off x="0" y="0"/>
            <a:ext cx="9144000" cy="6883476"/>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8194" name="Picture 2" descr="I:\吗啡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9218" name="Picture 2" descr="I:\可卡因1.jpg"/>
          <p:cNvPicPr>
            <a:picLocks noChangeAspect="1" noChangeArrowheads="1"/>
          </p:cNvPicPr>
          <p:nvPr/>
        </p:nvPicPr>
        <p:blipFill>
          <a:blip r:embed="rId3" cstate="print"/>
          <a:srcRect/>
          <a:stretch>
            <a:fillRect/>
          </a:stretch>
        </p:blipFill>
        <p:spPr bwMode="auto">
          <a:xfrm>
            <a:off x="0" y="-2"/>
            <a:ext cx="9031273" cy="685800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4" name="图片 3" descr="pngnhegw5vtu0xdzjp"/>
          <p:cNvPicPr>
            <a:picLocks noChangeAspect="1"/>
          </p:cNvPicPr>
          <p:nvPr/>
        </p:nvPicPr>
        <p:blipFill>
          <a:blip r:embed="rId3" cstate="print"/>
          <a:stretch>
            <a:fillRect/>
          </a:stretch>
        </p:blipFill>
        <p:spPr>
          <a:xfrm>
            <a:off x="2732718" y="1954635"/>
            <a:ext cx="5331851" cy="5331851"/>
          </a:xfrm>
          <a:prstGeom prst="rect">
            <a:avLst/>
          </a:prstGeom>
        </p:spPr>
      </p:pic>
      <p:sp>
        <p:nvSpPr>
          <p:cNvPr id="3" name="文本框 2"/>
          <p:cNvSpPr txBox="1"/>
          <p:nvPr/>
        </p:nvSpPr>
        <p:spPr>
          <a:xfrm>
            <a:off x="-192946" y="1317072"/>
            <a:ext cx="6981848" cy="1292662"/>
          </a:xfrm>
          <a:prstGeom prst="rect">
            <a:avLst/>
          </a:prstGeom>
          <a:noFill/>
        </p:spPr>
        <p:txBody>
          <a:bodyPr wrap="square" rtlCol="0">
            <a:spAutoFit/>
          </a:bodyPr>
          <a:lstStyle/>
          <a:p>
            <a:pPr>
              <a:lnSpc>
                <a:spcPct val="130000"/>
              </a:lnSpc>
            </a:pPr>
            <a:r>
              <a:rPr lang="zh-CN" altLang="en-US" sz="6000" dirty="0" smtClean="0">
                <a:solidFill>
                  <a:srgbClr val="FF0000"/>
                </a:solidFill>
              </a:rPr>
              <a:t>（三）毒品的危害？</a:t>
            </a:r>
            <a:endParaRPr lang="zh-CN" altLang="en-US" sz="6000" dirty="0">
              <a:solidFill>
                <a:srgbClr val="FF0000"/>
              </a:solidFill>
            </a:endParaRPr>
          </a:p>
        </p:txBody>
      </p:sp>
      <p:sp>
        <p:nvSpPr>
          <p:cNvPr id="5" name="矩形 4"/>
          <p:cNvSpPr/>
          <p:nvPr/>
        </p:nvSpPr>
        <p:spPr>
          <a:xfrm>
            <a:off x="209725" y="1384183"/>
            <a:ext cx="7256477" cy="769441"/>
          </a:xfrm>
          <a:prstGeom prst="rect">
            <a:avLst/>
          </a:prstGeom>
        </p:spPr>
        <p:txBody>
          <a:bodyPr wrap="square">
            <a:spAutoFit/>
          </a:bodyPr>
          <a:lstStyle/>
          <a:p>
            <a:r>
              <a:rPr lang="zh-CN" altLang="en-US" sz="4400" dirty="0" smtClean="0"/>
              <a:t>    </a:t>
            </a:r>
            <a:endParaRPr lang="zh-CN" alt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96545" y="284479"/>
            <a:ext cx="7706552" cy="6688178"/>
          </a:xfrm>
          <a:prstGeom prst="rect">
            <a:avLst/>
          </a:prstGeom>
          <a:noFill/>
        </p:spPr>
        <p:txBody>
          <a:bodyPr wrap="square" rtlCol="0">
            <a:spAutoFit/>
          </a:bodyPr>
          <a:lstStyle/>
          <a:p>
            <a:pPr>
              <a:lnSpc>
                <a:spcPct val="120000"/>
              </a:lnSpc>
            </a:pPr>
            <a:r>
              <a:rPr lang="zh-CN" altLang="en-US" sz="4000" dirty="0" smtClean="0"/>
              <a:t>         吸</a:t>
            </a:r>
            <a:r>
              <a:rPr lang="zh-CN" altLang="en-US" sz="4000" dirty="0" smtClean="0"/>
              <a:t>毒成瘾是每个吸毒者的必然结局。吸毒者服用毒品后，对毒品在生理和心理上产生依赖，若突然中断毒品的供给，吸毒者会出现</a:t>
            </a:r>
            <a:r>
              <a:rPr lang="en-US" altLang="zh-CN" sz="4000" dirty="0" smtClean="0"/>
              <a:t>"</a:t>
            </a:r>
            <a:r>
              <a:rPr lang="zh-CN" altLang="en-US" sz="4000" dirty="0" smtClean="0"/>
              <a:t>戒断症状</a:t>
            </a:r>
            <a:r>
              <a:rPr lang="en-US" altLang="zh-CN" sz="4000" dirty="0" smtClean="0"/>
              <a:t>"</a:t>
            </a:r>
            <a:r>
              <a:rPr lang="zh-CN" altLang="en-US" sz="4000" dirty="0" smtClean="0"/>
              <a:t>，在重复使用毒品后，这些症状会很快消失，同时由于服用毒品之后，能产生某种舒服畅快的感觉，从而使得吸毒者不断地追求它</a:t>
            </a:r>
            <a:r>
              <a:rPr lang="zh-CN" altLang="en-US" sz="4000" dirty="0" smtClean="0"/>
              <a:t>。</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edg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12655" y="1157680"/>
            <a:ext cx="7706552" cy="4524315"/>
          </a:xfrm>
          <a:prstGeom prst="rect">
            <a:avLst/>
          </a:prstGeom>
          <a:noFill/>
        </p:spPr>
        <p:txBody>
          <a:bodyPr wrap="square" rtlCol="0">
            <a:spAutoFit/>
          </a:bodyPr>
          <a:lstStyle/>
          <a:p>
            <a:pPr>
              <a:lnSpc>
                <a:spcPct val="120000"/>
              </a:lnSpc>
            </a:pPr>
            <a:r>
              <a:rPr lang="zh-CN" altLang="en-US" sz="4000" dirty="0" smtClean="0"/>
              <a:t>      不</a:t>
            </a:r>
            <a:r>
              <a:rPr lang="zh-CN" altLang="en-US" sz="4000" dirty="0" smtClean="0"/>
              <a:t>同的毒品吸入体内，都有各自的毒副反应并产生戒断症状，对健康形成直接而严重的损害，甚至可因吸毒过量导致死亡。此外，由于毒品对全身各个系统的影响，可导致多种并发症的发生。</a:t>
            </a:r>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edge">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610421" y="-246265"/>
            <a:ext cx="9754421" cy="7939837"/>
          </a:xfrm>
          <a:prstGeom prst="rect">
            <a:avLst/>
          </a:prstGeom>
        </p:spPr>
      </p:pic>
      <p:sp>
        <p:nvSpPr>
          <p:cNvPr id="3" name="文本框 2"/>
          <p:cNvSpPr txBox="1"/>
          <p:nvPr/>
        </p:nvSpPr>
        <p:spPr>
          <a:xfrm>
            <a:off x="612396" y="1880427"/>
            <a:ext cx="7239699" cy="923330"/>
          </a:xfrm>
          <a:prstGeom prst="rect">
            <a:avLst/>
          </a:prstGeom>
          <a:noFill/>
        </p:spPr>
        <p:txBody>
          <a:bodyPr wrap="square" rtlCol="0">
            <a:spAutoFit/>
          </a:bodyPr>
          <a:lstStyle/>
          <a:p>
            <a:r>
              <a:rPr lang="zh-CN" altLang="en-US" sz="5400" dirty="0" smtClean="0">
                <a:latin typeface="+mj-ea"/>
                <a:ea typeface="+mj-ea"/>
              </a:rPr>
              <a:t>（一）</a:t>
            </a:r>
            <a:r>
              <a:rPr lang="zh-CN" altLang="en-US" sz="5400" dirty="0" smtClean="0">
                <a:latin typeface="+mj-ea"/>
                <a:ea typeface="+mj-ea"/>
              </a:rPr>
              <a:t>、对人体的危害。</a:t>
            </a:r>
            <a:endParaRPr lang="zh-CN" altLang="en-US" sz="5400" dirty="0">
              <a:latin typeface="+mj-ea"/>
              <a:ea typeface="+mj-ea"/>
            </a:endParaRPr>
          </a:p>
        </p:txBody>
      </p:sp>
      <p:sp>
        <p:nvSpPr>
          <p:cNvPr id="4" name="文本框 3"/>
          <p:cNvSpPr txBox="1"/>
          <p:nvPr/>
        </p:nvSpPr>
        <p:spPr>
          <a:xfrm>
            <a:off x="612396" y="3166623"/>
            <a:ext cx="7566869" cy="923330"/>
          </a:xfrm>
          <a:prstGeom prst="rect">
            <a:avLst/>
          </a:prstGeom>
          <a:noFill/>
        </p:spPr>
        <p:txBody>
          <a:bodyPr wrap="square" rtlCol="0">
            <a:spAutoFit/>
          </a:bodyPr>
          <a:lstStyle/>
          <a:p>
            <a:r>
              <a:rPr lang="zh-CN" altLang="en-US" sz="5400" dirty="0" smtClean="0">
                <a:solidFill>
                  <a:schemeClr val="tx1">
                    <a:lumMod val="95000"/>
                    <a:lumOff val="5000"/>
                  </a:schemeClr>
                </a:solidFill>
                <a:latin typeface="+mn-ea"/>
                <a:cs typeface="楷体" panose="02010609060101010101" charset="-122"/>
              </a:rPr>
              <a:t>（二）</a:t>
            </a:r>
            <a:r>
              <a:rPr lang="zh-CN" altLang="en-US" sz="5400" dirty="0" smtClean="0">
                <a:solidFill>
                  <a:schemeClr val="tx1">
                    <a:lumMod val="95000"/>
                    <a:lumOff val="5000"/>
                  </a:schemeClr>
                </a:solidFill>
                <a:latin typeface="+mn-ea"/>
                <a:cs typeface="楷体" panose="02010609060101010101" charset="-122"/>
              </a:rPr>
              <a:t>、对家庭的危害。</a:t>
            </a:r>
            <a:endParaRPr lang="en-US" altLang="zh-CN" sz="5400" dirty="0">
              <a:solidFill>
                <a:schemeClr val="tx1">
                  <a:lumMod val="95000"/>
                  <a:lumOff val="5000"/>
                </a:schemeClr>
              </a:solidFill>
              <a:latin typeface="+mn-ea"/>
              <a:cs typeface="楷体" panose="02010609060101010101" charset="-122"/>
            </a:endParaRPr>
          </a:p>
        </p:txBody>
      </p:sp>
      <p:pic>
        <p:nvPicPr>
          <p:cNvPr id="5" name="久石譲 - あの夏へ">
            <a:hlinkClick r:id="" action="ppaction://media"/>
          </p:cNvPr>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5370772" y="0"/>
            <a:ext cx="619125" cy="619125"/>
          </a:xfrm>
          <a:prstGeom prst="rect">
            <a:avLst/>
          </a:prstGeom>
        </p:spPr>
      </p:pic>
      <p:sp>
        <p:nvSpPr>
          <p:cNvPr id="7" name="矩形 6"/>
          <p:cNvSpPr/>
          <p:nvPr/>
        </p:nvSpPr>
        <p:spPr>
          <a:xfrm>
            <a:off x="545284" y="4510746"/>
            <a:ext cx="7659149" cy="1015663"/>
          </a:xfrm>
          <a:prstGeom prst="rect">
            <a:avLst/>
          </a:prstGeom>
        </p:spPr>
        <p:txBody>
          <a:bodyPr wrap="square">
            <a:spAutoFit/>
          </a:bodyPr>
          <a:lstStyle/>
          <a:p>
            <a:r>
              <a:rPr lang="zh-CN" altLang="en-US" sz="6000" dirty="0" smtClean="0"/>
              <a:t>（三）、</a:t>
            </a:r>
            <a:r>
              <a:rPr lang="zh-CN" altLang="en-US" sz="5400" dirty="0" smtClean="0"/>
              <a:t>对社会的危害。</a:t>
            </a:r>
            <a:endParaRPr lang="zh-CN" altLang="en-US"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par>
                          <p:cTn id="18" fill="hold">
                            <p:stCondLst>
                              <p:cond delay="0"/>
                            </p:stCondLst>
                            <p:childTnLst>
                              <p:par>
                                <p:cTn id="19" presetID="1" presetClass="mediacall" presetSubtype="0" fill="hold" nodeType="afterEffect">
                                  <p:stCondLst>
                                    <p:cond delay="0"/>
                                  </p:stCondLst>
                                  <p:childTnLst>
                                    <p:cmd type="call" cmd="playFrom(0.0)">
                                      <p:cBhvr additive="base">
                                        <p:cTn id="20" dur="18983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21" fill="hold" display="1">
                  <p:stCondLst>
                    <p:cond delay="indefinite"/>
                  </p:stCondLst>
                  <p:endCondLst>
                    <p:cond evt="onNext" delay="0">
                      <p:tgtEl>
                        <p:sldTgt/>
                      </p:tgtEl>
                    </p:cond>
                    <p:cond evt="onPrev" delay="0">
                      <p:tgtEl>
                        <p:sldTgt/>
                      </p:tgtEl>
                    </p:cond>
                    <p:cond evt="onStopAudio" delay="0">
                      <p:tgtEl>
                        <p:sldTgt/>
                      </p:tgtEl>
                    </p:cond>
                  </p:endCondLst>
                </p:cTn>
                <p:tgtEl>
                  <p:spTgt spid="5"/>
                </p:tgtEl>
              </p:cMediaNode>
            </p:video>
          </p:childTnLst>
        </p:cTn>
      </p:par>
    </p:tnLst>
    <p:bldLst>
      <p:bldP spid="3" grpId="0"/>
      <p:bldP spid="3" grpId="1"/>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68448" y="662730"/>
            <a:ext cx="6325299" cy="830997"/>
          </a:xfrm>
          <a:prstGeom prst="rect">
            <a:avLst/>
          </a:prstGeom>
          <a:noFill/>
        </p:spPr>
        <p:txBody>
          <a:bodyPr wrap="square" rtlCol="0">
            <a:spAutoFit/>
          </a:bodyPr>
          <a:lstStyle/>
          <a:p>
            <a:r>
              <a:rPr lang="zh-CN" altLang="en-US" sz="4800" dirty="0" smtClean="0">
                <a:solidFill>
                  <a:srgbClr val="FF0000"/>
                </a:solidFill>
              </a:rPr>
              <a:t>（一）对</a:t>
            </a:r>
            <a:r>
              <a:rPr lang="zh-CN" altLang="en-US" sz="4800" dirty="0" smtClean="0">
                <a:solidFill>
                  <a:srgbClr val="FF0000"/>
                </a:solidFill>
              </a:rPr>
              <a:t>人体的危</a:t>
            </a:r>
            <a:r>
              <a:rPr lang="zh-CN" altLang="en-US" sz="4800" dirty="0" smtClean="0">
                <a:solidFill>
                  <a:srgbClr val="FF0000"/>
                </a:solidFill>
              </a:rPr>
              <a:t>害：</a:t>
            </a:r>
            <a:endParaRPr lang="zh-CN" altLang="en-US" sz="4800" dirty="0">
              <a:solidFill>
                <a:srgbClr val="FF0000"/>
              </a:solidFill>
            </a:endParaRPr>
          </a:p>
        </p:txBody>
      </p:sp>
      <p:sp>
        <p:nvSpPr>
          <p:cNvPr id="3" name="文本框 2"/>
          <p:cNvSpPr txBox="1"/>
          <p:nvPr/>
        </p:nvSpPr>
        <p:spPr>
          <a:xfrm>
            <a:off x="221511" y="1619075"/>
            <a:ext cx="8737932" cy="4339650"/>
          </a:xfrm>
          <a:prstGeom prst="rect">
            <a:avLst/>
          </a:prstGeom>
          <a:noFill/>
        </p:spPr>
        <p:txBody>
          <a:bodyPr wrap="square" rtlCol="0">
            <a:spAutoFit/>
          </a:bodyPr>
          <a:lstStyle/>
          <a:p>
            <a:r>
              <a:rPr lang="en-US" altLang="zh-CN" sz="3600" dirty="0" smtClean="0"/>
              <a:t>    </a:t>
            </a:r>
          </a:p>
          <a:p>
            <a:r>
              <a:rPr lang="zh-CN" altLang="en-US" sz="6000" dirty="0" smtClean="0">
                <a:solidFill>
                  <a:srgbClr val="FF0000"/>
                </a:solidFill>
              </a:rPr>
              <a:t>吸</a:t>
            </a:r>
            <a:r>
              <a:rPr lang="zh-CN" altLang="en-US" sz="6000" dirty="0" smtClean="0">
                <a:solidFill>
                  <a:srgbClr val="FF0000"/>
                </a:solidFill>
              </a:rPr>
              <a:t>毒摧残人生：</a:t>
            </a:r>
          </a:p>
          <a:p>
            <a:r>
              <a:rPr lang="zh-CN" altLang="en-US" sz="6000" dirty="0" smtClean="0">
                <a:solidFill>
                  <a:srgbClr val="FF0000"/>
                </a:solidFill>
              </a:rPr>
              <a:t>（</a:t>
            </a:r>
            <a:r>
              <a:rPr lang="en-US" altLang="zh-CN" sz="6000" dirty="0" smtClean="0">
                <a:solidFill>
                  <a:srgbClr val="FF0000"/>
                </a:solidFill>
              </a:rPr>
              <a:t>1</a:t>
            </a:r>
            <a:r>
              <a:rPr lang="zh-CN" altLang="en-US" sz="6000" dirty="0" smtClean="0">
                <a:solidFill>
                  <a:srgbClr val="FF0000"/>
                </a:solidFill>
              </a:rPr>
              <a:t>）对身体的危害</a:t>
            </a:r>
            <a:r>
              <a:rPr lang="zh-CN" altLang="en-US" sz="6000" dirty="0" smtClean="0">
                <a:solidFill>
                  <a:srgbClr val="FF0000"/>
                </a:solidFill>
              </a:rPr>
              <a:t>。</a:t>
            </a:r>
            <a:endParaRPr lang="en-US" altLang="zh-CN" sz="6000" dirty="0" smtClean="0">
              <a:solidFill>
                <a:srgbClr val="FF0000"/>
              </a:solidFill>
            </a:endParaRPr>
          </a:p>
          <a:p>
            <a:r>
              <a:rPr lang="zh-CN" altLang="en-US" sz="6000" dirty="0" smtClean="0">
                <a:solidFill>
                  <a:srgbClr val="FF0000"/>
                </a:solidFill>
              </a:rPr>
              <a:t>（</a:t>
            </a:r>
            <a:r>
              <a:rPr lang="en-US" altLang="zh-CN" sz="6000" dirty="0" smtClean="0">
                <a:solidFill>
                  <a:srgbClr val="FF0000"/>
                </a:solidFill>
              </a:rPr>
              <a:t>2</a:t>
            </a:r>
            <a:r>
              <a:rPr lang="zh-CN" altLang="en-US" sz="6000" dirty="0" smtClean="0">
                <a:solidFill>
                  <a:srgbClr val="FF0000"/>
                </a:solidFill>
              </a:rPr>
              <a:t>）自伤、自杀、自残</a:t>
            </a:r>
            <a:r>
              <a:rPr lang="zh-CN" altLang="en-US" sz="6000" dirty="0" smtClean="0">
                <a:solidFill>
                  <a:srgbClr val="FF0000"/>
                </a:solidFill>
              </a:rPr>
              <a:t>。</a:t>
            </a:r>
            <a:endParaRPr lang="en-US" altLang="zh-CN" sz="6000" dirty="0" smtClean="0">
              <a:solidFill>
                <a:srgbClr val="FF0000"/>
              </a:solidFill>
            </a:endParaRPr>
          </a:p>
          <a:p>
            <a:r>
              <a:rPr lang="zh-CN" altLang="en-US" sz="6000" dirty="0" smtClean="0">
                <a:solidFill>
                  <a:srgbClr val="FF0000"/>
                </a:solidFill>
              </a:rPr>
              <a:t>（</a:t>
            </a:r>
            <a:r>
              <a:rPr lang="en-US" altLang="zh-CN" sz="6000" dirty="0" smtClean="0">
                <a:solidFill>
                  <a:srgbClr val="FF0000"/>
                </a:solidFill>
              </a:rPr>
              <a:t>3</a:t>
            </a:r>
            <a:r>
              <a:rPr lang="zh-CN" altLang="en-US" sz="6000" dirty="0" smtClean="0">
                <a:solidFill>
                  <a:srgbClr val="FF0000"/>
                </a:solidFill>
              </a:rPr>
              <a:t>）加速死亡。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0" y="360727"/>
            <a:ext cx="8137321" cy="769441"/>
          </a:xfrm>
          <a:prstGeom prst="rect">
            <a:avLst/>
          </a:prstGeom>
          <a:noFill/>
        </p:spPr>
        <p:txBody>
          <a:bodyPr wrap="square" rtlCol="0">
            <a:spAutoFit/>
          </a:bodyPr>
          <a:lstStyle/>
          <a:p>
            <a:r>
              <a:rPr lang="zh-CN" altLang="en-US" sz="4400" dirty="0" smtClean="0">
                <a:solidFill>
                  <a:srgbClr val="FF0000"/>
                </a:solidFill>
              </a:rPr>
              <a:t>（一）对</a:t>
            </a:r>
            <a:r>
              <a:rPr lang="zh-CN" altLang="en-US" sz="4400" dirty="0" smtClean="0">
                <a:solidFill>
                  <a:srgbClr val="FF0000"/>
                </a:solidFill>
              </a:rPr>
              <a:t>人体的危</a:t>
            </a:r>
            <a:r>
              <a:rPr lang="zh-CN" altLang="en-US" sz="4400" dirty="0" smtClean="0">
                <a:solidFill>
                  <a:srgbClr val="FF0000"/>
                </a:solidFill>
              </a:rPr>
              <a:t>害（详解）：</a:t>
            </a:r>
            <a:endParaRPr lang="zh-CN" altLang="en-US" sz="4400" dirty="0">
              <a:solidFill>
                <a:srgbClr val="FF0000"/>
              </a:solidFill>
            </a:endParaRPr>
          </a:p>
        </p:txBody>
      </p:sp>
      <p:sp>
        <p:nvSpPr>
          <p:cNvPr id="3" name="文本框 2"/>
          <p:cNvSpPr txBox="1"/>
          <p:nvPr/>
        </p:nvSpPr>
        <p:spPr>
          <a:xfrm>
            <a:off x="221511" y="1619075"/>
            <a:ext cx="8737932" cy="5078313"/>
          </a:xfrm>
          <a:prstGeom prst="rect">
            <a:avLst/>
          </a:prstGeom>
          <a:noFill/>
        </p:spPr>
        <p:txBody>
          <a:bodyPr wrap="square" rtlCol="0">
            <a:spAutoFit/>
          </a:bodyPr>
          <a:lstStyle/>
          <a:p>
            <a:r>
              <a:rPr lang="en-US" altLang="zh-CN" sz="3600" dirty="0" smtClean="0"/>
              <a:t>     </a:t>
            </a:r>
            <a:r>
              <a:rPr lang="en-US" altLang="zh-CN" sz="3600" dirty="0" smtClean="0">
                <a:solidFill>
                  <a:srgbClr val="FF0000"/>
                </a:solidFill>
              </a:rPr>
              <a:t>1</a:t>
            </a:r>
            <a:r>
              <a:rPr lang="en-US" altLang="zh-CN" sz="3600" dirty="0" smtClean="0">
                <a:solidFill>
                  <a:srgbClr val="FF0000"/>
                </a:solidFill>
              </a:rPr>
              <a:t>. </a:t>
            </a:r>
            <a:r>
              <a:rPr lang="zh-CN" altLang="en-US" sz="3600" dirty="0" smtClean="0">
                <a:solidFill>
                  <a:srgbClr val="FF0000"/>
                </a:solidFill>
              </a:rPr>
              <a:t>对泌尿系统的伤害。吸食 </a:t>
            </a:r>
            <a:r>
              <a:rPr lang="en-US" altLang="zh-CN" sz="3600" dirty="0" smtClean="0">
                <a:solidFill>
                  <a:srgbClr val="FF0000"/>
                </a:solidFill>
              </a:rPr>
              <a:t>K </a:t>
            </a:r>
            <a:r>
              <a:rPr lang="zh-CN" altLang="en-US" sz="3600" dirty="0" smtClean="0">
                <a:solidFill>
                  <a:srgbClr val="FF0000"/>
                </a:solidFill>
              </a:rPr>
              <a:t>粉、海洛因</a:t>
            </a:r>
            <a:r>
              <a:rPr lang="zh-CN" altLang="en-US" sz="3600" dirty="0" smtClean="0"/>
              <a:t>的患者普遍有尿急、尿频、尿痛、排尿困难等 症状， 部分还出现血尿， 造成肾功能严重损害。有些患者一天排尿间隔时间仅约几分钟</a:t>
            </a:r>
            <a:r>
              <a:rPr lang="zh-CN" altLang="en-US" sz="3600" dirty="0" smtClean="0"/>
              <a:t>。</a:t>
            </a:r>
            <a:endParaRPr lang="en-US" altLang="zh-CN" sz="3600" dirty="0" smtClean="0"/>
          </a:p>
          <a:p>
            <a:r>
              <a:rPr lang="zh-CN" altLang="en-US" sz="3600" dirty="0" smtClean="0"/>
              <a:t>       因 </a:t>
            </a:r>
            <a:r>
              <a:rPr lang="zh-CN" altLang="en-US" sz="3600" dirty="0" smtClean="0"/>
              <a:t>为吸食毒</a:t>
            </a:r>
            <a:r>
              <a:rPr lang="zh-CN" altLang="en-US" sz="3600" dirty="0" smtClean="0"/>
              <a:t>品：</a:t>
            </a:r>
            <a:r>
              <a:rPr lang="zh-CN" altLang="en-US" sz="3600" dirty="0" smtClean="0">
                <a:solidFill>
                  <a:srgbClr val="FF0000"/>
                </a:solidFill>
              </a:rPr>
              <a:t>一</a:t>
            </a:r>
            <a:r>
              <a:rPr lang="zh-CN" altLang="en-US" sz="3600" dirty="0" smtClean="0">
                <a:solidFill>
                  <a:srgbClr val="FF0000"/>
                </a:solidFill>
              </a:rPr>
              <a:t>方面</a:t>
            </a:r>
            <a:r>
              <a:rPr lang="zh-CN" altLang="en-US" sz="3600" dirty="0" smtClean="0"/>
              <a:t>膀胱严重挛缩， 容量缩小到几十毫升，而正常人是几百毫升， 膀胱中的 尿液超过几十毫升就会产生强烈的尿意， 严重的每天要跑几十趟厕所</a:t>
            </a:r>
            <a:r>
              <a:rPr lang="zh-CN" altLang="en-US" sz="3600" dirty="0" smtClean="0"/>
              <a:t>。</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22846" y="990518"/>
            <a:ext cx="6989445" cy="4401205"/>
          </a:xfrm>
          <a:prstGeom prst="rect">
            <a:avLst/>
          </a:prstGeom>
          <a:noFill/>
        </p:spPr>
        <p:txBody>
          <a:bodyPr wrap="square" rtlCol="0">
            <a:spAutoFit/>
          </a:bodyPr>
          <a:lstStyle/>
          <a:p>
            <a:r>
              <a:rPr lang="zh-CN" altLang="en-US" sz="4000" dirty="0" smtClean="0"/>
              <a:t>      </a:t>
            </a:r>
            <a:r>
              <a:rPr lang="zh-CN" altLang="en-US" sz="4000" dirty="0" smtClean="0">
                <a:solidFill>
                  <a:srgbClr val="FF0000"/>
                </a:solidFill>
              </a:rPr>
              <a:t> 另</a:t>
            </a:r>
            <a:r>
              <a:rPr lang="zh-CN" altLang="en-US" sz="4000" dirty="0" smtClean="0">
                <a:solidFill>
                  <a:srgbClr val="FF0000"/>
                </a:solidFill>
              </a:rPr>
              <a:t>一方面， </a:t>
            </a:r>
            <a:r>
              <a:rPr lang="zh-CN" altLang="en-US" sz="4000" dirty="0" smtClean="0"/>
              <a:t>膀胱肌肉 松弛， 括约肌无法通过收缩将尿液排出， 排尿功能受到严重影响。 所以你看很多吸毒的人不 喜欢喝水，即使口渴得不行也很少喝，怕水喝多了排尿困难，从而选择不喝</a:t>
            </a:r>
            <a:r>
              <a:rPr lang="zh-CN" altLang="en-US" sz="4000" dirty="0" smtClean="0"/>
              <a:t>。</a:t>
            </a:r>
            <a:endParaRPr lang="en-US" altLang="zh-CN" sz="4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0" y="763398"/>
            <a:ext cx="6778305" cy="1015663"/>
          </a:xfrm>
          <a:prstGeom prst="rect">
            <a:avLst/>
          </a:prstGeom>
          <a:noFill/>
        </p:spPr>
        <p:txBody>
          <a:bodyPr wrap="square" rtlCol="0">
            <a:spAutoFit/>
          </a:bodyPr>
          <a:lstStyle/>
          <a:p>
            <a:r>
              <a:rPr lang="zh-CN" altLang="en-US" sz="6000" dirty="0" smtClean="0"/>
              <a:t>二</a:t>
            </a:r>
            <a:r>
              <a:rPr lang="zh-CN" altLang="en-US" sz="6000" dirty="0" smtClean="0"/>
              <a:t>、重点难点。</a:t>
            </a:r>
            <a:endParaRPr lang="zh-CN" altLang="en-US" sz="6000" dirty="0"/>
          </a:p>
        </p:txBody>
      </p:sp>
      <p:sp>
        <p:nvSpPr>
          <p:cNvPr id="3" name="文本框 2"/>
          <p:cNvSpPr txBox="1"/>
          <p:nvPr/>
        </p:nvSpPr>
        <p:spPr>
          <a:xfrm>
            <a:off x="243280" y="2181139"/>
            <a:ext cx="7231309" cy="3416320"/>
          </a:xfrm>
          <a:prstGeom prst="rect">
            <a:avLst/>
          </a:prstGeom>
          <a:noFill/>
        </p:spPr>
        <p:txBody>
          <a:bodyPr wrap="square" rtlCol="0">
            <a:spAutoFit/>
          </a:bodyPr>
          <a:lstStyle/>
          <a:p>
            <a:pPr>
              <a:lnSpc>
                <a:spcPct val="100000"/>
              </a:lnSpc>
            </a:pPr>
            <a:r>
              <a:rPr lang="en-US" altLang="zh-CN" sz="5400" dirty="0" smtClean="0"/>
              <a:t>1</a:t>
            </a:r>
            <a:r>
              <a:rPr lang="zh-CN" altLang="en-US" sz="5400" dirty="0" smtClean="0"/>
              <a:t>、认识毒品及毒品的危害。</a:t>
            </a:r>
          </a:p>
          <a:p>
            <a:pPr>
              <a:lnSpc>
                <a:spcPct val="100000"/>
              </a:lnSpc>
            </a:pPr>
            <a:r>
              <a:rPr lang="en-US" altLang="zh-CN" sz="5400" dirty="0" smtClean="0"/>
              <a:t>2</a:t>
            </a:r>
            <a:r>
              <a:rPr lang="zh-CN" altLang="en-US" sz="5400" dirty="0" smtClean="0"/>
              <a:t>、认识吸毒行为，青少年如何防止吸毒。</a:t>
            </a:r>
            <a:endParaRPr lang="zh-CN" altLang="en-US" sz="5400" dirty="0"/>
          </a:p>
        </p:txBody>
      </p:sp>
      <p:pic>
        <p:nvPicPr>
          <p:cNvPr id="6" name="图片 5" descr="pngnhegw5vtu0xdzjp"/>
          <p:cNvPicPr>
            <a:picLocks noChangeAspect="1"/>
          </p:cNvPicPr>
          <p:nvPr/>
        </p:nvPicPr>
        <p:blipFill>
          <a:blip r:embed="rId3" cstate="print"/>
          <a:stretch>
            <a:fillRect/>
          </a:stretch>
        </p:blipFill>
        <p:spPr>
          <a:xfrm>
            <a:off x="5606379" y="3422708"/>
            <a:ext cx="3646056" cy="36460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26503" y="192947"/>
            <a:ext cx="7336789" cy="6247864"/>
          </a:xfrm>
          <a:prstGeom prst="rect">
            <a:avLst/>
          </a:prstGeom>
          <a:noFill/>
        </p:spPr>
        <p:txBody>
          <a:bodyPr wrap="square" rtlCol="0">
            <a:spAutoFit/>
          </a:bodyPr>
          <a:lstStyle/>
          <a:p>
            <a:r>
              <a:rPr lang="en-US" altLang="zh-CN" sz="4000" dirty="0" smtClean="0">
                <a:solidFill>
                  <a:srgbClr val="FF0000"/>
                </a:solidFill>
              </a:rPr>
              <a:t>       2</a:t>
            </a:r>
            <a:r>
              <a:rPr lang="en-US" altLang="zh-CN" sz="4000" dirty="0" smtClean="0">
                <a:solidFill>
                  <a:srgbClr val="FF0000"/>
                </a:solidFill>
              </a:rPr>
              <a:t>. </a:t>
            </a:r>
            <a:r>
              <a:rPr lang="zh-CN" altLang="en-US" sz="4000" dirty="0" smtClean="0">
                <a:solidFill>
                  <a:srgbClr val="FF0000"/>
                </a:solidFill>
              </a:rPr>
              <a:t>对神经系统的伤害。</a:t>
            </a:r>
            <a:r>
              <a:rPr lang="zh-CN" altLang="en-US" sz="4000" dirty="0" smtClean="0"/>
              <a:t>吸毒成瘾是一种脑病，一种反复发作的脑病。吸毒尤其对中枢神 经系统和周围神经系统有很大的损害，出现一系列神经、 精神症状。吸食者大多嗜睡、 反应 迟钝，出现幻觉、被害妄想、失眠、烦躁、惊厥、麻痹、记忆力下降、主动性降低、性格孤 僻、 意志消沉、 周围神经炎等</a:t>
            </a:r>
            <a:r>
              <a:rPr lang="zh-CN" altLang="en-US" sz="4000" dirty="0" smtClean="0"/>
              <a:t>。</a:t>
            </a:r>
            <a:endParaRPr lang="en-US" altLang="zh-CN" sz="4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35559" y="604007"/>
            <a:ext cx="7336789" cy="5509200"/>
          </a:xfrm>
          <a:prstGeom prst="rect">
            <a:avLst/>
          </a:prstGeom>
          <a:noFill/>
        </p:spPr>
        <p:txBody>
          <a:bodyPr wrap="square" rtlCol="0">
            <a:spAutoFit/>
          </a:bodyPr>
          <a:lstStyle/>
          <a:p>
            <a:r>
              <a:rPr lang="zh-CN" altLang="en-US" sz="4400" dirty="0" smtClean="0"/>
              <a:t>     之</a:t>
            </a:r>
            <a:r>
              <a:rPr lang="zh-CN" altLang="en-US" sz="4400" dirty="0" smtClean="0"/>
              <a:t>前媒体报道过多起因为吸毒产生幻觉而引发的治安刑事案 件，如吸毒后产生幻觉，将身边亲人看成魔鬼，挥刀砍去；产生被害妄想，总感觉有人要害 自己，跑到派出所报警；以及吸毒致幻跳楼等等。</a:t>
            </a:r>
            <a:endParaRPr lang="en-US" altLang="zh-CN" sz="4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35559" y="604007"/>
            <a:ext cx="7336789" cy="5509200"/>
          </a:xfrm>
          <a:prstGeom prst="rect">
            <a:avLst/>
          </a:prstGeom>
          <a:noFill/>
        </p:spPr>
        <p:txBody>
          <a:bodyPr wrap="square" rtlCol="0">
            <a:spAutoFit/>
          </a:bodyPr>
          <a:lstStyle/>
          <a:p>
            <a:r>
              <a:rPr lang="zh-CN" altLang="en-US" sz="4400" dirty="0" smtClean="0"/>
              <a:t>     </a:t>
            </a:r>
            <a:r>
              <a:rPr lang="en-US" altLang="zh-CN" sz="4400" dirty="0" smtClean="0">
                <a:solidFill>
                  <a:srgbClr val="FF0000"/>
                </a:solidFill>
              </a:rPr>
              <a:t>3.</a:t>
            </a:r>
            <a:r>
              <a:rPr lang="zh-CN" altLang="en-US" sz="4400" dirty="0" smtClean="0">
                <a:solidFill>
                  <a:srgbClr val="FF0000"/>
                </a:solidFill>
              </a:rPr>
              <a:t>对免疫系统的伤害。</a:t>
            </a:r>
            <a:r>
              <a:rPr lang="zh-CN" altLang="en-US" sz="4400" dirty="0" smtClean="0"/>
              <a:t>各种各样的感染是吸毒者发病和死亡的主要原因。各类毒品不同程度地削弱人体的免疫功能</a:t>
            </a:r>
            <a:r>
              <a:rPr lang="zh-CN" altLang="en-US" sz="4400" dirty="0" smtClean="0"/>
              <a:t>，使</a:t>
            </a:r>
            <a:r>
              <a:rPr lang="zh-CN" altLang="en-US" sz="4400" dirty="0" smtClean="0"/>
              <a:t>免疫功能受到抑制。免疫功能降低后，人体对外界病原抵抗力降低，极易感染各类疾病</a:t>
            </a:r>
            <a:r>
              <a:rPr lang="zh-CN" altLang="en-US" sz="4400" dirty="0" smtClean="0"/>
              <a:t>。</a:t>
            </a:r>
            <a:endParaRPr lang="en-US" altLang="zh-CN" sz="4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18781" y="771787"/>
            <a:ext cx="7336789" cy="4832092"/>
          </a:xfrm>
          <a:prstGeom prst="rect">
            <a:avLst/>
          </a:prstGeom>
          <a:noFill/>
        </p:spPr>
        <p:txBody>
          <a:bodyPr wrap="square" rtlCol="0">
            <a:spAutoFit/>
          </a:bodyPr>
          <a:lstStyle/>
          <a:p>
            <a:r>
              <a:rPr lang="zh-CN" altLang="en-US" sz="4400" dirty="0" smtClean="0"/>
              <a:t>那些采用静脉注射方式吸毒的人，毒瘾一上来就什么也不顾，和他人公用针具，这样很容易将外界的病原、尤其是肝炎病毒甚至艾滋病毒带入体内，其危险性不言而喻</a:t>
            </a:r>
            <a:r>
              <a:rPr lang="zh-CN" altLang="en-US" sz="4400" dirty="0" smtClean="0"/>
              <a:t>。</a:t>
            </a:r>
            <a:endParaRPr lang="en-US" altLang="zh-CN" sz="4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97012" y="260059"/>
            <a:ext cx="7739642" cy="6001643"/>
          </a:xfrm>
          <a:prstGeom prst="rect">
            <a:avLst/>
          </a:prstGeom>
          <a:noFill/>
        </p:spPr>
        <p:txBody>
          <a:bodyPr wrap="square" rtlCol="0">
            <a:spAutoFit/>
          </a:bodyPr>
          <a:lstStyle/>
          <a:p>
            <a:r>
              <a:rPr lang="zh-CN" altLang="en-US" sz="4800" dirty="0" smtClean="0">
                <a:solidFill>
                  <a:srgbClr val="FF0000"/>
                </a:solidFill>
              </a:rPr>
              <a:t>           毒</a:t>
            </a:r>
            <a:r>
              <a:rPr lang="zh-CN" altLang="en-US" sz="4800" dirty="0" smtClean="0">
                <a:solidFill>
                  <a:srgbClr val="FF0000"/>
                </a:solidFill>
              </a:rPr>
              <a:t>品不仅对躯体造成巨大的损害，还使得吸毒者成为毒品的奴隶，他们生活的唯一目标就是设法获得毒品，从而变得不顾亲情、人性泯灭、道德沦丧，甚至为获取毒资铤而走险、违法犯罪、危害社会</a:t>
            </a:r>
            <a:r>
              <a:rPr lang="zh-CN" altLang="en-US" sz="4800" dirty="0" smtClean="0">
                <a:solidFill>
                  <a:srgbClr val="FF0000"/>
                </a:solidFill>
              </a:rPr>
              <a:t>。</a:t>
            </a:r>
            <a:endParaRPr lang="zh-CN" altLang="en-US" sz="4800" dirty="0" smtClean="0">
              <a:solidFill>
                <a:srgbClr val="FF0000"/>
              </a:solidFill>
            </a:endParaRPr>
          </a:p>
        </p:txBody>
      </p:sp>
      <p:pic>
        <p:nvPicPr>
          <p:cNvPr id="4" name="图片 3" descr="pngr72wxetonhki36j"/>
          <p:cNvPicPr>
            <a:picLocks noChangeAspect="1"/>
          </p:cNvPicPr>
          <p:nvPr/>
        </p:nvPicPr>
        <p:blipFill>
          <a:blip r:embed="rId3" cstate="print"/>
          <a:stretch>
            <a:fillRect/>
          </a:stretch>
        </p:blipFill>
        <p:spPr>
          <a:xfrm>
            <a:off x="6930563" y="5114346"/>
            <a:ext cx="1877878" cy="187787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04007" y="713064"/>
            <a:ext cx="5998129" cy="769441"/>
          </a:xfrm>
          <a:prstGeom prst="rect">
            <a:avLst/>
          </a:prstGeom>
          <a:noFill/>
        </p:spPr>
        <p:txBody>
          <a:bodyPr wrap="square" rtlCol="0">
            <a:spAutoFit/>
          </a:bodyPr>
          <a:lstStyle/>
          <a:p>
            <a:r>
              <a:rPr lang="zh-CN" altLang="en-US" sz="4400" dirty="0" smtClean="0">
                <a:solidFill>
                  <a:srgbClr val="FF0000"/>
                </a:solidFill>
              </a:rPr>
              <a:t>（二）对家庭的</a:t>
            </a:r>
            <a:r>
              <a:rPr lang="zh-CN" altLang="en-US" sz="4400" dirty="0" smtClean="0">
                <a:solidFill>
                  <a:srgbClr val="FF0000"/>
                </a:solidFill>
              </a:rPr>
              <a:t>危</a:t>
            </a:r>
            <a:r>
              <a:rPr lang="zh-CN" altLang="en-US" sz="4400" dirty="0" smtClean="0">
                <a:solidFill>
                  <a:srgbClr val="FF0000"/>
                </a:solidFill>
              </a:rPr>
              <a:t>害：</a:t>
            </a:r>
            <a:endParaRPr lang="zh-CN" altLang="en-US" sz="4400" dirty="0">
              <a:solidFill>
                <a:srgbClr val="FF0000"/>
              </a:solidFill>
            </a:endParaRPr>
          </a:p>
        </p:txBody>
      </p:sp>
      <p:sp>
        <p:nvSpPr>
          <p:cNvPr id="3" name="文本框 2"/>
          <p:cNvSpPr txBox="1"/>
          <p:nvPr/>
        </p:nvSpPr>
        <p:spPr>
          <a:xfrm>
            <a:off x="221511" y="1770076"/>
            <a:ext cx="8427539" cy="3785652"/>
          </a:xfrm>
          <a:prstGeom prst="rect">
            <a:avLst/>
          </a:prstGeom>
          <a:noFill/>
        </p:spPr>
        <p:txBody>
          <a:bodyPr wrap="square" rtlCol="0">
            <a:spAutoFit/>
          </a:bodyPr>
          <a:lstStyle/>
          <a:p>
            <a:r>
              <a:rPr lang="en-US" altLang="zh-CN" sz="4800" dirty="0" smtClean="0"/>
              <a:t>     1</a:t>
            </a:r>
            <a:r>
              <a:rPr lang="zh-CN" altLang="en-US" sz="4800" dirty="0" smtClean="0"/>
              <a:t>、吸毒给家庭成员造成巨大的精神摧残。</a:t>
            </a:r>
          </a:p>
          <a:p>
            <a:r>
              <a:rPr lang="en-US" altLang="zh-CN" sz="4800" dirty="0" smtClean="0"/>
              <a:t>      2</a:t>
            </a:r>
            <a:r>
              <a:rPr lang="zh-CN" altLang="en-US" sz="4800" dirty="0" smtClean="0"/>
              <a:t>、吸毒导致倾家荡产，家破人亡。</a:t>
            </a:r>
          </a:p>
          <a:p>
            <a:r>
              <a:rPr lang="en-US" altLang="zh-CN" sz="4800" dirty="0" smtClean="0"/>
              <a:t>      3</a:t>
            </a:r>
            <a:r>
              <a:rPr lang="zh-CN" altLang="en-US" sz="4800" dirty="0" smtClean="0"/>
              <a:t>、吸毒贻害后代。</a:t>
            </a:r>
            <a:endParaRPr lang="zh-CN" altLang="en-US" sz="4800" dirty="0"/>
          </a:p>
        </p:txBody>
      </p:sp>
      <p:pic>
        <p:nvPicPr>
          <p:cNvPr id="4" name="图片 3" descr="pngr72wxetonhki36j"/>
          <p:cNvPicPr>
            <a:picLocks noChangeAspect="1"/>
          </p:cNvPicPr>
          <p:nvPr/>
        </p:nvPicPr>
        <p:blipFill>
          <a:blip r:embed="rId3" cstate="print"/>
          <a:stretch>
            <a:fillRect/>
          </a:stretch>
        </p:blipFill>
        <p:spPr>
          <a:xfrm>
            <a:off x="6083274" y="4099277"/>
            <a:ext cx="3060725" cy="3060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04007" y="713064"/>
            <a:ext cx="5998129" cy="769441"/>
          </a:xfrm>
          <a:prstGeom prst="rect">
            <a:avLst/>
          </a:prstGeom>
          <a:noFill/>
        </p:spPr>
        <p:txBody>
          <a:bodyPr wrap="square" rtlCol="0">
            <a:spAutoFit/>
          </a:bodyPr>
          <a:lstStyle/>
          <a:p>
            <a:r>
              <a:rPr lang="zh-CN" altLang="en-US" sz="4400" dirty="0" smtClean="0">
                <a:solidFill>
                  <a:srgbClr val="FF0000"/>
                </a:solidFill>
              </a:rPr>
              <a:t>（三）对社会的</a:t>
            </a:r>
            <a:r>
              <a:rPr lang="zh-CN" altLang="en-US" sz="4400" dirty="0" smtClean="0">
                <a:solidFill>
                  <a:srgbClr val="FF0000"/>
                </a:solidFill>
              </a:rPr>
              <a:t>危</a:t>
            </a:r>
            <a:r>
              <a:rPr lang="zh-CN" altLang="en-US" sz="4400" dirty="0" smtClean="0">
                <a:solidFill>
                  <a:srgbClr val="FF0000"/>
                </a:solidFill>
              </a:rPr>
              <a:t>害：</a:t>
            </a:r>
            <a:endParaRPr lang="zh-CN" altLang="en-US" sz="4400" dirty="0">
              <a:solidFill>
                <a:srgbClr val="FF0000"/>
              </a:solidFill>
            </a:endParaRPr>
          </a:p>
        </p:txBody>
      </p:sp>
      <p:sp>
        <p:nvSpPr>
          <p:cNvPr id="3" name="文本框 2"/>
          <p:cNvSpPr txBox="1"/>
          <p:nvPr/>
        </p:nvSpPr>
        <p:spPr>
          <a:xfrm>
            <a:off x="221511" y="1770076"/>
            <a:ext cx="8427539" cy="4154984"/>
          </a:xfrm>
          <a:prstGeom prst="rect">
            <a:avLst/>
          </a:prstGeom>
          <a:noFill/>
        </p:spPr>
        <p:txBody>
          <a:bodyPr wrap="square" rtlCol="0">
            <a:spAutoFit/>
          </a:bodyPr>
          <a:lstStyle/>
          <a:p>
            <a:r>
              <a:rPr lang="en-US" altLang="zh-CN" sz="4800" dirty="0" smtClean="0"/>
              <a:t> </a:t>
            </a:r>
            <a:r>
              <a:rPr lang="en-US" altLang="zh-CN" sz="4800" dirty="0" smtClean="0"/>
              <a:t>    </a:t>
            </a:r>
            <a:r>
              <a:rPr lang="en-US" altLang="zh-CN" sz="3600" dirty="0" smtClean="0">
                <a:solidFill>
                  <a:srgbClr val="FF0000"/>
                </a:solidFill>
              </a:rPr>
              <a:t>1</a:t>
            </a:r>
            <a:r>
              <a:rPr lang="zh-CN" altLang="en-US" sz="3600" dirty="0" smtClean="0">
                <a:solidFill>
                  <a:srgbClr val="FF0000"/>
                </a:solidFill>
              </a:rPr>
              <a:t>、吸毒诱发犯罪，</a:t>
            </a:r>
            <a:r>
              <a:rPr lang="zh-CN" altLang="en-US" sz="3600" dirty="0" smtClean="0"/>
              <a:t>破坏正常的社会和经济秩序，影响社会稳定。吸毒者在耗尽个人和家庭钱财后就会铤而走险，走上违法犯罪的道路，进行以贩养吸、贪污、诈骗、盗窃、抢劫、凶杀等犯罪活动。美国吸毒者用于购买毒品的毒资约</a:t>
            </a:r>
            <a:r>
              <a:rPr lang="en-US" altLang="zh-CN" sz="3600" dirty="0" smtClean="0"/>
              <a:t>94%</a:t>
            </a:r>
            <a:r>
              <a:rPr lang="zh-CN" altLang="en-US" sz="3600" dirty="0" smtClean="0"/>
              <a:t>来自刑事犯罪活动</a:t>
            </a:r>
            <a:r>
              <a:rPr lang="zh-CN" altLang="en-US" sz="3600" dirty="0" smtClean="0"/>
              <a:t>。</a:t>
            </a:r>
            <a:endParaRPr lang="zh-CN" altLang="en-US" sz="3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97011" y="1350628"/>
            <a:ext cx="8075201" cy="4708981"/>
          </a:xfrm>
          <a:prstGeom prst="rect">
            <a:avLst/>
          </a:prstGeom>
          <a:noFill/>
        </p:spPr>
        <p:txBody>
          <a:bodyPr wrap="square" rtlCol="0">
            <a:spAutoFit/>
          </a:bodyPr>
          <a:lstStyle/>
          <a:p>
            <a:r>
              <a:rPr lang="en-US" altLang="zh-CN" sz="4800" dirty="0" smtClean="0">
                <a:solidFill>
                  <a:srgbClr val="FF0000"/>
                </a:solidFill>
              </a:rPr>
              <a:t> </a:t>
            </a:r>
            <a:r>
              <a:rPr lang="en-US" altLang="zh-CN" sz="4800" dirty="0" smtClean="0">
                <a:solidFill>
                  <a:srgbClr val="FF0000"/>
                </a:solidFill>
              </a:rPr>
              <a:t>    </a:t>
            </a:r>
            <a:r>
              <a:rPr lang="en-US" altLang="zh-CN" sz="3600" dirty="0" smtClean="0">
                <a:solidFill>
                  <a:srgbClr val="FF0000"/>
                </a:solidFill>
              </a:rPr>
              <a:t>2</a:t>
            </a:r>
            <a:r>
              <a:rPr lang="zh-CN" altLang="en-US" sz="3600" dirty="0" smtClean="0">
                <a:solidFill>
                  <a:srgbClr val="FF0000"/>
                </a:solidFill>
              </a:rPr>
              <a:t>、吸毒吞噬社会巨额财富。</a:t>
            </a:r>
          </a:p>
          <a:p>
            <a:r>
              <a:rPr lang="en-US" altLang="zh-CN" sz="3600" dirty="0" smtClean="0">
                <a:solidFill>
                  <a:srgbClr val="FF0000"/>
                </a:solidFill>
              </a:rPr>
              <a:t>       3</a:t>
            </a:r>
            <a:r>
              <a:rPr lang="zh-CN" altLang="en-US" sz="3600" dirty="0" smtClean="0">
                <a:solidFill>
                  <a:srgbClr val="FF0000"/>
                </a:solidFill>
              </a:rPr>
              <a:t>、吸毒败</a:t>
            </a:r>
            <a:r>
              <a:rPr lang="zh-CN" altLang="en-US" sz="3600" dirty="0" smtClean="0">
                <a:solidFill>
                  <a:srgbClr val="FF0000"/>
                </a:solidFill>
              </a:rPr>
              <a:t>坏社</a:t>
            </a:r>
            <a:r>
              <a:rPr lang="zh-CN" altLang="en-US" sz="3600" dirty="0" smtClean="0">
                <a:solidFill>
                  <a:srgbClr val="FF0000"/>
                </a:solidFill>
              </a:rPr>
              <a:t>会风气，腐蚀人的灵魂，催毁民族精神，</a:t>
            </a:r>
            <a:r>
              <a:rPr lang="zh-CN" altLang="en-US" sz="3600" dirty="0" smtClean="0"/>
              <a:t>这已成为全世界普遍的问题。目前，我国</a:t>
            </a:r>
            <a:r>
              <a:rPr lang="en-US" altLang="zh-CN" sz="3600" dirty="0" smtClean="0"/>
              <a:t>80%</a:t>
            </a:r>
            <a:r>
              <a:rPr lang="zh-CN" altLang="en-US" sz="3600" dirty="0" smtClean="0"/>
              <a:t>的女吸毒人员靠卖淫维持消费。</a:t>
            </a:r>
          </a:p>
          <a:p>
            <a:r>
              <a:rPr lang="en-US" altLang="zh-CN" sz="3600" dirty="0" smtClean="0"/>
              <a:t>       </a:t>
            </a:r>
            <a:r>
              <a:rPr lang="en-US" altLang="zh-CN" sz="3600" dirty="0" smtClean="0">
                <a:solidFill>
                  <a:srgbClr val="FF0000"/>
                </a:solidFill>
              </a:rPr>
              <a:t>4</a:t>
            </a:r>
            <a:r>
              <a:rPr lang="zh-CN" altLang="en-US" sz="3600" dirty="0" smtClean="0">
                <a:solidFill>
                  <a:srgbClr val="FF0000"/>
                </a:solidFill>
              </a:rPr>
              <a:t>、吸毒影响国民素质，</a:t>
            </a:r>
            <a:r>
              <a:rPr lang="zh-CN" altLang="en-US" sz="3600" dirty="0" smtClean="0"/>
              <a:t>吸毒者都丧失正常的饿劳动能力。</a:t>
            </a:r>
          </a:p>
          <a:p>
            <a:endParaRPr lang="zh-CN" altLang="en-US" sz="3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00667" y="2223083"/>
            <a:ext cx="9043333" cy="1754326"/>
          </a:xfrm>
          <a:prstGeom prst="rect">
            <a:avLst/>
          </a:prstGeom>
        </p:spPr>
        <p:txBody>
          <a:bodyPr wrap="square">
            <a:spAutoFit/>
          </a:bodyPr>
          <a:lstStyle/>
          <a:p>
            <a:r>
              <a:rPr lang="zh-CN" altLang="en-US" sz="5400" dirty="0" smtClean="0">
                <a:solidFill>
                  <a:srgbClr val="FF0000"/>
                </a:solidFill>
              </a:rPr>
              <a:t>四、吸</a:t>
            </a:r>
            <a:r>
              <a:rPr lang="zh-CN" altLang="en-US" sz="5400" dirty="0" smtClean="0">
                <a:solidFill>
                  <a:srgbClr val="FF0000"/>
                </a:solidFill>
              </a:rPr>
              <a:t>毒者为什么以青少</a:t>
            </a:r>
            <a:r>
              <a:rPr lang="zh-CN" altLang="en-US" sz="5400" dirty="0" smtClean="0">
                <a:solidFill>
                  <a:srgbClr val="FF0000"/>
                </a:solidFill>
              </a:rPr>
              <a:t>年    为多？ </a:t>
            </a:r>
            <a:endParaRPr lang="zh-CN" altLang="en-US" sz="5400" dirty="0">
              <a:solidFill>
                <a:srgbClr val="FF0000"/>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7172" name="图片 5" descr="图1"/>
          <p:cNvPicPr>
            <a:picLocks noChangeAspect="1"/>
          </p:cNvPicPr>
          <p:nvPr/>
        </p:nvPicPr>
        <p:blipFill>
          <a:blip r:embed="rId3" cstate="print"/>
          <a:stretch>
            <a:fillRect/>
          </a:stretch>
        </p:blipFill>
        <p:spPr>
          <a:xfrm>
            <a:off x="8001635" y="6124258"/>
            <a:ext cx="1085850" cy="706437"/>
          </a:xfrm>
          <a:prstGeom prst="rect">
            <a:avLst/>
          </a:prstGeom>
          <a:noFill/>
          <a:ln w="9525">
            <a:noFill/>
          </a:ln>
        </p:spPr>
      </p:pic>
      <p:pic>
        <p:nvPicPr>
          <p:cNvPr id="7" name="图片 6" descr="9ad8a6d814f1726972c656b0d646dddd"/>
          <p:cNvPicPr>
            <a:picLocks noChangeAspect="1"/>
          </p:cNvPicPr>
          <p:nvPr/>
        </p:nvPicPr>
        <p:blipFill>
          <a:blip r:embed="rId4" cstate="print"/>
          <a:stretch>
            <a:fillRect/>
          </a:stretch>
        </p:blipFill>
        <p:spPr>
          <a:xfrm>
            <a:off x="-1135198" y="-204710"/>
            <a:ext cx="11009040" cy="8473440"/>
          </a:xfrm>
          <a:prstGeom prst="rect">
            <a:avLst/>
          </a:prstGeom>
        </p:spPr>
      </p:pic>
      <p:sp>
        <p:nvSpPr>
          <p:cNvPr id="8" name="矩形 7"/>
          <p:cNvSpPr/>
          <p:nvPr/>
        </p:nvSpPr>
        <p:spPr>
          <a:xfrm>
            <a:off x="1208015" y="2147582"/>
            <a:ext cx="7046752" cy="3970318"/>
          </a:xfrm>
          <a:prstGeom prst="rect">
            <a:avLst/>
          </a:prstGeom>
        </p:spPr>
        <p:txBody>
          <a:bodyPr wrap="square">
            <a:spAutoFit/>
          </a:bodyPr>
          <a:lstStyle/>
          <a:p>
            <a:r>
              <a:rPr lang="en-US" altLang="zh-CN" sz="3600" dirty="0" smtClean="0"/>
              <a:t>      1</a:t>
            </a:r>
            <a:r>
              <a:rPr lang="zh-CN" altLang="en-US" sz="3600" dirty="0" smtClean="0"/>
              <a:t>、青少年多单纯无知，有强烈的好奇心，且从众心理强，一人吸烟大家跟着吸，一人吸毒大家跟着试。</a:t>
            </a:r>
          </a:p>
          <a:p>
            <a:r>
              <a:rPr lang="en-US" altLang="zh-CN" sz="3600" dirty="0" smtClean="0"/>
              <a:t>     2</a:t>
            </a:r>
            <a:r>
              <a:rPr lang="zh-CN" altLang="en-US" sz="3600" dirty="0" smtClean="0"/>
              <a:t>、成长过程中会遇到挫折，逆反心理强，精神空虚更经不起诱，在毒品中求刺激。</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54341" y="176169"/>
            <a:ext cx="5461233" cy="1107996"/>
          </a:xfrm>
          <a:prstGeom prst="rect">
            <a:avLst/>
          </a:prstGeom>
          <a:noFill/>
        </p:spPr>
        <p:txBody>
          <a:bodyPr wrap="square" rtlCol="0">
            <a:spAutoFit/>
          </a:bodyPr>
          <a:lstStyle/>
          <a:p>
            <a:pPr>
              <a:lnSpc>
                <a:spcPct val="110000"/>
              </a:lnSpc>
            </a:pPr>
            <a:r>
              <a:rPr lang="zh-CN" altLang="en-US" sz="6000" dirty="0" smtClean="0"/>
              <a:t>三</a:t>
            </a:r>
            <a:r>
              <a:rPr lang="zh-CN" altLang="en-US" sz="6000" dirty="0" smtClean="0"/>
              <a:t>、教学过程</a:t>
            </a:r>
            <a:endParaRPr lang="zh-CN" altLang="en-US" sz="6000" dirty="0"/>
          </a:p>
        </p:txBody>
      </p:sp>
      <p:pic>
        <p:nvPicPr>
          <p:cNvPr id="3" name="图片 2" descr="pngr72wxetonhki36j"/>
          <p:cNvPicPr>
            <a:picLocks noChangeAspect="1"/>
          </p:cNvPicPr>
          <p:nvPr/>
        </p:nvPicPr>
        <p:blipFill>
          <a:blip r:embed="rId4" cstate="print"/>
          <a:stretch>
            <a:fillRect/>
          </a:stretch>
        </p:blipFill>
        <p:spPr>
          <a:xfrm>
            <a:off x="6372802" y="4345498"/>
            <a:ext cx="2771198" cy="2771198"/>
          </a:xfrm>
          <a:prstGeom prst="rect">
            <a:avLst/>
          </a:prstGeom>
        </p:spPr>
      </p:pic>
      <p:sp>
        <p:nvSpPr>
          <p:cNvPr id="4" name="文本框 3"/>
          <p:cNvSpPr txBox="1"/>
          <p:nvPr/>
        </p:nvSpPr>
        <p:spPr>
          <a:xfrm>
            <a:off x="422910" y="1342240"/>
            <a:ext cx="6237949" cy="5265672"/>
          </a:xfrm>
          <a:prstGeom prst="rect">
            <a:avLst/>
          </a:prstGeom>
          <a:noFill/>
        </p:spPr>
        <p:txBody>
          <a:bodyPr wrap="square" rtlCol="0" anchor="t">
            <a:spAutoFit/>
          </a:bodyPr>
          <a:lstStyle/>
          <a:p>
            <a:pPr>
              <a:lnSpc>
                <a:spcPct val="110000"/>
              </a:lnSpc>
            </a:pPr>
            <a:r>
              <a:rPr lang="en-US" altLang="zh-CN" sz="4400" dirty="0" smtClean="0"/>
              <a:t>1</a:t>
            </a:r>
            <a:r>
              <a:rPr lang="zh-CN" altLang="en-US" sz="4400" dirty="0" smtClean="0"/>
              <a:t>、观看</a:t>
            </a:r>
            <a:r>
              <a:rPr lang="en-US" altLang="zh-CN" sz="4400" dirty="0" smtClean="0"/>
              <a:t>《</a:t>
            </a:r>
            <a:r>
              <a:rPr lang="zh-CN" altLang="en-US" sz="4400" dirty="0" smtClean="0"/>
              <a:t>防范新型毒品宣传资料</a:t>
            </a:r>
            <a:r>
              <a:rPr lang="en-US" altLang="zh-CN" sz="4400" dirty="0" smtClean="0"/>
              <a:t>》</a:t>
            </a:r>
            <a:r>
              <a:rPr lang="zh-CN" altLang="en-US" sz="4400" dirty="0" smtClean="0"/>
              <a:t>，以图文并茂、通俗易懂的宣传资料，让学生能对毒品的一般知识、特别是当前的新型毒品有一些常识性的了解。</a:t>
            </a:r>
            <a:endParaRPr lang="zh-CN" altLang="en-US" sz="4400" dirty="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7172" name="图片 5" descr="图1"/>
          <p:cNvPicPr>
            <a:picLocks noChangeAspect="1"/>
          </p:cNvPicPr>
          <p:nvPr/>
        </p:nvPicPr>
        <p:blipFill>
          <a:blip r:embed="rId3" cstate="print"/>
          <a:stretch>
            <a:fillRect/>
          </a:stretch>
        </p:blipFill>
        <p:spPr>
          <a:xfrm>
            <a:off x="8001635" y="6124258"/>
            <a:ext cx="1085850" cy="706437"/>
          </a:xfrm>
          <a:prstGeom prst="rect">
            <a:avLst/>
          </a:prstGeom>
          <a:noFill/>
          <a:ln w="9525">
            <a:noFill/>
          </a:ln>
        </p:spPr>
      </p:pic>
      <p:pic>
        <p:nvPicPr>
          <p:cNvPr id="7" name="图片 6" descr="9ad8a6d814f1726972c656b0d646dddd"/>
          <p:cNvPicPr>
            <a:picLocks noChangeAspect="1"/>
          </p:cNvPicPr>
          <p:nvPr/>
        </p:nvPicPr>
        <p:blipFill>
          <a:blip r:embed="rId4" cstate="print"/>
          <a:stretch>
            <a:fillRect/>
          </a:stretch>
        </p:blipFill>
        <p:spPr>
          <a:xfrm>
            <a:off x="-1135198" y="-204710"/>
            <a:ext cx="11009040" cy="8473440"/>
          </a:xfrm>
          <a:prstGeom prst="rect">
            <a:avLst/>
          </a:prstGeom>
        </p:spPr>
      </p:pic>
      <p:sp>
        <p:nvSpPr>
          <p:cNvPr id="8" name="矩形 7"/>
          <p:cNvSpPr/>
          <p:nvPr/>
        </p:nvSpPr>
        <p:spPr>
          <a:xfrm>
            <a:off x="1208015" y="2147582"/>
            <a:ext cx="7046752" cy="3416320"/>
          </a:xfrm>
          <a:prstGeom prst="rect">
            <a:avLst/>
          </a:prstGeom>
        </p:spPr>
        <p:txBody>
          <a:bodyPr wrap="square">
            <a:spAutoFit/>
          </a:bodyPr>
          <a:lstStyle/>
          <a:p>
            <a:r>
              <a:rPr lang="en-US" altLang="zh-CN" sz="3600" dirty="0" smtClean="0">
                <a:solidFill>
                  <a:schemeClr val="tx1">
                    <a:lumMod val="95000"/>
                    <a:lumOff val="5000"/>
                  </a:schemeClr>
                </a:solidFill>
              </a:rPr>
              <a:t> </a:t>
            </a:r>
            <a:r>
              <a:rPr lang="en-US" altLang="zh-CN" sz="3600" dirty="0" smtClean="0">
                <a:solidFill>
                  <a:schemeClr val="tx1">
                    <a:lumMod val="95000"/>
                    <a:lumOff val="5000"/>
                  </a:schemeClr>
                </a:solidFill>
              </a:rPr>
              <a:t>      3</a:t>
            </a:r>
            <a:r>
              <a:rPr lang="zh-CN" altLang="en-US" sz="3600" dirty="0" smtClean="0">
                <a:solidFill>
                  <a:schemeClr val="tx1">
                    <a:lumMod val="95000"/>
                    <a:lumOff val="5000"/>
                  </a:schemeClr>
                </a:solidFill>
              </a:rPr>
              <a:t>、</a:t>
            </a:r>
            <a:r>
              <a:rPr lang="zh-CN" altLang="en-US" sz="3600" dirty="0" smtClean="0"/>
              <a:t>盲目追求时髦，把吸毒视为时尚</a:t>
            </a:r>
          </a:p>
          <a:p>
            <a:r>
              <a:rPr lang="en-US" altLang="zh-CN" sz="3600" dirty="0" smtClean="0"/>
              <a:t>      4</a:t>
            </a:r>
            <a:r>
              <a:rPr lang="zh-CN" altLang="en-US" sz="3600" dirty="0" smtClean="0"/>
              <a:t>、自我防卫能力弱，对毒畈的引诱逼迫无力拒绝</a:t>
            </a:r>
          </a:p>
          <a:p>
            <a:r>
              <a:rPr lang="en-US" altLang="zh-CN" sz="3600" dirty="0" smtClean="0"/>
              <a:t>      5</a:t>
            </a:r>
            <a:r>
              <a:rPr lang="zh-CN" altLang="en-US" sz="3600" dirty="0" smtClean="0"/>
              <a:t>、轻信偏言，以为毒品可以提高成绩、治疗疾病。</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2" name="图片 1" descr="d96c00db51014a2824be681ded988d6e"/>
          <p:cNvPicPr>
            <a:picLocks noChangeAspect="1"/>
          </p:cNvPicPr>
          <p:nvPr/>
        </p:nvPicPr>
        <p:blipFill>
          <a:blip r:embed="rId3" cstate="print"/>
          <a:stretch>
            <a:fillRect/>
          </a:stretch>
        </p:blipFill>
        <p:spPr>
          <a:xfrm>
            <a:off x="-293615" y="-1678881"/>
            <a:ext cx="10293292" cy="8025154"/>
          </a:xfrm>
          <a:prstGeom prst="rect">
            <a:avLst/>
          </a:prstGeom>
        </p:spPr>
      </p:pic>
      <p:sp>
        <p:nvSpPr>
          <p:cNvPr id="3" name="文本框 2"/>
          <p:cNvSpPr txBox="1"/>
          <p:nvPr/>
        </p:nvSpPr>
        <p:spPr>
          <a:xfrm>
            <a:off x="412568" y="2782465"/>
            <a:ext cx="8261647" cy="1268424"/>
          </a:xfrm>
          <a:prstGeom prst="rect">
            <a:avLst/>
          </a:prstGeom>
          <a:noFill/>
        </p:spPr>
        <p:txBody>
          <a:bodyPr wrap="square" rtlCol="0">
            <a:spAutoFit/>
          </a:bodyPr>
          <a:lstStyle/>
          <a:p>
            <a:pPr>
              <a:lnSpc>
                <a:spcPct val="160000"/>
              </a:lnSpc>
            </a:pPr>
            <a:r>
              <a:rPr lang="zh-CN" altLang="en-US" sz="5400" dirty="0" smtClean="0">
                <a:solidFill>
                  <a:srgbClr val="FF0000"/>
                </a:solidFill>
              </a:rPr>
              <a:t>五、青</a:t>
            </a:r>
            <a:r>
              <a:rPr lang="zh-CN" altLang="en-US" sz="5400" dirty="0" smtClean="0">
                <a:solidFill>
                  <a:srgbClr val="FF0000"/>
                </a:solidFill>
              </a:rPr>
              <a:t>少年如何防止吸</a:t>
            </a:r>
            <a:r>
              <a:rPr lang="zh-CN" altLang="en-US" sz="5400" dirty="0" smtClean="0">
                <a:solidFill>
                  <a:srgbClr val="FF0000"/>
                </a:solidFill>
              </a:rPr>
              <a:t>毒。</a:t>
            </a:r>
            <a:endParaRPr lang="zh-CN" altLang="en-US" sz="5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2" name="图片 1" descr="c5f7ddd8899101ac026fa6614953bb23"/>
          <p:cNvPicPr>
            <a:picLocks noChangeAspect="1"/>
          </p:cNvPicPr>
          <p:nvPr/>
        </p:nvPicPr>
        <p:blipFill>
          <a:blip r:embed="rId3" cstate="print"/>
          <a:stretch>
            <a:fillRect/>
          </a:stretch>
        </p:blipFill>
        <p:spPr>
          <a:xfrm>
            <a:off x="444381" y="-369554"/>
            <a:ext cx="8520157" cy="7295499"/>
          </a:xfrm>
          <a:prstGeom prst="rect">
            <a:avLst/>
          </a:prstGeom>
        </p:spPr>
      </p:pic>
      <p:sp>
        <p:nvSpPr>
          <p:cNvPr id="3" name="文本框 2"/>
          <p:cNvSpPr txBox="1"/>
          <p:nvPr/>
        </p:nvSpPr>
        <p:spPr>
          <a:xfrm>
            <a:off x="1145136" y="230736"/>
            <a:ext cx="7075918" cy="5306068"/>
          </a:xfrm>
          <a:prstGeom prst="rect">
            <a:avLst/>
          </a:prstGeom>
          <a:noFill/>
        </p:spPr>
        <p:txBody>
          <a:bodyPr wrap="square" rtlCol="0">
            <a:spAutoFit/>
          </a:bodyPr>
          <a:lstStyle/>
          <a:p>
            <a:pPr>
              <a:lnSpc>
                <a:spcPct val="110000"/>
              </a:lnSpc>
            </a:pPr>
            <a:r>
              <a:rPr lang="en-US" altLang="zh-CN" sz="4400" b="1" dirty="0" smtClean="0">
                <a:latin typeface="宋体" panose="02010600030101010101" pitchFamily="2" charset="-122"/>
                <a:ea typeface="宋体" panose="02010600030101010101" pitchFamily="2" charset="-122"/>
              </a:rPr>
              <a:t>    1</a:t>
            </a:r>
            <a:r>
              <a:rPr lang="zh-CN" altLang="en-US" sz="4400" b="1" dirty="0" smtClean="0">
                <a:latin typeface="宋体" panose="02010600030101010101" pitchFamily="2" charset="-122"/>
                <a:ea typeface="宋体" panose="02010600030101010101" pitchFamily="2" charset="-122"/>
              </a:rPr>
              <a:t>、接受毒品基本知识和禁毒法律法规教育，牢记</a:t>
            </a:r>
            <a:r>
              <a:rPr lang="en-US" altLang="zh-CN" sz="4400" b="1" dirty="0" smtClean="0">
                <a:latin typeface="宋体" panose="02010600030101010101" pitchFamily="2" charset="-122"/>
                <a:ea typeface="宋体" panose="02010600030101010101" pitchFamily="2" charset="-122"/>
              </a:rPr>
              <a:t>"</a:t>
            </a:r>
            <a:r>
              <a:rPr lang="zh-CN" altLang="en-US" sz="4400" b="1" dirty="0" smtClean="0">
                <a:latin typeface="宋体" panose="02010600030101010101" pitchFamily="2" charset="-122"/>
                <a:ea typeface="宋体" panose="02010600030101010101" pitchFamily="2" charset="-122"/>
              </a:rPr>
              <a:t>四知道</a:t>
            </a:r>
            <a:r>
              <a:rPr lang="en-US" altLang="zh-CN" sz="4400" b="1" dirty="0" smtClean="0">
                <a:latin typeface="宋体" panose="02010600030101010101" pitchFamily="2" charset="-122"/>
                <a:ea typeface="宋体" panose="02010600030101010101" pitchFamily="2" charset="-122"/>
              </a:rPr>
              <a:t>"</a:t>
            </a:r>
            <a:r>
              <a:rPr lang="zh-CN" altLang="en-US" sz="4400" b="1" dirty="0" smtClean="0">
                <a:latin typeface="宋体" panose="02010600030101010101" pitchFamily="2" charset="-122"/>
                <a:ea typeface="宋体" panose="02010600030101010101" pitchFamily="2" charset="-122"/>
              </a:rPr>
              <a:t>：知道什么是毒品；知道吸毒极易成瘾，难以戒断；知道毒品的危害；知道毒品违法犯罪要受</a:t>
            </a:r>
            <a:r>
              <a:rPr lang="zh-CN" altLang="en-US" sz="4400" b="1" dirty="0" smtClean="0">
                <a:latin typeface="宋体" panose="02010600030101010101" pitchFamily="2" charset="-122"/>
                <a:ea typeface="宋体" panose="02010600030101010101" pitchFamily="2" charset="-122"/>
              </a:rPr>
              <a:t>到</a:t>
            </a:r>
            <a:endParaRPr lang="en-US" altLang="zh-CN" sz="4400" b="1" dirty="0" smtClean="0">
              <a:latin typeface="宋体" panose="02010600030101010101" pitchFamily="2" charset="-122"/>
              <a:ea typeface="宋体" panose="02010600030101010101" pitchFamily="2" charset="-122"/>
            </a:endParaRPr>
          </a:p>
          <a:p>
            <a:pPr>
              <a:lnSpc>
                <a:spcPct val="110000"/>
              </a:lnSpc>
            </a:pPr>
            <a:r>
              <a:rPr lang="zh-CN" altLang="en-US" sz="4400" b="1" dirty="0" smtClean="0">
                <a:latin typeface="宋体" panose="02010600030101010101" pitchFamily="2" charset="-122"/>
                <a:ea typeface="宋体" panose="02010600030101010101" pitchFamily="2" charset="-122"/>
              </a:rPr>
              <a:t>法</a:t>
            </a:r>
            <a:r>
              <a:rPr lang="zh-CN" altLang="en-US" sz="4400" b="1" dirty="0" smtClean="0">
                <a:latin typeface="宋体" panose="02010600030101010101" pitchFamily="2" charset="-122"/>
                <a:ea typeface="宋体" panose="02010600030101010101" pitchFamily="2" charset="-122"/>
              </a:rPr>
              <a:t>律制裁。</a:t>
            </a:r>
            <a:endParaRPr lang="zh-CN" altLang="en-US" sz="4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2" name="图片 1" descr="c5f7ddd8899101ac026fa6614953bb23"/>
          <p:cNvPicPr>
            <a:picLocks noChangeAspect="1"/>
          </p:cNvPicPr>
          <p:nvPr/>
        </p:nvPicPr>
        <p:blipFill>
          <a:blip r:embed="rId3" cstate="print"/>
          <a:stretch>
            <a:fillRect/>
          </a:stretch>
        </p:blipFill>
        <p:spPr>
          <a:xfrm>
            <a:off x="469548" y="-268886"/>
            <a:ext cx="8520157" cy="7295499"/>
          </a:xfrm>
          <a:prstGeom prst="rect">
            <a:avLst/>
          </a:prstGeom>
        </p:spPr>
      </p:pic>
      <p:sp>
        <p:nvSpPr>
          <p:cNvPr id="3" name="文本框 2"/>
          <p:cNvSpPr txBox="1"/>
          <p:nvPr/>
        </p:nvSpPr>
        <p:spPr>
          <a:xfrm>
            <a:off x="910244" y="0"/>
            <a:ext cx="7075918" cy="5407634"/>
          </a:xfrm>
          <a:prstGeom prst="rect">
            <a:avLst/>
          </a:prstGeom>
          <a:noFill/>
        </p:spPr>
        <p:txBody>
          <a:bodyPr wrap="square" rtlCol="0">
            <a:spAutoFit/>
          </a:bodyPr>
          <a:lstStyle/>
          <a:p>
            <a:pPr>
              <a:lnSpc>
                <a:spcPct val="110000"/>
              </a:lnSpc>
            </a:pPr>
            <a:r>
              <a:rPr lang="en-US" altLang="zh-CN" sz="4400" b="1" dirty="0" smtClean="0">
                <a:latin typeface="宋体" panose="02010600030101010101" pitchFamily="2" charset="-122"/>
                <a:ea typeface="宋体" panose="02010600030101010101" pitchFamily="2" charset="-122"/>
              </a:rPr>
              <a:t> </a:t>
            </a:r>
            <a:endParaRPr lang="en-US" altLang="zh-CN" sz="4400" b="1" dirty="0" smtClean="0">
              <a:latin typeface="宋体" panose="02010600030101010101" pitchFamily="2" charset="-122"/>
              <a:ea typeface="宋体" panose="02010600030101010101" pitchFamily="2" charset="-122"/>
            </a:endParaRPr>
          </a:p>
          <a:p>
            <a:pPr>
              <a:lnSpc>
                <a:spcPct val="110000"/>
              </a:lnSpc>
            </a:pPr>
            <a:r>
              <a:rPr lang="en-US" altLang="zh-CN" sz="4400" b="1" dirty="0" smtClean="0">
                <a:latin typeface="宋体" panose="02010600030101010101" pitchFamily="2" charset="-122"/>
                <a:ea typeface="宋体" panose="02010600030101010101" pitchFamily="2" charset="-122"/>
              </a:rPr>
              <a:t> </a:t>
            </a:r>
            <a:r>
              <a:rPr lang="en-US" altLang="zh-CN" sz="4400" b="1" dirty="0" smtClean="0">
                <a:latin typeface="宋体" panose="02010600030101010101" pitchFamily="2" charset="-122"/>
                <a:ea typeface="宋体" panose="02010600030101010101" pitchFamily="2" charset="-122"/>
              </a:rPr>
              <a:t>   </a:t>
            </a:r>
            <a:r>
              <a:rPr lang="en-US" altLang="zh-CN" sz="5400" b="1" dirty="0" smtClean="0">
                <a:latin typeface="宋体" panose="02010600030101010101" pitchFamily="2" charset="-122"/>
                <a:ea typeface="宋体" panose="02010600030101010101" pitchFamily="2" charset="-122"/>
              </a:rPr>
              <a:t>2</a:t>
            </a:r>
            <a:r>
              <a:rPr lang="zh-CN" altLang="en-US" sz="5400" b="1" dirty="0" smtClean="0">
                <a:latin typeface="宋体" panose="02010600030101010101" pitchFamily="2" charset="-122"/>
                <a:ea typeface="宋体" panose="02010600030101010101" pitchFamily="2" charset="-122"/>
              </a:rPr>
              <a:t>、树立正确的人生观，不盲目追求享受，不以好奇心为由侥幸去尝试，不受不</a:t>
            </a:r>
            <a:r>
              <a:rPr lang="zh-CN" altLang="en-US" sz="5400" b="1" dirty="0" smtClean="0">
                <a:latin typeface="宋体" panose="02010600030101010101" pitchFamily="2" charset="-122"/>
                <a:ea typeface="宋体" panose="02010600030101010101" pitchFamily="2" charset="-122"/>
              </a:rPr>
              <a:t>良</a:t>
            </a:r>
            <a:endParaRPr lang="en-US" altLang="zh-CN" sz="5400" b="1" dirty="0" smtClean="0">
              <a:latin typeface="宋体" panose="02010600030101010101" pitchFamily="2" charset="-122"/>
              <a:ea typeface="宋体" panose="02010600030101010101" pitchFamily="2" charset="-122"/>
            </a:endParaRPr>
          </a:p>
          <a:p>
            <a:pPr>
              <a:lnSpc>
                <a:spcPct val="110000"/>
              </a:lnSpc>
            </a:pPr>
            <a:r>
              <a:rPr lang="zh-CN" altLang="en-US" sz="5400" b="1" dirty="0" smtClean="0">
                <a:latin typeface="宋体" panose="02010600030101010101" pitchFamily="2" charset="-122"/>
                <a:ea typeface="宋体" panose="02010600030101010101" pitchFamily="2" charset="-122"/>
              </a:rPr>
              <a:t>诱</a:t>
            </a:r>
            <a:r>
              <a:rPr lang="zh-CN" altLang="en-US" sz="5400" b="1" dirty="0" smtClean="0">
                <a:latin typeface="宋体" panose="02010600030101010101" pitchFamily="2" charset="-122"/>
                <a:ea typeface="宋体" panose="02010600030101010101" pitchFamily="2" charset="-122"/>
              </a:rPr>
              <a:t>惑的影响。</a:t>
            </a:r>
            <a:endParaRPr lang="zh-CN" altLang="en-US" sz="5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to="" calcmode="lin" valueType="num">
                                      <p:cBhvr>
                                        <p:cTn id="2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2" name="图片 1" descr="c5f7ddd8899101ac026fa6614953bb23"/>
          <p:cNvPicPr>
            <a:picLocks noChangeAspect="1"/>
          </p:cNvPicPr>
          <p:nvPr/>
        </p:nvPicPr>
        <p:blipFill>
          <a:blip r:embed="rId3" cstate="print"/>
          <a:stretch>
            <a:fillRect/>
          </a:stretch>
        </p:blipFill>
        <p:spPr>
          <a:xfrm>
            <a:off x="477937" y="-243719"/>
            <a:ext cx="8520157" cy="7295499"/>
          </a:xfrm>
          <a:prstGeom prst="rect">
            <a:avLst/>
          </a:prstGeom>
        </p:spPr>
      </p:pic>
      <p:sp>
        <p:nvSpPr>
          <p:cNvPr id="3" name="文本框 2"/>
          <p:cNvSpPr txBox="1"/>
          <p:nvPr/>
        </p:nvSpPr>
        <p:spPr>
          <a:xfrm>
            <a:off x="1044468" y="402672"/>
            <a:ext cx="7075918" cy="5407634"/>
          </a:xfrm>
          <a:prstGeom prst="rect">
            <a:avLst/>
          </a:prstGeom>
          <a:noFill/>
        </p:spPr>
        <p:txBody>
          <a:bodyPr wrap="square" rtlCol="0">
            <a:spAutoFit/>
          </a:bodyPr>
          <a:lstStyle/>
          <a:p>
            <a:pPr>
              <a:lnSpc>
                <a:spcPct val="110000"/>
              </a:lnSpc>
            </a:pPr>
            <a:r>
              <a:rPr lang="en-US" altLang="zh-CN" sz="4400" b="1" dirty="0" smtClean="0">
                <a:latin typeface="宋体" panose="02010600030101010101" pitchFamily="2" charset="-122"/>
                <a:ea typeface="宋体" panose="02010600030101010101" pitchFamily="2" charset="-122"/>
              </a:rPr>
              <a:t> </a:t>
            </a:r>
            <a:endParaRPr lang="en-US" altLang="zh-CN" sz="4400" b="1" dirty="0" smtClean="0">
              <a:latin typeface="宋体" panose="02010600030101010101" pitchFamily="2" charset="-122"/>
              <a:ea typeface="宋体" panose="02010600030101010101" pitchFamily="2" charset="-122"/>
            </a:endParaRPr>
          </a:p>
          <a:p>
            <a:pPr>
              <a:lnSpc>
                <a:spcPct val="110000"/>
              </a:lnSpc>
            </a:pPr>
            <a:r>
              <a:rPr lang="en-US" altLang="zh-CN" sz="4400" b="1" dirty="0" smtClean="0">
                <a:latin typeface="宋体" panose="02010600030101010101" pitchFamily="2" charset="-122"/>
                <a:ea typeface="宋体" panose="02010600030101010101" pitchFamily="2" charset="-122"/>
              </a:rPr>
              <a:t> </a:t>
            </a:r>
            <a:r>
              <a:rPr lang="en-US" altLang="zh-CN" sz="4400" b="1" dirty="0" smtClean="0">
                <a:latin typeface="宋体" panose="02010600030101010101" pitchFamily="2" charset="-122"/>
                <a:ea typeface="宋体" panose="02010600030101010101" pitchFamily="2" charset="-122"/>
              </a:rPr>
              <a:t>   </a:t>
            </a:r>
            <a:r>
              <a:rPr lang="en-US" altLang="zh-CN" sz="5400" b="1" dirty="0" smtClean="0">
                <a:latin typeface="宋体" panose="02010600030101010101" pitchFamily="2" charset="-122"/>
                <a:ea typeface="宋体" panose="02010600030101010101" pitchFamily="2" charset="-122"/>
              </a:rPr>
              <a:t>3</a:t>
            </a:r>
            <a:r>
              <a:rPr lang="zh-CN" altLang="en-US" sz="5400" b="1" dirty="0" smtClean="0">
                <a:latin typeface="宋体" panose="02010600030101010101" pitchFamily="2" charset="-122"/>
                <a:ea typeface="宋体" panose="02010600030101010101" pitchFamily="2" charset="-122"/>
              </a:rPr>
              <a:t>、不听信毒品能治病，毒品能解脱烦恼和痛苦，毒品能给人带来快乐等各种花</a:t>
            </a:r>
            <a:r>
              <a:rPr lang="zh-CN" altLang="en-US" sz="5400" b="1" dirty="0" smtClean="0">
                <a:latin typeface="宋体" panose="02010600030101010101" pitchFamily="2" charset="-122"/>
                <a:ea typeface="宋体" panose="02010600030101010101" pitchFamily="2" charset="-122"/>
              </a:rPr>
              <a:t>言</a:t>
            </a:r>
            <a:endParaRPr lang="en-US" altLang="zh-CN" sz="5400" b="1" dirty="0" smtClean="0">
              <a:latin typeface="宋体" panose="02010600030101010101" pitchFamily="2" charset="-122"/>
              <a:ea typeface="宋体" panose="02010600030101010101" pitchFamily="2" charset="-122"/>
            </a:endParaRPr>
          </a:p>
          <a:p>
            <a:pPr>
              <a:lnSpc>
                <a:spcPct val="110000"/>
              </a:lnSpc>
            </a:pPr>
            <a:r>
              <a:rPr lang="zh-CN" altLang="en-US" sz="5400" b="1" dirty="0" smtClean="0">
                <a:latin typeface="宋体" panose="02010600030101010101" pitchFamily="2" charset="-122"/>
                <a:ea typeface="宋体" panose="02010600030101010101" pitchFamily="2" charset="-122"/>
              </a:rPr>
              <a:t>巧</a:t>
            </a:r>
            <a:r>
              <a:rPr lang="zh-CN" altLang="en-US" sz="5400" b="1" dirty="0" smtClean="0">
                <a:latin typeface="宋体" panose="02010600030101010101" pitchFamily="2" charset="-122"/>
                <a:ea typeface="宋体" panose="02010600030101010101" pitchFamily="2" charset="-122"/>
              </a:rPr>
              <a:t>语。</a:t>
            </a:r>
            <a:endParaRPr lang="zh-CN" altLang="en-US" sz="5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to="" calcmode="lin" valueType="num">
                                      <p:cBhvr>
                                        <p:cTn id="2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2" name="图片 1" descr="c5f7ddd8899101ac026fa6614953bb23"/>
          <p:cNvPicPr>
            <a:picLocks noChangeAspect="1"/>
          </p:cNvPicPr>
          <p:nvPr/>
        </p:nvPicPr>
        <p:blipFill>
          <a:blip r:embed="rId3" cstate="print"/>
          <a:stretch>
            <a:fillRect/>
          </a:stretch>
        </p:blipFill>
        <p:spPr>
          <a:xfrm>
            <a:off x="477937" y="-243719"/>
            <a:ext cx="8520157" cy="7295499"/>
          </a:xfrm>
          <a:prstGeom prst="rect">
            <a:avLst/>
          </a:prstGeom>
        </p:spPr>
      </p:pic>
      <p:sp>
        <p:nvSpPr>
          <p:cNvPr id="3" name="文本框 2"/>
          <p:cNvSpPr txBox="1"/>
          <p:nvPr/>
        </p:nvSpPr>
        <p:spPr>
          <a:xfrm>
            <a:off x="1010912" y="755009"/>
            <a:ext cx="7075918" cy="4154984"/>
          </a:xfrm>
          <a:prstGeom prst="rect">
            <a:avLst/>
          </a:prstGeom>
          <a:noFill/>
        </p:spPr>
        <p:txBody>
          <a:bodyPr wrap="square" rtlCol="0">
            <a:spAutoFit/>
          </a:bodyPr>
          <a:lstStyle/>
          <a:p>
            <a:pPr>
              <a:lnSpc>
                <a:spcPct val="110000"/>
              </a:lnSpc>
            </a:pPr>
            <a:r>
              <a:rPr lang="en-US" altLang="zh-CN" sz="4400" b="1" dirty="0" smtClean="0">
                <a:latin typeface="宋体" panose="02010600030101010101" pitchFamily="2" charset="-122"/>
                <a:ea typeface="宋体" panose="02010600030101010101" pitchFamily="2" charset="-122"/>
              </a:rPr>
              <a:t> </a:t>
            </a:r>
            <a:r>
              <a:rPr lang="en-US" altLang="zh-CN" sz="4400" b="1" dirty="0" smtClean="0">
                <a:latin typeface="宋体" panose="02010600030101010101" pitchFamily="2" charset="-122"/>
                <a:ea typeface="宋体" panose="02010600030101010101" pitchFamily="2" charset="-122"/>
              </a:rPr>
              <a:t>  </a:t>
            </a:r>
            <a:r>
              <a:rPr lang="en-US" altLang="zh-CN" sz="4800" b="1" dirty="0" smtClean="0">
                <a:latin typeface="宋体" panose="02010600030101010101" pitchFamily="2" charset="-122"/>
                <a:ea typeface="宋体" panose="02010600030101010101" pitchFamily="2" charset="-122"/>
              </a:rPr>
              <a:t>4</a:t>
            </a:r>
            <a:r>
              <a:rPr lang="zh-CN" altLang="en-US" sz="4800" b="1" dirty="0" smtClean="0">
                <a:latin typeface="宋体" panose="02010600030101010101" pitchFamily="2" charset="-122"/>
                <a:ea typeface="宋体" panose="02010600030101010101" pitchFamily="2" charset="-122"/>
              </a:rPr>
              <a:t>、不结交有吸毒、贩毒行为的人。如发现亲朋好友有吸、贩毒行为的人，一要劝阻，二要远离</a:t>
            </a:r>
            <a:r>
              <a:rPr lang="zh-CN" altLang="en-US" sz="4800" b="1" dirty="0" smtClean="0">
                <a:latin typeface="宋体" panose="02010600030101010101" pitchFamily="2" charset="-122"/>
                <a:ea typeface="宋体" panose="02010600030101010101" pitchFamily="2" charset="-122"/>
              </a:rPr>
              <a:t>，</a:t>
            </a:r>
            <a:endParaRPr lang="en-US" altLang="zh-CN" sz="4800" b="1" dirty="0" smtClean="0">
              <a:latin typeface="宋体" panose="02010600030101010101" pitchFamily="2" charset="-122"/>
              <a:ea typeface="宋体" panose="02010600030101010101" pitchFamily="2" charset="-122"/>
            </a:endParaRPr>
          </a:p>
          <a:p>
            <a:pPr>
              <a:lnSpc>
                <a:spcPct val="110000"/>
              </a:lnSpc>
            </a:pPr>
            <a:r>
              <a:rPr lang="zh-CN" altLang="en-US" sz="4800" b="1" dirty="0" smtClean="0">
                <a:latin typeface="宋体" panose="02010600030101010101" pitchFamily="2" charset="-122"/>
                <a:ea typeface="宋体" panose="02010600030101010101" pitchFamily="2" charset="-122"/>
              </a:rPr>
              <a:t>三</a:t>
            </a:r>
            <a:r>
              <a:rPr lang="zh-CN" altLang="en-US" sz="4800" b="1" dirty="0" smtClean="0">
                <a:latin typeface="宋体" panose="02010600030101010101" pitchFamily="2" charset="-122"/>
                <a:ea typeface="宋体" panose="02010600030101010101" pitchFamily="2" charset="-122"/>
              </a:rPr>
              <a:t>要报告公安机关。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952065" y="3291834"/>
            <a:ext cx="5432425" cy="1198880"/>
          </a:xfrm>
          <a:prstGeom prst="rect">
            <a:avLst/>
          </a:prstGeom>
          <a:noFill/>
        </p:spPr>
        <p:txBody>
          <a:bodyPr wrap="square" rtlCol="0">
            <a:spAutoFit/>
          </a:bodyPr>
          <a:lstStyle/>
          <a:p>
            <a:r>
              <a:rPr lang="zh-CN" altLang="en-US" sz="7200" dirty="0" smtClean="0"/>
              <a:t>谢 谢 观 看</a:t>
            </a:r>
            <a:endParaRPr lang="zh-CN" altLang="en-US" sz="7200" dirty="0"/>
          </a:p>
        </p:txBody>
      </p:sp>
      <p:sp>
        <p:nvSpPr>
          <p:cNvPr id="4" name="矩形 3"/>
          <p:cNvSpPr/>
          <p:nvPr/>
        </p:nvSpPr>
        <p:spPr>
          <a:xfrm>
            <a:off x="285226" y="1098958"/>
            <a:ext cx="8967830" cy="1200329"/>
          </a:xfrm>
          <a:prstGeom prst="rect">
            <a:avLst/>
          </a:prstGeom>
        </p:spPr>
        <p:txBody>
          <a:bodyPr wrap="square">
            <a:spAutoFit/>
          </a:bodyPr>
          <a:lstStyle/>
          <a:p>
            <a:r>
              <a:rPr lang="zh-CN" altLang="en-US" sz="7200" dirty="0" smtClean="0"/>
              <a:t>远离毒品，珍爱生命。</a:t>
            </a:r>
            <a:endParaRPr lang="zh-CN" altLang="en-US" sz="7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494950" y="738231"/>
            <a:ext cx="5461234" cy="2751522"/>
          </a:xfrm>
          <a:prstGeom prst="rect">
            <a:avLst/>
          </a:prstGeom>
          <a:noFill/>
        </p:spPr>
        <p:txBody>
          <a:bodyPr wrap="square" rtlCol="0">
            <a:spAutoFit/>
          </a:bodyPr>
          <a:lstStyle/>
          <a:p>
            <a:pPr>
              <a:lnSpc>
                <a:spcPct val="120000"/>
              </a:lnSpc>
            </a:pPr>
            <a:endParaRPr lang="zh-CN" altLang="en-US" sz="4800" dirty="0"/>
          </a:p>
          <a:p>
            <a:pPr>
              <a:lnSpc>
                <a:spcPct val="120000"/>
              </a:lnSpc>
            </a:pPr>
            <a:r>
              <a:rPr lang="zh-CN" altLang="en-US" sz="4800" dirty="0"/>
              <a:t>   </a:t>
            </a:r>
            <a:endParaRPr lang="en-US" altLang="zh-CN" sz="4800" dirty="0" smtClean="0"/>
          </a:p>
          <a:p>
            <a:pPr>
              <a:lnSpc>
                <a:spcPct val="120000"/>
              </a:lnSpc>
            </a:pPr>
            <a:endParaRPr lang="zh-CN" altLang="en-US" sz="4800" dirty="0"/>
          </a:p>
        </p:txBody>
      </p:sp>
      <p:sp>
        <p:nvSpPr>
          <p:cNvPr id="7" name="矩形 6"/>
          <p:cNvSpPr/>
          <p:nvPr/>
        </p:nvSpPr>
        <p:spPr>
          <a:xfrm>
            <a:off x="343949" y="1644243"/>
            <a:ext cx="6778303" cy="3046988"/>
          </a:xfrm>
          <a:prstGeom prst="rect">
            <a:avLst/>
          </a:prstGeom>
        </p:spPr>
        <p:txBody>
          <a:bodyPr wrap="square">
            <a:spAutoFit/>
          </a:bodyPr>
          <a:lstStyle/>
          <a:p>
            <a:r>
              <a:rPr lang="en-US" altLang="zh-CN" sz="4800" dirty="0" smtClean="0"/>
              <a:t>2</a:t>
            </a:r>
            <a:r>
              <a:rPr lang="zh-CN" altLang="en-US" sz="4800" dirty="0" smtClean="0"/>
              <a:t>、师</a:t>
            </a:r>
            <a:r>
              <a:rPr lang="zh-CN" altLang="en-US" sz="4800" dirty="0" smtClean="0"/>
              <a:t>生互动：通过观看影片，大家对究竟什么是毒品是如何认识的？毒品的种类有哪些</a:t>
            </a:r>
            <a:endParaRPr lang="zh-CN" altLang="en-US" sz="4800" dirty="0"/>
          </a:p>
        </p:txBody>
      </p:sp>
      <p:pic>
        <p:nvPicPr>
          <p:cNvPr id="4" name="图片 3" descr="pngr72wxetonhki36j"/>
          <p:cNvPicPr>
            <a:picLocks noChangeAspect="1"/>
          </p:cNvPicPr>
          <p:nvPr/>
        </p:nvPicPr>
        <p:blipFill>
          <a:blip r:embed="rId3" cstate="print"/>
          <a:stretch>
            <a:fillRect/>
          </a:stretch>
        </p:blipFill>
        <p:spPr>
          <a:xfrm>
            <a:off x="6039491" y="4079297"/>
            <a:ext cx="3104509" cy="3104509"/>
          </a:xfrm>
          <a:prstGeom prst="rect">
            <a:avLst/>
          </a:prstGeom>
        </p:spPr>
      </p:pic>
      <p:pic>
        <p:nvPicPr>
          <p:cNvPr id="5" name="图片 4" descr="pngr72wxetonhki36j"/>
          <p:cNvPicPr>
            <a:picLocks noChangeAspect="1"/>
          </p:cNvPicPr>
          <p:nvPr/>
        </p:nvPicPr>
        <p:blipFill>
          <a:blip r:embed="rId3" cstate="print"/>
          <a:stretch>
            <a:fillRect/>
          </a:stretch>
        </p:blipFill>
        <p:spPr>
          <a:xfrm>
            <a:off x="2734811" y="-151000"/>
            <a:ext cx="1971413" cy="1971413"/>
          </a:xfrm>
          <a:prstGeom prst="rect">
            <a:avLst/>
          </a:prstGeom>
        </p:spPr>
      </p:pic>
      <p:pic>
        <p:nvPicPr>
          <p:cNvPr id="8" name="图片 7" descr="pngr72wxetonhki36j"/>
          <p:cNvPicPr>
            <a:picLocks noChangeAspect="1"/>
          </p:cNvPicPr>
          <p:nvPr/>
        </p:nvPicPr>
        <p:blipFill>
          <a:blip r:embed="rId3" cstate="print"/>
          <a:stretch>
            <a:fillRect/>
          </a:stretch>
        </p:blipFill>
        <p:spPr>
          <a:xfrm>
            <a:off x="798211" y="4980122"/>
            <a:ext cx="1877878" cy="187787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494950" y="738231"/>
            <a:ext cx="5461234" cy="2751522"/>
          </a:xfrm>
          <a:prstGeom prst="rect">
            <a:avLst/>
          </a:prstGeom>
          <a:noFill/>
        </p:spPr>
        <p:txBody>
          <a:bodyPr wrap="square" rtlCol="0">
            <a:spAutoFit/>
          </a:bodyPr>
          <a:lstStyle/>
          <a:p>
            <a:pPr>
              <a:lnSpc>
                <a:spcPct val="120000"/>
              </a:lnSpc>
            </a:pPr>
            <a:endParaRPr lang="zh-CN" altLang="en-US" sz="4800" dirty="0"/>
          </a:p>
          <a:p>
            <a:pPr>
              <a:lnSpc>
                <a:spcPct val="120000"/>
              </a:lnSpc>
            </a:pPr>
            <a:r>
              <a:rPr lang="zh-CN" altLang="en-US" sz="4800" dirty="0"/>
              <a:t>   </a:t>
            </a:r>
            <a:endParaRPr lang="en-US" altLang="zh-CN" sz="4800" dirty="0" smtClean="0"/>
          </a:p>
          <a:p>
            <a:pPr>
              <a:lnSpc>
                <a:spcPct val="120000"/>
              </a:lnSpc>
            </a:pPr>
            <a:endParaRPr lang="zh-CN" altLang="en-US" sz="4800" dirty="0"/>
          </a:p>
        </p:txBody>
      </p:sp>
      <p:sp>
        <p:nvSpPr>
          <p:cNvPr id="7" name="矩形 6"/>
          <p:cNvSpPr/>
          <p:nvPr/>
        </p:nvSpPr>
        <p:spPr>
          <a:xfrm>
            <a:off x="318783" y="302003"/>
            <a:ext cx="8388989" cy="6186309"/>
          </a:xfrm>
          <a:prstGeom prst="rect">
            <a:avLst/>
          </a:prstGeom>
        </p:spPr>
        <p:txBody>
          <a:bodyPr wrap="square">
            <a:spAutoFit/>
          </a:bodyPr>
          <a:lstStyle/>
          <a:p>
            <a:r>
              <a:rPr lang="en-US" altLang="zh-CN" sz="4400" dirty="0" smtClean="0"/>
              <a:t>3</a:t>
            </a:r>
            <a:r>
              <a:rPr lang="zh-CN" altLang="en-US" sz="4400" dirty="0" smtClean="0"/>
              <a:t>、</a:t>
            </a:r>
            <a:r>
              <a:rPr lang="zh-CN" altLang="en-US" sz="4400" dirty="0" smtClean="0"/>
              <a:t>实施过程：毒品是人类的公害。它不仅危害人民群众特别是广大青少年身健康，而且严重威胁着社会稳定，影响经济发展和社会进步。在中国的近代史上，毒品曾给中华民族带来深重的灾难。如今毒品问题已成为全球性问题，它与恐怖主义、艾滋病并称为当今世界三大害。</a:t>
            </a:r>
            <a:endParaRPr lang="zh-CN" alt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4" name="图片 3" descr="pngnhegw5vtu0xdzjp"/>
          <p:cNvPicPr>
            <a:picLocks noChangeAspect="1"/>
          </p:cNvPicPr>
          <p:nvPr/>
        </p:nvPicPr>
        <p:blipFill>
          <a:blip r:embed="rId3" cstate="print"/>
          <a:stretch>
            <a:fillRect/>
          </a:stretch>
        </p:blipFill>
        <p:spPr>
          <a:xfrm>
            <a:off x="2732718" y="1954635"/>
            <a:ext cx="5331851" cy="5331851"/>
          </a:xfrm>
          <a:prstGeom prst="rect">
            <a:avLst/>
          </a:prstGeom>
        </p:spPr>
      </p:pic>
      <p:sp>
        <p:nvSpPr>
          <p:cNvPr id="3" name="文本框 2"/>
          <p:cNvSpPr txBox="1"/>
          <p:nvPr/>
        </p:nvSpPr>
        <p:spPr>
          <a:xfrm>
            <a:off x="-192946" y="1317072"/>
            <a:ext cx="6981848" cy="1191416"/>
          </a:xfrm>
          <a:prstGeom prst="rect">
            <a:avLst/>
          </a:prstGeom>
          <a:noFill/>
        </p:spPr>
        <p:txBody>
          <a:bodyPr wrap="square" rtlCol="0">
            <a:spAutoFit/>
          </a:bodyPr>
          <a:lstStyle/>
          <a:p>
            <a:pPr>
              <a:lnSpc>
                <a:spcPct val="130000"/>
              </a:lnSpc>
            </a:pPr>
            <a:r>
              <a:rPr lang="zh-CN" altLang="en-US" sz="6000" dirty="0" smtClean="0">
                <a:solidFill>
                  <a:srgbClr val="FF0000"/>
                </a:solidFill>
              </a:rPr>
              <a:t>（一）什么是毒品？</a:t>
            </a:r>
            <a:endParaRPr lang="zh-CN" altLang="en-US" sz="6000" dirty="0">
              <a:solidFill>
                <a:srgbClr val="FF0000"/>
              </a:solidFill>
            </a:endParaRPr>
          </a:p>
        </p:txBody>
      </p:sp>
      <p:sp>
        <p:nvSpPr>
          <p:cNvPr id="5" name="矩形 4"/>
          <p:cNvSpPr/>
          <p:nvPr/>
        </p:nvSpPr>
        <p:spPr>
          <a:xfrm>
            <a:off x="209725" y="1384183"/>
            <a:ext cx="7256477" cy="769441"/>
          </a:xfrm>
          <a:prstGeom prst="rect">
            <a:avLst/>
          </a:prstGeom>
        </p:spPr>
        <p:txBody>
          <a:bodyPr wrap="square">
            <a:spAutoFit/>
          </a:bodyPr>
          <a:lstStyle/>
          <a:p>
            <a:r>
              <a:rPr lang="zh-CN" altLang="en-US" sz="4400" dirty="0" smtClean="0"/>
              <a:t>    </a:t>
            </a:r>
            <a:endParaRPr lang="zh-CN" alt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41509" y="453006"/>
            <a:ext cx="7409250" cy="5909310"/>
          </a:xfrm>
          <a:prstGeom prst="rect">
            <a:avLst/>
          </a:prstGeom>
          <a:noFill/>
        </p:spPr>
        <p:txBody>
          <a:bodyPr wrap="square" rtlCol="0">
            <a:spAutoFit/>
          </a:bodyPr>
          <a:lstStyle/>
          <a:p>
            <a:r>
              <a:rPr lang="zh-CN" altLang="en-US" sz="5400" dirty="0" smtClean="0"/>
              <a:t>     </a:t>
            </a:r>
            <a:r>
              <a:rPr lang="zh-CN" altLang="en-US" sz="5400" dirty="0" smtClean="0">
                <a:solidFill>
                  <a:srgbClr val="002060"/>
                </a:solidFill>
              </a:rPr>
              <a:t>根</a:t>
            </a:r>
            <a:r>
              <a:rPr lang="zh-CN" altLang="en-US" sz="5400" dirty="0" smtClean="0">
                <a:solidFill>
                  <a:srgbClr val="002060"/>
                </a:solidFill>
              </a:rPr>
              <a:t>据</a:t>
            </a:r>
            <a:r>
              <a:rPr lang="en-US" altLang="zh-CN" sz="5400" dirty="0" smtClean="0">
                <a:solidFill>
                  <a:srgbClr val="002060"/>
                </a:solidFill>
              </a:rPr>
              <a:t>《</a:t>
            </a:r>
            <a:r>
              <a:rPr lang="zh-CN" altLang="en-US" sz="5400" dirty="0" smtClean="0">
                <a:solidFill>
                  <a:srgbClr val="002060"/>
                </a:solidFill>
              </a:rPr>
              <a:t>中华人民共和国刑法</a:t>
            </a:r>
            <a:r>
              <a:rPr lang="en-US" altLang="zh-CN" sz="5400" dirty="0" smtClean="0">
                <a:solidFill>
                  <a:srgbClr val="002060"/>
                </a:solidFill>
              </a:rPr>
              <a:t>》</a:t>
            </a:r>
            <a:r>
              <a:rPr lang="zh-CN" altLang="en-US" sz="5400" dirty="0" smtClean="0">
                <a:solidFill>
                  <a:srgbClr val="002060"/>
                </a:solidFill>
              </a:rPr>
              <a:t>第</a:t>
            </a:r>
            <a:r>
              <a:rPr lang="en-US" altLang="zh-CN" sz="5400" dirty="0" smtClean="0">
                <a:solidFill>
                  <a:srgbClr val="002060"/>
                </a:solidFill>
              </a:rPr>
              <a:t>357</a:t>
            </a:r>
            <a:r>
              <a:rPr lang="zh-CN" altLang="en-US" sz="5400" dirty="0" smtClean="0">
                <a:solidFill>
                  <a:srgbClr val="002060"/>
                </a:solidFill>
              </a:rPr>
              <a:t>条规定：毒品是指鸦片、海洛因、冰毒、吗啡、大麻、可卡因以及国家规定制其他能够使人形成瘾癖的麻醉药品和精神药品。</a:t>
            </a:r>
            <a:endParaRPr lang="zh-CN" altLang="en-US" sz="5400"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4" name="图片 3" descr="pngnhegw5vtu0xdzjp"/>
          <p:cNvPicPr>
            <a:picLocks noChangeAspect="1"/>
          </p:cNvPicPr>
          <p:nvPr/>
        </p:nvPicPr>
        <p:blipFill>
          <a:blip r:embed="rId3" cstate="print"/>
          <a:stretch>
            <a:fillRect/>
          </a:stretch>
        </p:blipFill>
        <p:spPr>
          <a:xfrm>
            <a:off x="2732718" y="1954635"/>
            <a:ext cx="5331851" cy="5331851"/>
          </a:xfrm>
          <a:prstGeom prst="rect">
            <a:avLst/>
          </a:prstGeom>
        </p:spPr>
      </p:pic>
      <p:sp>
        <p:nvSpPr>
          <p:cNvPr id="3" name="文本框 2"/>
          <p:cNvSpPr txBox="1"/>
          <p:nvPr/>
        </p:nvSpPr>
        <p:spPr>
          <a:xfrm>
            <a:off x="-192946" y="1317072"/>
            <a:ext cx="6981848" cy="1292662"/>
          </a:xfrm>
          <a:prstGeom prst="rect">
            <a:avLst/>
          </a:prstGeom>
          <a:noFill/>
        </p:spPr>
        <p:txBody>
          <a:bodyPr wrap="square" rtlCol="0">
            <a:spAutoFit/>
          </a:bodyPr>
          <a:lstStyle/>
          <a:p>
            <a:pPr>
              <a:lnSpc>
                <a:spcPct val="130000"/>
              </a:lnSpc>
            </a:pPr>
            <a:r>
              <a:rPr lang="zh-CN" altLang="en-US" sz="6000" dirty="0" smtClean="0">
                <a:solidFill>
                  <a:srgbClr val="FF0000"/>
                </a:solidFill>
              </a:rPr>
              <a:t>（二）毒品的种类？</a:t>
            </a:r>
            <a:endParaRPr lang="zh-CN" altLang="en-US" sz="6000" dirty="0">
              <a:solidFill>
                <a:srgbClr val="FF0000"/>
              </a:solidFill>
            </a:endParaRPr>
          </a:p>
        </p:txBody>
      </p:sp>
      <p:sp>
        <p:nvSpPr>
          <p:cNvPr id="5" name="矩形 4"/>
          <p:cNvSpPr/>
          <p:nvPr/>
        </p:nvSpPr>
        <p:spPr>
          <a:xfrm>
            <a:off x="209725" y="1384183"/>
            <a:ext cx="7256477" cy="769441"/>
          </a:xfrm>
          <a:prstGeom prst="rect">
            <a:avLst/>
          </a:prstGeom>
        </p:spPr>
        <p:txBody>
          <a:bodyPr wrap="square">
            <a:spAutoFit/>
          </a:bodyPr>
          <a:lstStyle/>
          <a:p>
            <a:r>
              <a:rPr lang="zh-CN" altLang="en-US" sz="4400" dirty="0" smtClean="0"/>
              <a:t>    </a:t>
            </a:r>
            <a:endParaRPr lang="zh-CN" altLang="en-US"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TotalTime>
  <Words>2809</Words>
  <Application>Microsoft Office PowerPoint</Application>
  <PresentationFormat>全屏显示(4:3)</PresentationFormat>
  <Paragraphs>91</Paragraphs>
  <Slides>46</Slides>
  <Notes>1</Notes>
  <HiddenSlides>0</HiddenSlides>
  <MMClips>1</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41</cp:revision>
  <dcterms:created xsi:type="dcterms:W3CDTF">2019-06-15T00:47:00Z</dcterms:created>
  <dcterms:modified xsi:type="dcterms:W3CDTF">2019-10-14T09:22:10Z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2052-11.1.0.8806</vt:lpwstr>
  </property>
</Properties>
</file>