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2.xml" ContentType="application/vnd.openxmlformats-officedocument.presentationml.tags+xml"/>
  <Override PartName="/ppt/notesSlides/notesSlide17.xml" ContentType="application/vnd.openxmlformats-officedocument.presentationml.notesSlide+xml"/>
  <Override PartName="/ppt/tags/tag3.xml" ContentType="application/vnd.openxmlformats-officedocument.presentationml.tags+xml"/>
  <Override PartName="/ppt/notesSlides/notesSlide18.xml" ContentType="application/vnd.openxmlformats-officedocument.presentationml.notesSlide+xml"/>
  <Override PartName="/ppt/tags/tag4.xml" ContentType="application/vnd.openxmlformats-officedocument.presentationml.tags+xml"/>
  <Override PartName="/ppt/notesSlides/notesSlide19.xml" ContentType="application/vnd.openxmlformats-officedocument.presentationml.notesSlide+xml"/>
  <Override PartName="/ppt/tags/tag5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4" r:id="rId2"/>
  </p:sldMasterIdLst>
  <p:notesMasterIdLst>
    <p:notesMasterId r:id="rId30"/>
  </p:notesMasterIdLst>
  <p:sldIdLst>
    <p:sldId id="256" r:id="rId3"/>
    <p:sldId id="482" r:id="rId4"/>
    <p:sldId id="540" r:id="rId5"/>
    <p:sldId id="541" r:id="rId6"/>
    <p:sldId id="423" r:id="rId7"/>
    <p:sldId id="433" r:id="rId8"/>
    <p:sldId id="542" r:id="rId9"/>
    <p:sldId id="615" r:id="rId10"/>
    <p:sldId id="543" r:id="rId11"/>
    <p:sldId id="544" r:id="rId12"/>
    <p:sldId id="546" r:id="rId13"/>
    <p:sldId id="614" r:id="rId14"/>
    <p:sldId id="547" r:id="rId15"/>
    <p:sldId id="434" r:id="rId16"/>
    <p:sldId id="548" r:id="rId17"/>
    <p:sldId id="490" r:id="rId18"/>
    <p:sldId id="486" r:id="rId19"/>
    <p:sldId id="550" r:id="rId20"/>
    <p:sldId id="606" r:id="rId21"/>
    <p:sldId id="631" r:id="rId22"/>
    <p:sldId id="484" r:id="rId23"/>
    <p:sldId id="497" r:id="rId24"/>
    <p:sldId id="607" r:id="rId25"/>
    <p:sldId id="608" r:id="rId26"/>
    <p:sldId id="437" r:id="rId27"/>
    <p:sldId id="630" r:id="rId28"/>
    <p:sldId id="501" r:id="rId29"/>
  </p:sldIdLst>
  <p:sldSz cx="12196763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80808"/>
    <a:srgbClr val="F8F8F8"/>
    <a:srgbClr val="FFCC00"/>
    <a:srgbClr val="D01C63"/>
    <a:srgbClr val="0067AC"/>
    <a:srgbClr val="21A3D0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34" autoAdjust="0"/>
    <p:restoredTop sz="94660"/>
  </p:normalViewPr>
  <p:slideViewPr>
    <p:cSldViewPr snapToObjects="1">
      <p:cViewPr>
        <p:scale>
          <a:sx n="66" d="100"/>
          <a:sy n="66" d="100"/>
        </p:scale>
        <p:origin x="-2220" y="-1146"/>
      </p:cViewPr>
      <p:guideLst>
        <p:guide orient="horz" pos="2158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9BAAD92-4237-45F3-87F6-D92C4A9B9511}" type="datetimeFigureOut">
              <a:rPr lang="zh-CN" altLang="en-US"/>
              <a:pPr>
                <a:defRPr/>
              </a:pPr>
              <a:t>2019/8/12</a:t>
            </a:fld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F190942-26E5-4B18-B0A1-8C0B10F15AF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11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fld id="{C6674848-4789-4D75-B9FD-EA5776E7A551}" type="slidenum">
              <a:rPr lang="zh-CN" altLang="en-US" smtClean="0">
                <a:latin typeface="Arial" charset="0"/>
                <a:ea typeface="宋体" charset="-122"/>
              </a:rPr>
              <a:pPr>
                <a:buFont typeface="Arial" charset="0"/>
                <a:buNone/>
              </a:pPr>
              <a:t>1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3794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33795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fld id="{4E312DD6-9A71-4A76-9160-A6BEC716C5E2}" type="slidenum">
              <a:rPr lang="zh-CN" altLang="en-US" smtClean="0">
                <a:solidFill>
                  <a:srgbClr val="000000"/>
                </a:solidFill>
                <a:latin typeface="Arial" charset="0"/>
                <a:ea typeface="宋体" charset="-122"/>
              </a:rPr>
              <a:pPr>
                <a:buFont typeface="Arial" charset="0"/>
                <a:buNone/>
              </a:pPr>
              <a:t>10</a:t>
            </a:fld>
            <a:endParaRPr lang="en-US" altLang="zh-CN" smtClean="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5842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35843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fld id="{EFFDC96C-1CC7-40A6-A7FE-027E7514E6D9}" type="slidenum">
              <a:rPr lang="zh-CN" altLang="en-US" smtClean="0">
                <a:solidFill>
                  <a:srgbClr val="000000"/>
                </a:solidFill>
                <a:latin typeface="Arial" charset="0"/>
                <a:ea typeface="宋体" charset="-122"/>
              </a:rPr>
              <a:pPr>
                <a:buFont typeface="Arial" charset="0"/>
                <a:buNone/>
              </a:pPr>
              <a:t>11</a:t>
            </a:fld>
            <a:endParaRPr lang="en-US" altLang="zh-CN" smtClean="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7890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37891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fld id="{4B03BE16-1E96-45D5-9745-6D886025BDC9}" type="slidenum">
              <a:rPr lang="zh-CN" altLang="en-US" smtClean="0">
                <a:solidFill>
                  <a:srgbClr val="000000"/>
                </a:solidFill>
                <a:latin typeface="Arial" charset="0"/>
                <a:ea typeface="宋体" charset="-122"/>
              </a:rPr>
              <a:pPr>
                <a:buFont typeface="Arial" charset="0"/>
                <a:buNone/>
              </a:pPr>
              <a:t>12</a:t>
            </a:fld>
            <a:endParaRPr lang="en-US" altLang="zh-CN" smtClean="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9938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39939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fld id="{82304CFB-6F6C-4866-8F48-B919EAF5C06C}" type="slidenum">
              <a:rPr lang="zh-CN" altLang="en-US" smtClean="0">
                <a:solidFill>
                  <a:srgbClr val="000000"/>
                </a:solidFill>
                <a:latin typeface="Arial" charset="0"/>
                <a:ea typeface="宋体" charset="-122"/>
              </a:rPr>
              <a:pPr>
                <a:buFont typeface="Arial" charset="0"/>
                <a:buNone/>
              </a:pPr>
              <a:t>13</a:t>
            </a:fld>
            <a:endParaRPr lang="en-US" altLang="zh-CN" smtClean="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41986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41987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fld id="{AED4BCB8-14BA-4838-929E-119C131073DC}" type="slidenum">
              <a:rPr lang="zh-CN" altLang="en-US" smtClean="0">
                <a:solidFill>
                  <a:srgbClr val="000000"/>
                </a:solidFill>
                <a:latin typeface="Arial" charset="0"/>
                <a:ea typeface="宋体" charset="-122"/>
              </a:rPr>
              <a:pPr>
                <a:buFont typeface="Arial" charset="0"/>
                <a:buNone/>
              </a:pPr>
              <a:t>14</a:t>
            </a:fld>
            <a:endParaRPr lang="en-US" altLang="zh-CN" smtClean="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44034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44035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fld id="{556C1FB5-0B38-4782-B175-E6E7D944324B}" type="slidenum">
              <a:rPr lang="zh-CN" altLang="en-US" smtClean="0">
                <a:solidFill>
                  <a:srgbClr val="000000"/>
                </a:solidFill>
                <a:latin typeface="Arial" charset="0"/>
                <a:ea typeface="宋体" charset="-122"/>
              </a:rPr>
              <a:pPr>
                <a:buFont typeface="Arial" charset="0"/>
                <a:buNone/>
              </a:pPr>
              <a:t>15</a:t>
            </a:fld>
            <a:endParaRPr lang="en-US" altLang="zh-CN" smtClean="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46082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46083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fld id="{AA439366-89E2-4FB1-80B3-E060B47F413D}" type="slidenum">
              <a:rPr lang="zh-CN" altLang="en-US" smtClean="0">
                <a:solidFill>
                  <a:srgbClr val="000000"/>
                </a:solidFill>
                <a:latin typeface="Arial" charset="0"/>
                <a:ea typeface="宋体" charset="-122"/>
              </a:rPr>
              <a:pPr>
                <a:buFont typeface="Arial" charset="0"/>
                <a:buNone/>
              </a:pPr>
              <a:t>16</a:t>
            </a:fld>
            <a:endParaRPr lang="en-US" altLang="zh-CN" smtClean="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48130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48131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fld id="{AFEA77A0-3C41-4EDE-A242-32464AE7E014}" type="slidenum">
              <a:rPr lang="zh-CN" altLang="en-US" smtClean="0">
                <a:solidFill>
                  <a:srgbClr val="000000"/>
                </a:solidFill>
                <a:latin typeface="Arial" charset="0"/>
                <a:ea typeface="宋体" charset="-122"/>
              </a:rPr>
              <a:pPr>
                <a:buFont typeface="Arial" charset="0"/>
                <a:buNone/>
              </a:pPr>
              <a:t>17</a:t>
            </a:fld>
            <a:endParaRPr lang="en-US" altLang="zh-CN" smtClean="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50178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50179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fld id="{35EC2866-F44F-4ED3-8409-A496803E3666}" type="slidenum">
              <a:rPr lang="zh-CN" altLang="en-US" smtClean="0">
                <a:solidFill>
                  <a:srgbClr val="000000"/>
                </a:solidFill>
                <a:latin typeface="Arial" charset="0"/>
                <a:ea typeface="宋体" charset="-122"/>
              </a:rPr>
              <a:pPr>
                <a:buFont typeface="Arial" charset="0"/>
                <a:buNone/>
              </a:pPr>
              <a:t>18</a:t>
            </a:fld>
            <a:endParaRPr lang="en-US" altLang="zh-CN" smtClean="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52226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52227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fld id="{E8BF3B33-01ED-499F-8B1D-7BEE20B6BFF5}" type="slidenum">
              <a:rPr lang="zh-CN" altLang="en-US" smtClean="0">
                <a:solidFill>
                  <a:srgbClr val="000000"/>
                </a:solidFill>
                <a:latin typeface="Arial" charset="0"/>
                <a:ea typeface="宋体" charset="-122"/>
              </a:rPr>
              <a:pPr>
                <a:buFont typeface="Arial" charset="0"/>
                <a:buNone/>
              </a:pPr>
              <a:t>19</a:t>
            </a:fld>
            <a:endParaRPr lang="en-US" altLang="zh-CN" smtClean="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7410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17411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fld id="{78711E08-F2B3-4ECE-98FE-A04586A3AD30}" type="slidenum">
              <a:rPr lang="zh-CN" altLang="en-US" smtClean="0">
                <a:latin typeface="Arial" charset="0"/>
                <a:ea typeface="宋体" charset="-122"/>
              </a:rPr>
              <a:pPr>
                <a:buFont typeface="Arial" charset="0"/>
                <a:buNone/>
              </a:pPr>
              <a:t>2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54274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54275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fld id="{67378245-D304-4811-B899-F117FB1406B8}" type="slidenum">
              <a:rPr lang="zh-CN" altLang="en-US" smtClean="0">
                <a:solidFill>
                  <a:srgbClr val="000000"/>
                </a:solidFill>
                <a:latin typeface="Arial" charset="0"/>
                <a:ea typeface="宋体" charset="-122"/>
              </a:rPr>
              <a:pPr>
                <a:buFont typeface="Arial" charset="0"/>
                <a:buNone/>
              </a:pPr>
              <a:t>20</a:t>
            </a:fld>
            <a:endParaRPr lang="en-US" altLang="zh-CN" smtClean="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56322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56323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fld id="{C8904BB3-079E-464A-8155-7D36787BFD0A}" type="slidenum">
              <a:rPr lang="zh-CN" altLang="en-US" smtClean="0">
                <a:solidFill>
                  <a:srgbClr val="000000"/>
                </a:solidFill>
                <a:latin typeface="Arial" charset="0"/>
                <a:ea typeface="宋体" charset="-122"/>
              </a:rPr>
              <a:pPr>
                <a:buFont typeface="Arial" charset="0"/>
                <a:buNone/>
              </a:pPr>
              <a:t>21</a:t>
            </a:fld>
            <a:endParaRPr lang="en-US" altLang="zh-CN" smtClean="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58370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58371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fld id="{7BAD2AA3-313D-4329-9D10-FABB0C4CF435}" type="slidenum">
              <a:rPr lang="zh-CN" altLang="en-US" smtClean="0">
                <a:solidFill>
                  <a:srgbClr val="000000"/>
                </a:solidFill>
                <a:latin typeface="Arial" charset="0"/>
                <a:ea typeface="宋体" charset="-122"/>
              </a:rPr>
              <a:pPr>
                <a:buFont typeface="Arial" charset="0"/>
                <a:buNone/>
              </a:pPr>
              <a:t>22</a:t>
            </a:fld>
            <a:endParaRPr lang="en-US" altLang="zh-CN" smtClean="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60418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60419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fld id="{53E10379-63A9-4F47-A6ED-DE4F5DF96305}" type="slidenum">
              <a:rPr lang="zh-CN" altLang="en-US" smtClean="0">
                <a:solidFill>
                  <a:srgbClr val="000000"/>
                </a:solidFill>
                <a:latin typeface="Arial" charset="0"/>
                <a:ea typeface="宋体" charset="-122"/>
              </a:rPr>
              <a:pPr>
                <a:buFont typeface="Arial" charset="0"/>
                <a:buNone/>
              </a:pPr>
              <a:t>23</a:t>
            </a:fld>
            <a:endParaRPr lang="en-US" altLang="zh-CN" smtClean="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62466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62467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fld id="{84526A95-2517-4813-844D-36FFBFBE34B9}" type="slidenum">
              <a:rPr lang="zh-CN" altLang="en-US" smtClean="0">
                <a:solidFill>
                  <a:srgbClr val="000000"/>
                </a:solidFill>
                <a:latin typeface="Arial" charset="0"/>
                <a:ea typeface="宋体" charset="-122"/>
              </a:rPr>
              <a:pPr>
                <a:buFont typeface="Arial" charset="0"/>
                <a:buNone/>
              </a:pPr>
              <a:t>24</a:t>
            </a:fld>
            <a:endParaRPr lang="en-US" altLang="zh-CN" smtClean="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64514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64515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fld id="{7096EBD1-F9BB-4771-8D02-4F75C23B315B}" type="slidenum">
              <a:rPr lang="zh-CN" altLang="en-US" smtClean="0">
                <a:solidFill>
                  <a:srgbClr val="000000"/>
                </a:solidFill>
                <a:latin typeface="Arial" charset="0"/>
                <a:ea typeface="宋体" charset="-122"/>
              </a:rPr>
              <a:pPr>
                <a:buFont typeface="Arial" charset="0"/>
                <a:buNone/>
              </a:pPr>
              <a:t>25</a:t>
            </a:fld>
            <a:endParaRPr lang="en-US" altLang="zh-CN" smtClean="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66562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66563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fld id="{7E7072C8-D990-422E-9B7C-C7EBFB2E9AE9}" type="slidenum">
              <a:rPr lang="zh-CN" altLang="en-US" smtClean="0">
                <a:solidFill>
                  <a:srgbClr val="000000"/>
                </a:solidFill>
                <a:latin typeface="Arial" charset="0"/>
                <a:ea typeface="宋体" charset="-122"/>
              </a:rPr>
              <a:pPr>
                <a:buFont typeface="Arial" charset="0"/>
                <a:buNone/>
              </a:pPr>
              <a:t>26</a:t>
            </a:fld>
            <a:endParaRPr lang="en-US" altLang="zh-CN" smtClean="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68610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68611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fld id="{50802AC7-34A4-4F03-8FC0-EC8C613226A3}" type="slidenum">
              <a:rPr lang="zh-CN" altLang="en-US" smtClean="0">
                <a:latin typeface="Arial" charset="0"/>
                <a:ea typeface="宋体" charset="-122"/>
              </a:rPr>
              <a:pPr>
                <a:buFont typeface="Arial" charset="0"/>
                <a:buNone/>
              </a:pPr>
              <a:t>27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fld id="{7746D9B7-44AF-48D9-BBB1-C65B135A3049}" type="slidenum">
              <a:rPr lang="zh-CN" altLang="en-US" smtClean="0">
                <a:latin typeface="Arial" charset="0"/>
                <a:ea typeface="宋体" charset="-122"/>
              </a:rPr>
              <a:pPr>
                <a:buFont typeface="Arial" charset="0"/>
                <a:buNone/>
              </a:pPr>
              <a:t>3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21506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21507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fld id="{D126C2F7-CCE1-4F1B-8489-5959733750F0}" type="slidenum">
              <a:rPr lang="zh-CN" altLang="en-US" smtClean="0">
                <a:latin typeface="Arial" charset="0"/>
                <a:ea typeface="宋体" charset="-122"/>
              </a:rPr>
              <a:pPr>
                <a:buFont typeface="Arial" charset="0"/>
                <a:buNone/>
              </a:pPr>
              <a:t>4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23554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23555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fld id="{6C6EFDE0-3F42-4D0F-93B0-13788FCB4BF8}" type="slidenum">
              <a:rPr lang="zh-CN" altLang="en-US" smtClean="0">
                <a:solidFill>
                  <a:srgbClr val="000000"/>
                </a:solidFill>
                <a:latin typeface="Arial" charset="0"/>
                <a:ea typeface="宋体" charset="-122"/>
              </a:rPr>
              <a:pPr>
                <a:buFont typeface="Arial" charset="0"/>
                <a:buNone/>
              </a:pPr>
              <a:t>5</a:t>
            </a:fld>
            <a:endParaRPr lang="en-US" altLang="zh-CN" smtClean="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25602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25603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fld id="{6DA082FD-77E4-48B3-9EB6-67028F801F5F}" type="slidenum">
              <a:rPr lang="zh-CN" altLang="en-US" smtClean="0">
                <a:solidFill>
                  <a:srgbClr val="000000"/>
                </a:solidFill>
                <a:latin typeface="Arial" charset="0"/>
                <a:ea typeface="宋体" charset="-122"/>
              </a:rPr>
              <a:pPr>
                <a:buFont typeface="Arial" charset="0"/>
                <a:buNone/>
              </a:pPr>
              <a:t>6</a:t>
            </a:fld>
            <a:endParaRPr lang="en-US" altLang="zh-CN" smtClean="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27650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27651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fld id="{E9235AC6-4042-44E7-80FF-23C14C45C6AD}" type="slidenum">
              <a:rPr lang="zh-CN" altLang="en-US" smtClean="0">
                <a:solidFill>
                  <a:srgbClr val="000000"/>
                </a:solidFill>
                <a:latin typeface="Arial" charset="0"/>
                <a:ea typeface="宋体" charset="-122"/>
              </a:rPr>
              <a:pPr>
                <a:buFont typeface="Arial" charset="0"/>
                <a:buNone/>
              </a:pPr>
              <a:t>7</a:t>
            </a:fld>
            <a:endParaRPr lang="en-US" altLang="zh-CN" smtClean="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29698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29699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fld id="{438A223E-28CF-40D3-A4F3-35805169D5AB}" type="slidenum">
              <a:rPr lang="zh-CN" altLang="en-US" smtClean="0">
                <a:solidFill>
                  <a:srgbClr val="000000"/>
                </a:solidFill>
                <a:latin typeface="Arial" charset="0"/>
                <a:ea typeface="宋体" charset="-122"/>
              </a:rPr>
              <a:pPr>
                <a:buFont typeface="Arial" charset="0"/>
                <a:buNone/>
              </a:pPr>
              <a:t>8</a:t>
            </a:fld>
            <a:endParaRPr lang="en-US" altLang="zh-CN" smtClean="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1746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31747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fld id="{F7171909-7EA8-4D92-A804-66A17B125848}" type="slidenum">
              <a:rPr lang="zh-CN" altLang="en-US" smtClean="0">
                <a:solidFill>
                  <a:srgbClr val="000000"/>
                </a:solidFill>
                <a:latin typeface="Arial" charset="0"/>
                <a:ea typeface="宋体" charset="-122"/>
              </a:rPr>
              <a:pPr>
                <a:buFont typeface="Arial" charset="0"/>
                <a:buNone/>
              </a:pPr>
              <a:t>9</a:t>
            </a:fld>
            <a:endParaRPr lang="en-US" altLang="zh-CN" smtClean="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946650" y="2565400"/>
            <a:ext cx="6334125" cy="863600"/>
          </a:xfrm>
        </p:spPr>
        <p:txBody>
          <a:bodyPr/>
          <a:lstStyle>
            <a:lvl1pPr>
              <a:defRPr sz="3600"/>
            </a:lvl1pPr>
          </a:lstStyle>
          <a:p>
            <a:pPr lvl="0"/>
            <a:r>
              <a:rPr lang="zh-CN" noProof="0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948238" y="3644900"/>
            <a:ext cx="6335712" cy="647700"/>
          </a:xfrm>
        </p:spPr>
        <p:txBody>
          <a:bodyPr/>
          <a:lstStyle>
            <a:lvl1pPr marL="0" indent="0">
              <a:buFontTx/>
              <a:buNone/>
              <a:defRPr sz="2400"/>
            </a:lvl1pPr>
          </a:lstStyle>
          <a:p>
            <a:pPr lvl="0"/>
            <a:r>
              <a:rPr lang="zh-CN" noProof="0" smtClean="0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0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8"/>
          <p:cNvSpPr/>
          <p:nvPr userDrawn="1"/>
        </p:nvSpPr>
        <p:spPr bwMode="auto">
          <a:xfrm>
            <a:off x="5813425" y="0"/>
            <a:ext cx="6383338" cy="6858000"/>
          </a:xfrm>
          <a:prstGeom prst="rect">
            <a:avLst/>
          </a:prstGeom>
          <a:solidFill>
            <a:srgbClr val="FFFFFF">
              <a:alpha val="50196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" name="图片 3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46050" y="1338263"/>
            <a:ext cx="5713413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21"/>
          <p:cNvCxnSpPr/>
          <p:nvPr userDrawn="1"/>
        </p:nvCxnSpPr>
        <p:spPr bwMode="auto">
          <a:xfrm>
            <a:off x="6005513" y="2265363"/>
            <a:ext cx="5430837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7" name="图片 1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2439988" y="1747838"/>
            <a:ext cx="1077912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文本占位符 18"/>
          <p:cNvSpPr>
            <a:spLocks noGrp="1"/>
          </p:cNvSpPr>
          <p:nvPr>
            <p:ph type="body" sz="quarter" idx="10"/>
          </p:nvPr>
        </p:nvSpPr>
        <p:spPr>
          <a:xfrm>
            <a:off x="6005482" y="2389518"/>
            <a:ext cx="5430827" cy="1080120"/>
          </a:xfrm>
        </p:spPr>
        <p:txBody>
          <a:bodyPr/>
          <a:lstStyle>
            <a:lvl1pPr marL="0" indent="0" algn="l">
              <a:buNone/>
              <a:defRPr sz="4800" b="1">
                <a:blipFill dpi="0" rotWithShape="1">
                  <a:blip r:embed="rId5">
                    <a:extLst/>
                  </a:blip>
                  <a:srcRect/>
                  <a:stretch>
                    <a:fillRect/>
                  </a:stretch>
                </a:blipFill>
                <a:effectLst>
                  <a:outerShdw blurRad="50800" dist="38100" dir="8100000" algn="tr" rotWithShape="0">
                    <a:srgbClr val="FFFFFF">
                      <a:alpha val="40000"/>
                    </a:srgbClr>
                  </a:outerShdw>
                </a:effectLst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20" name="文本占位符 18"/>
          <p:cNvSpPr>
            <a:spLocks noGrp="1"/>
          </p:cNvSpPr>
          <p:nvPr>
            <p:ph type="body" sz="quarter" idx="11"/>
          </p:nvPr>
        </p:nvSpPr>
        <p:spPr>
          <a:xfrm>
            <a:off x="6005482" y="1566060"/>
            <a:ext cx="3671887" cy="575940"/>
          </a:xfrm>
        </p:spPr>
        <p:txBody>
          <a:bodyPr/>
          <a:lstStyle>
            <a:lvl1pPr marL="0" indent="0" algn="l">
              <a:buNone/>
              <a:defRPr sz="3200" b="1">
                <a:solidFill>
                  <a:srgbClr val="080808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3"/>
          <p:cNvSpPr/>
          <p:nvPr userDrawn="1"/>
        </p:nvSpPr>
        <p:spPr bwMode="auto">
          <a:xfrm>
            <a:off x="0" y="0"/>
            <a:ext cx="12196763" cy="6858000"/>
          </a:xfrm>
          <a:prstGeom prst="rect">
            <a:avLst/>
          </a:prstGeom>
          <a:solidFill>
            <a:srgbClr val="FFFFFF">
              <a:alpha val="6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图片 5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9707563" y="123825"/>
            <a:ext cx="228600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8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0850563" y="5981700"/>
            <a:ext cx="1169987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文本占位符 18"/>
          <p:cNvSpPr>
            <a:spLocks noGrp="1"/>
          </p:cNvSpPr>
          <p:nvPr>
            <p:ph type="body" sz="quarter" idx="10"/>
          </p:nvPr>
        </p:nvSpPr>
        <p:spPr>
          <a:xfrm>
            <a:off x="697781" y="261487"/>
            <a:ext cx="6768752" cy="360040"/>
          </a:xfrm>
        </p:spPr>
        <p:txBody>
          <a:bodyPr anchor="ctr"/>
          <a:lstStyle>
            <a:lvl1pPr marL="0" indent="0" algn="l">
              <a:buNone/>
              <a:defRPr sz="2000" b="1">
                <a:solidFill>
                  <a:srgbClr val="080808"/>
                </a:solidFill>
                <a:effectLst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946650" y="2565400"/>
            <a:ext cx="6334125" cy="863600"/>
          </a:xfrm>
        </p:spPr>
        <p:txBody>
          <a:bodyPr/>
          <a:lstStyle>
            <a:lvl1pPr>
              <a:defRPr sz="3600"/>
            </a:lvl1pPr>
          </a:lstStyle>
          <a:p>
            <a:pPr lvl="0"/>
            <a:r>
              <a:rPr lang="zh-CN" noProof="0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948238" y="3644900"/>
            <a:ext cx="6335712" cy="647700"/>
          </a:xfrm>
        </p:spPr>
        <p:txBody>
          <a:bodyPr/>
          <a:lstStyle>
            <a:lvl1pPr marL="0" indent="0">
              <a:buFontTx/>
              <a:buNone/>
              <a:defRPr sz="2400"/>
            </a:lvl1pPr>
          </a:lstStyle>
          <a:p>
            <a:pPr lvl="0"/>
            <a:r>
              <a:rPr lang="zh-CN" noProof="0" smtClean="0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0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8"/>
          <p:cNvSpPr/>
          <p:nvPr userDrawn="1"/>
        </p:nvSpPr>
        <p:spPr bwMode="auto">
          <a:xfrm>
            <a:off x="5813425" y="0"/>
            <a:ext cx="6383338" cy="6858000"/>
          </a:xfrm>
          <a:prstGeom prst="rect">
            <a:avLst/>
          </a:prstGeom>
          <a:solidFill>
            <a:srgbClr val="FFFFFF">
              <a:alpha val="50196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" name="图片 3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46050" y="1338263"/>
            <a:ext cx="5713413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21"/>
          <p:cNvCxnSpPr/>
          <p:nvPr userDrawn="1"/>
        </p:nvCxnSpPr>
        <p:spPr bwMode="auto">
          <a:xfrm>
            <a:off x="6005513" y="2265363"/>
            <a:ext cx="5430837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7" name="图片 1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2439988" y="1747838"/>
            <a:ext cx="1077912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文本占位符 18"/>
          <p:cNvSpPr>
            <a:spLocks noGrp="1"/>
          </p:cNvSpPr>
          <p:nvPr>
            <p:ph type="body" sz="quarter" idx="10"/>
          </p:nvPr>
        </p:nvSpPr>
        <p:spPr>
          <a:xfrm>
            <a:off x="6005482" y="2389518"/>
            <a:ext cx="5430827" cy="1080120"/>
          </a:xfrm>
        </p:spPr>
        <p:txBody>
          <a:bodyPr/>
          <a:lstStyle>
            <a:lvl1pPr marL="0" indent="0" algn="l">
              <a:buNone/>
              <a:defRPr sz="4800" b="1">
                <a:blipFill dpi="0" rotWithShape="1">
                  <a:blip r:embed="rId5">
                    <a:extLst/>
                  </a:blip>
                  <a:srcRect/>
                  <a:stretch>
                    <a:fillRect/>
                  </a:stretch>
                </a:blipFill>
                <a:effectLst>
                  <a:outerShdw blurRad="50800" dist="38100" dir="8100000" algn="tr" rotWithShape="0">
                    <a:srgbClr val="FFFFFF">
                      <a:alpha val="40000"/>
                    </a:srgbClr>
                  </a:outerShdw>
                </a:effectLst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20" name="文本占位符 18"/>
          <p:cNvSpPr>
            <a:spLocks noGrp="1"/>
          </p:cNvSpPr>
          <p:nvPr>
            <p:ph type="body" sz="quarter" idx="11"/>
          </p:nvPr>
        </p:nvSpPr>
        <p:spPr>
          <a:xfrm>
            <a:off x="6005482" y="1566060"/>
            <a:ext cx="3671887" cy="575940"/>
          </a:xfrm>
        </p:spPr>
        <p:txBody>
          <a:bodyPr/>
          <a:lstStyle>
            <a:lvl1pPr marL="0" indent="0" algn="l">
              <a:buNone/>
              <a:defRPr sz="3200" b="1">
                <a:solidFill>
                  <a:srgbClr val="080808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3"/>
          <p:cNvSpPr/>
          <p:nvPr userDrawn="1"/>
        </p:nvSpPr>
        <p:spPr bwMode="auto">
          <a:xfrm>
            <a:off x="0" y="0"/>
            <a:ext cx="12196763" cy="6858000"/>
          </a:xfrm>
          <a:prstGeom prst="rect">
            <a:avLst/>
          </a:prstGeom>
          <a:solidFill>
            <a:srgbClr val="FFFFFF">
              <a:alpha val="6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图片 5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9707563" y="123825"/>
            <a:ext cx="228600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timgsa.baidu.com/timg?image&amp;quality=80&amp;size=b9999_10000&amp;sec=1530172394801&amp;di=b8b1ac6c111325c4b60da852cdb45c6d&amp;imgtype=0&amp;src=http%3A%2F%2Fimg.25pp.com%2Fuploadfile%2Fsoft%2Fimages%2F2012%2F0402%2F20120402112945304.jpg"/>
          <p:cNvPicPr>
            <a:picLocks noChangeAspect="1" noChangeArrowheads="1"/>
          </p:cNvPicPr>
          <p:nvPr userDrawn="1"/>
        </p:nvPicPr>
        <p:blipFill rotWithShape="1">
          <a:blip r:embed="rId4"/>
          <a:srcRect l="19839" t="14765" r="21100" b="9931"/>
          <a:stretch>
            <a:fillRect/>
          </a:stretch>
        </p:blipFill>
        <p:spPr bwMode="auto">
          <a:xfrm>
            <a:off x="338138" y="254000"/>
            <a:ext cx="287337" cy="368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6" name="图片 8"/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10850563" y="5981700"/>
            <a:ext cx="1169987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文本占位符 18"/>
          <p:cNvSpPr>
            <a:spLocks noGrp="1"/>
          </p:cNvSpPr>
          <p:nvPr>
            <p:ph type="body" sz="quarter" idx="10"/>
          </p:nvPr>
        </p:nvSpPr>
        <p:spPr>
          <a:xfrm>
            <a:off x="697781" y="261487"/>
            <a:ext cx="6768752" cy="360040"/>
          </a:xfrm>
        </p:spPr>
        <p:txBody>
          <a:bodyPr anchor="ctr"/>
          <a:lstStyle>
            <a:lvl1pPr marL="0" indent="0" algn="l">
              <a:buNone/>
              <a:defRPr sz="2000" b="1">
                <a:solidFill>
                  <a:srgbClr val="080808"/>
                </a:solidFill>
                <a:effectLst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7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9938" y="1052513"/>
            <a:ext cx="1080135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9938" y="1744663"/>
            <a:ext cx="10801350" cy="477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3" r:id="rId5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  <a:ea typeface="仿宋_GB2312" pitchFamily="49" charset="-122"/>
          <a:cs typeface="仿宋_GB231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宋体" panose="02010600030101010101" pitchFamily="2" charset="-122"/>
          <a:cs typeface="仿宋_GB231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anose="02010600030101010101" pitchFamily="2" charset="-122"/>
          <a:cs typeface="仿宋_GB231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  <a:cs typeface="仿宋_GB231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7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9938" y="1052513"/>
            <a:ext cx="1080135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9938" y="1744663"/>
            <a:ext cx="10801350" cy="477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64" r:id="rId5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  <a:ea typeface="仿宋_GB2312" pitchFamily="49" charset="-122"/>
          <a:cs typeface="仿宋_GB231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宋体" panose="02010600030101010101" pitchFamily="2" charset="-122"/>
          <a:cs typeface="仿宋_GB231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anose="02010600030101010101" pitchFamily="2" charset="-122"/>
          <a:cs typeface="仿宋_GB231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  <a:cs typeface="仿宋_GB231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6" Type="http://schemas.openxmlformats.org/officeDocument/2006/relationships/image" Target="../media/image31.png"/><Relationship Id="rId5" Type="http://schemas.openxmlformats.org/officeDocument/2006/relationships/image" Target="../media/image17.png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6" Type="http://schemas.openxmlformats.org/officeDocument/2006/relationships/image" Target="../media/image32.png"/><Relationship Id="rId5" Type="http://schemas.openxmlformats.org/officeDocument/2006/relationships/image" Target="../media/image19.png"/><Relationship Id="rId4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Relationship Id="rId6" Type="http://schemas.openxmlformats.org/officeDocument/2006/relationships/image" Target="../media/image33.png"/><Relationship Id="rId5" Type="http://schemas.openxmlformats.org/officeDocument/2006/relationships/image" Target="../media/image19.pn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Relationship Id="rId4" Type="http://schemas.openxmlformats.org/officeDocument/2006/relationships/hyperlink" Target="&#28246;&#21335;&#21560;&#27602;&#24066;&#38271;&#27969;&#27882;&#24527;&#24724;&#65306;&#19968;&#20154;&#21560;&#27602;&#20840;&#23478;&#36973;&#27523;-_&#26631;&#28165;.mp4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3"/>
          <p:cNvSpPr>
            <a:spLocks noChangeArrowheads="1"/>
          </p:cNvSpPr>
          <p:nvPr/>
        </p:nvSpPr>
        <p:spPr bwMode="auto">
          <a:xfrm>
            <a:off x="2017713" y="2062163"/>
            <a:ext cx="8689975" cy="3968750"/>
          </a:xfrm>
          <a:prstGeom prst="rect">
            <a:avLst/>
          </a:prstGeom>
          <a:solidFill>
            <a:srgbClr val="FFFFFF">
              <a:alpha val="50195"/>
            </a:srgbClr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 idx="4294967295"/>
          </p:nvPr>
        </p:nvSpPr>
        <p:spPr>
          <a:xfrm>
            <a:off x="2517140" y="3035935"/>
            <a:ext cx="7942580" cy="866775"/>
          </a:xfrm>
          <a:extLst/>
        </p:spPr>
        <p:txBody>
          <a:bodyPr/>
          <a:lstStyle/>
          <a:p>
            <a:pPr algn="ctr" eaLnBrk="1" hangingPunct="1">
              <a:defRPr/>
            </a:pPr>
            <a:r>
              <a:rPr lang="zh-CN" altLang="en-US" sz="6600" b="1" dirty="0" smtClean="0">
                <a:blipFill dpi="0" rotWithShape="1">
                  <a:blip r:embed="rId4">
                    <a:extLst/>
                  </a:blip>
                  <a:srcRect/>
                  <a:stretch>
                    <a:fillRect/>
                  </a:stretch>
                </a:blipFill>
                <a:effectLst>
                  <a:outerShdw blurRad="50800" dist="38100" dir="2700000" algn="tl" rotWithShape="0">
                    <a:srgbClr val="FFFFFF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sym typeface="Impact" panose="020B0806030902050204" pitchFamily="34" charset="0"/>
              </a:rPr>
              <a:t>新时代政府公职人员毒品预防教育</a:t>
            </a:r>
          </a:p>
        </p:txBody>
      </p:sp>
      <p:cxnSp>
        <p:nvCxnSpPr>
          <p:cNvPr id="14340" name="直接连接符 17"/>
          <p:cNvCxnSpPr>
            <a:cxnSpLocks noChangeShapeType="1"/>
          </p:cNvCxnSpPr>
          <p:nvPr/>
        </p:nvCxnSpPr>
        <p:spPr bwMode="auto">
          <a:xfrm>
            <a:off x="3284538" y="4624388"/>
            <a:ext cx="6408737" cy="0"/>
          </a:xfrm>
          <a:prstGeom prst="line">
            <a:avLst/>
          </a:prstGeom>
          <a:noFill/>
          <a:ln w="9525" algn="ctr">
            <a:solidFill>
              <a:srgbClr val="080808"/>
            </a:solidFill>
            <a:round/>
            <a:headEnd/>
            <a:tailEnd/>
          </a:ln>
        </p:spPr>
      </p:cxnSp>
      <p:sp>
        <p:nvSpPr>
          <p:cNvPr id="20" name="矩形 19"/>
          <p:cNvSpPr/>
          <p:nvPr/>
        </p:nvSpPr>
        <p:spPr bwMode="auto">
          <a:xfrm>
            <a:off x="4986338" y="5080000"/>
            <a:ext cx="2752725" cy="358775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rgbClr val="080808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津市市禁毒办     曹宏</a:t>
            </a:r>
            <a:endParaRPr lang="zh-CN" altLang="en-US" dirty="0">
              <a:solidFill>
                <a:schemeClr val="accent3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pic>
        <p:nvPicPr>
          <p:cNvPr id="3" name="图片 2" descr="u=2208741569,3830340537&amp;fm=26&amp;gp=0 (1)_副本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8450" y="358775"/>
            <a:ext cx="1439863" cy="14763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矩形 6"/>
          <p:cNvSpPr/>
          <p:nvPr/>
        </p:nvSpPr>
        <p:spPr>
          <a:xfrm>
            <a:off x="2173288" y="695325"/>
            <a:ext cx="7850187" cy="80327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4400" b="1" kern="0" dirty="0">
                <a:solidFill>
                  <a:srgbClr val="00B050"/>
                </a:solidFill>
                <a:effectLst>
                  <a:outerShdw blurRad="50800" dist="38100" dir="2700000" algn="tl" rotWithShape="0">
                    <a:srgbClr val="FFFFFF"/>
                  </a:outerShdw>
                </a:effectLst>
                <a:latin typeface="汉仪雪君体简" panose="02010604000101010101" charset="-122"/>
                <a:ea typeface="汉仪雪君体简" panose="02010604000101010101" charset="-122"/>
                <a:cs typeface="汉仪雪君体简" panose="02010604000101010101" charset="-122"/>
                <a:sym typeface="Impact" panose="020B0806030902050204" pitchFamily="34" charset="0"/>
              </a:rPr>
              <a:t>健康人生        绿色无毒</a:t>
            </a:r>
          </a:p>
        </p:txBody>
      </p:sp>
      <p:pic>
        <p:nvPicPr>
          <p:cNvPr id="8" name="图片 7" descr="u=2208741569,3830340537&amp;fm=26&amp;gp=0 (1)_副本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8449" y="358774"/>
            <a:ext cx="1439863" cy="14763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 advTm="879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Box 53"/>
          <p:cNvSpPr txBox="1"/>
          <p:nvPr/>
        </p:nvSpPr>
        <p:spPr>
          <a:xfrm>
            <a:off x="5765800" y="2052638"/>
            <a:ext cx="5645150" cy="30464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危害：</a:t>
            </a:r>
            <a:r>
              <a:rPr lang="zh-CN" altLang="en-US" sz="2000" dirty="0">
                <a:solidFill>
                  <a:schemeClr val="accent3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具有兴奋和致幻双重作用，在药物的作用下，用药者的时间概念和认知出现混乱，表现出超乎寻常的活跃，整夜狂舞，不知疲劳。同时在幻觉作用下使人行为失控，常常引发集体淫乱、自残与攻击行为，并可诱发精神分裂症及急性心脑疾病。</a:t>
            </a:r>
          </a:p>
        </p:txBody>
      </p:sp>
      <p:sp>
        <p:nvSpPr>
          <p:cNvPr id="32770" name="文本占位符 1"/>
          <p:cNvSpPr>
            <a:spLocks noGrp="1"/>
          </p:cNvSpPr>
          <p:nvPr>
            <p:ph type="body" sz="quarter" idx="10"/>
          </p:nvPr>
        </p:nvSpPr>
        <p:spPr>
          <a:xfrm flipH="1">
            <a:off x="11642725" y="6453188"/>
            <a:ext cx="71438" cy="360362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endParaRPr lang="zh-CN" altLang="zh-CN" sz="2400" b="0" smtClean="0"/>
          </a:p>
        </p:txBody>
      </p:sp>
      <p:pic>
        <p:nvPicPr>
          <p:cNvPr id="32771" name="图片 3" descr="摇头丸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69988" y="1647825"/>
            <a:ext cx="3603625" cy="480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779463" y="563563"/>
            <a:ext cx="9967912" cy="4937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chemeClr val="accent3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+mn-ea"/>
              </a:rPr>
              <a:t>第三类，兴奋和致幻兼具类</a:t>
            </a:r>
            <a:r>
              <a:rPr lang="zh-CN" altLang="en-US" sz="2000" dirty="0">
                <a:solidFill>
                  <a:schemeClr val="accent3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+mn-ea"/>
              </a:rPr>
              <a:t>，指二亚甲基双氧安非他明(MDMA)，代表物质摇头丸。</a:t>
            </a:r>
            <a:endParaRPr lang="zh-CN" altLang="en-US" sz="2000" dirty="0">
              <a:solidFill>
                <a:schemeClr val="accent3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Tm="389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6738938" y="1968500"/>
            <a:ext cx="4865687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Impact" pitchFamily="34" charset="0"/>
                <a:ea typeface="微软雅黑" pitchFamily="34" charset="-122"/>
                <a:sym typeface="Impact" pitchFamily="34" charset="0"/>
              </a:rPr>
              <a:t>危害：</a:t>
            </a:r>
            <a:r>
              <a:rPr lang="zh-CN" altLang="en-US" sz="2000">
                <a:solidFill>
                  <a:srgbClr val="08080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三唑仑的催眠、麻醉效果远远高于安定片等其它精神药品，长期服用极易导致药物依赖，因此不法分子常利用其实施抢劫、强奸等不法活动。γ-羟丁酸服用后可产生快速睡意，苏醒后会出现短暂性记忆缺失，即对昏迷期间发生的任何事件无记忆，常被犯罪分子利用实施强奸。韩国娱乐圈“胜利门”涉毒事件就是典型案例。</a:t>
            </a:r>
          </a:p>
        </p:txBody>
      </p:sp>
      <p:sp>
        <p:nvSpPr>
          <p:cNvPr id="34818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93750" y="276225"/>
            <a:ext cx="8521700" cy="358775"/>
          </a:xfrm>
        </p:spPr>
        <p:txBody>
          <a:bodyPr/>
          <a:lstStyle/>
          <a:p>
            <a:pPr eaLnBrk="1" hangingPunct="1"/>
            <a:r>
              <a:rPr lang="zh-CN" altLang="en-US" smtClean="0"/>
              <a:t>第四类，中枢抑制类，</a:t>
            </a:r>
            <a:r>
              <a:rPr lang="zh-CN" altLang="en-US" b="0" smtClean="0"/>
              <a:t>包括三唑仑、氟硝安定和</a:t>
            </a:r>
            <a:r>
              <a:rPr lang="zh-CN" altLang="zh-CN" b="0" smtClean="0"/>
              <a:t>γ-</a:t>
            </a:r>
            <a:r>
              <a:rPr lang="zh-CN" altLang="en-US" b="0" smtClean="0"/>
              <a:t>羟丁酸等。</a:t>
            </a:r>
          </a:p>
        </p:txBody>
      </p:sp>
      <p:pic>
        <p:nvPicPr>
          <p:cNvPr id="34819" name="图片 5" descr="韩国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" y="1511300"/>
            <a:ext cx="55943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389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98500" y="261938"/>
            <a:ext cx="6767513" cy="360362"/>
          </a:xfrm>
        </p:spPr>
        <p:txBody>
          <a:bodyPr/>
          <a:lstStyle/>
          <a:p>
            <a:pPr eaLnBrk="1" hangingPunct="1"/>
            <a:r>
              <a:rPr lang="zh-CN" altLang="en-US" smtClean="0"/>
              <a:t>披着伪装的新型毒品</a:t>
            </a:r>
          </a:p>
        </p:txBody>
      </p:sp>
      <p:pic>
        <p:nvPicPr>
          <p:cNvPr id="31" name="图片 30" descr="新型毒品彩虹烟"/>
          <p:cNvPicPr>
            <a:picLocks noChangeAspect="1"/>
          </p:cNvPicPr>
          <p:nvPr/>
        </p:nvPicPr>
        <p:blipFill>
          <a:blip r:embed="rId3"/>
          <a:srcRect t="11894" b="26450"/>
          <a:stretch>
            <a:fillRect/>
          </a:stretch>
        </p:blipFill>
        <p:spPr bwMode="auto">
          <a:xfrm>
            <a:off x="4467225" y="3759200"/>
            <a:ext cx="3171825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图片 31" descr="新型毒品果冻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45000" y="1293813"/>
            <a:ext cx="3194050" cy="198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32" descr="新型毒品奶茶包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4950" y="1293813"/>
            <a:ext cx="2984500" cy="198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33" descr="新型毒品跳跳糖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4950" y="3746500"/>
            <a:ext cx="2984500" cy="211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 descr="新型毒品“邮票”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36663" y="1293813"/>
            <a:ext cx="3017837" cy="198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 descr="新型毒品网红饮料“咔哇”"/>
          <p:cNvPicPr>
            <a:picLocks noChangeAspect="1"/>
          </p:cNvPicPr>
          <p:nvPr/>
        </p:nvPicPr>
        <p:blipFill>
          <a:blip r:embed="rId8"/>
          <a:srcRect t="30788"/>
          <a:stretch>
            <a:fillRect/>
          </a:stretch>
        </p:blipFill>
        <p:spPr bwMode="auto">
          <a:xfrm>
            <a:off x="1236663" y="3759200"/>
            <a:ext cx="3017837" cy="207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785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6373813" y="3470275"/>
            <a:ext cx="5165725" cy="193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sz="2000" b="1">
                <a:solidFill>
                  <a:srgbClr val="080808"/>
                </a:solidFill>
                <a:latin typeface="楷体" pitchFamily="49" charset="-122"/>
                <a:ea typeface="楷体" pitchFamily="49" charset="-122"/>
                <a:sym typeface="Impact" pitchFamily="34" charset="0"/>
              </a:rPr>
              <a:t>我们对吸毒人员的整体认知是，吸毒群体普遍存在“三低”：年龄偏低、文化程度偏低、就业能力偏底。公职人员没沾一条，以身试毒为何因？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6005195" y="2389505"/>
            <a:ext cx="5903595" cy="1080135"/>
          </a:xfrm>
          <a:extLst/>
        </p:spPr>
        <p:txBody>
          <a:bodyPr/>
          <a:lstStyle/>
          <a:p>
            <a:pPr eaLnBrk="1" hangingPunct="1">
              <a:defRPr/>
            </a:pPr>
            <a:r>
              <a:rPr lang="zh-CN" altLang="en-US" sz="4400" dirty="0"/>
              <a:t>公职人员吸毒成因分析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6005513" y="1565275"/>
            <a:ext cx="3671887" cy="576263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第二部分</a:t>
            </a:r>
            <a:endParaRPr lang="zh-CN" altLang="en-US" dirty="0"/>
          </a:p>
        </p:txBody>
      </p:sp>
    </p:spTree>
  </p:cSld>
  <p:clrMapOvr>
    <a:masterClrMapping/>
  </p:clrMapOvr>
  <p:transition spd="slow" advTm="4725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582613" y="1824038"/>
            <a:ext cx="4724400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buFont typeface="Arial" charset="0"/>
              <a:buNone/>
            </a:pPr>
            <a:r>
              <a:rPr lang="zh-CN" altLang="en-US" sz="2000">
                <a:solidFill>
                  <a:srgbClr val="08080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           公职人员工作压力大，遇到挫折与烦恼，又找不到合适的排解渠道，负面情绪越积越多，导致心灵空虚、精神萎靡，对未来生活缺乏信心，在合适的条件下（如商人用毒品行贿），毒品便趁虚而入。据报道，龚卫国之所以成为“毒吏”，一个重要背景是“升迁无望”。</a:t>
            </a:r>
          </a:p>
        </p:txBody>
      </p:sp>
      <p:sp>
        <p:nvSpPr>
          <p:cNvPr id="4096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698500" y="836613"/>
            <a:ext cx="6767513" cy="360362"/>
          </a:xfrm>
        </p:spPr>
        <p:txBody>
          <a:bodyPr/>
          <a:lstStyle/>
          <a:p>
            <a:pPr eaLnBrk="1" hangingPunct="1"/>
            <a:r>
              <a:rPr lang="zh-CN" altLang="en-US" sz="2400" smtClean="0">
                <a:latin typeface="Impact" pitchFamily="34" charset="0"/>
                <a:sym typeface="Impact" pitchFamily="34" charset="0"/>
              </a:rPr>
              <a:t>挫折应对是重要推因</a:t>
            </a:r>
            <a:endParaRPr lang="en-US" altLang="zh-CN" sz="2400" smtClean="0"/>
          </a:p>
        </p:txBody>
      </p:sp>
      <p:pic>
        <p:nvPicPr>
          <p:cNvPr id="40963" name="Picture 2" descr="https://timgsa.baidu.com/timg?image&amp;quality=80&amp;size=b9999_10000&amp;sec=1555695158277&amp;di=77c4d1911127eb25b11a341816140b09&amp;imgtype=0&amp;src=http%3A%2F%2Fi8.hexunimg.cn%2F2015-06-26%2F17707426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75350" y="1884363"/>
            <a:ext cx="5360988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389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5589588" y="1557338"/>
            <a:ext cx="5992812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80000"/>
              </a:lnSpc>
              <a:buFont typeface="Arial" charset="0"/>
              <a:buNone/>
            </a:pPr>
            <a:r>
              <a:rPr lang="zh-CN" altLang="en-US" sz="2000">
                <a:solidFill>
                  <a:srgbClr val="08080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           这类公职人员，吸毒不是一种难以抗拒的生理需要，尝试或拒绝可以主动选择，尝试冲动更多出于对快乐体验的追求。当美酒、美食、美女、金钱等无法满足一个人的原始欲望时，毒品就成了他们追求巅峰体验的介质。云南楚雄州原州长杨红卫生活作风腐化，无视党纪国法，在其主要违法违纪事实中，“吸食毒品”尤其引人关注，因此又被称为“吸毒州长”。</a:t>
            </a:r>
          </a:p>
        </p:txBody>
      </p:sp>
      <p:sp>
        <p:nvSpPr>
          <p:cNvPr id="43010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01675" y="622300"/>
            <a:ext cx="6767513" cy="360363"/>
          </a:xfrm>
        </p:spPr>
        <p:txBody>
          <a:bodyPr/>
          <a:lstStyle/>
          <a:p>
            <a:pPr eaLnBrk="1" hangingPunct="1"/>
            <a:r>
              <a:rPr lang="zh-CN" altLang="en-US" sz="2400" smtClean="0">
                <a:latin typeface="Impact" pitchFamily="34" charset="0"/>
                <a:sym typeface="Impact" pitchFamily="34" charset="0"/>
              </a:rPr>
              <a:t>未尝试毒品者，快乐体验是致命诱因</a:t>
            </a:r>
            <a:endParaRPr lang="en-US" altLang="zh-CN" sz="2400" smtClean="0"/>
          </a:p>
        </p:txBody>
      </p:sp>
      <p:pic>
        <p:nvPicPr>
          <p:cNvPr id="43011" name="图片 4" descr="云南原楚雄州长杨红卫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675" y="1866900"/>
            <a:ext cx="4117975" cy="348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389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6130290" y="2500630"/>
            <a:ext cx="4874895" cy="647700"/>
          </a:xfrm>
          <a:extLst/>
        </p:spPr>
        <p:txBody>
          <a:bodyPr/>
          <a:lstStyle/>
          <a:p>
            <a:pPr eaLnBrk="1" hangingPunct="1">
              <a:defRPr/>
            </a:pPr>
            <a:r>
              <a:rPr lang="zh-CN" altLang="en-US" sz="3600" dirty="0"/>
              <a:t>公职人员吸毒社会影响及危害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6005513" y="1565275"/>
            <a:ext cx="3671887" cy="576263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第</a:t>
            </a:r>
            <a:r>
              <a:rPr lang="zh-CN" altLang="en-US" dirty="0"/>
              <a:t>三</a:t>
            </a:r>
            <a:r>
              <a:rPr lang="zh-CN" altLang="en-US" dirty="0" smtClean="0"/>
              <a:t>部分</a:t>
            </a:r>
            <a:endParaRPr lang="zh-CN" altLang="en-US" dirty="0"/>
          </a:p>
        </p:txBody>
      </p:sp>
    </p:spTree>
  </p:cSld>
  <p:clrMapOvr>
    <a:masterClrMapping/>
  </p:clrMapOvr>
  <p:transition spd="slow" advTm="4725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>
            <a:spLocks noChangeArrowheads="1"/>
          </p:cNvSpPr>
          <p:nvPr/>
        </p:nvSpPr>
        <p:spPr bwMode="auto">
          <a:xfrm>
            <a:off x="1012825" y="2155825"/>
            <a:ext cx="5013325" cy="3575050"/>
          </a:xfrm>
          <a:prstGeom prst="roundRect">
            <a:avLst>
              <a:gd name="adj" fmla="val 1704"/>
            </a:avLst>
          </a:prstGeom>
          <a:noFill/>
          <a:ln w="9525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15" name="圆角矩形 14"/>
          <p:cNvSpPr>
            <a:spLocks noChangeArrowheads="1"/>
          </p:cNvSpPr>
          <p:nvPr/>
        </p:nvSpPr>
        <p:spPr bwMode="auto">
          <a:xfrm>
            <a:off x="1012825" y="1582738"/>
            <a:ext cx="5013325" cy="520700"/>
          </a:xfrm>
          <a:prstGeom prst="roundRect">
            <a:avLst>
              <a:gd name="adj" fmla="val 12620"/>
            </a:avLst>
          </a:prstGeom>
          <a:blipFill dpi="0" rotWithShape="1">
            <a:blip r:embed="rId4"/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12825" y="1333500"/>
            <a:ext cx="1189038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249363" y="2314575"/>
            <a:ext cx="4541837" cy="307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80000"/>
              </a:lnSpc>
              <a:buFont typeface="Arial" charset="0"/>
              <a:buNone/>
            </a:pPr>
            <a:r>
              <a:rPr lang="zh-CN" altLang="en-US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  <a:sym typeface="Impact" pitchFamily="34" charset="0"/>
              </a:rPr>
              <a:t>公职人员代表国家和政府行使权力，如果在个人操守方面不严格要求，必然会影响公众对整个公职群体的看法与判断。公职人员吸毒亦是如此，公职人员一般具有较高的知识水平和法律素养，却知法犯法，明知故犯，使得政府公信力和公职人员名誉度大打折扣。</a:t>
            </a:r>
          </a:p>
        </p:txBody>
      </p:sp>
      <p:sp>
        <p:nvSpPr>
          <p:cNvPr id="47109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98500" y="261938"/>
            <a:ext cx="6767513" cy="360362"/>
          </a:xfrm>
        </p:spPr>
        <p:txBody>
          <a:bodyPr/>
          <a:lstStyle/>
          <a:p>
            <a:pPr eaLnBrk="1" hangingPunct="1"/>
            <a:r>
              <a:rPr lang="zh-CN" altLang="en-US" sz="2400" smtClean="0"/>
              <a:t>1、损害国家和政府形象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23138" y="1184275"/>
            <a:ext cx="3873500" cy="4710113"/>
          </a:xfrm>
          <a:prstGeom prst="rect">
            <a:avLst/>
          </a:prstGeom>
          <a:effectLst>
            <a:outerShdw blurRad="63500" sx="102000" sy="102000" algn="ctr" rotWithShape="0">
              <a:srgbClr val="FFFFFF">
                <a:alpha val="40000"/>
              </a:srgbClr>
            </a:outerShdw>
          </a:effectLst>
        </p:spPr>
      </p:pic>
    </p:spTree>
    <p:custDataLst>
      <p:tags r:id="rId1"/>
    </p:custDataLst>
  </p:cSld>
  <p:clrMapOvr>
    <a:masterClrMapping/>
  </p:clrMapOvr>
  <p:transition spd="slow" advTm="564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>
            <a:spLocks noChangeArrowheads="1"/>
          </p:cNvSpPr>
          <p:nvPr/>
        </p:nvSpPr>
        <p:spPr bwMode="auto">
          <a:xfrm>
            <a:off x="1027113" y="2698750"/>
            <a:ext cx="5013325" cy="2605088"/>
          </a:xfrm>
          <a:prstGeom prst="roundRect">
            <a:avLst>
              <a:gd name="adj" fmla="val 1704"/>
            </a:avLst>
          </a:prstGeom>
          <a:noFill/>
          <a:ln w="9525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15" name="圆角矩形 14"/>
          <p:cNvSpPr>
            <a:spLocks noChangeArrowheads="1"/>
          </p:cNvSpPr>
          <p:nvPr/>
        </p:nvSpPr>
        <p:spPr bwMode="auto">
          <a:xfrm>
            <a:off x="1027113" y="2127250"/>
            <a:ext cx="5013325" cy="519113"/>
          </a:xfrm>
          <a:prstGeom prst="roundRect">
            <a:avLst>
              <a:gd name="adj" fmla="val 12620"/>
            </a:avLst>
          </a:prstGeom>
          <a:blipFill dpi="0" rotWithShape="1">
            <a:blip r:embed="rId4"/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263650" y="2857500"/>
            <a:ext cx="4540250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80000"/>
              </a:lnSpc>
              <a:buFont typeface="Arial" charset="0"/>
              <a:buNone/>
            </a:pPr>
            <a:r>
              <a:rPr lang="zh-CN" altLang="en-US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  <a:sym typeface="Impact" pitchFamily="34" charset="0"/>
              </a:rPr>
              <a:t>毒品价格昂贵，属于“高消费”行为，公职人员吸毒成瘾后，仅靠工资收入几乎无法维系吸毒开支，往往会利用手中的权力实施不法行为；很容易诱发渎职、腐败等行为。</a:t>
            </a:r>
          </a:p>
        </p:txBody>
      </p:sp>
      <p:sp>
        <p:nvSpPr>
          <p:cNvPr id="49156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98500" y="261938"/>
            <a:ext cx="6767513" cy="360362"/>
          </a:xfrm>
        </p:spPr>
        <p:txBody>
          <a:bodyPr/>
          <a:lstStyle/>
          <a:p>
            <a:pPr eaLnBrk="1" hangingPunct="1"/>
            <a:r>
              <a:rPr lang="en-US" altLang="zh-CN" sz="2400" smtClean="0"/>
              <a:t>2</a:t>
            </a:r>
            <a:r>
              <a:rPr lang="zh-CN" altLang="en-US" sz="2400" smtClean="0"/>
              <a:t>、易诱发渎职、腐败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rcRect b="34625"/>
          <a:stretch>
            <a:fillRect/>
          </a:stretch>
        </p:blipFill>
        <p:spPr bwMode="auto">
          <a:xfrm>
            <a:off x="1027113" y="1457325"/>
            <a:ext cx="11525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8" name="图片 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12013" y="2060575"/>
            <a:ext cx="4968875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Tm="564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>
            <a:spLocks noChangeArrowheads="1"/>
          </p:cNvSpPr>
          <p:nvPr/>
        </p:nvSpPr>
        <p:spPr bwMode="auto">
          <a:xfrm>
            <a:off x="930275" y="2105025"/>
            <a:ext cx="5013325" cy="4356100"/>
          </a:xfrm>
          <a:prstGeom prst="roundRect">
            <a:avLst>
              <a:gd name="adj" fmla="val 1704"/>
            </a:avLst>
          </a:prstGeom>
          <a:noFill/>
          <a:ln w="9525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15" name="圆角矩形 14"/>
          <p:cNvSpPr>
            <a:spLocks noChangeArrowheads="1"/>
          </p:cNvSpPr>
          <p:nvPr/>
        </p:nvSpPr>
        <p:spPr bwMode="auto">
          <a:xfrm>
            <a:off x="930275" y="1584325"/>
            <a:ext cx="5013325" cy="520700"/>
          </a:xfrm>
          <a:prstGeom prst="roundRect">
            <a:avLst>
              <a:gd name="adj" fmla="val 12620"/>
            </a:avLst>
          </a:prstGeom>
          <a:blipFill dpi="0" rotWithShape="1">
            <a:blip r:embed="rId4"/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165225" y="2465388"/>
            <a:ext cx="4541838" cy="363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60000"/>
              </a:lnSpc>
              <a:buFont typeface="Arial" charset="0"/>
              <a:buNone/>
            </a:pPr>
            <a:r>
              <a:rPr lang="zh-CN" altLang="en-US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  <a:sym typeface="Impact" pitchFamily="34" charset="0"/>
              </a:rPr>
              <a:t>由于具有公职性，公职人员吸毒行为往往比较隐蔽，并且经常存在利用公权力干扰侦查活动的现象。个别公职人员利用公权力为毒贩筹措资金、提供便利，充当“保护伞”，恶化了毒品违法犯罪形势。禁毒工作涉及范围广，许多方面需要公职人员参与，如果公职人员参与毒品违法犯罪，将会大大影响禁毒的效果，不利于禁毒工作的全面深入展开。</a:t>
            </a:r>
          </a:p>
        </p:txBody>
      </p:sp>
      <p:sp>
        <p:nvSpPr>
          <p:cNvPr id="51204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98500" y="261938"/>
            <a:ext cx="6767513" cy="360362"/>
          </a:xfrm>
        </p:spPr>
        <p:txBody>
          <a:bodyPr/>
          <a:lstStyle/>
          <a:p>
            <a:pPr eaLnBrk="1" hangingPunct="1"/>
            <a:r>
              <a:rPr lang="en-US" altLang="zh-CN" sz="2400" smtClean="0"/>
              <a:t>3</a:t>
            </a:r>
            <a:r>
              <a:rPr lang="zh-CN" altLang="en-US" sz="2400" smtClean="0"/>
              <a:t>、影响禁毒工作的整体效果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rcRect b="34625"/>
          <a:stretch>
            <a:fillRect/>
          </a:stretch>
        </p:blipFill>
        <p:spPr bwMode="auto">
          <a:xfrm>
            <a:off x="930275" y="915988"/>
            <a:ext cx="11525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6" name="图片 3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78575" y="2465388"/>
            <a:ext cx="5492750" cy="313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Tm="564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5"/>
          <p:cNvSpPr>
            <a:spLocks noChangeArrowheads="1"/>
          </p:cNvSpPr>
          <p:nvPr/>
        </p:nvSpPr>
        <p:spPr bwMode="auto">
          <a:xfrm>
            <a:off x="1490663" y="841375"/>
            <a:ext cx="9834562" cy="5726113"/>
          </a:xfrm>
          <a:prstGeom prst="rect">
            <a:avLst/>
          </a:prstGeom>
          <a:solidFill>
            <a:srgbClr val="FFFFFF">
              <a:alpha val="50195"/>
            </a:srgbClr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7" name="圆角矩形 6"/>
          <p:cNvSpPr>
            <a:spLocks noChangeArrowheads="1"/>
          </p:cNvSpPr>
          <p:nvPr/>
        </p:nvSpPr>
        <p:spPr bwMode="auto">
          <a:xfrm>
            <a:off x="442913" y="2044700"/>
            <a:ext cx="846137" cy="2390775"/>
          </a:xfrm>
          <a:prstGeom prst="roundRect">
            <a:avLst>
              <a:gd name="adj" fmla="val 16667"/>
            </a:avLst>
          </a:prstGeom>
          <a:blipFill dpi="0" rotWithShape="1">
            <a:blip r:embed="rId3"/>
            <a:srcRect/>
            <a:stretch>
              <a:fillRect/>
            </a:stretch>
          </a:blipFill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3600">
                <a:solidFill>
                  <a:srgbClr val="FFFFFF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背景信息</a:t>
            </a:r>
          </a:p>
        </p:txBody>
      </p:sp>
      <p:sp>
        <p:nvSpPr>
          <p:cNvPr id="3" name="矩形 2"/>
          <p:cNvSpPr/>
          <p:nvPr/>
        </p:nvSpPr>
        <p:spPr>
          <a:xfrm>
            <a:off x="207010" y="190500"/>
            <a:ext cx="4141470" cy="65024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sz="3600" b="1" kern="0" dirty="0">
                <a:blipFill dpi="0" rotWithShape="1">
                  <a:blip r:embed="rId3">
                    <a:extLst/>
                  </a:blip>
                  <a:srcRect/>
                  <a:stretch>
                    <a:fillRect/>
                  </a:stretch>
                </a:blipFill>
                <a:effectLst>
                  <a:outerShdw blurRad="50800" dist="38100" dir="2700000" algn="tl" rotWithShape="0">
                    <a:srgbClr val="FFFFFF"/>
                  </a:outerShdw>
                </a:effectLst>
                <a:latin typeface="汉仪雪君体简" panose="02010604000101010101" charset="-122"/>
                <a:ea typeface="汉仪雪君体简" panose="02010604000101010101" charset="-122"/>
                <a:cs typeface="汉仪雪君体简" panose="02010604000101010101" charset="-122"/>
                <a:sym typeface="Impact" panose="020B0806030902050204" pitchFamily="34" charset="0"/>
              </a:rPr>
              <a:t>健康人生 绿色无毒</a:t>
            </a:r>
          </a:p>
        </p:txBody>
      </p:sp>
      <p:pic>
        <p:nvPicPr>
          <p:cNvPr id="16388" name="图片 1" descr="湖南原临湘市长龚卫国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84425" y="1843088"/>
            <a:ext cx="3810000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文本框 9"/>
          <p:cNvSpPr txBox="1">
            <a:spLocks noChangeArrowheads="1"/>
          </p:cNvSpPr>
          <p:nvPr/>
        </p:nvSpPr>
        <p:spPr bwMode="auto">
          <a:xfrm>
            <a:off x="2786063" y="5391150"/>
            <a:ext cx="3119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000" b="1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湖南临湘市原市长龚卫国</a:t>
            </a:r>
          </a:p>
        </p:txBody>
      </p:sp>
      <p:sp>
        <p:nvSpPr>
          <p:cNvPr id="16390" name="矩形 3"/>
          <p:cNvSpPr>
            <a:spLocks noChangeArrowheads="1"/>
          </p:cNvSpPr>
          <p:nvPr/>
        </p:nvSpPr>
        <p:spPr bwMode="auto">
          <a:xfrm>
            <a:off x="6457950" y="1557338"/>
            <a:ext cx="4867275" cy="347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solidFill>
                  <a:srgbClr val="2D201A"/>
                </a:solidFill>
                <a:latin typeface="微软雅黑" pitchFamily="34" charset="-122"/>
                <a:ea typeface="微软雅黑" pitchFamily="34" charset="-122"/>
              </a:rPr>
              <a:t>“吸毒市长”被查 </a:t>
            </a:r>
            <a:endParaRPr lang="en-US" altLang="zh-CN" sz="2800">
              <a:solidFill>
                <a:srgbClr val="2D201A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400">
                <a:solidFill>
                  <a:srgbClr val="2D201A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400">
                <a:solidFill>
                  <a:srgbClr val="2D201A"/>
                </a:solidFill>
                <a:latin typeface="微软雅黑" pitchFamily="34" charset="-122"/>
                <a:ea typeface="微软雅黑" pitchFamily="34" charset="-122"/>
              </a:rPr>
              <a:t>       2015</a:t>
            </a:r>
            <a:r>
              <a:rPr lang="zh-CN" altLang="en-US" sz="2400">
                <a:solidFill>
                  <a:srgbClr val="2D201A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>
                <a:solidFill>
                  <a:srgbClr val="2D201A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>
                <a:solidFill>
                  <a:srgbClr val="2D201A"/>
                </a:solidFill>
                <a:latin typeface="微软雅黑" pitchFamily="34" charset="-122"/>
                <a:ea typeface="微软雅黑" pitchFamily="34" charset="-122"/>
              </a:rPr>
              <a:t>月，时任湖南临湘      市市长龚卫国因涉嫌吸毒被调查，轰动一时。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endParaRPr lang="en-US" altLang="zh-CN" sz="2400" b="1">
              <a:solidFill>
                <a:srgbClr val="2D201A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Tm="2278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矩形 2">
            <a:hlinkClick r:id="rId4" action="ppaction://hlinkfile"/>
          </p:cNvPr>
          <p:cNvSpPr>
            <a:spLocks noChangeArrowheads="1"/>
          </p:cNvSpPr>
          <p:nvPr/>
        </p:nvSpPr>
        <p:spPr bwMode="auto">
          <a:xfrm>
            <a:off x="2281238" y="2852738"/>
            <a:ext cx="80470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u="sng" dirty="0"/>
              <a:t>湖南吸毒市长流泪忏悔：一人吸毒全家遭殃</a:t>
            </a:r>
            <a:r>
              <a:rPr lang="en-US" altLang="zh-CN" sz="2800" u="sng" dirty="0"/>
              <a:t>-_</a:t>
            </a:r>
            <a:r>
              <a:rPr lang="zh-CN" altLang="en-US" sz="2800" u="sng" dirty="0"/>
              <a:t>标清</a:t>
            </a:r>
          </a:p>
        </p:txBody>
      </p:sp>
    </p:spTree>
    <p:custDataLst>
      <p:tags r:id="rId1"/>
    </p:custDataLst>
  </p:cSld>
  <p:clrMapOvr>
    <a:masterClrMapping/>
  </p:clrMapOvr>
  <p:transition spd="slow" advTm="5642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6005482" y="2416823"/>
            <a:ext cx="5430827" cy="1080120"/>
          </a:xfrm>
          <a:extLst/>
        </p:spPr>
        <p:txBody>
          <a:bodyPr/>
          <a:lstStyle/>
          <a:p>
            <a:pPr eaLnBrk="1" hangingPunct="1">
              <a:defRPr/>
            </a:pPr>
            <a:r>
              <a:rPr lang="zh-CN" altLang="en-US" dirty="0"/>
              <a:t>公职人员涉毒违法行为的处罚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6005513" y="1565275"/>
            <a:ext cx="3671887" cy="576263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第四部分</a:t>
            </a:r>
            <a:endParaRPr lang="zh-CN" altLang="en-US" dirty="0"/>
          </a:p>
        </p:txBody>
      </p:sp>
    </p:spTree>
  </p:cSld>
  <p:clrMapOvr>
    <a:masterClrMapping/>
  </p:clrMapOvr>
  <p:transition spd="slow" advTm="4725"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椭圆 14"/>
          <p:cNvSpPr>
            <a:spLocks noChangeArrowheads="1"/>
          </p:cNvSpPr>
          <p:nvPr/>
        </p:nvSpPr>
        <p:spPr bwMode="auto">
          <a:xfrm>
            <a:off x="711200" y="1568450"/>
            <a:ext cx="3816350" cy="43497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57346" name="TextBox 15"/>
          <p:cNvSpPr txBox="1">
            <a:spLocks noChangeArrowheads="1"/>
          </p:cNvSpPr>
          <p:nvPr/>
        </p:nvSpPr>
        <p:spPr bwMode="auto">
          <a:xfrm>
            <a:off x="711200" y="1611313"/>
            <a:ext cx="3532188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zh-CN" altLang="en-US" sz="2000" b="1">
                <a:solidFill>
                  <a:srgbClr val="FFFFFF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第一层为纪律处分</a:t>
            </a: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709613" y="2519363"/>
            <a:ext cx="6673850" cy="270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70000"/>
              </a:lnSpc>
              <a:buClr>
                <a:srgbClr val="FF0000"/>
              </a:buClr>
              <a:buFont typeface="Arial" charset="0"/>
              <a:buNone/>
            </a:pPr>
            <a:r>
              <a:rPr lang="zh-CN" altLang="en-US" sz="2000">
                <a:solidFill>
                  <a:srgbClr val="08080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根据党的《纪律处分条例》，“违反有关规定吸食、注射毒品</a:t>
            </a:r>
            <a:r>
              <a:rPr lang="en-US" altLang="zh-CN" sz="2000">
                <a:solidFill>
                  <a:srgbClr val="08080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……</a:t>
            </a:r>
            <a:r>
              <a:rPr lang="zh-CN" altLang="en-US" sz="2000">
                <a:solidFill>
                  <a:srgbClr val="08080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给予撤销党内职务处分；情节严重的，给予留党察看或者开除党籍处分”。 《行政机关公务员处分条例》第三十一条 吸食、注射毒品或者组织、支持、参与卖淫、嫖娼、色情淫乱活动的，给予撤职或者开除处分。</a:t>
            </a:r>
          </a:p>
        </p:txBody>
      </p:sp>
      <p:sp>
        <p:nvSpPr>
          <p:cNvPr id="57348" name="文本框 2"/>
          <p:cNvSpPr txBox="1">
            <a:spLocks noChangeArrowheads="1"/>
          </p:cNvSpPr>
          <p:nvPr/>
        </p:nvSpPr>
        <p:spPr bwMode="auto">
          <a:xfrm>
            <a:off x="711200" y="379413"/>
            <a:ext cx="78025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8080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对于公职人员吸毒行为，在处罚方面一般包括两个层面。</a:t>
            </a:r>
          </a:p>
        </p:txBody>
      </p:sp>
      <p:pic>
        <p:nvPicPr>
          <p:cNvPr id="2" name="图片 1" descr="d760b2fb-974d-4b02-abc0-d2133fb303a6"/>
          <p:cNvPicPr>
            <a:picLocks noChangeAspect="1"/>
          </p:cNvPicPr>
          <p:nvPr/>
        </p:nvPicPr>
        <p:blipFill>
          <a:blip r:embed="rId4"/>
          <a:srcRect l="15628" r="16507"/>
          <a:stretch>
            <a:fillRect/>
          </a:stretch>
        </p:blipFill>
        <p:spPr>
          <a:xfrm>
            <a:off x="7610475" y="1268413"/>
            <a:ext cx="2365375" cy="3487737"/>
          </a:xfrm>
          <a:prstGeom prst="rect">
            <a:avLst/>
          </a:prstGeom>
          <a:ln>
            <a:solidFill>
              <a:schemeClr val="accent3"/>
            </a:solidFill>
          </a:ln>
        </p:spPr>
      </p:pic>
      <p:pic>
        <p:nvPicPr>
          <p:cNvPr id="57350" name="Picture 2" descr="https://timgsa.baidu.com/timg?image&amp;quality=80&amp;size=b9999_10000&amp;sec=1555695212946&amp;di=80d33c54f5691cbc201cedd9c15af078&amp;imgtype=0&amp;src=http%3A%2F%2Fwww.cpcec.com%2Fdqgz%2Fzt%2Flxyz%2Fxxjt%2F201606%2FW020160601353916568025.png"/>
          <p:cNvPicPr>
            <a:picLocks noChangeAspect="1" noChangeArrowheads="1"/>
          </p:cNvPicPr>
          <p:nvPr/>
        </p:nvPicPr>
        <p:blipFill>
          <a:blip r:embed="rId5"/>
          <a:srcRect r="13966"/>
          <a:stretch>
            <a:fillRect/>
          </a:stretch>
        </p:blipFill>
        <p:spPr bwMode="auto">
          <a:xfrm>
            <a:off x="9482138" y="3365500"/>
            <a:ext cx="1824037" cy="277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312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椭圆 14"/>
          <p:cNvSpPr>
            <a:spLocks noChangeArrowheads="1"/>
          </p:cNvSpPr>
          <p:nvPr/>
        </p:nvSpPr>
        <p:spPr bwMode="auto">
          <a:xfrm>
            <a:off x="711200" y="1568450"/>
            <a:ext cx="3532188" cy="43497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59394" name="TextBox 15"/>
          <p:cNvSpPr txBox="1">
            <a:spLocks noChangeArrowheads="1"/>
          </p:cNvSpPr>
          <p:nvPr/>
        </p:nvSpPr>
        <p:spPr bwMode="auto">
          <a:xfrm>
            <a:off x="711200" y="1611313"/>
            <a:ext cx="3532188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zh-CN" altLang="en-US" sz="2000" b="1">
                <a:solidFill>
                  <a:srgbClr val="FFFFFF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第二层为法律处罚</a:t>
            </a: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709613" y="2519363"/>
            <a:ext cx="6673850" cy="323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70000"/>
              </a:lnSpc>
              <a:buClr>
                <a:srgbClr val="FF0000"/>
              </a:buClr>
              <a:buFont typeface="Arial" charset="0"/>
              <a:buNone/>
            </a:pPr>
            <a:r>
              <a:rPr lang="zh-CN" altLang="en-US" sz="2000">
                <a:solidFill>
                  <a:srgbClr val="08080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在国家法律层面，吸毒也是一种违法行为，要依法受到应有惩处，依据</a:t>
            </a:r>
            <a:r>
              <a:rPr lang="zh-CN" altLang="zh-CN" sz="2000">
                <a:solidFill>
                  <a:srgbClr val="08080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《</a:t>
            </a:r>
            <a:r>
              <a:rPr lang="zh-CN" altLang="en-US" sz="2000">
                <a:solidFill>
                  <a:srgbClr val="08080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治安管理处罚法</a:t>
            </a:r>
            <a:r>
              <a:rPr lang="zh-CN" altLang="zh-CN" sz="2000">
                <a:solidFill>
                  <a:srgbClr val="08080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》</a:t>
            </a:r>
            <a:r>
              <a:rPr lang="zh-CN" altLang="en-US" sz="2000">
                <a:solidFill>
                  <a:srgbClr val="08080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，“吸食、注射毒品的，处十日以上十五日以下拘留，可以并处二千元以下罚款”；</a:t>
            </a:r>
            <a:r>
              <a:rPr lang="zh-CN" altLang="zh-CN" sz="2000">
                <a:solidFill>
                  <a:srgbClr val="08080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《</a:t>
            </a:r>
            <a:r>
              <a:rPr lang="zh-CN" altLang="en-US" sz="2000">
                <a:solidFill>
                  <a:srgbClr val="08080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禁毒法</a:t>
            </a:r>
            <a:r>
              <a:rPr lang="zh-CN" altLang="zh-CN" sz="2000">
                <a:solidFill>
                  <a:srgbClr val="08080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》</a:t>
            </a:r>
            <a:r>
              <a:rPr lang="zh-CN" altLang="en-US" sz="2000">
                <a:solidFill>
                  <a:srgbClr val="08080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则规定，“对于吸毒成瘾严重人员，公安机关可以直接作出强制隔离戒毒的决定。”因此对干部吸毒应实行“一案双查”。</a:t>
            </a:r>
          </a:p>
        </p:txBody>
      </p:sp>
      <p:sp>
        <p:nvSpPr>
          <p:cNvPr id="59396" name="文本框 2"/>
          <p:cNvSpPr txBox="1">
            <a:spLocks noChangeArrowheads="1"/>
          </p:cNvSpPr>
          <p:nvPr/>
        </p:nvSpPr>
        <p:spPr bwMode="auto">
          <a:xfrm>
            <a:off x="711200" y="198438"/>
            <a:ext cx="78025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8080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对于公职人员吸毒行为，在处罚方面一般包括两个层面。</a:t>
            </a:r>
          </a:p>
        </p:txBody>
      </p:sp>
      <p:pic>
        <p:nvPicPr>
          <p:cNvPr id="59397" name="图片 4" descr="禁毒法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61263" y="3184525"/>
            <a:ext cx="2259012" cy="316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8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123363" y="1125538"/>
            <a:ext cx="2430462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312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6005482" y="2416823"/>
            <a:ext cx="5430827" cy="1080120"/>
          </a:xfrm>
          <a:extLst/>
        </p:spPr>
        <p:txBody>
          <a:bodyPr/>
          <a:lstStyle/>
          <a:p>
            <a:pPr eaLnBrk="1" hangingPunct="1">
              <a:defRPr/>
            </a:pPr>
            <a:r>
              <a:rPr lang="zh-CN" altLang="en-US" dirty="0"/>
              <a:t>公职人员吸毒防控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6005513" y="1565275"/>
            <a:ext cx="3671887" cy="576263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第五部分</a:t>
            </a:r>
            <a:endParaRPr lang="zh-CN" altLang="en-US" dirty="0"/>
          </a:p>
        </p:txBody>
      </p:sp>
    </p:spTree>
  </p:cSld>
  <p:clrMapOvr>
    <a:masterClrMapping/>
  </p:clrMapOvr>
  <p:transition spd="slow" advTm="4725">
    <p:cove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52462" y="1352004"/>
            <a:ext cx="742905" cy="742903"/>
            <a:chOff x="6409426" y="1173624"/>
            <a:chExt cx="962086" cy="962084"/>
          </a:xfrm>
          <a:solidFill>
            <a:schemeClr val="bg2"/>
          </a:solidFill>
        </p:grpSpPr>
        <p:sp>
          <p:nvSpPr>
            <p:cNvPr id="15" name="椭圆 14"/>
            <p:cNvSpPr/>
            <p:nvPr/>
          </p:nvSpPr>
          <p:spPr bwMode="auto">
            <a:xfrm>
              <a:off x="6409426" y="1173624"/>
              <a:ext cx="962086" cy="962084"/>
            </a:xfrm>
            <a:prstGeom prst="homePlate">
              <a:avLst/>
            </a:prstGeom>
            <a:blipFill dpi="0" rotWithShape="1">
              <a:blip r:embed="rId3" cstate="print">
                <a:extLst/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554481" y="1249737"/>
              <a:ext cx="546387" cy="717446"/>
            </a:xfrm>
            <a:prstGeom prst="homePlate">
              <a:avLst/>
            </a:prstGeom>
            <a:noFill/>
            <a:ln>
              <a:noFill/>
            </a:ln>
          </p:spPr>
          <p:txBody>
            <a:bodyPr/>
            <a:lstStyle>
              <a:defPPr>
                <a:defRPr lang="zh-CN"/>
              </a:defPPr>
            </a:lstStyle>
            <a:p>
              <a:pPr>
                <a:buFont typeface="Arial" panose="020B0604020202020204" pitchFamily="34" charset="0"/>
                <a:buNone/>
                <a:defRPr/>
              </a:pPr>
              <a:r>
                <a:rPr lang="en-US" altLang="zh-CN" sz="3200" dirty="0">
                  <a:solidFill>
                    <a:srgbClr val="FFFFFF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Impact" panose="020B0806030902050204" pitchFamily="34" charset="0"/>
                </a:rPr>
                <a:t>1</a:t>
              </a:r>
              <a:endParaRPr lang="zh-CN" altLang="en-US" sz="3200" dirty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59117" y="2998075"/>
            <a:ext cx="742905" cy="742903"/>
            <a:chOff x="6409426" y="2394908"/>
            <a:chExt cx="962086" cy="962084"/>
          </a:xfrm>
          <a:solidFill>
            <a:schemeClr val="bg1"/>
          </a:solidFill>
        </p:grpSpPr>
        <p:sp>
          <p:nvSpPr>
            <p:cNvPr id="18" name="椭圆 17"/>
            <p:cNvSpPr/>
            <p:nvPr/>
          </p:nvSpPr>
          <p:spPr bwMode="auto">
            <a:xfrm>
              <a:off x="6409426" y="2394908"/>
              <a:ext cx="962086" cy="962084"/>
            </a:xfrm>
            <a:prstGeom prst="homePlate">
              <a:avLst/>
            </a:prstGeom>
            <a:blipFill dpi="0" rotWithShape="1">
              <a:blip r:embed="rId3" cstate="print">
                <a:extLst/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548953" y="2465847"/>
              <a:ext cx="546387" cy="717446"/>
            </a:xfrm>
            <a:prstGeom prst="homePlate">
              <a:avLst/>
            </a:prstGeom>
            <a:noFill/>
            <a:ln>
              <a:noFill/>
            </a:ln>
          </p:spPr>
          <p:txBody>
            <a:bodyPr/>
            <a:lstStyle>
              <a:defPPr>
                <a:defRPr lang="zh-CN"/>
              </a:defPPr>
            </a:lstStyle>
            <a:p>
              <a:pPr>
                <a:buFont typeface="Arial" panose="020B0604020202020204" pitchFamily="34" charset="0"/>
                <a:buNone/>
                <a:defRPr/>
              </a:pPr>
              <a:r>
                <a:rPr lang="en-US" altLang="zh-CN" sz="3200" dirty="0">
                  <a:solidFill>
                    <a:srgbClr val="FFFFFF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Impact" panose="020B0806030902050204" pitchFamily="34" charset="0"/>
                </a:rPr>
                <a:t>2</a:t>
              </a:r>
              <a:endParaRPr lang="zh-CN" altLang="en-US" sz="3200" dirty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98157" y="4791973"/>
            <a:ext cx="742905" cy="742903"/>
            <a:chOff x="6409426" y="3568104"/>
            <a:chExt cx="962086" cy="962084"/>
          </a:xfrm>
          <a:solidFill>
            <a:schemeClr val="accent2"/>
          </a:solidFill>
        </p:grpSpPr>
        <p:sp>
          <p:nvSpPr>
            <p:cNvPr id="21" name="椭圆 20"/>
            <p:cNvSpPr/>
            <p:nvPr/>
          </p:nvSpPr>
          <p:spPr bwMode="auto">
            <a:xfrm>
              <a:off x="6409426" y="3568104"/>
              <a:ext cx="962086" cy="962084"/>
            </a:xfrm>
            <a:prstGeom prst="homePlate">
              <a:avLst/>
            </a:prstGeom>
            <a:blipFill dpi="0" rotWithShape="1">
              <a:blip r:embed="rId3" cstate="print">
                <a:extLst/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548953" y="3690422"/>
              <a:ext cx="546387" cy="717446"/>
            </a:xfrm>
            <a:prstGeom prst="homePlate">
              <a:avLst/>
            </a:prstGeom>
            <a:noFill/>
            <a:ln>
              <a:noFill/>
            </a:ln>
          </p:spPr>
          <p:txBody>
            <a:bodyPr/>
            <a:lstStyle>
              <a:defPPr>
                <a:defRPr lang="zh-CN"/>
              </a:defPPr>
            </a:lstStyle>
            <a:p>
              <a:pPr>
                <a:buFont typeface="Arial" panose="020B0604020202020204" pitchFamily="34" charset="0"/>
                <a:buNone/>
                <a:defRPr/>
              </a:pPr>
              <a:r>
                <a:rPr lang="en-US" altLang="zh-CN" sz="3200" dirty="0">
                  <a:solidFill>
                    <a:srgbClr val="FFFFFF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Impact" panose="020B0806030902050204" pitchFamily="34" charset="0"/>
                </a:rPr>
                <a:t>3</a:t>
              </a:r>
              <a:endParaRPr lang="zh-CN" altLang="en-US" sz="3200" dirty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</p:grp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1822450" y="1282700"/>
            <a:ext cx="8305800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buFont typeface="Arial" charset="0"/>
              <a:buNone/>
            </a:pPr>
            <a:r>
              <a:rPr lang="zh-CN" altLang="en-US" sz="2400" b="1">
                <a:solidFill>
                  <a:srgbClr val="08080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要把好公职人员“入口关”</a:t>
            </a:r>
            <a:endParaRPr lang="zh-CN" altLang="en-US" sz="2400">
              <a:solidFill>
                <a:srgbClr val="080808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  <a:p>
            <a:pPr algn="just">
              <a:lnSpc>
                <a:spcPct val="150000"/>
              </a:lnSpc>
              <a:buFont typeface="Arial" charset="0"/>
              <a:buNone/>
            </a:pPr>
            <a:r>
              <a:rPr lang="zh-CN" altLang="en-US" sz="2000">
                <a:solidFill>
                  <a:srgbClr val="08080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关口前移，招聘录用上把好关，防止吸毒人员混入公职队伍。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728788" y="2871788"/>
            <a:ext cx="7959725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buFont typeface="Arial" charset="0"/>
              <a:buNone/>
            </a:pPr>
            <a:r>
              <a:rPr lang="zh-CN" altLang="en-US" sz="2400" b="1">
                <a:solidFill>
                  <a:srgbClr val="08080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要把好公职人员“教育关”</a:t>
            </a:r>
            <a:endParaRPr lang="zh-CN" altLang="en-US" sz="2400">
              <a:solidFill>
                <a:srgbClr val="080808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  <a:p>
            <a:pPr algn="just">
              <a:lnSpc>
                <a:spcPct val="150000"/>
              </a:lnSpc>
              <a:buFont typeface="Arial" charset="0"/>
              <a:buNone/>
            </a:pPr>
            <a:r>
              <a:rPr lang="zh-CN" altLang="en-US" sz="2000">
                <a:solidFill>
                  <a:srgbClr val="08080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加大禁毒宣传力度，树起品格操守约束“红线”。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1728788" y="4564063"/>
            <a:ext cx="5511800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buFont typeface="Arial" charset="0"/>
              <a:buNone/>
            </a:pPr>
            <a:r>
              <a:rPr lang="zh-CN" altLang="en-US" sz="2400" b="1">
                <a:solidFill>
                  <a:srgbClr val="08080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要把好公职人员“管理关”</a:t>
            </a:r>
            <a:endParaRPr lang="zh-CN" altLang="en-US" sz="2400">
              <a:solidFill>
                <a:srgbClr val="080808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  <a:p>
            <a:pPr algn="just">
              <a:lnSpc>
                <a:spcPct val="150000"/>
              </a:lnSpc>
              <a:buFont typeface="Arial" charset="0"/>
              <a:buNone/>
            </a:pPr>
            <a:r>
              <a:rPr lang="zh-CN" altLang="en-US" sz="2000">
                <a:solidFill>
                  <a:srgbClr val="08080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 加强考核监督，严格责任追究。</a:t>
            </a:r>
          </a:p>
        </p:txBody>
      </p:sp>
      <p:pic>
        <p:nvPicPr>
          <p:cNvPr id="63495" name="图片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40588" y="2776538"/>
            <a:ext cx="4575175" cy="306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785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矩形 1"/>
          <p:cNvSpPr>
            <a:spLocks noChangeArrowheads="1"/>
          </p:cNvSpPr>
          <p:nvPr/>
        </p:nvSpPr>
        <p:spPr bwMode="auto">
          <a:xfrm>
            <a:off x="4011613" y="719138"/>
            <a:ext cx="8085137" cy="568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4800">
                <a:latin typeface="华文行楷" pitchFamily="2" charset="-122"/>
                <a:ea typeface="华文行楷" pitchFamily="2" charset="-122"/>
              </a:rPr>
              <a:t>结束语：</a:t>
            </a:r>
          </a:p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zh-CN" altLang="en-US" sz="280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“嗨药”非时尚，毒品猛于虎，</a:t>
            </a:r>
            <a:endParaRPr lang="en-US" altLang="zh-CN" sz="2800">
              <a:solidFill>
                <a:srgbClr val="080808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zh-CN" altLang="en-US" sz="280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禁毒工作任重而道远。</a:t>
            </a:r>
            <a:endParaRPr lang="en-US" altLang="zh-CN" sz="2800">
              <a:solidFill>
                <a:srgbClr val="080808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zh-CN" altLang="en-US" sz="280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在全面从严治党新常态下，</a:t>
            </a:r>
            <a:endParaRPr lang="en-US" altLang="zh-CN" sz="2800">
              <a:solidFill>
                <a:srgbClr val="080808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zh-CN" altLang="en-US" sz="280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只有真正严肃起来、严格起来，</a:t>
            </a:r>
            <a:endParaRPr lang="en-US" altLang="zh-CN" sz="2800">
              <a:solidFill>
                <a:srgbClr val="080808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zh-CN" altLang="en-US" sz="280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多管齐下、真抓真管，</a:t>
            </a:r>
            <a:endParaRPr lang="en-US" altLang="zh-CN" sz="2800">
              <a:solidFill>
                <a:srgbClr val="080808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zh-CN" altLang="en-US" sz="280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才能有效遏制国家公职人员吸毒蔓延的势头，</a:t>
            </a:r>
            <a:endParaRPr lang="en-US" altLang="zh-CN" sz="2800">
              <a:solidFill>
                <a:srgbClr val="080808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zh-CN" altLang="en-US" sz="280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铲除管党治吏的“毒瘤”。</a:t>
            </a:r>
          </a:p>
        </p:txBody>
      </p:sp>
      <p:pic>
        <p:nvPicPr>
          <p:cNvPr id="65538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5138" y="719138"/>
            <a:ext cx="3741737" cy="565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7855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ChangeArrowheads="1"/>
          </p:cNvSpPr>
          <p:nvPr/>
        </p:nvSpPr>
        <p:spPr>
          <a:xfrm>
            <a:off x="1724025" y="2995295"/>
            <a:ext cx="9471660" cy="86677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8000" b="1" dirty="0" smtClean="0">
                <a:blipFill dpi="0" rotWithShape="1">
                  <a:blip r:embed="rId3">
                    <a:extLst/>
                  </a:blip>
                  <a:srcRect/>
                  <a:stretch>
                    <a:fillRect/>
                  </a:stretch>
                </a:blipFill>
                <a:effectLst>
                  <a:outerShdw blurRad="50800" dist="38100" dir="2700000" algn="tl" rotWithShape="0">
                    <a:srgbClr val="FFFFFF"/>
                  </a:outerShdw>
                </a:effectLst>
                <a:latin typeface="华文行楷"/>
                <a:ea typeface="方正粗黑宋简体" panose="02000000000000000000" charset="-122"/>
                <a:sym typeface="Impact" panose="020B0806030902050204" pitchFamily="34" charset="0"/>
              </a:rPr>
              <a:t>珍爱生命  远离毒品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449888" y="4437063"/>
            <a:ext cx="1944687" cy="66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srgbClr val="08080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2019</a:t>
            </a:r>
            <a:r>
              <a:rPr lang="zh-CN" altLang="en-US" sz="2800" b="1" dirty="0" smtClean="0">
                <a:solidFill>
                  <a:srgbClr val="08080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年</a:t>
            </a:r>
            <a:r>
              <a:rPr lang="en-US" altLang="zh-CN" sz="2800" b="1" dirty="0" smtClean="0">
                <a:solidFill>
                  <a:srgbClr val="08080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8</a:t>
            </a:r>
            <a:r>
              <a:rPr lang="zh-CN" altLang="en-US" sz="2800" b="1" dirty="0" smtClean="0">
                <a:solidFill>
                  <a:srgbClr val="08080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月</a:t>
            </a:r>
            <a:endParaRPr lang="zh-CN" altLang="en-US" sz="2800" dirty="0">
              <a:solidFill>
                <a:srgbClr val="080808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73288" y="695325"/>
            <a:ext cx="7850187" cy="80327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4400" b="1" kern="0" dirty="0">
                <a:solidFill>
                  <a:srgbClr val="00B050"/>
                </a:solidFill>
                <a:effectLst>
                  <a:outerShdw blurRad="50800" dist="38100" dir="2700000" algn="tl" rotWithShape="0">
                    <a:srgbClr val="FFFFFF"/>
                  </a:outerShdw>
                </a:effectLst>
                <a:latin typeface="汉仪雪君体简" panose="02010604000101010101" charset="-122"/>
                <a:ea typeface="汉仪雪君体简" panose="02010604000101010101" charset="-122"/>
                <a:cs typeface="汉仪雪君体简" panose="02010604000101010101" charset="-122"/>
                <a:sym typeface="Impact" panose="020B0806030902050204" pitchFamily="34" charset="0"/>
              </a:rPr>
              <a:t>健康人生        绿色无毒</a:t>
            </a:r>
          </a:p>
        </p:txBody>
      </p:sp>
      <p:pic>
        <p:nvPicPr>
          <p:cNvPr id="6" name="图片 5" descr="u=2208741569,3830340537&amp;fm=26&amp;gp=0 (1)_副本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8449" y="358774"/>
            <a:ext cx="1439863" cy="14763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 advTm="879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5"/>
          <p:cNvSpPr>
            <a:spLocks noChangeArrowheads="1"/>
          </p:cNvSpPr>
          <p:nvPr/>
        </p:nvSpPr>
        <p:spPr bwMode="auto">
          <a:xfrm>
            <a:off x="1562100" y="1341438"/>
            <a:ext cx="9966325" cy="5249862"/>
          </a:xfrm>
          <a:prstGeom prst="rect">
            <a:avLst/>
          </a:prstGeom>
          <a:solidFill>
            <a:srgbClr val="FFFFFF">
              <a:alpha val="50195"/>
            </a:srgbClr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18434" name="TextBox 7"/>
          <p:cNvSpPr txBox="1">
            <a:spLocks noChangeArrowheads="1"/>
          </p:cNvSpPr>
          <p:nvPr/>
        </p:nvSpPr>
        <p:spPr bwMode="auto">
          <a:xfrm>
            <a:off x="1943100" y="1790700"/>
            <a:ext cx="5307013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zh-CN" altLang="en-US" sz="2400" b="1">
                <a:solidFill>
                  <a:srgbClr val="08080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湖南省纪委监委官网公职人员</a:t>
            </a:r>
          </a:p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zh-CN" altLang="en-US" sz="2400" b="1">
                <a:solidFill>
                  <a:srgbClr val="08080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吸毒数据通报</a:t>
            </a:r>
          </a:p>
        </p:txBody>
      </p:sp>
      <p:sp>
        <p:nvSpPr>
          <p:cNvPr id="3" name="矩形 2"/>
          <p:cNvSpPr/>
          <p:nvPr/>
        </p:nvSpPr>
        <p:spPr>
          <a:xfrm>
            <a:off x="207010" y="190500"/>
            <a:ext cx="4141470" cy="65024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sz="3600" b="1" kern="0" dirty="0">
                <a:blipFill dpi="0" rotWithShape="1">
                  <a:blip r:embed="rId3">
                    <a:extLst/>
                  </a:blip>
                  <a:srcRect/>
                  <a:stretch>
                    <a:fillRect/>
                  </a:stretch>
                </a:blipFill>
                <a:effectLst>
                  <a:outerShdw blurRad="50800" dist="38100" dir="2700000" algn="tl" rotWithShape="0">
                    <a:srgbClr val="FFFFFF"/>
                  </a:outerShdw>
                </a:effectLst>
                <a:latin typeface="汉仪雪君体简" panose="02010604000101010101" charset="-122"/>
                <a:ea typeface="汉仪雪君体简" panose="02010604000101010101" charset="-122"/>
                <a:cs typeface="汉仪雪君体简" panose="02010604000101010101" charset="-122"/>
                <a:sym typeface="Impact" panose="020B0806030902050204" pitchFamily="34" charset="0"/>
              </a:rPr>
              <a:t>健康人生 绿色无毒</a:t>
            </a:r>
          </a:p>
        </p:txBody>
      </p:sp>
      <p:sp>
        <p:nvSpPr>
          <p:cNvPr id="18436" name="矩形 1"/>
          <p:cNvSpPr>
            <a:spLocks noChangeArrowheads="1"/>
          </p:cNvSpPr>
          <p:nvPr/>
        </p:nvSpPr>
        <p:spPr bwMode="auto">
          <a:xfrm>
            <a:off x="2138363" y="3357563"/>
            <a:ext cx="511175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000" b="1">
                <a:solidFill>
                  <a:srgbClr val="2D201A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2000">
                <a:solidFill>
                  <a:srgbClr val="2D201A"/>
                </a:solidFill>
                <a:latin typeface="微软雅黑" pitchFamily="34" charset="-122"/>
                <a:ea typeface="微软雅黑" pitchFamily="34" charset="-122"/>
              </a:rPr>
              <a:t>据湖南省纪委监委官网通报数据不完全统计，</a:t>
            </a:r>
            <a:r>
              <a:rPr lang="en-US" altLang="zh-CN" sz="2000">
                <a:solidFill>
                  <a:srgbClr val="2D201A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2000">
                <a:solidFill>
                  <a:srgbClr val="2D201A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>
                <a:solidFill>
                  <a:srgbClr val="2D201A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000">
                <a:solidFill>
                  <a:srgbClr val="2D201A"/>
                </a:solidFill>
                <a:latin typeface="微软雅黑" pitchFamily="34" charset="-122"/>
                <a:ea typeface="微软雅黑" pitchFamily="34" charset="-122"/>
              </a:rPr>
              <a:t>月至</a:t>
            </a:r>
            <a:r>
              <a:rPr lang="en-US" altLang="zh-CN" sz="2000">
                <a:solidFill>
                  <a:srgbClr val="2D201A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2000">
                <a:solidFill>
                  <a:srgbClr val="2D201A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>
                <a:solidFill>
                  <a:srgbClr val="2D201A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2000">
                <a:solidFill>
                  <a:srgbClr val="2D201A"/>
                </a:solidFill>
                <a:latin typeface="微软雅黑" pitchFamily="34" charset="-122"/>
                <a:ea typeface="微软雅黑" pitchFamily="34" charset="-122"/>
              </a:rPr>
              <a:t>月，湖南全省吸毒涉毒的党员和国家公职人员超过</a:t>
            </a:r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400</a:t>
            </a: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名</a:t>
            </a:r>
            <a:r>
              <a:rPr lang="zh-CN" altLang="en-US" sz="2000" b="1">
                <a:solidFill>
                  <a:srgbClr val="2D201A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000">
                <a:solidFill>
                  <a:srgbClr val="2D201A"/>
                </a:solidFill>
                <a:latin typeface="微软雅黑" pitchFamily="34" charset="-122"/>
                <a:ea typeface="微软雅黑" pitchFamily="34" charset="-122"/>
              </a:rPr>
              <a:t>涉及湖南省</a:t>
            </a:r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13</a:t>
            </a: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个地级市</a:t>
            </a:r>
            <a:r>
              <a:rPr lang="zh-CN" altLang="en-US" sz="2000">
                <a:solidFill>
                  <a:srgbClr val="2D201A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个自治州</a:t>
            </a:r>
            <a:r>
              <a:rPr lang="zh-CN" altLang="en-US" sz="2000" b="1">
                <a:solidFill>
                  <a:srgbClr val="2D201A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pic>
        <p:nvPicPr>
          <p:cNvPr id="18437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54938" y="2205038"/>
            <a:ext cx="3068637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2278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5"/>
          <p:cNvSpPr>
            <a:spLocks noChangeArrowheads="1"/>
          </p:cNvSpPr>
          <p:nvPr/>
        </p:nvSpPr>
        <p:spPr bwMode="auto">
          <a:xfrm>
            <a:off x="1679575" y="1798638"/>
            <a:ext cx="9834563" cy="3673475"/>
          </a:xfrm>
          <a:prstGeom prst="rect">
            <a:avLst/>
          </a:prstGeom>
          <a:solidFill>
            <a:srgbClr val="FFFFFF">
              <a:alpha val="50195"/>
            </a:srgbClr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916238" y="2481263"/>
            <a:ext cx="7632700" cy="23066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sz="4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sym typeface="Impact" panose="020B0806030902050204" pitchFamily="34" charset="0"/>
              </a:rPr>
              <a:t>公职人员为何会参与吸毒？</a:t>
            </a: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sz="4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sym typeface="Impact" panose="020B0806030902050204" pitchFamily="34" charset="0"/>
              </a:rPr>
              <a:t>毒品究竟有和诱惑力？</a:t>
            </a:r>
          </a:p>
        </p:txBody>
      </p:sp>
      <p:sp>
        <p:nvSpPr>
          <p:cNvPr id="3" name="矩形 2"/>
          <p:cNvSpPr/>
          <p:nvPr/>
        </p:nvSpPr>
        <p:spPr>
          <a:xfrm>
            <a:off x="207010" y="315595"/>
            <a:ext cx="4141470" cy="65024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sz="3600" b="1" kern="0" dirty="0">
                <a:blipFill dpi="0" rotWithShape="1">
                  <a:blip r:embed="rId3">
                    <a:extLst/>
                  </a:blip>
                  <a:srcRect/>
                  <a:stretch>
                    <a:fillRect/>
                  </a:stretch>
                </a:blipFill>
                <a:effectLst>
                  <a:outerShdw blurRad="50800" dist="38100" dir="2700000" algn="tl" rotWithShape="0">
                    <a:srgbClr val="FFFFFF"/>
                  </a:outerShdw>
                </a:effectLst>
                <a:latin typeface="汉仪雪君体简" panose="02010604000101010101" charset="-122"/>
                <a:ea typeface="汉仪雪君体简" panose="02010604000101010101" charset="-122"/>
                <a:cs typeface="汉仪雪君体简" panose="02010604000101010101" charset="-122"/>
                <a:sym typeface="Impact" panose="020B0806030902050204" pitchFamily="34" charset="0"/>
              </a:rPr>
              <a:t>健康人生 绿色无毒</a:t>
            </a:r>
          </a:p>
        </p:txBody>
      </p:sp>
    </p:spTree>
  </p:cSld>
  <p:clrMapOvr>
    <a:masterClrMapping/>
  </p:clrMapOvr>
  <p:transition spd="slow" advTm="2278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圆角矩形 52"/>
          <p:cNvSpPr>
            <a:spLocks noChangeAspect="1"/>
          </p:cNvSpPr>
          <p:nvPr/>
        </p:nvSpPr>
        <p:spPr bwMode="auto">
          <a:xfrm>
            <a:off x="4778375" y="1154113"/>
            <a:ext cx="576263" cy="576262"/>
          </a:xfrm>
          <a:prstGeom prst="roundRect">
            <a:avLst>
              <a:gd name="adj" fmla="val 16667"/>
            </a:avLst>
          </a:prstGeom>
          <a:blipFill dpi="0" rotWithShape="1">
            <a:blip r:embed="rId4"/>
            <a:srcRect/>
            <a:stretch>
              <a:fillRect/>
            </a:stretch>
          </a:blip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54" name="圆角矩形 53"/>
          <p:cNvSpPr>
            <a:spLocks noChangeAspect="1"/>
          </p:cNvSpPr>
          <p:nvPr/>
        </p:nvSpPr>
        <p:spPr bwMode="auto">
          <a:xfrm>
            <a:off x="4778375" y="2111375"/>
            <a:ext cx="576263" cy="576263"/>
          </a:xfrm>
          <a:prstGeom prst="roundRect">
            <a:avLst>
              <a:gd name="adj" fmla="val 16667"/>
            </a:avLst>
          </a:prstGeom>
          <a:blipFill dpi="0" rotWithShape="1">
            <a:blip r:embed="rId4"/>
            <a:srcRect/>
            <a:stretch>
              <a:fillRect/>
            </a:stretch>
          </a:blip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55" name="圆角矩形 54"/>
          <p:cNvSpPr>
            <a:spLocks noChangeAspect="1"/>
          </p:cNvSpPr>
          <p:nvPr/>
        </p:nvSpPr>
        <p:spPr bwMode="auto">
          <a:xfrm>
            <a:off x="4778375" y="3122613"/>
            <a:ext cx="576263" cy="576262"/>
          </a:xfrm>
          <a:prstGeom prst="roundRect">
            <a:avLst>
              <a:gd name="adj" fmla="val 16667"/>
            </a:avLst>
          </a:prstGeom>
          <a:blipFill dpi="0" rotWithShape="1">
            <a:blip r:embed="rId4"/>
            <a:srcRect/>
            <a:stretch>
              <a:fillRect/>
            </a:stretch>
          </a:blip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56" name="圆角矩形 55"/>
          <p:cNvSpPr>
            <a:spLocks noChangeAspect="1"/>
          </p:cNvSpPr>
          <p:nvPr/>
        </p:nvSpPr>
        <p:spPr bwMode="auto">
          <a:xfrm>
            <a:off x="4778375" y="4140200"/>
            <a:ext cx="576263" cy="574675"/>
          </a:xfrm>
          <a:prstGeom prst="roundRect">
            <a:avLst>
              <a:gd name="adj" fmla="val 16667"/>
            </a:avLst>
          </a:prstGeom>
          <a:blipFill dpi="0" rotWithShape="1">
            <a:blip r:embed="rId4"/>
            <a:srcRect/>
            <a:stretch>
              <a:fillRect/>
            </a:stretch>
          </a:blip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59" name="圆角矩形 58"/>
          <p:cNvSpPr>
            <a:spLocks noChangeArrowheads="1"/>
          </p:cNvSpPr>
          <p:nvPr/>
        </p:nvSpPr>
        <p:spPr bwMode="auto">
          <a:xfrm>
            <a:off x="5562600" y="1138238"/>
            <a:ext cx="4525963" cy="479425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rgbClr val="080808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FF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60" name="圆角矩形 59"/>
          <p:cNvSpPr>
            <a:spLocks noChangeArrowheads="1"/>
          </p:cNvSpPr>
          <p:nvPr/>
        </p:nvSpPr>
        <p:spPr bwMode="auto">
          <a:xfrm>
            <a:off x="5562600" y="2095500"/>
            <a:ext cx="4525963" cy="481013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rgbClr val="080808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FF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61" name="圆角矩形 60"/>
          <p:cNvSpPr>
            <a:spLocks noChangeArrowheads="1"/>
          </p:cNvSpPr>
          <p:nvPr/>
        </p:nvSpPr>
        <p:spPr bwMode="auto">
          <a:xfrm>
            <a:off x="5562600" y="3105150"/>
            <a:ext cx="4525963" cy="481013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rgbClr val="080808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FF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62" name="圆角矩形 61"/>
          <p:cNvSpPr>
            <a:spLocks noChangeArrowheads="1"/>
          </p:cNvSpPr>
          <p:nvPr/>
        </p:nvSpPr>
        <p:spPr bwMode="auto">
          <a:xfrm>
            <a:off x="5562600" y="4175125"/>
            <a:ext cx="4525963" cy="479425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rgbClr val="080808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FF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673725" y="1157288"/>
            <a:ext cx="3538538" cy="544512"/>
          </a:xfrm>
          <a:prstGeom prst="roundRect">
            <a:avLst/>
          </a:prstGeom>
          <a:noFill/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600" dirty="0">
                <a:solidFill>
                  <a:schemeClr val="accent3"/>
                </a:solidFill>
                <a:latin typeface="方正粗黑宋简体" panose="02000000000000000000" charset="-122"/>
                <a:ea typeface="方正粗黑宋简体" panose="02000000000000000000" charset="-122"/>
                <a:sym typeface="Impact" panose="020B0806030902050204" pitchFamily="34" charset="0"/>
              </a:rPr>
              <a:t>新型毒品的种类及危害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5562600" y="2103438"/>
            <a:ext cx="3521075" cy="527050"/>
          </a:xfrm>
          <a:prstGeom prst="roundRect">
            <a:avLst/>
          </a:prstGeom>
          <a:noFill/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600" dirty="0">
                <a:solidFill>
                  <a:schemeClr val="accent3"/>
                </a:solidFill>
                <a:latin typeface="方正粗黑宋简体" panose="02000000000000000000" charset="-122"/>
                <a:ea typeface="方正粗黑宋简体" panose="02000000000000000000" charset="-122"/>
                <a:sym typeface="Impact" panose="020B0806030902050204" pitchFamily="34" charset="0"/>
              </a:rPr>
              <a:t>公职人员吸毒成因分析</a:t>
            </a:r>
          </a:p>
        </p:txBody>
      </p:sp>
      <p:sp>
        <p:nvSpPr>
          <p:cNvPr id="67" name="TextBox 66"/>
          <p:cNvSpPr>
            <a:spLocks noChangeArrowheads="1"/>
          </p:cNvSpPr>
          <p:nvPr/>
        </p:nvSpPr>
        <p:spPr bwMode="auto">
          <a:xfrm>
            <a:off x="5562600" y="3103563"/>
            <a:ext cx="4519613" cy="531812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>
                <a:solidFill>
                  <a:srgbClr val="080808"/>
                </a:solidFill>
                <a:latin typeface="方正粗黑宋简体" pitchFamily="2" charset="-122"/>
                <a:ea typeface="方正粗黑宋简体" pitchFamily="2" charset="-122"/>
                <a:sym typeface="Impact" pitchFamily="34" charset="0"/>
              </a:rPr>
              <a:t>公职人员吸毒社会影响及危害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5562600" y="4192588"/>
            <a:ext cx="4511675" cy="527050"/>
          </a:xfrm>
          <a:prstGeom prst="roundRect">
            <a:avLst/>
          </a:prstGeom>
          <a:noFill/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600" dirty="0">
                <a:solidFill>
                  <a:schemeClr val="accent3"/>
                </a:solidFill>
                <a:latin typeface="方正粗黑宋简体" panose="02000000000000000000" charset="-122"/>
                <a:ea typeface="方正粗黑宋简体" panose="02000000000000000000" charset="-122"/>
                <a:sym typeface="Impact" panose="020B0806030902050204" pitchFamily="34" charset="0"/>
              </a:rPr>
              <a:t>公职人员涉毒违法行为的处罚</a:t>
            </a:r>
          </a:p>
        </p:txBody>
      </p:sp>
      <p:sp>
        <p:nvSpPr>
          <p:cNvPr id="71" name="TextBox 70"/>
          <p:cNvSpPr>
            <a:spLocks noChangeArrowheads="1"/>
          </p:cNvSpPr>
          <p:nvPr/>
        </p:nvSpPr>
        <p:spPr bwMode="auto">
          <a:xfrm>
            <a:off x="4883150" y="1157288"/>
            <a:ext cx="366713" cy="585787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000" b="1">
                <a:solidFill>
                  <a:srgbClr val="F8F8F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1</a:t>
            </a:r>
            <a:endParaRPr lang="zh-CN" altLang="en-US" sz="3000" b="1">
              <a:solidFill>
                <a:srgbClr val="F8F8F8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72" name="TextBox 71"/>
          <p:cNvSpPr>
            <a:spLocks noChangeArrowheads="1"/>
          </p:cNvSpPr>
          <p:nvPr/>
        </p:nvSpPr>
        <p:spPr bwMode="auto">
          <a:xfrm>
            <a:off x="4856163" y="2135188"/>
            <a:ext cx="419100" cy="592137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000" b="1">
                <a:solidFill>
                  <a:srgbClr val="F8F8F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2</a:t>
            </a:r>
            <a:endParaRPr lang="zh-CN" altLang="en-US" sz="3000" b="1">
              <a:solidFill>
                <a:srgbClr val="F8F8F8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73" name="TextBox 72"/>
          <p:cNvSpPr>
            <a:spLocks noChangeArrowheads="1"/>
          </p:cNvSpPr>
          <p:nvPr/>
        </p:nvSpPr>
        <p:spPr bwMode="auto">
          <a:xfrm>
            <a:off x="4851400" y="3155950"/>
            <a:ext cx="430213" cy="592138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000" b="1">
                <a:solidFill>
                  <a:srgbClr val="F8F8F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3</a:t>
            </a:r>
            <a:endParaRPr lang="zh-CN" altLang="en-US" sz="3000" b="1">
              <a:solidFill>
                <a:srgbClr val="F8F8F8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74" name="TextBox 73"/>
          <p:cNvSpPr>
            <a:spLocks noChangeArrowheads="1"/>
          </p:cNvSpPr>
          <p:nvPr/>
        </p:nvSpPr>
        <p:spPr bwMode="auto">
          <a:xfrm>
            <a:off x="4857750" y="4151313"/>
            <a:ext cx="417513" cy="59055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000" b="1">
                <a:solidFill>
                  <a:srgbClr val="F8F8F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4</a:t>
            </a:r>
            <a:endParaRPr lang="zh-CN" altLang="en-US" sz="3000" b="1">
              <a:solidFill>
                <a:srgbClr val="F8F8F8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966665" y="2623614"/>
            <a:ext cx="2104356" cy="9220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5400" b="1" dirty="0">
                <a:blipFill dpi="0" rotWithShape="1">
                  <a:blip r:embed="rId5">
                    <a:extLst/>
                  </a:blip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雪君体简" panose="02010604000101010101" charset="-122"/>
                <a:ea typeface="汉仪雪君体简" panose="02010604000101010101" charset="-122"/>
                <a:sym typeface="Impact" panose="020B0806030902050204" pitchFamily="34" charset="0"/>
              </a:rPr>
              <a:t>目录</a:t>
            </a: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788988" y="3546475"/>
            <a:ext cx="24590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3600">
                <a:solidFill>
                  <a:srgbClr val="08080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Contents</a:t>
            </a:r>
            <a:endParaRPr lang="zh-CN" altLang="en-US" sz="3600">
              <a:solidFill>
                <a:srgbClr val="080808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2" name="圆角矩形 1"/>
          <p:cNvSpPr>
            <a:spLocks noChangeAspect="1"/>
          </p:cNvSpPr>
          <p:nvPr/>
        </p:nvSpPr>
        <p:spPr bwMode="auto">
          <a:xfrm>
            <a:off x="4778375" y="5156200"/>
            <a:ext cx="576263" cy="576263"/>
          </a:xfrm>
          <a:prstGeom prst="roundRect">
            <a:avLst>
              <a:gd name="adj" fmla="val 16667"/>
            </a:avLst>
          </a:prstGeom>
          <a:blipFill dpi="0" rotWithShape="1">
            <a:blip r:embed="rId4"/>
            <a:srcRect/>
            <a:stretch>
              <a:fillRect/>
            </a:stretch>
          </a:blip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" name="圆角矩形 2"/>
          <p:cNvSpPr>
            <a:spLocks noChangeArrowheads="1"/>
          </p:cNvSpPr>
          <p:nvPr/>
        </p:nvSpPr>
        <p:spPr bwMode="auto">
          <a:xfrm>
            <a:off x="5562600" y="5191125"/>
            <a:ext cx="4525963" cy="481013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rgbClr val="080808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FF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" name="TextBox 67"/>
          <p:cNvSpPr txBox="1"/>
          <p:nvPr/>
        </p:nvSpPr>
        <p:spPr>
          <a:xfrm>
            <a:off x="5562600" y="5210175"/>
            <a:ext cx="2860675" cy="527050"/>
          </a:xfrm>
          <a:prstGeom prst="roundRect">
            <a:avLst/>
          </a:prstGeom>
          <a:noFill/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600" dirty="0">
                <a:solidFill>
                  <a:schemeClr val="accent3"/>
                </a:solidFill>
                <a:latin typeface="方正粗黑宋简体" panose="02000000000000000000" charset="-122"/>
                <a:ea typeface="方正粗黑宋简体" panose="02000000000000000000" charset="-122"/>
                <a:sym typeface="Impact" panose="020B0806030902050204" pitchFamily="34" charset="0"/>
              </a:rPr>
              <a:t>公职人员吸毒防控</a:t>
            </a:r>
          </a:p>
        </p:txBody>
      </p:sp>
      <p:sp>
        <p:nvSpPr>
          <p:cNvPr id="6" name="TextBox 73"/>
          <p:cNvSpPr>
            <a:spLocks noChangeArrowheads="1"/>
          </p:cNvSpPr>
          <p:nvPr/>
        </p:nvSpPr>
        <p:spPr bwMode="auto">
          <a:xfrm>
            <a:off x="4857750" y="5168900"/>
            <a:ext cx="428625" cy="593725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000" b="1">
                <a:solidFill>
                  <a:srgbClr val="F8F8F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5</a:t>
            </a:r>
          </a:p>
        </p:txBody>
      </p:sp>
      <p:sp>
        <p:nvSpPr>
          <p:cNvPr id="24" name="矩形 23"/>
          <p:cNvSpPr/>
          <p:nvPr/>
        </p:nvSpPr>
        <p:spPr>
          <a:xfrm>
            <a:off x="225437" y="116632"/>
            <a:ext cx="4141470" cy="65024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sz="3600" b="1" kern="0" dirty="0">
                <a:blipFill dpi="0" rotWithShape="1">
                  <a:blip r:embed="rId5">
                    <a:extLst/>
                  </a:blip>
                  <a:srcRect/>
                  <a:stretch>
                    <a:fillRect/>
                  </a:stretch>
                </a:blipFill>
                <a:effectLst>
                  <a:outerShdw blurRad="50800" dist="38100" dir="2700000" algn="tl" rotWithShape="0">
                    <a:srgbClr val="FFFFFF"/>
                  </a:outerShdw>
                </a:effectLst>
                <a:latin typeface="汉仪雪君体简" panose="02010604000101010101" charset="-122"/>
                <a:ea typeface="汉仪雪君体简" panose="02010604000101010101" charset="-122"/>
                <a:cs typeface="汉仪雪君体简" panose="02010604000101010101" charset="-122"/>
                <a:sym typeface="Impact" panose="020B0806030902050204" pitchFamily="34" charset="0"/>
              </a:rPr>
              <a:t>健康人生 绿色无毒</a:t>
            </a:r>
          </a:p>
        </p:txBody>
      </p:sp>
    </p:spTree>
  </p:cSld>
  <p:clrMapOvr>
    <a:masterClrMapping/>
  </p:clrMapOvr>
  <p:transition spd="slow" advTm="8208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33 0.2074 L 4.37752E-6 4.07407E-6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65" y="-1037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6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12216 0.06782 L 1.36204E-6 7.40741E-7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01" y="-3403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6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12307 -0.07986 L 7.33706E-7 -4.44444E-6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53" y="398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6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10668 -0.22801 L 2.04371E-6 -2.59259E-6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4" y="1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56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10668 -0.22801 L 2.04371E-6 -2.59259E-6 " pathEditMode="relative" rAng="0" ptsTypes="AA">
                                      <p:cBhvr>
                                        <p:cTn id="9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4" y="1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0"/>
                            </p:stCondLst>
                            <p:childTnLst>
                              <p:par>
                                <p:cTn id="9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5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ldLvl="0" animBg="1"/>
      <p:bldP spid="53" grpId="1" bldLvl="0" animBg="1"/>
      <p:bldP spid="54" grpId="0" bldLvl="0" animBg="1"/>
      <p:bldP spid="54" grpId="1" bldLvl="0" animBg="1"/>
      <p:bldP spid="55" grpId="0" bldLvl="0" animBg="1"/>
      <p:bldP spid="55" grpId="1" bldLvl="0" animBg="1"/>
      <p:bldP spid="56" grpId="0" bldLvl="0" animBg="1"/>
      <p:bldP spid="56" grpId="1" bldLvl="0" animBg="1"/>
      <p:bldP spid="59" grpId="0" bldLvl="0" animBg="1"/>
      <p:bldP spid="60" grpId="0" bldLvl="0" animBg="1"/>
      <p:bldP spid="61" grpId="0" bldLvl="0" animBg="1"/>
      <p:bldP spid="62" grpId="0" bldLvl="0" animBg="1"/>
      <p:bldP spid="65" grpId="0"/>
      <p:bldP spid="66" grpId="0"/>
      <p:bldP spid="67" grpId="0"/>
      <p:bldP spid="68" grpId="0"/>
      <p:bldP spid="71" grpId="0"/>
      <p:bldP spid="72" grpId="0"/>
      <p:bldP spid="73" grpId="0"/>
      <p:bldP spid="74" grpId="0"/>
      <p:bldP spid="13" grpId="0" bldLvl="0" animBg="1"/>
      <p:bldP spid="2" grpId="0" bldLvl="0" animBg="1"/>
      <p:bldP spid="2" grpId="1" bldLvl="0" animBg="1"/>
      <p:bldP spid="3" grpId="0" bldLvl="0" animBg="1"/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6373813" y="3470275"/>
            <a:ext cx="5165725" cy="239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sz="2000" b="1">
                <a:solidFill>
                  <a:srgbClr val="080808"/>
                </a:solidFill>
                <a:latin typeface="楷体" pitchFamily="49" charset="-122"/>
                <a:ea typeface="楷体" pitchFamily="49" charset="-122"/>
                <a:sym typeface="Impact" pitchFamily="34" charset="0"/>
              </a:rPr>
              <a:t>新型毒品种类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sz="2000">
                <a:solidFill>
                  <a:srgbClr val="080808"/>
                </a:solidFill>
                <a:latin typeface="楷体" pitchFamily="49" charset="-122"/>
                <a:ea typeface="楷体" pitchFamily="49" charset="-122"/>
                <a:sym typeface="Impact" pitchFamily="34" charset="0"/>
              </a:rPr>
              <a:t>新型毒品起初多发生在娱乐场所，所以又被称为</a:t>
            </a:r>
            <a:r>
              <a:rPr lang="en-US" sz="2000">
                <a:solidFill>
                  <a:srgbClr val="080808"/>
                </a:solidFill>
                <a:latin typeface="楷体" pitchFamily="49" charset="-122"/>
                <a:ea typeface="楷体" pitchFamily="49" charset="-122"/>
                <a:sym typeface="Impact" pitchFamily="34" charset="0"/>
              </a:rPr>
              <a:t>“</a:t>
            </a:r>
            <a:r>
              <a:rPr lang="zh-CN" sz="2000">
                <a:solidFill>
                  <a:srgbClr val="080808"/>
                </a:solidFill>
                <a:latin typeface="楷体" pitchFamily="49" charset="-122"/>
                <a:ea typeface="楷体" pitchFamily="49" charset="-122"/>
                <a:sym typeface="Impact" pitchFamily="34" charset="0"/>
              </a:rPr>
              <a:t>俱乐部毒品</a:t>
            </a:r>
            <a:r>
              <a:rPr lang="en-US" sz="2000">
                <a:solidFill>
                  <a:srgbClr val="080808"/>
                </a:solidFill>
                <a:latin typeface="楷体" pitchFamily="49" charset="-122"/>
                <a:ea typeface="楷体" pitchFamily="49" charset="-122"/>
                <a:sym typeface="Impact" pitchFamily="34" charset="0"/>
              </a:rPr>
              <a:t>”“</a:t>
            </a:r>
            <a:r>
              <a:rPr lang="zh-CN" sz="2000">
                <a:solidFill>
                  <a:srgbClr val="080808"/>
                </a:solidFill>
                <a:latin typeface="楷体" pitchFamily="49" charset="-122"/>
                <a:ea typeface="楷体" pitchFamily="49" charset="-122"/>
                <a:sym typeface="Impact" pitchFamily="34" charset="0"/>
              </a:rPr>
              <a:t>休闲毒品</a:t>
            </a:r>
            <a:r>
              <a:rPr lang="en-US" sz="2000">
                <a:solidFill>
                  <a:srgbClr val="080808"/>
                </a:solidFill>
                <a:latin typeface="楷体" pitchFamily="49" charset="-122"/>
                <a:ea typeface="楷体" pitchFamily="49" charset="-122"/>
                <a:sym typeface="Impact" pitchFamily="34" charset="0"/>
              </a:rPr>
              <a:t>”“</a:t>
            </a:r>
            <a:r>
              <a:rPr lang="zh-CN" sz="2000">
                <a:solidFill>
                  <a:srgbClr val="080808"/>
                </a:solidFill>
                <a:latin typeface="楷体" pitchFamily="49" charset="-122"/>
                <a:ea typeface="楷体" pitchFamily="49" charset="-122"/>
                <a:sym typeface="Impact" pitchFamily="34" charset="0"/>
              </a:rPr>
              <a:t>假日毒品</a:t>
            </a:r>
            <a:r>
              <a:rPr lang="en-US" sz="2000">
                <a:solidFill>
                  <a:srgbClr val="080808"/>
                </a:solidFill>
                <a:latin typeface="楷体" pitchFamily="49" charset="-122"/>
                <a:ea typeface="楷体" pitchFamily="49" charset="-122"/>
                <a:sym typeface="Impact" pitchFamily="34" charset="0"/>
              </a:rPr>
              <a:t>”</a:t>
            </a:r>
            <a:r>
              <a:rPr lang="zh-CN" sz="2000">
                <a:solidFill>
                  <a:srgbClr val="080808"/>
                </a:solidFill>
                <a:latin typeface="楷体" pitchFamily="49" charset="-122"/>
                <a:ea typeface="楷体" pitchFamily="49" charset="-122"/>
                <a:sym typeface="Impact" pitchFamily="34" charset="0"/>
              </a:rPr>
              <a:t>。根据新型毒品的毒理学性质，可以将其分为四类。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6005195" y="2389505"/>
            <a:ext cx="5903595" cy="1080135"/>
          </a:xfrm>
          <a:extLst/>
        </p:spPr>
        <p:txBody>
          <a:bodyPr/>
          <a:lstStyle/>
          <a:p>
            <a:pPr eaLnBrk="1" hangingPunct="1">
              <a:defRPr/>
            </a:pPr>
            <a:r>
              <a:rPr lang="zh-CN" altLang="en-US" sz="4400" dirty="0"/>
              <a:t>新型毒品的种类及危害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6005513" y="1565275"/>
            <a:ext cx="3671887" cy="576263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第一部分</a:t>
            </a:r>
            <a:endParaRPr lang="zh-CN" altLang="en-US" dirty="0"/>
          </a:p>
        </p:txBody>
      </p:sp>
    </p:spTree>
  </p:cSld>
  <p:clrMapOvr>
    <a:masterClrMapping/>
  </p:clrMapOvr>
  <p:transition spd="slow" advTm="4725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Box 53"/>
          <p:cNvSpPr txBox="1"/>
          <p:nvPr/>
        </p:nvSpPr>
        <p:spPr>
          <a:xfrm>
            <a:off x="5403850" y="4857750"/>
            <a:ext cx="5992813" cy="15557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4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危害：</a:t>
            </a:r>
            <a:r>
              <a:rPr lang="zh-CN" altLang="en-US" sz="2000" dirty="0">
                <a:solidFill>
                  <a:schemeClr val="accent3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对人体的中枢神经系统具有极强的刺激作用，且毒性剧烈，精神依赖性极强，已成为目前国际上危害最大的毒品之一。</a:t>
            </a:r>
          </a:p>
        </p:txBody>
      </p:sp>
      <p:sp>
        <p:nvSpPr>
          <p:cNvPr id="26626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808038" y="387350"/>
            <a:ext cx="8520112" cy="358775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sz="2400" smtClean="0"/>
              <a:t>第一类，中枢兴奋类，</a:t>
            </a:r>
            <a:r>
              <a:rPr lang="zh-CN" sz="2400" b="0" smtClean="0"/>
              <a:t>是包括甲基苯丙胺在内的苯丙胺类兴奋剂，代表物质冰毒、“麻古”。</a:t>
            </a:r>
          </a:p>
        </p:txBody>
      </p:sp>
      <p:pic>
        <p:nvPicPr>
          <p:cNvPr id="26627" name="图片 3" descr="冰毒、麻古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1246188"/>
            <a:ext cx="3622675" cy="271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图片 4" descr="冰毒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0113" y="4132263"/>
            <a:ext cx="362267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图片 5" descr="麻古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03850" y="1176338"/>
            <a:ext cx="5534025" cy="320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389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>
            <a:spLocks noChangeArrowheads="1"/>
          </p:cNvSpPr>
          <p:nvPr/>
        </p:nvSpPr>
        <p:spPr bwMode="auto">
          <a:xfrm>
            <a:off x="1398588" y="2032000"/>
            <a:ext cx="4321175" cy="4341813"/>
          </a:xfrm>
          <a:prstGeom prst="roundRect">
            <a:avLst>
              <a:gd name="adj" fmla="val 1704"/>
            </a:avLst>
          </a:prstGeom>
          <a:noFill/>
          <a:ln w="9525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19" name="圆角矩形 18"/>
          <p:cNvSpPr>
            <a:spLocks noChangeArrowheads="1"/>
          </p:cNvSpPr>
          <p:nvPr/>
        </p:nvSpPr>
        <p:spPr bwMode="auto">
          <a:xfrm>
            <a:off x="1398588" y="1458913"/>
            <a:ext cx="4321175" cy="520700"/>
          </a:xfrm>
          <a:prstGeom prst="roundRect">
            <a:avLst>
              <a:gd name="adj" fmla="val 12620"/>
            </a:avLst>
          </a:prstGeom>
          <a:blipFill dpi="0" rotWithShape="1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635250" y="1525588"/>
            <a:ext cx="12827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dist">
              <a:buFont typeface="Arial" charset="0"/>
              <a:buNone/>
            </a:pPr>
            <a:r>
              <a:rPr lang="zh-CN" altLang="en-US" sz="2200" b="1">
                <a:solidFill>
                  <a:srgbClr val="FFFFFF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小贴士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98588" y="1209675"/>
            <a:ext cx="1189037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525588" y="2205038"/>
            <a:ext cx="4067175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buFont typeface="Arial" charset="0"/>
              <a:buNone/>
            </a:pPr>
            <a:r>
              <a:rPr lang="zh-CN" altLang="en-US">
                <a:solidFill>
                  <a:srgbClr val="08080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“麻古”是泰语的音译，实际是缅甸产的“冰毒片”，其主要成分是“甲基苯丙胺”和“咖啡因”。外观与摇头丸相似，通常为红色、黑色、绿色的片剂，属苯丙胺类兴奋剂，具有很强的成瘾性。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88" y="4618038"/>
            <a:ext cx="2378075" cy="158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圆角矩形 21"/>
          <p:cNvSpPr>
            <a:spLocks noChangeArrowheads="1"/>
          </p:cNvSpPr>
          <p:nvPr/>
        </p:nvSpPr>
        <p:spPr bwMode="auto">
          <a:xfrm>
            <a:off x="6337300" y="2098675"/>
            <a:ext cx="4321175" cy="4275138"/>
          </a:xfrm>
          <a:prstGeom prst="roundRect">
            <a:avLst>
              <a:gd name="adj" fmla="val 1704"/>
            </a:avLst>
          </a:prstGeom>
          <a:noFill/>
          <a:ln w="9525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23" name="圆角矩形 22"/>
          <p:cNvSpPr>
            <a:spLocks noChangeArrowheads="1"/>
          </p:cNvSpPr>
          <p:nvPr/>
        </p:nvSpPr>
        <p:spPr bwMode="auto">
          <a:xfrm>
            <a:off x="6337300" y="1525588"/>
            <a:ext cx="4321175" cy="520700"/>
          </a:xfrm>
          <a:prstGeom prst="roundRect">
            <a:avLst>
              <a:gd name="adj" fmla="val 12620"/>
            </a:avLst>
          </a:prstGeom>
          <a:blipFill dpi="0" rotWithShape="1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7573963" y="1593850"/>
            <a:ext cx="131445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200" b="1">
                <a:solidFill>
                  <a:srgbClr val="FFFFFF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案例写真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6"/>
          <a:srcRect b="34625"/>
          <a:stretch>
            <a:fillRect/>
          </a:stretch>
        </p:blipFill>
        <p:spPr bwMode="auto">
          <a:xfrm>
            <a:off x="6183313" y="990600"/>
            <a:ext cx="115093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457950" y="2349500"/>
            <a:ext cx="410527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buFont typeface="Arial" charset="0"/>
              <a:buNone/>
            </a:pPr>
            <a:r>
              <a:rPr lang="en-US" altLang="zh-CN">
                <a:solidFill>
                  <a:srgbClr val="08080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2000</a:t>
            </a:r>
            <a:r>
              <a:rPr lang="zh-CN" altLang="en-US">
                <a:solidFill>
                  <a:srgbClr val="08080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年</a:t>
            </a:r>
            <a:r>
              <a:rPr lang="en-US" altLang="zh-CN">
                <a:solidFill>
                  <a:srgbClr val="08080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2</a:t>
            </a:r>
            <a:r>
              <a:rPr lang="zh-CN" altLang="en-US">
                <a:solidFill>
                  <a:srgbClr val="08080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月</a:t>
            </a:r>
            <a:r>
              <a:rPr lang="en-US" altLang="zh-CN">
                <a:solidFill>
                  <a:srgbClr val="08080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7</a:t>
            </a:r>
            <a:r>
              <a:rPr lang="zh-CN" altLang="en-US">
                <a:solidFill>
                  <a:srgbClr val="08080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日，福建厦门某一居室内发生了一场激烈的枪战。警方调查发现，开枪者是两名台湾人，他们不仅合伙秘密加工制造冰毒，而且本身就是冰毒吸食者。两人吸食冰毒后产生了强烈幻觉，神志不清，怀疑被人监视，两人竟互相开枪对射了</a:t>
            </a:r>
            <a:r>
              <a:rPr lang="en-US" altLang="zh-CN">
                <a:solidFill>
                  <a:srgbClr val="08080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40</a:t>
            </a:r>
            <a:r>
              <a:rPr lang="zh-CN" altLang="en-US">
                <a:solidFill>
                  <a:srgbClr val="08080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余发子弹。</a:t>
            </a:r>
          </a:p>
        </p:txBody>
      </p:sp>
      <p:sp>
        <p:nvSpPr>
          <p:cNvPr id="28684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98500" y="261938"/>
            <a:ext cx="6767513" cy="360362"/>
          </a:xfrm>
        </p:spPr>
        <p:txBody>
          <a:bodyPr/>
          <a:lstStyle/>
          <a:p>
            <a:pPr eaLnBrk="1" hangingPunct="1"/>
            <a:r>
              <a:rPr lang="zh-CN" altLang="en-US" smtClean="0"/>
              <a:t>冰毒</a:t>
            </a:r>
          </a:p>
        </p:txBody>
      </p:sp>
    </p:spTree>
  </p:cSld>
  <p:clrMapOvr>
    <a:masterClrMapping/>
  </p:clrMapOvr>
  <p:transition spd="slow" advTm="576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200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7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2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3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2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0" grpId="0"/>
      <p:bldP spid="7" grpId="0"/>
      <p:bldP spid="22" grpId="0" bldLvl="0" animBg="1"/>
      <p:bldP spid="23" grpId="0" bldLvl="0" animBg="1"/>
      <p:bldP spid="2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Box 53"/>
          <p:cNvSpPr txBox="1"/>
          <p:nvPr/>
        </p:nvSpPr>
        <p:spPr>
          <a:xfrm>
            <a:off x="5640388" y="2536825"/>
            <a:ext cx="5937250" cy="3046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危害：</a:t>
            </a:r>
            <a:r>
              <a:rPr lang="zh-CN" altLang="en-US" sz="2000" dirty="0">
                <a:solidFill>
                  <a:schemeClr val="accent3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具有很强的依赖性，服用后会产生意识与感觉的分离状态，导致神经中毒反应、幻觉和精神分裂症状，表现为头昏、精神错乱、过度兴奋、幻觉、幻视、幻听、运动功能障碍、抑郁以及出现怪异和危险行为。同时对记忆和思维能力都造成严重损害。</a:t>
            </a:r>
          </a:p>
        </p:txBody>
      </p:sp>
      <p:sp>
        <p:nvSpPr>
          <p:cNvPr id="3072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822325" y="803275"/>
            <a:ext cx="8520113" cy="360363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sz="2400" smtClean="0"/>
              <a:t>第二类，致幻类，</a:t>
            </a:r>
            <a:r>
              <a:rPr lang="zh-CN" sz="2400" b="0" smtClean="0"/>
              <a:t>指麦角乙二胺</a:t>
            </a:r>
            <a:r>
              <a:rPr lang="zh-CN" altLang="zh-CN" sz="2400" b="0" smtClean="0"/>
              <a:t>(LSD)</a:t>
            </a:r>
            <a:r>
              <a:rPr lang="zh-CN" sz="2400" b="0" smtClean="0"/>
              <a:t>、麦司卡林和分离性麻醉剂</a:t>
            </a:r>
            <a:r>
              <a:rPr lang="zh-CN" altLang="zh-CN" sz="2400" b="0" smtClean="0"/>
              <a:t>(</a:t>
            </a:r>
            <a:r>
              <a:rPr lang="zh-CN" sz="2400" b="0" smtClean="0"/>
              <a:t>苯环利定和氯胺酮</a:t>
            </a:r>
            <a:r>
              <a:rPr lang="zh-CN" altLang="zh-CN" sz="2400" b="0" smtClean="0"/>
              <a:t>)</a:t>
            </a:r>
            <a:r>
              <a:rPr lang="zh-CN" sz="2400" b="0" smtClean="0"/>
              <a:t>，代表物质</a:t>
            </a:r>
            <a:r>
              <a:rPr lang="zh-CN" altLang="zh-CN" sz="2400" b="0" smtClean="0"/>
              <a:t>K</a:t>
            </a:r>
            <a:r>
              <a:rPr lang="zh-CN" sz="2400" b="0" smtClean="0"/>
              <a:t>粉。</a:t>
            </a:r>
          </a:p>
        </p:txBody>
      </p:sp>
      <p:pic>
        <p:nvPicPr>
          <p:cNvPr id="30723" name="图片 2" descr="K粉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6100" y="2360613"/>
            <a:ext cx="4532313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389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幻灯片 1"/>
  <p:tag name="ISPRING_FIRST_PUBLISH" val="1"/>
  <p:tag name="KSO_WM_DOC_GUID" val="{c7af4b2e-20a5-4868-954b-210d1c54cb1d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8"/>
</p:tagLst>
</file>

<file path=ppt/theme/theme1.xml><?xml version="1.0" encoding="utf-8"?>
<a:theme xmlns:a="http://schemas.openxmlformats.org/drawingml/2006/main" name="1_默认设计模板">
  <a:themeElements>
    <a:clrScheme name="自定义 1">
      <a:dk1>
        <a:srgbClr val="97000F"/>
      </a:dk1>
      <a:lt1>
        <a:srgbClr val="D10013"/>
      </a:lt1>
      <a:dk2>
        <a:srgbClr val="5A4135"/>
      </a:dk2>
      <a:lt2>
        <a:srgbClr val="EFAF00"/>
      </a:lt2>
      <a:accent1>
        <a:srgbClr val="969594"/>
      </a:accent1>
      <a:accent2>
        <a:srgbClr val="B9A592"/>
      </a:accent2>
      <a:accent3>
        <a:srgbClr val="080808"/>
      </a:accent3>
      <a:accent4>
        <a:srgbClr val="97000F"/>
      </a:accent4>
      <a:accent5>
        <a:srgbClr val="D10013"/>
      </a:accent5>
      <a:accent6>
        <a:srgbClr val="5A4135"/>
      </a:accent6>
      <a:hlink>
        <a:srgbClr val="B9A592"/>
      </a:hlink>
      <a:folHlink>
        <a:srgbClr val="969594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默认设计模板">
  <a:themeElements>
    <a:clrScheme name="自定义 1">
      <a:dk1>
        <a:srgbClr val="97000F"/>
      </a:dk1>
      <a:lt1>
        <a:srgbClr val="D10013"/>
      </a:lt1>
      <a:dk2>
        <a:srgbClr val="5A4135"/>
      </a:dk2>
      <a:lt2>
        <a:srgbClr val="EFAF00"/>
      </a:lt2>
      <a:accent1>
        <a:srgbClr val="969594"/>
      </a:accent1>
      <a:accent2>
        <a:srgbClr val="B9A592"/>
      </a:accent2>
      <a:accent3>
        <a:srgbClr val="080808"/>
      </a:accent3>
      <a:accent4>
        <a:srgbClr val="97000F"/>
      </a:accent4>
      <a:accent5>
        <a:srgbClr val="D10013"/>
      </a:accent5>
      <a:accent6>
        <a:srgbClr val="5A4135"/>
      </a:accent6>
      <a:hlink>
        <a:srgbClr val="B9A592"/>
      </a:hlink>
      <a:folHlink>
        <a:srgbClr val="969594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2516</Words>
  <Application>Microsoft Office PowerPoint</Application>
  <PresentationFormat>自定义</PresentationFormat>
  <Paragraphs>120</Paragraphs>
  <Slides>27</Slides>
  <Notes>27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1_默认设计模板</vt:lpstr>
      <vt:lpstr>2_默认设计模板</vt:lpstr>
      <vt:lpstr>新时代政府公职人员毒品预防教育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xb21cn</cp:lastModifiedBy>
  <cp:revision>437</cp:revision>
  <dcterms:created xsi:type="dcterms:W3CDTF">2013-01-25T01:44:00Z</dcterms:created>
  <dcterms:modified xsi:type="dcterms:W3CDTF">2019-08-12T08:58:28Z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